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83" r:id="rId5"/>
    <p:sldId id="295" r:id="rId6"/>
    <p:sldId id="284" r:id="rId7"/>
    <p:sldId id="258" r:id="rId8"/>
    <p:sldId id="297" r:id="rId9"/>
    <p:sldId id="277" r:id="rId10"/>
    <p:sldId id="278" r:id="rId11"/>
    <p:sldId id="280" r:id="rId12"/>
    <p:sldId id="281" r:id="rId13"/>
    <p:sldId id="293" r:id="rId14"/>
    <p:sldId id="286" r:id="rId15"/>
    <p:sldId id="287" r:id="rId16"/>
    <p:sldId id="288" r:id="rId17"/>
    <p:sldId id="296" r:id="rId18"/>
    <p:sldId id="260" r:id="rId19"/>
    <p:sldId id="271" r:id="rId20"/>
    <p:sldId id="273" r:id="rId21"/>
    <p:sldId id="274" r:id="rId22"/>
    <p:sldId id="292" r:id="rId23"/>
    <p:sldId id="290" r:id="rId24"/>
    <p:sldId id="261" r:id="rId25"/>
    <p:sldId id="262" r:id="rId26"/>
    <p:sldId id="26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205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presProps" Target="presProps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tableStyles" Target="tableStyle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B1E10-5C6E-F4F1-E80D-B9E57E3B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8103-2A92-42AD-B714-9D53C60FCB1D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44669-A7D3-BAE7-FBDD-F1547F49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6F0D-D87E-C69F-666F-A23D9F62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28A3C-D198-4B07-BC31-2D68AA074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30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30410-890F-E01D-65F5-26B9640D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5CE7-A000-4856-B477-2D605AE3C95C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BE4D-871F-0BC6-F9C9-FF698E059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7E7A5-11BC-B5C5-97B1-0090B54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53DA6-3943-4605-BFA8-E395E0793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4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BC7AC-F061-8A78-170B-125B508A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9CEE-4F6D-45B5-AC31-A5779EB4E7B5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30DAB-5763-8288-9FDD-35EAEE5F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CB39E-F7DC-F8E7-DF23-D8FF5F0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91D03-B5CA-422C-9141-BE7C5CE9C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68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B15DB-B9A7-AEE5-86E1-7834CBD8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3374-668B-459A-86BA-4B001C6D1139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CD63B-8B00-118D-813F-74C96223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0E054-019F-9CE4-AA92-EFE62EB7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1D875-F3DF-492B-A395-444D39076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1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D2B05-7FDA-0B07-A5F9-47259E6D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28A5-35BD-4F46-8A7A-CE8AB866A4B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A94E0-3084-6B2E-C87F-7451FF70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1D44C-C224-3F38-2828-8E05FE1B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8A30-38E6-40F6-A051-A842BAA14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63C5E8-5EBC-0578-52A7-AC6220A0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124A-5FB5-49B8-8467-452B142BC39A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AD87BF-B47A-5EFE-E4ED-15BD5813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39C32F-3B76-9AF3-51B3-0FDB3EA1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C71CE-C485-4A06-9D52-1091C0F05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07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CA5D7E-D47C-6139-DBAD-FC1F45A7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6A22-B503-4924-B29F-A8859AF49190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5991FE-F489-6247-44D7-D9D7D300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6A1243-9E9A-C026-5856-6AAFEFBD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95E43-563C-4098-B9D3-3A6FA320C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76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7D243E-35BF-A971-514A-C8CF565F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6E60-E524-4990-BD8C-3070923AC8AD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EC5609-6B9F-16C9-268E-F60FA25E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01E818-01EA-D7CF-C57C-4B750908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62BAA-D248-4451-BAC0-88F9968F4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37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003C38-ED7E-1EBD-FF64-3F6E1F9F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FB9E-38B3-462B-829E-4AF8E64810B0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EF6901-19D2-A0BE-7D58-0F248C84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F0433C-798C-CDF0-74C0-A6C4CF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03490-6278-46CC-A2E7-3F04F4768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79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BAFC2F-D61D-C814-8E47-0DEBADE6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233C-1558-4425-A4DD-EDCFE44018EA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F873C3-67FA-6912-FB3F-935A29D5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EA339D-C6F0-621A-44FB-A59AC4BF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DB869-2F86-4BE1-A8B0-D21A7F380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09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2CB7CA-1247-36A6-9BC2-806583D7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0782-0666-4EBA-9B32-A38875E9532C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5AA3BC-D87A-44DA-9066-9713A12E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46EFF6-F5CD-840F-701C-B2A1A573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00087-5F52-401A-A0C9-5167DFA79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49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5804506-84D3-D207-ED32-BBD8D17B55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800FD96-C729-C772-24A2-907A9FAF5D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DEE0A-26B9-9547-1186-F086F2C15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61B3D5-4EFC-47BC-8576-73C70A1B1CC2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F52EB-D670-E9A6-5713-FC15CE6F1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1419A-E585-AE02-71A1-3CE50D36A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B1A2838-EEFE-4EA2-8546-1889CA5C1B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hyperlink" Target="http://en.wikipedia.org/wiki/File:Jaundice.jpg" TargetMode="Externa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8153-A96E-331E-3959-34368F4F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305800" cy="914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82527782-FB1A-6D52-9782-73E0C5C06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763000" cy="1828800"/>
          </a:xfrm>
        </p:spPr>
        <p:txBody>
          <a:bodyPr/>
          <a:lstStyle/>
          <a:p>
            <a:pPr eaLnBrk="1" hangingPunct="1"/>
            <a:r>
              <a:rPr lang="en-US" altLang="en-US" sz="54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RBCs Metabolism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9" descr="8-3">
            <a:extLst>
              <a:ext uri="{FF2B5EF4-FFF2-40B4-BE49-F238E27FC236}">
                <a16:creationId xmlns:a16="http://schemas.microsoft.com/office/drawing/2014/main" id="{2D223816-FDE0-9F1E-053A-9EC71D3F0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950834BF-B75D-B421-819B-825EE8C48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41688"/>
            <a:ext cx="9144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Glutathione is synthesized from glycine, cysteine, and glutamic acid in </a:t>
            </a:r>
          </a:p>
          <a:p>
            <a:pPr algn="justLow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 two-step process that requires ATP as a source of energy. </a:t>
            </a:r>
          </a:p>
          <a:p>
            <a:pPr algn="justLow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Catalase and glutathione peroxidase serve to protect the red cell from </a:t>
            </a:r>
          </a:p>
          <a:p>
            <a:pPr algn="justLow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oxidative damage. </a:t>
            </a:r>
          </a:p>
          <a:p>
            <a:pPr algn="justLow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maturation of reticulocytes into erythrocytes is associated with a </a:t>
            </a:r>
          </a:p>
          <a:p>
            <a:pPr algn="justLow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rapid decrease in the activity of several enzymes and it occurs much </a:t>
            </a:r>
          </a:p>
          <a:p>
            <a:pPr algn="justLow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more slowly or not at all with ageing.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69290747-A6E1-7254-293C-1BC7169BC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291" name="Picture 2" descr="C:\Users\ALWALY\Documents\lippincot photos\c13\13_010.jpg">
            <a:extLst>
              <a:ext uri="{FF2B5EF4-FFF2-40B4-BE49-F238E27FC236}">
                <a16:creationId xmlns:a16="http://schemas.microsoft.com/office/drawing/2014/main" id="{969D8C09-B5EB-05F6-DC56-D55637E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" b="29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2C5AEA55-F243-AD32-431A-B2EC3B887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RBCs membrane structure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RBCs must be able to squeeze through capillaries, so, RBCs must be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easily &amp; reversibly deformable.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Its membrane must be both fluid &amp; flexible.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About 50% of membrane is protein, 40% is fat &amp; up to 10% is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carbohydrate.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RBCs membrane comprises a lipid bilayer (which determine the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membrane fluidity), proteins (which is responsible for flexibility) that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are either peripheral or integral penetrating  the lipid bilayer &amp;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carbohydrates that occur only on the external surface.</a:t>
            </a:r>
          </a:p>
          <a:p>
            <a:pPr eaLnBrk="1" hangingPunct="1"/>
            <a:endParaRPr lang="en-US" altLang="en-US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membrane skeleton is four structural proteins that include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&amp; 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spectrin, ankyrin, protein 4.1 and actin.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BE1493C4-9D04-44BA-F0C4-7CF1DCBAF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Spectrin is major protein of the cytoskeleton &amp; its two chains ( &amp; )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are aligned in an antiparallel manner.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&amp;  chains are loosely interconnected forming a dimer, one dimer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interact with another, forming a head to head tetramer.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Ankyrin binds spectrin &amp; in turn binds tightly to band 3 securing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attachment of spectrin to membrane.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Band 3 is anion exchange protein permits exchanges of Cl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HCO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Actin binds to spectrin &amp; to protein 4.1 which in turn binds to integral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proteins, glycophorins A, B &amp; C.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Glycophorins A,B,C are transmembrane glycoproteins.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Defects of proteins may explain some of the abnormalities of shape of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RBCs membrane as (hereditary spherocytosis &amp; elliptocytosis</a:t>
            </a: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55B9EC0-C25D-324F-78EB-38517EC86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71450" y="174625"/>
            <a:ext cx="8742363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626C19C4-9CE9-587F-214E-89CE773F0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Glycosylated haemoglobin (HbA</a:t>
            </a:r>
            <a:r>
              <a:rPr lang="cs-CZ" altLang="en-US" sz="2600" b="1" u="sng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b="1" u="sng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ormed by hemoglobin's exposure to high plasma levels of 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glucose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on-enzymatic glycolysation (glycation)- sugar bonding to a 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ormal level HbA</a:t>
            </a:r>
            <a:r>
              <a:rPr lang="cs-CZ" altLang="en-US" sz="2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- 5%; a buildup of HbA</a:t>
            </a:r>
            <a:r>
              <a:rPr lang="cs-CZ" altLang="en-US" sz="2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increased 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glucose concentration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he HbA</a:t>
            </a:r>
            <a:r>
              <a:rPr lang="cs-CZ" altLang="en-US" sz="2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level is proportional to average blood glucose 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over previous weeks; in individuals with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poorly controlled diabetes, increases in the quantities of these 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glycated hemoglobins are noted (patients monitoring)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Sugar	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CHO	  +	NH</a:t>
            </a:r>
            <a:r>
              <a:rPr lang="cs-CZ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CH</a:t>
            </a:r>
            <a:r>
              <a:rPr lang="cs-CZ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Protein</a:t>
            </a:r>
          </a:p>
          <a:p>
            <a:pPr eaLnBrk="1" hangingPunct="1">
              <a:lnSpc>
                <a:spcPct val="80000"/>
              </a:lnSpc>
            </a:pPr>
            <a:endParaRPr lang="cs-CZ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Sugar	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	N	CH</a:t>
            </a:r>
            <a:r>
              <a:rPr lang="cs-CZ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cs-C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cs-CZ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Schiff base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cs-CZ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Amadori reaction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Sugar	 CH</a:t>
            </a:r>
            <a:r>
              <a:rPr lang="cs-CZ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NH	 CH</a:t>
            </a:r>
            <a:r>
              <a:rPr lang="cs-CZ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Protein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cs-CZ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Glycosylated protei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4051E2-3FBD-68D5-CA6F-2460A4B77F9B}"/>
              </a:ext>
            </a:extLst>
          </p:cNvPr>
          <p:cNvCxnSpPr/>
          <p:nvPr/>
        </p:nvCxnSpPr>
        <p:spPr>
          <a:xfrm>
            <a:off x="2667000" y="4038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FBBE27-A805-9EE3-A474-F8DE2983E3D8}"/>
              </a:ext>
            </a:extLst>
          </p:cNvPr>
          <p:cNvCxnSpPr/>
          <p:nvPr/>
        </p:nvCxnSpPr>
        <p:spPr>
          <a:xfrm>
            <a:off x="2667000" y="5105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B7F90432-156E-5887-8DB5-1BA5AEDBF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Glucose-6-phosphate dehydrogenase deficiency</a:t>
            </a:r>
          </a:p>
          <a:p>
            <a:pPr>
              <a:buFontTx/>
              <a:buChar char="-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 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X-linked recessive hereditary disease, considered the most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common human enzyme defect.</a:t>
            </a:r>
          </a:p>
          <a:p>
            <a:pPr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Individuals with the disease may exhibit non- immune hemolytic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anemia in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a number of causes, most commonly 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or </a:t>
            </a:r>
          </a:p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exposure to certain medications or chemicals. </a:t>
            </a:r>
          </a:p>
          <a:p>
            <a:pPr>
              <a:buFontTx/>
              <a:buChar char="-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G6PD deficiency is closely linked to favism, a disorder characterized </a:t>
            </a:r>
          </a:p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by a hemolytic reaction to consumption of </a:t>
            </a:r>
            <a:r>
              <a:rPr lang="en-US" altLang="en-US" sz="240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bean (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fava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name favism is sometimes used to refer to the enzyme deficiency as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 whole, although this is misleading as not all people with G6PD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deficiency will manifest a physically observable reaction to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consumption of broad beans.</a:t>
            </a:r>
          </a:p>
          <a:p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pPr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 WHO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classifies G6PD genetic variants into five classes, the first </a:t>
            </a:r>
          </a:p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three of which are deficiency states.</a:t>
            </a:r>
            <a:endParaRPr lang="en-US" altLang="en-US" sz="2400" baseline="30000">
              <a:solidFill>
                <a:srgbClr val="0645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1-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deficiency (&lt;10% activity) with chronic (non- spherocytic) </a:t>
            </a:r>
          </a:p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hemolytic anemia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2- Severe deficiency (&lt;10% activity), with intermittent hemolysis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72E5EDAF-9417-56A1-8605-44CDE1527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3- Mild deficiency (10-60% activity), hemolysis with stressors only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4- Non-deficient variant, no clinical sequelae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5- Increased enzyme activity, no clinical sequelae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4" descr="220px-Jaundice">
            <a:hlinkClick r:id="rId2"/>
            <a:extLst>
              <a:ext uri="{FF2B5EF4-FFF2-40B4-BE49-F238E27FC236}">
                <a16:creationId xmlns:a16="http://schemas.microsoft.com/office/drawing/2014/main" id="{D0451843-F83B-9E16-D521-5F8840E96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1295400"/>
            <a:ext cx="47005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>
            <a:extLst>
              <a:ext uri="{FF2B5EF4-FFF2-40B4-BE49-F238E27FC236}">
                <a16:creationId xmlns:a16="http://schemas.microsoft.com/office/drawing/2014/main" id="{883EFD57-EAFA-2132-B5EB-586AAA882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4191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This is a 4-year old boy diagnosed with glucose-6-phosphate dehydrogenase deficiency showing jaundice in the sclera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289F4B27-EAD7-8D0F-46FD-C12956C85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individuals with G6PD deficiency are 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asymptomatic.</a:t>
            </a:r>
          </a:p>
          <a:p>
            <a:pPr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Symptomatic patients are almost exclusively male, due to the X-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linked pattern of inheritance, but female carriars can be clinically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affected due to unfavorable lyonization, where random inactivation of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an X-chromosome in certain cells creates a population of G6PD-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deficient red blood cells coexisting with normal red cells. </a:t>
            </a:r>
          </a:p>
          <a:p>
            <a:pPr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typical female with one affected X chromosome will show the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deficiency in approximately half of her red blood cells. </a:t>
            </a:r>
          </a:p>
          <a:p>
            <a:pPr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However, in rare cases, including double X deficiency, the ratio can be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much more than half, making the female almost as sensitive as a male.</a:t>
            </a:r>
          </a:p>
          <a:p>
            <a:pPr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Abnormal red blood cell show hemolysis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G6PD deficiency can </a:t>
            </a:r>
          </a:p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manifest in a number of ways, including the following: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1- Prolonged neonatal jaundice, possibly leading to kernicterus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2- Hemolytic crises in response to: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a- Illness (especially infections)                       b- Diabetic ketoacidosis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c- Sulpha drugs, antimalarial drugs and aspirin.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d- Certain foods, most notably broad beans     e- Certain chemicals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3- Very severe crises can cause acute renal failure.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9D1E1C1F-B4B8-F815-7342-761DA7C77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"/>
            <a:ext cx="91440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u="sng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u="sng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accumulated will cause: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1- Convert F.A.s on cell membrane to peroxide which will cause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hemolysis of RBCs.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2- Convert Hb to methemoglobin that leads to increase cell membrane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fragility.</a:t>
            </a:r>
          </a:p>
          <a:p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pPr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It is suspected when patients from certain ethnic groups develop anemia  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, jaundice and symptoms of hemolysis after challenges from any of the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causes, especially when there is a (+) family history.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Generally, tests will include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1- Complete blood count and reticulocytes count; in active G6PD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deficiency , Heinz  bodies can be seen in RBCs on a blood film.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2- Liver enzymes (to exclude other causes of jaundice).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3- Lactate dehydrogenase (elevated in hemolysis and a marker of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hemolytic severity)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4- Haptoglobin (decreased in hemolysis);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5- A "direct antiglobulin test" (coombs' test) - this should be negative,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as hemolysis in G6PD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immune-mediated.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577211-E968-9318-F2C0-657726B6625E}"/>
              </a:ext>
            </a:extLst>
          </p:cNvPr>
          <p:cNvSpPr/>
          <p:nvPr/>
        </p:nvSpPr>
        <p:spPr>
          <a:xfrm>
            <a:off x="0" y="0"/>
            <a:ext cx="9144000" cy="6664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Biochemical composition of the RBCs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They contain 35 % solids, hemoglobin, the chief protein.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Other proteins are present in combination with lipids and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oligosaccharide chains, forming the stroma and cell membrane.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Mg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Zn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concentrations in RBCs are more than in plasma.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primary physiological objective of the red blood cell is gas  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exchange and transport beside several metabolic function.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major metabolic function of  RBC is to produce the necessary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ATP, NADPH, and NADH for maintaining its osmotic balance,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electroneutrality and fighting oxidative stresses.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Also, they are necessary for the biconcave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shape of the cell as well as for the specific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intracellular cation concentrations.</a:t>
            </a:r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391F498D-A0DA-AD85-61C3-76308FE2A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89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LWALY\Documents\lippincot photos\c13\13_011.jpg">
            <a:extLst>
              <a:ext uri="{FF2B5EF4-FFF2-40B4-BE49-F238E27FC236}">
                <a16:creationId xmlns:a16="http://schemas.microsoft.com/office/drawing/2014/main" id="{C8EBE9AD-12FF-D6EB-73B7-690FB3A4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930FFD6E-E4BE-041A-FFAF-DB4D1F65F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257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>
              <a:buFontTx/>
              <a:buChar char="-"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Avoid the drugs and foods that cause </a:t>
            </a:r>
          </a:p>
          <a:p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hemolysis (inevitable).</a:t>
            </a:r>
          </a:p>
          <a:p>
            <a:pPr>
              <a:buFontTx/>
              <a:buChar char="-"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Vaccination against some common </a:t>
            </a:r>
          </a:p>
          <a:p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pathogens (e.g. Hepatitis  A and Hepatitis </a:t>
            </a:r>
          </a:p>
          <a:p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B) may prevent infection-induced attacks.</a:t>
            </a:r>
          </a:p>
          <a:p>
            <a:pPr>
              <a:buFontTx/>
              <a:buChar char="-"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In the acute phase of hemolysis, blood </a:t>
            </a:r>
          </a:p>
          <a:p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transfusions might be necessary, or </a:t>
            </a:r>
          </a:p>
          <a:p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even dialysis in acute renal failure. </a:t>
            </a:r>
          </a:p>
          <a:p>
            <a:pPr>
              <a:buFontTx/>
              <a:buChar char="-"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Blood transfusion is an important </a:t>
            </a:r>
          </a:p>
          <a:p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symptomatic measure, as the transfused </a:t>
            </a:r>
          </a:p>
          <a:p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red cells are generally not G6PD deficient </a:t>
            </a:r>
          </a:p>
          <a:p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and  will live a normal lifespan in the </a:t>
            </a:r>
          </a:p>
          <a:p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recipient's circulation.</a:t>
            </a:r>
          </a:p>
          <a:p>
            <a:pPr>
              <a:buFontTx/>
              <a:buChar char="-"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Some patients may benefit from </a:t>
            </a:r>
          </a:p>
          <a:p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splenectomy as this is an important site of </a:t>
            </a:r>
          </a:p>
          <a:p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red cell destruction. </a:t>
            </a:r>
          </a:p>
          <a:p>
            <a:pPr>
              <a:buFontTx/>
              <a:buChar char="-"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Folic acid should be used in any disorder </a:t>
            </a:r>
          </a:p>
          <a:p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featuring a high red cell turnover. </a:t>
            </a:r>
          </a:p>
          <a:p>
            <a:pPr>
              <a:buFontTx/>
              <a:buChar char="-"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Antioxidants as vitamin E and selenium</a:t>
            </a: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29E06235-EB86-63EF-8F9B-96B3371A5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Pyruvate kinase deficiency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It is one of the most common enzymopathy associated with chronic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hemolytic anemia, which usually occurs in compound heterozygotes for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two different mutant alleles and in homozygotes.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The increased 2, 3-BPG levels eases the anemia by lowering the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oxygen-affinity of hemoglobin.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Phenotypically, the clinical picture varies from severe hemolysis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causing neonatal death, to a well-compensated hemolytic anemia and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only very rare cases can present with hydrops fetalis.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More than 180 gene mutations in had been reported to be associated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with PK deficiency.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Most of these mutations (70%) are the missense mutants c.1456C→T  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(Arg486Trp), c.1529G→A (Arg510Gln), c.994G→A (Gly332Ser), and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the nonsense mutant c.721G→T (Glu241stop).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 affect conserved residues in structurally and functionally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important domains of PK.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5C37AE5D-B770-F9DF-4829-48F7022DB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Triose phosphate isomerase deficiency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TPI catalyzes the interconversion of dihydroxyacetone phosphate and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glyceraldehyde-3-phosphate and plays an important role in several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crucial metabolic pathways.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metabolic pattern of TPI deficient erythrocytes is characterized by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high levels of dihydroxyacetone phosphate and a relatively minute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decrease of ATP.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Dihydroxyacetone phosphate accumulation has been reported to be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toxic for cellular functions and responsible for the severity of TPI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enzymopathies but its mechanism of toxicity is not well understood.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defect leads to hemolytic anemia coupled with neurological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dysfunction.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F83D620C-8109-5E82-C8F1-394DF7788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Phosphoglucose isomerase deficiency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Phosphoglucose isomerase catalyzes the reversible isomerization from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G6P to F6P, an equilibrium reaction of glycolysis. 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Glucose turnover reacts, therefore, only on deficiency below a very low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critical residual activity of PGI but then with a decline of lactate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formation, i.e., decrease in glycolytic flux.</a:t>
            </a:r>
          </a:p>
          <a:p>
            <a:pPr eaLnBrk="1" hangingPunct="1">
              <a:buFontTx/>
              <a:buChar char="-"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-The consequence of a limitation by the PGI reaction is an increase of the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G6P level which causes a feedback inhibition of hexokinase resulting  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both in a lower rate of glycolysis and increased PPP activity associated,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in turn, with the recombination of F6P formed in PPP with glycolytic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pathway.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With the effect of hexokinase inhibition, ATP, D23PG and GSH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regeneration decreases.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This is the third most common enzymopathy in the world.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0905EBF8-E964-9164-70C8-4473630D1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Diphosphoglycerate mutase deficiency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Disphosphoglyceromutase is a multifunctional enzyme which                                                            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catalyzes both the synthesis and dephosphorylation of D23PG in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human red blood cells.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With lowering of disphosphoglyceromutase, the turnover via D23PG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declines in favor of substrate phosphorylation catalyzed by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phosphoglycerate kinase and pyruvate kinase leading to changes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of the metabolic pattern. ATP, FDP, triose phosphates, P3G, P2G,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PEP are enhanced, ADP, D23PG, F6P, G6P are diminished.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Phosphoglycerate kinase deficiency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PGK is a key enzyme for ATP generation in the glycolytic pathway,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catalyzing the conversion of 1,3-diphosphoglycerate to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3-phosphoglycerate bypassing the Rapoport-Luebering shunt.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significant accumulation of D23PG, and a decreased concentration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of ATP were observed in patients with PGK deficiency.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Also, diminished glucose consumption was reported.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332F84E1-9E1E-A52B-0C6B-3BA7F4E37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Erythrocyte exceptions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The RBC is, both structurally and metabolically, the simplest cell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in the body, during its maturation, the RBC loses all its subcellular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organelles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so,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o ATP production in oxidative phosphorylation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o ability to replace damaged lipids and proteins (low 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metabolic activities, with no ability to synthesize new 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proteins or lipids)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No synthesis of DNA and RNA because of lacking nuclei</a:t>
            </a:r>
            <a:endParaRPr lang="cs-CZ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Free radicals exposure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aemoglobin autoxidation (O</a:t>
            </a:r>
            <a:r>
              <a:rPr lang="cs-CZ" altLang="en-US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en-US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•- 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release)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cell membrane rich in polyunsaturated fatty acids 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(susceptible to lipid peroxidation)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eformation in tiny capillaries; catalytic ions leakage (cause 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of lipid peroxidation)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2A42318-76A1-21A0-12FF-F96C57DAC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Figure3-8.jpg">
            <a:extLst>
              <a:ext uri="{FF2B5EF4-FFF2-40B4-BE49-F238E27FC236}">
                <a16:creationId xmlns:a16="http://schemas.microsoft.com/office/drawing/2014/main" id="{D38CBCAB-42CA-8D54-E932-064C1B4B1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0B47245C-B637-3581-8358-BEB487E0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0"/>
            <a:ext cx="206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  <a:endParaRPr lang="cs-CZ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BCCD2A83-5360-5EAC-5A1F-2136EEBA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2578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Metabolism of the human RBCs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-The main red cell energy source is  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glucose because of lacking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mitochondria, it is metabolized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through the glycolytic pathway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(anaerobically) for producing 2 moles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of ATP and 2 lactate molecules as end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products/glucose mol. No ability to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oxidize fats.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-The glycolytic pathway is modified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by the  Rapoport-Luebering shunt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by diphosphoglycerate mutase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generating 2, 3-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bisphosphglycerate.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-The pentose phosphate shunt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contributes to the redox status of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the cell by producing 2 moles of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NADPH/ 1 mole of glucose.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CE21C857-4AFE-0CE3-A62A-2085FB60B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The red cell energy requirement is necessary for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1- Replenishing its adenine nucleotide pool using salvage pathways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2- Protecting the cell against oxidative stress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3- Controlling its volume by membrane Na/K ATPase (cation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pump), which maintains high K+, low Na+ and Ca++ in the cell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4- Maintaining the plasticity of its membrane and the biconcave 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shape (If energy is decreased, RBCs will be logged with Ca++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and Na+, while K+ is depleted causing a change of biconcave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into spherical form).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5- Preventing the accumulation of methemoglobin 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6- Modulating oxyhemoglobin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7- Keeping the sulfhydryl groups of RBCs enzymes, Hb and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membranes in the active reduced form.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7F3A579-FA85-E150-7458-0D998A7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8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C64F3CBE-977E-BAE2-8206-2002EF7C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The human RBCs metabolism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C62BDC40-A0D1-F2B3-83D4-4393353D6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RBCs, which lack mitochondria and pyruvate dehydrogenase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multienzyme complex, pyruvate is reduced to lactic acid (anaerobic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glycolysis), consistent with the primary role of the RBC in oxygen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transport and delivery, rather than its utilization.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Each mole of glucose yields 2 moles of lactate to maintain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electrochemical and ion gradients across its plasma membrane, then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lactate is excreted into blood.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RBCs, 10-20% of the glycolytic intermediate, 1,3- DPG, is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converted into 2,3- BPG, an allosteric regulator of the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affinity of Hb.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pentose phosphate pathway, accounts for about 10% of glucose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metabolism in the red  cell, this pathway in RBCs has a special role in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protection against oxidative stress, while, in nucleated cells, it also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serves as a source of NADPH for biosynthetic reactions and pentoses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for nucleic acid synthesis.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7A6403C7-34DA-7E8B-4651-010729823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</a:rPr>
              <a:t>Glucose utilization in the red cell</a:t>
            </a:r>
            <a:endParaRPr lang="en-US" altLang="en-US" sz="2400" b="1">
              <a:latin typeface="Cambria" panose="020405030504060302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Cambria" panose="020405030504060302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Glucose is transported through RBC membrane by a facilitated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diffusion by glucose  transporters [(GLUT-1) insulin-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independent  i.e. insulin does not promote glucose transport to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RBCs)].</a:t>
            </a:r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a 70-kg person, there are about 5 L of blood and a little over 2 kg (2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L) of RBCs.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These cells constitute consume about 20 g of glucose/day, representing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about 10% of total body glucose metabolism.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RBC has the highest specific rate of glucose utilization of any cell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in the body, approximately 10 g of glucose/kg of tissue/day, compared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with ~2.5 g of glucose/kg of tissue/day for the whole body.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the RBC, about 90% of glucose (~18 g/day) is metabolized via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glycolysis, yielding ~0.2 mole of lactate.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Despite its high rate of glucose consumption, the RBC has one of the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lowest rates of ATP synthesis of any cell in the body, ~0.2 mole of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ATP/day.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815CCD48-0294-988D-608A-ED6580609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2, 3-bisphosphoglycerate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2,3-BPG is an important product of glycolysis in the RBC, sometimes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reaching 5 mmol /L concentration, comparable with the molar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concentration of Hb in the RBC.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It is the major phosphorylated intermediate in the RBCs, present at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even higher concentrations than ATP (1-2 mmol/L) or inorganic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phosphate (1 mmol/L).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2,3-BPG is a negative allosteric effector of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affinity to Hb.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It decreases the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affinity of deoxy Hb, promoting the release of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peripheral tissue.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2,3-BPG in the RBC explains the observation that the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affinity of purified HbA is greater than that of whole RBCs.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2,3-BPG concentration ↑in the RBC during adaptation to high altitude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and in anemia, promoting the release of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 tissues when the PO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saturation of Hb is ↓ in the lung.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HbF is less sensitive than HbA to the effects of 2,3-BPG, promoting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efficient transfer of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across the placenta from HbA to HbF.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B06C8E-D149-4440-BFC9-057938F30F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40B66-6CD0-447E-B11B-668003734E2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3742</TotalTime>
  <Words>2154</Words>
  <Application>Microsoft Office PowerPoint</Application>
  <PresentationFormat>On-screen Show (4:3)</PresentationFormat>
  <Paragraphs>335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 OF BIOLOGICAL IMPORTANC</dc:title>
  <dc:creator>Samir</dc:creator>
  <cp:lastModifiedBy>Sanabil Hassanat</cp:lastModifiedBy>
  <cp:revision>614</cp:revision>
  <dcterms:created xsi:type="dcterms:W3CDTF">2010-12-25T18:51:50Z</dcterms:created>
  <dcterms:modified xsi:type="dcterms:W3CDTF">2022-04-02T20:32:54Z</dcterms:modified>
</cp:coreProperties>
</file>