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55"/>
  </p:notesMasterIdLst>
  <p:sldIdLst>
    <p:sldId id="256" r:id="rId2"/>
    <p:sldId id="257" r:id="rId3"/>
    <p:sldId id="258" r:id="rId4"/>
    <p:sldId id="265" r:id="rId5"/>
    <p:sldId id="259" r:id="rId6"/>
    <p:sldId id="268" r:id="rId7"/>
    <p:sldId id="284" r:id="rId8"/>
    <p:sldId id="285" r:id="rId9"/>
    <p:sldId id="286" r:id="rId10"/>
    <p:sldId id="269" r:id="rId11"/>
    <p:sldId id="283" r:id="rId12"/>
    <p:sldId id="266" r:id="rId13"/>
    <p:sldId id="287" r:id="rId14"/>
    <p:sldId id="289" r:id="rId15"/>
    <p:sldId id="260" r:id="rId16"/>
    <p:sldId id="261" r:id="rId17"/>
    <p:sldId id="262" r:id="rId18"/>
    <p:sldId id="290" r:id="rId19"/>
    <p:sldId id="291" r:id="rId20"/>
    <p:sldId id="292" r:id="rId21"/>
    <p:sldId id="293" r:id="rId22"/>
    <p:sldId id="263" r:id="rId23"/>
    <p:sldId id="264" r:id="rId24"/>
    <p:sldId id="306" r:id="rId25"/>
    <p:sldId id="270" r:id="rId26"/>
    <p:sldId id="311" r:id="rId27"/>
    <p:sldId id="271" r:id="rId28"/>
    <p:sldId id="305" r:id="rId29"/>
    <p:sldId id="310" r:id="rId30"/>
    <p:sldId id="301" r:id="rId31"/>
    <p:sldId id="302" r:id="rId32"/>
    <p:sldId id="303" r:id="rId33"/>
    <p:sldId id="304" r:id="rId34"/>
    <p:sldId id="307" r:id="rId35"/>
    <p:sldId id="308" r:id="rId36"/>
    <p:sldId id="274" r:id="rId37"/>
    <p:sldId id="273" r:id="rId38"/>
    <p:sldId id="272" r:id="rId39"/>
    <p:sldId id="277" r:id="rId40"/>
    <p:sldId id="276" r:id="rId41"/>
    <p:sldId id="278" r:id="rId42"/>
    <p:sldId id="282" r:id="rId43"/>
    <p:sldId id="281" r:id="rId44"/>
    <p:sldId id="294" r:id="rId45"/>
    <p:sldId id="280" r:id="rId46"/>
    <p:sldId id="295" r:id="rId47"/>
    <p:sldId id="296" r:id="rId48"/>
    <p:sldId id="297" r:id="rId49"/>
    <p:sldId id="298" r:id="rId50"/>
    <p:sldId id="309" r:id="rId51"/>
    <p:sldId id="299" r:id="rId52"/>
    <p:sldId id="300" r:id="rId53"/>
    <p:sldId id="279"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182" autoAdjust="0"/>
  </p:normalViewPr>
  <p:slideViewPr>
    <p:cSldViewPr snapToGrid="0">
      <p:cViewPr varScale="1">
        <p:scale>
          <a:sx n="60" d="100"/>
          <a:sy n="60" d="100"/>
        </p:scale>
        <p:origin x="11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16A7F9-1B1C-4AC8-B4D5-FC7DDB6BA110}" type="datetimeFigureOut">
              <a:rPr lang="en-US" smtClean="0"/>
              <a:t>10/1/2023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7A3FDD-7ADF-4C7E-8079-CBB9521A5F23}" type="slidenum">
              <a:rPr lang="en-US" smtClean="0"/>
              <a:t>‹#›</a:t>
            </a:fld>
            <a:endParaRPr lang="en-US"/>
          </a:p>
        </p:txBody>
      </p:sp>
    </p:spTree>
    <p:extLst>
      <p:ext uri="{BB962C8B-B14F-4D97-AF65-F5344CB8AC3E}">
        <p14:creationId xmlns:p14="http://schemas.microsoft.com/office/powerpoint/2010/main" val="662824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However, this goal remains elusive because of the difficulty in replicating the minute-to-minute variations of endogenous (physiologic) insulin secretion directly into the portal vein versus delivery of exogenous insulin, which is absorbed from the subcutaneous injection or infusion site into the systemic circulation.</a:t>
            </a:r>
            <a:endParaRPr lang="en-US" dirty="0"/>
          </a:p>
        </p:txBody>
      </p:sp>
      <p:sp>
        <p:nvSpPr>
          <p:cNvPr id="4" name="Slide Number Placeholder 3"/>
          <p:cNvSpPr>
            <a:spLocks noGrp="1"/>
          </p:cNvSpPr>
          <p:nvPr>
            <p:ph type="sldNum" sz="quarter" idx="10"/>
          </p:nvPr>
        </p:nvSpPr>
        <p:spPr/>
        <p:txBody>
          <a:bodyPr/>
          <a:lstStyle/>
          <a:p>
            <a:fld id="{D87A3FDD-7ADF-4C7E-8079-CBB9521A5F23}" type="slidenum">
              <a:rPr lang="en-US" smtClean="0"/>
              <a:t>23</a:t>
            </a:fld>
            <a:endParaRPr lang="en-US"/>
          </a:p>
        </p:txBody>
      </p:sp>
    </p:spTree>
    <p:extLst>
      <p:ext uri="{BB962C8B-B14F-4D97-AF65-F5344CB8AC3E}">
        <p14:creationId xmlns:p14="http://schemas.microsoft.com/office/powerpoint/2010/main" val="858436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7A3FDD-7ADF-4C7E-8079-CBB9521A5F23}" type="slidenum">
              <a:rPr lang="en-US" smtClean="0"/>
              <a:t>28</a:t>
            </a:fld>
            <a:endParaRPr lang="en-US"/>
          </a:p>
        </p:txBody>
      </p:sp>
    </p:spTree>
    <p:extLst>
      <p:ext uri="{BB962C8B-B14F-4D97-AF65-F5344CB8AC3E}">
        <p14:creationId xmlns:p14="http://schemas.microsoft.com/office/powerpoint/2010/main" val="3353506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those using a continuous glucose monitor, "time in range" (time in the target glucose range of 70 to 180 mg/</a:t>
            </a:r>
            <a:r>
              <a:rPr lang="en-US" sz="1200" b="0" i="0" kern="1200" dirty="0" err="1" smtClean="0">
                <a:solidFill>
                  <a:schemeClr val="tx1"/>
                </a:solidFill>
                <a:effectLst/>
                <a:latin typeface="+mn-lt"/>
                <a:ea typeface="+mn-ea"/>
                <a:cs typeface="+mn-cs"/>
              </a:rPr>
              <a:t>dL</a:t>
            </a:r>
            <a:r>
              <a:rPr lang="en-US" sz="1200" b="0" i="0" kern="1200" dirty="0" smtClean="0">
                <a:solidFill>
                  <a:schemeClr val="tx1"/>
                </a:solidFill>
                <a:effectLst/>
                <a:latin typeface="+mn-lt"/>
                <a:ea typeface="+mn-ea"/>
                <a:cs typeface="+mn-cs"/>
              </a:rPr>
              <a:t> [3.9 to 10 </a:t>
            </a:r>
            <a:r>
              <a:rPr lang="en-US" sz="1200" b="0" i="0" kern="1200" dirty="0" err="1" smtClean="0">
                <a:solidFill>
                  <a:schemeClr val="tx1"/>
                </a:solidFill>
                <a:effectLst/>
                <a:latin typeface="+mn-lt"/>
                <a:ea typeface="+mn-ea"/>
                <a:cs typeface="+mn-cs"/>
              </a:rPr>
              <a:t>mmol</a:t>
            </a:r>
            <a:r>
              <a:rPr lang="en-US" sz="1200" b="0" i="0" kern="1200" dirty="0" smtClean="0">
                <a:solidFill>
                  <a:schemeClr val="tx1"/>
                </a:solidFill>
                <a:effectLst/>
                <a:latin typeface="+mn-lt"/>
                <a:ea typeface="+mn-ea"/>
                <a:cs typeface="+mn-cs"/>
              </a:rPr>
              <a:t>/L]) over a 14-day period is increasingly being used as a measure of diabetes control in children, adolescents, and adults and correlates well with long-term microvascular complications</a:t>
            </a:r>
            <a:endParaRPr lang="en-US" dirty="0"/>
          </a:p>
        </p:txBody>
      </p:sp>
      <p:sp>
        <p:nvSpPr>
          <p:cNvPr id="4" name="Slide Number Placeholder 3"/>
          <p:cNvSpPr>
            <a:spLocks noGrp="1"/>
          </p:cNvSpPr>
          <p:nvPr>
            <p:ph type="sldNum" sz="quarter" idx="10"/>
          </p:nvPr>
        </p:nvSpPr>
        <p:spPr/>
        <p:txBody>
          <a:bodyPr/>
          <a:lstStyle/>
          <a:p>
            <a:fld id="{D87A3FDD-7ADF-4C7E-8079-CBB9521A5F23}" type="slidenum">
              <a:rPr lang="en-US" smtClean="0"/>
              <a:t>30</a:t>
            </a:fld>
            <a:endParaRPr lang="en-US"/>
          </a:p>
        </p:txBody>
      </p:sp>
    </p:spTree>
    <p:extLst>
      <p:ext uri="{BB962C8B-B14F-4D97-AF65-F5344CB8AC3E}">
        <p14:creationId xmlns:p14="http://schemas.microsoft.com/office/powerpoint/2010/main" val="4278633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E0A46C-512B-4C49-8562-85E104DE3EB4}" type="datetimeFigureOut">
              <a:rPr lang="en-US" smtClean="0"/>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235C3-1F06-6B43-894C-EC0051382CB9}" type="slidenum">
              <a:rPr lang="en-US" smtClean="0"/>
              <a:t>‹#›</a:t>
            </a:fld>
            <a:endParaRPr lang="en-US"/>
          </a:p>
        </p:txBody>
      </p:sp>
    </p:spTree>
    <p:extLst>
      <p:ext uri="{BB962C8B-B14F-4D97-AF65-F5344CB8AC3E}">
        <p14:creationId xmlns:p14="http://schemas.microsoft.com/office/powerpoint/2010/main" val="851933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E0A46C-512B-4C49-8562-85E104DE3EB4}" type="datetimeFigureOut">
              <a:rPr lang="en-US" smtClean="0"/>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235C3-1F06-6B43-894C-EC0051382CB9}" type="slidenum">
              <a:rPr lang="en-US" smtClean="0"/>
              <a:t>‹#›</a:t>
            </a:fld>
            <a:endParaRPr lang="en-US"/>
          </a:p>
        </p:txBody>
      </p:sp>
    </p:spTree>
    <p:extLst>
      <p:ext uri="{BB962C8B-B14F-4D97-AF65-F5344CB8AC3E}">
        <p14:creationId xmlns:p14="http://schemas.microsoft.com/office/powerpoint/2010/main" val="1418713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E0A46C-512B-4C49-8562-85E104DE3EB4}" type="datetimeFigureOut">
              <a:rPr lang="en-US" smtClean="0"/>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235C3-1F06-6B43-894C-EC0051382CB9}" type="slidenum">
              <a:rPr lang="en-US" smtClean="0"/>
              <a:t>‹#›</a:t>
            </a:fld>
            <a:endParaRPr lang="en-US"/>
          </a:p>
        </p:txBody>
      </p:sp>
    </p:spTree>
    <p:extLst>
      <p:ext uri="{BB962C8B-B14F-4D97-AF65-F5344CB8AC3E}">
        <p14:creationId xmlns:p14="http://schemas.microsoft.com/office/powerpoint/2010/main" val="2147279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extBox 1"/>
          <p:cNvSpPr txBox="1"/>
          <p:nvPr userDrawn="1"/>
        </p:nvSpPr>
        <p:spPr>
          <a:xfrm>
            <a:off x="203201" y="6477001"/>
            <a:ext cx="1051891" cy="246221"/>
          </a:xfrm>
          <a:prstGeom prst="rect">
            <a:avLst/>
          </a:prstGeom>
          <a:noFill/>
        </p:spPr>
        <p:txBody>
          <a:bodyPr wrap="none" rtlCol="0">
            <a:spAutoFit/>
          </a:bodyPr>
          <a:lstStyle/>
          <a:p>
            <a:r>
              <a:rPr lang="en-US" sz="1000" dirty="0" smtClean="0"/>
              <a:t>Copyrights apply</a:t>
            </a:r>
            <a:endParaRPr lang="en-US" sz="1000" dirty="0"/>
          </a:p>
        </p:txBody>
      </p:sp>
    </p:spTree>
    <p:extLst>
      <p:ext uri="{BB962C8B-B14F-4D97-AF65-F5344CB8AC3E}">
        <p14:creationId xmlns:p14="http://schemas.microsoft.com/office/powerpoint/2010/main" val="3472723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E0A46C-512B-4C49-8562-85E104DE3EB4}" type="datetimeFigureOut">
              <a:rPr lang="en-US" smtClean="0"/>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235C3-1F06-6B43-894C-EC0051382CB9}" type="slidenum">
              <a:rPr lang="en-US" smtClean="0"/>
              <a:t>‹#›</a:t>
            </a:fld>
            <a:endParaRPr lang="en-US"/>
          </a:p>
        </p:txBody>
      </p:sp>
    </p:spTree>
    <p:extLst>
      <p:ext uri="{BB962C8B-B14F-4D97-AF65-F5344CB8AC3E}">
        <p14:creationId xmlns:p14="http://schemas.microsoft.com/office/powerpoint/2010/main" val="3712766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E0A46C-512B-4C49-8562-85E104DE3EB4}" type="datetimeFigureOut">
              <a:rPr lang="en-US" smtClean="0"/>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235C3-1F06-6B43-894C-EC0051382CB9}" type="slidenum">
              <a:rPr lang="en-US" smtClean="0"/>
              <a:t>‹#›</a:t>
            </a:fld>
            <a:endParaRPr lang="en-US"/>
          </a:p>
        </p:txBody>
      </p:sp>
    </p:spTree>
    <p:extLst>
      <p:ext uri="{BB962C8B-B14F-4D97-AF65-F5344CB8AC3E}">
        <p14:creationId xmlns:p14="http://schemas.microsoft.com/office/powerpoint/2010/main" val="48146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E0A46C-512B-4C49-8562-85E104DE3EB4}" type="datetimeFigureOut">
              <a:rPr lang="en-US" smtClean="0"/>
              <a:t>10/1/2023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6235C3-1F06-6B43-894C-EC0051382CB9}" type="slidenum">
              <a:rPr lang="en-US" smtClean="0"/>
              <a:t>‹#›</a:t>
            </a:fld>
            <a:endParaRPr lang="en-US"/>
          </a:p>
        </p:txBody>
      </p:sp>
    </p:spTree>
    <p:extLst>
      <p:ext uri="{BB962C8B-B14F-4D97-AF65-F5344CB8AC3E}">
        <p14:creationId xmlns:p14="http://schemas.microsoft.com/office/powerpoint/2010/main" val="1269788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E0A46C-512B-4C49-8562-85E104DE3EB4}" type="datetimeFigureOut">
              <a:rPr lang="en-US" smtClean="0"/>
              <a:t>10/1/2023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6235C3-1F06-6B43-894C-EC0051382CB9}" type="slidenum">
              <a:rPr lang="en-US" smtClean="0"/>
              <a:t>‹#›</a:t>
            </a:fld>
            <a:endParaRPr lang="en-US"/>
          </a:p>
        </p:txBody>
      </p:sp>
    </p:spTree>
    <p:extLst>
      <p:ext uri="{BB962C8B-B14F-4D97-AF65-F5344CB8AC3E}">
        <p14:creationId xmlns:p14="http://schemas.microsoft.com/office/powerpoint/2010/main" val="3083617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E0A46C-512B-4C49-8562-85E104DE3EB4}" type="datetimeFigureOut">
              <a:rPr lang="en-US" smtClean="0"/>
              <a:t>10/1/2023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6235C3-1F06-6B43-894C-EC0051382CB9}" type="slidenum">
              <a:rPr lang="en-US" smtClean="0"/>
              <a:t>‹#›</a:t>
            </a:fld>
            <a:endParaRPr lang="en-US"/>
          </a:p>
        </p:txBody>
      </p:sp>
    </p:spTree>
    <p:extLst>
      <p:ext uri="{BB962C8B-B14F-4D97-AF65-F5344CB8AC3E}">
        <p14:creationId xmlns:p14="http://schemas.microsoft.com/office/powerpoint/2010/main" val="2237331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E0A46C-512B-4C49-8562-85E104DE3EB4}" type="datetimeFigureOut">
              <a:rPr lang="en-US" smtClean="0"/>
              <a:t>10/1/2023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6235C3-1F06-6B43-894C-EC0051382CB9}" type="slidenum">
              <a:rPr lang="en-US" smtClean="0"/>
              <a:t>‹#›</a:t>
            </a:fld>
            <a:endParaRPr lang="en-US"/>
          </a:p>
        </p:txBody>
      </p:sp>
    </p:spTree>
    <p:extLst>
      <p:ext uri="{BB962C8B-B14F-4D97-AF65-F5344CB8AC3E}">
        <p14:creationId xmlns:p14="http://schemas.microsoft.com/office/powerpoint/2010/main" val="4059525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E0A46C-512B-4C49-8562-85E104DE3EB4}" type="datetimeFigureOut">
              <a:rPr lang="en-US" smtClean="0"/>
              <a:t>10/1/2023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6235C3-1F06-6B43-894C-EC0051382CB9}" type="slidenum">
              <a:rPr lang="en-US" smtClean="0"/>
              <a:t>‹#›</a:t>
            </a:fld>
            <a:endParaRPr lang="en-US"/>
          </a:p>
        </p:txBody>
      </p:sp>
    </p:spTree>
    <p:extLst>
      <p:ext uri="{BB962C8B-B14F-4D97-AF65-F5344CB8AC3E}">
        <p14:creationId xmlns:p14="http://schemas.microsoft.com/office/powerpoint/2010/main" val="1033989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E0A46C-512B-4C49-8562-85E104DE3EB4}" type="datetimeFigureOut">
              <a:rPr lang="en-US" smtClean="0"/>
              <a:t>10/1/2023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6235C3-1F06-6B43-894C-EC0051382CB9}" type="slidenum">
              <a:rPr lang="en-US" smtClean="0"/>
              <a:t>‹#›</a:t>
            </a:fld>
            <a:endParaRPr lang="en-US"/>
          </a:p>
        </p:txBody>
      </p:sp>
    </p:spTree>
    <p:extLst>
      <p:ext uri="{BB962C8B-B14F-4D97-AF65-F5344CB8AC3E}">
        <p14:creationId xmlns:p14="http://schemas.microsoft.com/office/powerpoint/2010/main" val="2846800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0A46C-512B-4C49-8562-85E104DE3EB4}" type="datetimeFigureOut">
              <a:rPr lang="en-US" smtClean="0"/>
              <a:t>10/1/2023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6235C3-1F06-6B43-894C-EC0051382CB9}" type="slidenum">
              <a:rPr lang="en-US" smtClean="0"/>
              <a:t>‹#›</a:t>
            </a:fld>
            <a:endParaRPr lang="en-US"/>
          </a:p>
        </p:txBody>
      </p:sp>
    </p:spTree>
    <p:extLst>
      <p:ext uri="{BB962C8B-B14F-4D97-AF65-F5344CB8AC3E}">
        <p14:creationId xmlns:p14="http://schemas.microsoft.com/office/powerpoint/2010/main" val="295456305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emedicine.medscape.com/article/117853-overview"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3681B-B391-C0F8-C322-3FAAC7FAF4DC}"/>
              </a:ext>
            </a:extLst>
          </p:cNvPr>
          <p:cNvSpPr>
            <a:spLocks noGrp="1"/>
          </p:cNvSpPr>
          <p:nvPr>
            <p:ph type="ctrTitle"/>
          </p:nvPr>
        </p:nvSpPr>
        <p:spPr>
          <a:xfrm>
            <a:off x="1524000" y="2784763"/>
            <a:ext cx="9144000" cy="725199"/>
          </a:xfrm>
        </p:spPr>
        <p:txBody>
          <a:bodyPr>
            <a:normAutofit fontScale="90000"/>
          </a:bodyPr>
          <a:lstStyle/>
          <a:p>
            <a:r>
              <a:rPr lang="en-US" dirty="0"/>
              <a:t>Diabetes Mellitus </a:t>
            </a:r>
          </a:p>
        </p:txBody>
      </p:sp>
      <p:sp>
        <p:nvSpPr>
          <p:cNvPr id="3" name="Subtitle 2">
            <a:extLst>
              <a:ext uri="{FF2B5EF4-FFF2-40B4-BE49-F238E27FC236}">
                <a16:creationId xmlns:a16="http://schemas.microsoft.com/office/drawing/2014/main" id="{489093D4-6F4C-804E-BE10-1922822CA9DA}"/>
              </a:ext>
            </a:extLst>
          </p:cNvPr>
          <p:cNvSpPr>
            <a:spLocks noGrp="1"/>
          </p:cNvSpPr>
          <p:nvPr>
            <p:ph type="subTitle" idx="1"/>
          </p:nvPr>
        </p:nvSpPr>
        <p:spPr>
          <a:xfrm>
            <a:off x="1524000" y="4821381"/>
            <a:ext cx="9144000" cy="1499207"/>
          </a:xfrm>
        </p:spPr>
        <p:txBody>
          <a:bodyPr>
            <a:normAutofit/>
          </a:bodyPr>
          <a:lstStyle/>
          <a:p>
            <a:r>
              <a:rPr lang="en-US" dirty="0" err="1" smtClean="0"/>
              <a:t>Dr.Randa</a:t>
            </a:r>
            <a:r>
              <a:rPr lang="en-US" dirty="0" smtClean="0"/>
              <a:t> S. </a:t>
            </a:r>
            <a:r>
              <a:rPr lang="en-US" dirty="0" err="1" smtClean="0"/>
              <a:t>Alqaisi</a:t>
            </a:r>
            <a:r>
              <a:rPr lang="en-US" smtClean="0"/>
              <a:t>, MD </a:t>
            </a:r>
            <a:r>
              <a:rPr lang="en-US" dirty="0" smtClean="0"/>
              <a:t>, MRCPCH </a:t>
            </a:r>
          </a:p>
          <a:p>
            <a:r>
              <a:rPr lang="en-US" dirty="0" smtClean="0"/>
              <a:t>Pediatric Endocrinologist </a:t>
            </a:r>
          </a:p>
          <a:p>
            <a:r>
              <a:rPr lang="en-US" dirty="0" err="1" smtClean="0"/>
              <a:t>Mutah</a:t>
            </a:r>
            <a:r>
              <a:rPr lang="en-US" dirty="0" smtClean="0"/>
              <a:t> university </a:t>
            </a:r>
          </a:p>
          <a:p>
            <a:endParaRPr lang="en-US" dirty="0"/>
          </a:p>
        </p:txBody>
      </p:sp>
      <p:pic>
        <p:nvPicPr>
          <p:cNvPr id="4" name="Picture 3"/>
          <p:cNvPicPr>
            <a:picLocks noChangeAspect="1"/>
          </p:cNvPicPr>
          <p:nvPr/>
        </p:nvPicPr>
        <p:blipFill>
          <a:blip r:embed="rId2"/>
          <a:stretch>
            <a:fillRect/>
          </a:stretch>
        </p:blipFill>
        <p:spPr>
          <a:xfrm>
            <a:off x="3352800" y="0"/>
            <a:ext cx="5500255" cy="2593687"/>
          </a:xfrm>
          <a:prstGeom prst="rect">
            <a:avLst/>
          </a:prstGeom>
        </p:spPr>
      </p:pic>
    </p:spTree>
    <p:extLst>
      <p:ext uri="{BB962C8B-B14F-4D97-AF65-F5344CB8AC3E}">
        <p14:creationId xmlns:p14="http://schemas.microsoft.com/office/powerpoint/2010/main" val="4101773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E3D38-E917-13DE-950E-2E85ADF13295}"/>
              </a:ext>
            </a:extLst>
          </p:cNvPr>
          <p:cNvSpPr>
            <a:spLocks noGrp="1"/>
          </p:cNvSpPr>
          <p:nvPr>
            <p:ph type="title"/>
          </p:nvPr>
        </p:nvSpPr>
        <p:spPr>
          <a:xfrm>
            <a:off x="477981" y="1525298"/>
            <a:ext cx="10515600" cy="1325563"/>
          </a:xfrm>
        </p:spPr>
        <p:txBody>
          <a:bodyPr>
            <a:noAutofit/>
          </a:bodyPr>
          <a:lstStyle/>
          <a:p>
            <a:pPr marL="514350" indent="-514350">
              <a:buFont typeface="Arial" panose="020B0604020202020204" pitchFamily="34" charset="0"/>
              <a:buChar char="•"/>
            </a:pPr>
            <a:r>
              <a:rPr lang="en-US" altLang="en-US" sz="2800" dirty="0" smtClean="0"/>
              <a:t/>
            </a:r>
            <a:br>
              <a:rPr lang="en-US" altLang="en-US" sz="2800" dirty="0" smtClean="0"/>
            </a:br>
            <a:r>
              <a:rPr lang="en-US" altLang="en-US" sz="2800" dirty="0" smtClean="0"/>
              <a:t/>
            </a:r>
            <a:br>
              <a:rPr lang="en-US" altLang="en-US" sz="2800" dirty="0" smtClean="0"/>
            </a:br>
            <a:r>
              <a:rPr lang="en-US" altLang="en-US" sz="2800" dirty="0"/>
              <a:t/>
            </a:r>
            <a:br>
              <a:rPr lang="en-US" altLang="en-US" sz="2800" dirty="0"/>
            </a:br>
            <a:r>
              <a:rPr lang="en-US" altLang="en-US" sz="2800" dirty="0" smtClean="0"/>
              <a:t>  </a:t>
            </a:r>
            <a:r>
              <a:rPr lang="en-US" sz="2800" b="1" dirty="0"/>
              <a:t>CLINICAL </a:t>
            </a:r>
            <a:r>
              <a:rPr lang="en-US" sz="2800" b="1" dirty="0" smtClean="0"/>
              <a:t>PRESENTATION</a:t>
            </a:r>
            <a:br>
              <a:rPr lang="en-US" sz="2800" b="1" dirty="0" smtClean="0"/>
            </a:br>
            <a:r>
              <a:rPr lang="en-US" sz="2800" dirty="0" smtClean="0"/>
              <a:t>For </a:t>
            </a:r>
            <a:r>
              <a:rPr lang="en-US" sz="2800" dirty="0"/>
              <a:t>clinical purposes, T1DM has three initial presentations </a:t>
            </a:r>
            <a:r>
              <a:rPr lang="en-US" sz="2800" dirty="0" smtClean="0"/>
              <a:t>:</a:t>
            </a:r>
            <a:r>
              <a:rPr lang="en-US" sz="2800" dirty="0"/>
              <a:t/>
            </a:r>
            <a:br>
              <a:rPr lang="en-US" sz="2800" dirty="0"/>
            </a:br>
            <a:r>
              <a:rPr lang="en-US" sz="2800" dirty="0" smtClean="0"/>
              <a:t>Classic </a:t>
            </a:r>
            <a:r>
              <a:rPr lang="en-US" sz="2800" dirty="0"/>
              <a:t>new onset of polydipsia, polyuria, and weight loss with hyperglycemia and </a:t>
            </a:r>
            <a:r>
              <a:rPr lang="en-US" sz="2800" dirty="0" err="1"/>
              <a:t>ketonemia</a:t>
            </a:r>
            <a:r>
              <a:rPr lang="en-US" sz="2800" dirty="0"/>
              <a:t> (or </a:t>
            </a:r>
            <a:r>
              <a:rPr lang="en-US" sz="2800" dirty="0" err="1"/>
              <a:t>ketonuria</a:t>
            </a:r>
            <a:r>
              <a:rPr lang="en-US" sz="2800" dirty="0"/>
              <a:t>)</a:t>
            </a:r>
            <a:br>
              <a:rPr lang="en-US" sz="2800" dirty="0"/>
            </a:br>
            <a:r>
              <a:rPr lang="en-US" sz="2800" dirty="0" smtClean="0"/>
              <a:t>Diabetic </a:t>
            </a:r>
            <a:r>
              <a:rPr lang="en-US" sz="2800" dirty="0"/>
              <a:t>ketoacidosis (DKA)</a:t>
            </a:r>
            <a:br>
              <a:rPr lang="en-US" sz="2800" dirty="0"/>
            </a:br>
            <a:r>
              <a:rPr lang="en-US" sz="2800" dirty="0" smtClean="0"/>
              <a:t>Silent </a:t>
            </a:r>
            <a:r>
              <a:rPr lang="en-US" sz="2800" dirty="0"/>
              <a:t>(asymptomatic) incidental discovery</a:t>
            </a:r>
            <a:br>
              <a:rPr lang="en-US" sz="2800" dirty="0"/>
            </a:br>
            <a:r>
              <a:rPr lang="en-US" altLang="en-US" sz="2800" dirty="0" smtClean="0"/>
              <a:t/>
            </a:r>
            <a:br>
              <a:rPr lang="en-US" altLang="en-US" sz="2800" dirty="0" smtClean="0"/>
            </a:br>
            <a:r>
              <a:rPr lang="en-US" altLang="en-US" sz="2800" b="1" dirty="0"/>
              <a:t>N</a:t>
            </a:r>
            <a:r>
              <a:rPr lang="en-US" altLang="en-US" sz="2800" b="1" dirty="0" smtClean="0"/>
              <a:t>atural history of diabetes :</a:t>
            </a:r>
            <a:r>
              <a:rPr lang="en-US" altLang="en-US" sz="2800" b="1" dirty="0"/>
              <a:t/>
            </a:r>
            <a:br>
              <a:rPr lang="en-US" altLang="en-US" sz="2800" b="1" dirty="0"/>
            </a:br>
            <a:r>
              <a:rPr lang="en-US" altLang="en-US" sz="2800" dirty="0" smtClean="0"/>
              <a:t/>
            </a:r>
            <a:br>
              <a:rPr lang="en-US" altLang="en-US" sz="2800" dirty="0" smtClean="0"/>
            </a:br>
            <a:r>
              <a:rPr lang="en-US" altLang="en-US" sz="2800" dirty="0"/>
              <a:t/>
            </a:r>
            <a:br>
              <a:rPr lang="en-US" altLang="en-US" sz="2800" dirty="0"/>
            </a:br>
            <a:r>
              <a:rPr lang="en-US" altLang="en-US" sz="2800" dirty="0" smtClean="0"/>
              <a:t>    </a:t>
            </a:r>
            <a:endParaRPr lang="en-US" sz="2800" dirty="0"/>
          </a:p>
        </p:txBody>
      </p:sp>
      <p:sp>
        <p:nvSpPr>
          <p:cNvPr id="3" name="Content Placeholder 2">
            <a:extLst>
              <a:ext uri="{FF2B5EF4-FFF2-40B4-BE49-F238E27FC236}">
                <a16:creationId xmlns:a16="http://schemas.microsoft.com/office/drawing/2014/main" id="{3960B914-0D43-DFB4-9BC5-9CBE5D1BB2C9}"/>
              </a:ext>
            </a:extLst>
          </p:cNvPr>
          <p:cNvSpPr>
            <a:spLocks noGrp="1"/>
          </p:cNvSpPr>
          <p:nvPr>
            <p:ph idx="1"/>
          </p:nvPr>
        </p:nvSpPr>
        <p:spPr>
          <a:xfrm>
            <a:off x="477981" y="3945371"/>
            <a:ext cx="10515600" cy="4351338"/>
          </a:xfrm>
        </p:spPr>
        <p:txBody>
          <a:bodyPr>
            <a:normAutofit/>
          </a:bodyPr>
          <a:lstStyle/>
          <a:p>
            <a:r>
              <a:rPr lang="en-US" altLang="en-US" sz="2200" dirty="0">
                <a:latin typeface="+mj-lt"/>
              </a:rPr>
              <a:t>Involves some or all of the following stages:</a:t>
            </a:r>
          </a:p>
          <a:p>
            <a:pPr lvl="1">
              <a:buFont typeface="Arial" panose="020B0604020202020204" pitchFamily="34" charset="0"/>
              <a:buNone/>
            </a:pPr>
            <a:r>
              <a:rPr lang="en-US" altLang="en-US" sz="2200" dirty="0">
                <a:latin typeface="+mj-lt"/>
              </a:rPr>
              <a:t>1. Initiation of autoimmunity</a:t>
            </a:r>
          </a:p>
          <a:p>
            <a:pPr lvl="1">
              <a:buFont typeface="Arial" panose="020B0604020202020204" pitchFamily="34" charset="0"/>
              <a:buNone/>
            </a:pPr>
            <a:r>
              <a:rPr lang="en-US" altLang="en-US" sz="2200" dirty="0">
                <a:latin typeface="+mj-lt"/>
              </a:rPr>
              <a:t>2. Preclinical autoimmunity with progressive loss of β-cell function</a:t>
            </a:r>
            <a:r>
              <a:rPr lang="ar-JO" altLang="en-US" sz="2200" dirty="0">
                <a:latin typeface="+mj-lt"/>
              </a:rPr>
              <a:t> </a:t>
            </a:r>
            <a:r>
              <a:rPr lang="en-US" altLang="en-US" sz="2200" dirty="0">
                <a:latin typeface="+mj-lt"/>
              </a:rPr>
              <a:t>90%</a:t>
            </a:r>
          </a:p>
          <a:p>
            <a:pPr lvl="1">
              <a:buFont typeface="Arial" panose="020B0604020202020204" pitchFamily="34" charset="0"/>
              <a:buNone/>
            </a:pPr>
            <a:r>
              <a:rPr lang="en-US" altLang="en-US" sz="2200" dirty="0">
                <a:latin typeface="+mj-lt"/>
              </a:rPr>
              <a:t>3. Onset of clinical disease</a:t>
            </a:r>
          </a:p>
          <a:p>
            <a:pPr lvl="1">
              <a:buFont typeface="Arial" panose="020B0604020202020204" pitchFamily="34" charset="0"/>
              <a:buNone/>
            </a:pPr>
            <a:r>
              <a:rPr lang="en-US" altLang="en-US" sz="2200" dirty="0">
                <a:latin typeface="+mj-lt"/>
              </a:rPr>
              <a:t>4. Transient remission</a:t>
            </a:r>
          </a:p>
          <a:p>
            <a:pPr lvl="1">
              <a:buFont typeface="Arial" panose="020B0604020202020204" pitchFamily="34" charset="0"/>
              <a:buNone/>
            </a:pPr>
            <a:r>
              <a:rPr lang="en-US" altLang="en-US" sz="2200" dirty="0">
                <a:latin typeface="+mj-lt"/>
              </a:rPr>
              <a:t>5. Established disease</a:t>
            </a:r>
          </a:p>
          <a:p>
            <a:pPr lvl="1">
              <a:buFont typeface="Arial" panose="020B0604020202020204" pitchFamily="34" charset="0"/>
              <a:buNone/>
            </a:pPr>
            <a:r>
              <a:rPr lang="en-US" altLang="en-US" sz="2200" dirty="0">
                <a:latin typeface="+mj-lt"/>
              </a:rPr>
              <a:t>6. Development of complications</a:t>
            </a:r>
            <a:endParaRPr lang="en-US" dirty="0">
              <a:latin typeface="+mj-lt"/>
            </a:endParaRPr>
          </a:p>
        </p:txBody>
      </p:sp>
    </p:spTree>
    <p:extLst>
      <p:ext uri="{BB962C8B-B14F-4D97-AF65-F5344CB8AC3E}">
        <p14:creationId xmlns:p14="http://schemas.microsoft.com/office/powerpoint/2010/main" val="681686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fontScale="85000" lnSpcReduction="20000"/>
          </a:bodyPr>
          <a:lstStyle/>
          <a:p>
            <a:r>
              <a:rPr lang="en-US" dirty="0">
                <a:latin typeface="+mj-lt"/>
              </a:rPr>
              <a:t>T1DM is now recognized to have four </a:t>
            </a:r>
            <a:r>
              <a:rPr lang="en-US" dirty="0" smtClean="0">
                <a:latin typeface="+mj-lt"/>
              </a:rPr>
              <a:t>stages:</a:t>
            </a:r>
            <a:endParaRPr lang="en-US" dirty="0">
              <a:latin typeface="+mj-lt"/>
            </a:endParaRPr>
          </a:p>
          <a:p>
            <a:r>
              <a:rPr lang="en-US" dirty="0" smtClean="0">
                <a:latin typeface="+mj-lt"/>
              </a:rPr>
              <a:t>Stage </a:t>
            </a:r>
            <a:r>
              <a:rPr lang="en-US" dirty="0">
                <a:latin typeface="+mj-lt"/>
              </a:rPr>
              <a:t>1 – Beta cell autoimmunity (≥2 islet autoantibodies), normal blood glucose; no symptoms</a:t>
            </a:r>
          </a:p>
          <a:p>
            <a:r>
              <a:rPr lang="en-US" dirty="0" smtClean="0">
                <a:latin typeface="+mj-lt"/>
              </a:rPr>
              <a:t>Stage </a:t>
            </a:r>
            <a:r>
              <a:rPr lang="en-US" dirty="0">
                <a:latin typeface="+mj-lt"/>
              </a:rPr>
              <a:t>2 – Beta cell autoimmunity (≥2 </a:t>
            </a:r>
            <a:r>
              <a:rPr lang="en-US" dirty="0" smtClean="0">
                <a:latin typeface="+mj-lt"/>
              </a:rPr>
              <a:t>islet </a:t>
            </a:r>
            <a:r>
              <a:rPr lang="en-US" dirty="0">
                <a:latin typeface="+mj-lt"/>
              </a:rPr>
              <a:t>autoantibodies) and abnormal glucose tolerance; usually with no symptoms</a:t>
            </a:r>
          </a:p>
          <a:p>
            <a:r>
              <a:rPr lang="en-US" dirty="0" smtClean="0">
                <a:latin typeface="+mj-lt"/>
              </a:rPr>
              <a:t>Stage </a:t>
            </a:r>
            <a:r>
              <a:rPr lang="en-US" dirty="0">
                <a:latin typeface="+mj-lt"/>
              </a:rPr>
              <a:t>3 – Beta cell autoimmunity and raised blood glucose above diagnostic thresholds; usually with symptoms</a:t>
            </a:r>
          </a:p>
          <a:p>
            <a:r>
              <a:rPr lang="en-US" dirty="0" smtClean="0">
                <a:latin typeface="+mj-lt"/>
              </a:rPr>
              <a:t>Stage </a:t>
            </a:r>
            <a:r>
              <a:rPr lang="en-US" dirty="0">
                <a:latin typeface="+mj-lt"/>
              </a:rPr>
              <a:t>4 – Established/longstanding T1DM</a:t>
            </a:r>
          </a:p>
          <a:p>
            <a:endParaRPr lang="en-US" dirty="0">
              <a:latin typeface="+mj-lt"/>
            </a:endParaRPr>
          </a:p>
        </p:txBody>
      </p:sp>
      <p:pic>
        <p:nvPicPr>
          <p:cNvPr id="6" name="Content Placeholder 5"/>
          <p:cNvPicPr>
            <a:picLocks noGrp="1" noChangeAspect="1"/>
          </p:cNvPicPr>
          <p:nvPr>
            <p:ph sz="half" idx="2"/>
          </p:nvPr>
        </p:nvPicPr>
        <p:blipFill>
          <a:blip r:embed="rId2"/>
          <a:stretch>
            <a:fillRect/>
          </a:stretch>
        </p:blipFill>
        <p:spPr>
          <a:xfrm>
            <a:off x="6172200" y="2365496"/>
            <a:ext cx="5715000" cy="2992313"/>
          </a:xfrm>
          <a:prstGeom prst="rect">
            <a:avLst/>
          </a:prstGeom>
        </p:spPr>
      </p:pic>
    </p:spTree>
    <p:extLst>
      <p:ext uri="{BB962C8B-B14F-4D97-AF65-F5344CB8AC3E}">
        <p14:creationId xmlns:p14="http://schemas.microsoft.com/office/powerpoint/2010/main" val="727407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08295-D218-3DA1-6038-3006EA50E32D}"/>
              </a:ext>
            </a:extLst>
          </p:cNvPr>
          <p:cNvSpPr>
            <a:spLocks noGrp="1"/>
          </p:cNvSpPr>
          <p:nvPr>
            <p:ph type="title"/>
          </p:nvPr>
        </p:nvSpPr>
        <p:spPr>
          <a:xfrm>
            <a:off x="838200" y="135038"/>
            <a:ext cx="8596668" cy="1320800"/>
          </a:xfrm>
        </p:spPr>
        <p:txBody>
          <a:bodyPr>
            <a:normAutofit/>
          </a:bodyPr>
          <a:lstStyle/>
          <a:p>
            <a:r>
              <a:rPr lang="en-US" sz="3200" dirty="0"/>
              <a:t>CLINICAL MANIFESTATIONS</a:t>
            </a:r>
          </a:p>
        </p:txBody>
      </p:sp>
      <p:sp>
        <p:nvSpPr>
          <p:cNvPr id="3" name="Content Placeholder 2">
            <a:extLst>
              <a:ext uri="{FF2B5EF4-FFF2-40B4-BE49-F238E27FC236}">
                <a16:creationId xmlns:a16="http://schemas.microsoft.com/office/drawing/2014/main" id="{28993901-2BE3-373F-7ACA-DFD7E44EB70C}"/>
              </a:ext>
            </a:extLst>
          </p:cNvPr>
          <p:cNvSpPr>
            <a:spLocks noGrp="1"/>
          </p:cNvSpPr>
          <p:nvPr>
            <p:ph idx="1"/>
          </p:nvPr>
        </p:nvSpPr>
        <p:spPr>
          <a:xfrm>
            <a:off x="318655" y="1219199"/>
            <a:ext cx="11035145" cy="4957763"/>
          </a:xfrm>
        </p:spPr>
        <p:txBody>
          <a:bodyPr>
            <a:noAutofit/>
          </a:bodyPr>
          <a:lstStyle/>
          <a:p>
            <a:r>
              <a:rPr lang="en-GB" sz="1800" dirty="0">
                <a:latin typeface="+mj-lt"/>
              </a:rPr>
              <a:t>The classic clinical manifestations of new onset diabetes in children  reflect the </a:t>
            </a:r>
            <a:r>
              <a:rPr lang="en-GB" sz="1800" dirty="0" err="1">
                <a:latin typeface="+mj-lt"/>
              </a:rPr>
              <a:t>hyperglycemic</a:t>
            </a:r>
            <a:r>
              <a:rPr lang="en-GB" sz="1800" dirty="0">
                <a:latin typeface="+mj-lt"/>
              </a:rPr>
              <a:t> and catabolic physiologic state and include</a:t>
            </a:r>
          </a:p>
          <a:p>
            <a:r>
              <a:rPr lang="en-GB" sz="1800" dirty="0">
                <a:latin typeface="+mj-lt"/>
              </a:rPr>
              <a:t> polyuria, polydipsia, polyphagia, and weight loss. </a:t>
            </a:r>
          </a:p>
          <a:p>
            <a:r>
              <a:rPr lang="en-GB" sz="1800" dirty="0">
                <a:latin typeface="+mj-lt"/>
              </a:rPr>
              <a:t>Other common  symptoms include fatigue, weakness, and a general feeling of malaise.</a:t>
            </a:r>
          </a:p>
          <a:p>
            <a:r>
              <a:rPr lang="en-GB" sz="1800" dirty="0">
                <a:latin typeface="+mj-lt"/>
              </a:rPr>
              <a:t>In adolescent girls, Skin infections and vaginal candidiasis.</a:t>
            </a:r>
          </a:p>
          <a:p>
            <a:r>
              <a:rPr lang="en-GB" sz="1800" dirty="0">
                <a:latin typeface="+mj-lt"/>
              </a:rPr>
              <a:t>Patients presenting with more advanced disease will exhibit signs of  DKA including:</a:t>
            </a:r>
          </a:p>
          <a:p>
            <a:pPr marL="0" indent="0">
              <a:buNone/>
            </a:pPr>
            <a:r>
              <a:rPr lang="en-GB" sz="1800" dirty="0">
                <a:latin typeface="+mj-lt"/>
              </a:rPr>
              <a:t> </a:t>
            </a:r>
            <a:r>
              <a:rPr lang="en-US" altLang="en-US" sz="1800" dirty="0">
                <a:latin typeface="+mj-lt"/>
              </a:rPr>
              <a:t>Abdominal discomfort or true pain. </a:t>
            </a:r>
          </a:p>
          <a:p>
            <a:pPr marL="0" indent="0">
              <a:buNone/>
            </a:pPr>
            <a:r>
              <a:rPr lang="en-GB" sz="1800" u="sng" dirty="0">
                <a:solidFill>
                  <a:srgbClr val="FF0000"/>
                </a:solidFill>
                <a:latin typeface="+mj-lt"/>
              </a:rPr>
              <a:t>Patients presenting with more advanced disease will exhibit signs of  DKA including :</a:t>
            </a:r>
          </a:p>
          <a:p>
            <a:r>
              <a:rPr lang="en-US" altLang="en-US" sz="1800" dirty="0">
                <a:latin typeface="+mj-lt"/>
              </a:rPr>
              <a:t>Abdominal discomfort or true </a:t>
            </a:r>
            <a:r>
              <a:rPr lang="en-US" altLang="en-US" sz="1800" dirty="0" err="1" smtClean="0">
                <a:latin typeface="+mj-lt"/>
              </a:rPr>
              <a:t>pain,nausea</a:t>
            </a:r>
            <a:r>
              <a:rPr lang="en-US" altLang="en-US" sz="1800" dirty="0">
                <a:latin typeface="+mj-lt"/>
              </a:rPr>
              <a:t>, and </a:t>
            </a:r>
            <a:r>
              <a:rPr lang="en-US" altLang="en-US" sz="1800" dirty="0" smtClean="0">
                <a:latin typeface="+mj-lt"/>
              </a:rPr>
              <a:t>emesis.</a:t>
            </a:r>
            <a:endParaRPr lang="en-US" altLang="en-US" sz="1800" dirty="0">
              <a:latin typeface="+mj-lt"/>
            </a:endParaRPr>
          </a:p>
          <a:p>
            <a:r>
              <a:rPr lang="en-US" altLang="en-US" sz="1800" dirty="0" err="1">
                <a:latin typeface="+mj-lt"/>
              </a:rPr>
              <a:t>Kussmaul</a:t>
            </a:r>
            <a:r>
              <a:rPr lang="en-US" altLang="en-US" sz="1800" dirty="0">
                <a:latin typeface="+mj-lt"/>
              </a:rPr>
              <a:t> respirations (deep, heavy, nonlabored rapid breathing)</a:t>
            </a:r>
          </a:p>
          <a:p>
            <a:r>
              <a:rPr lang="en-US" altLang="en-US" sz="1800" dirty="0">
                <a:latin typeface="+mj-lt"/>
              </a:rPr>
              <a:t>Fruity breath odor (acetone)</a:t>
            </a:r>
          </a:p>
          <a:p>
            <a:r>
              <a:rPr lang="en-US" altLang="en-US" sz="1800" dirty="0">
                <a:latin typeface="+mj-lt"/>
              </a:rPr>
              <a:t>Diminished neurocognitive function, and possible coma</a:t>
            </a:r>
            <a:r>
              <a:rPr lang="en-US" altLang="en-US" sz="1600" dirty="0" smtClean="0">
                <a:latin typeface="+mj-lt"/>
              </a:rPr>
              <a:t>.</a:t>
            </a:r>
          </a:p>
          <a:p>
            <a:pPr marL="0" indent="0">
              <a:buNone/>
            </a:pPr>
            <a:r>
              <a:rPr lang="en-US" sz="1600" dirty="0" smtClean="0">
                <a:latin typeface="+mj-lt"/>
              </a:rPr>
              <a:t>Other presentation :</a:t>
            </a:r>
          </a:p>
          <a:p>
            <a:pPr marL="0" indent="0">
              <a:buNone/>
            </a:pPr>
            <a:r>
              <a:rPr lang="en-US" sz="1600" dirty="0" smtClean="0">
                <a:latin typeface="+mj-lt"/>
              </a:rPr>
              <a:t>Perineal </a:t>
            </a:r>
            <a:r>
              <a:rPr lang="en-US" sz="1600" dirty="0" err="1" smtClean="0">
                <a:latin typeface="+mj-lt"/>
              </a:rPr>
              <a:t>candidias</a:t>
            </a:r>
            <a:r>
              <a:rPr lang="en-US" sz="1600" dirty="0" smtClean="0">
                <a:latin typeface="+mj-lt"/>
              </a:rPr>
              <a:t> ,visual disturbances </a:t>
            </a:r>
            <a:endParaRPr lang="en-GB" sz="1600" dirty="0">
              <a:latin typeface="+mj-lt"/>
            </a:endParaRPr>
          </a:p>
        </p:txBody>
      </p:sp>
      <p:pic>
        <p:nvPicPr>
          <p:cNvPr id="4" name="Picture 3"/>
          <p:cNvPicPr>
            <a:picLocks noChangeAspect="1"/>
          </p:cNvPicPr>
          <p:nvPr/>
        </p:nvPicPr>
        <p:blipFill>
          <a:blip r:embed="rId2"/>
          <a:stretch>
            <a:fillRect/>
          </a:stretch>
        </p:blipFill>
        <p:spPr>
          <a:xfrm>
            <a:off x="6567054" y="4184073"/>
            <a:ext cx="5624945" cy="2673927"/>
          </a:xfrm>
          <a:prstGeom prst="rect">
            <a:avLst/>
          </a:prstGeom>
        </p:spPr>
      </p:pic>
    </p:spTree>
    <p:extLst>
      <p:ext uri="{BB962C8B-B14F-4D97-AF65-F5344CB8AC3E}">
        <p14:creationId xmlns:p14="http://schemas.microsoft.com/office/powerpoint/2010/main" val="1897497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564" y="0"/>
            <a:ext cx="10515600" cy="743239"/>
          </a:xfrm>
        </p:spPr>
        <p:txBody>
          <a:bodyPr/>
          <a:lstStyle/>
          <a:p>
            <a:r>
              <a:rPr lang="en-US" dirty="0"/>
              <a:t>Insulin</a:t>
            </a:r>
            <a:endParaRPr lang="ar-JO" dirty="0"/>
          </a:p>
        </p:txBody>
      </p:sp>
      <p:sp>
        <p:nvSpPr>
          <p:cNvPr id="3" name="Content Placeholder 2"/>
          <p:cNvSpPr>
            <a:spLocks noGrp="1"/>
          </p:cNvSpPr>
          <p:nvPr>
            <p:ph idx="1"/>
          </p:nvPr>
        </p:nvSpPr>
        <p:spPr>
          <a:xfrm>
            <a:off x="422564" y="736743"/>
            <a:ext cx="10515600" cy="5497801"/>
          </a:xfrm>
        </p:spPr>
        <p:txBody>
          <a:bodyPr>
            <a:normAutofit lnSpcReduction="10000"/>
          </a:bodyPr>
          <a:lstStyle/>
          <a:p>
            <a:pPr marL="0" indent="0">
              <a:buNone/>
            </a:pPr>
            <a:endParaRPr lang="en-US" dirty="0">
              <a:latin typeface="+mj-lt"/>
            </a:endParaRPr>
          </a:p>
          <a:p>
            <a:r>
              <a:rPr lang="en-US" dirty="0" smtClean="0">
                <a:latin typeface="+mj-lt"/>
              </a:rPr>
              <a:t>Secreted </a:t>
            </a:r>
            <a:r>
              <a:rPr lang="en-US" dirty="0">
                <a:latin typeface="+mj-lt"/>
              </a:rPr>
              <a:t>by beta cells of pancreas</a:t>
            </a:r>
          </a:p>
          <a:p>
            <a:r>
              <a:rPr lang="en-US" dirty="0" smtClean="0">
                <a:latin typeface="+mj-lt"/>
              </a:rPr>
              <a:t>Inhibits </a:t>
            </a:r>
            <a:r>
              <a:rPr lang="en-US" dirty="0" err="1">
                <a:latin typeface="+mj-lt"/>
              </a:rPr>
              <a:t>glycogenolysis</a:t>
            </a:r>
            <a:r>
              <a:rPr lang="en-US" dirty="0">
                <a:latin typeface="+mj-lt"/>
              </a:rPr>
              <a:t> and gluconeogenesis </a:t>
            </a:r>
            <a:r>
              <a:rPr lang="en-US" dirty="0" err="1" smtClean="0">
                <a:latin typeface="+mj-lt"/>
              </a:rPr>
              <a:t>inliver</a:t>
            </a:r>
            <a:endParaRPr lang="en-US" dirty="0">
              <a:latin typeface="+mj-lt"/>
            </a:endParaRPr>
          </a:p>
          <a:p>
            <a:r>
              <a:rPr lang="en-US" dirty="0" smtClean="0">
                <a:latin typeface="+mj-lt"/>
              </a:rPr>
              <a:t>Stimulates </a:t>
            </a:r>
            <a:r>
              <a:rPr lang="en-US" dirty="0">
                <a:latin typeface="+mj-lt"/>
              </a:rPr>
              <a:t>protein synthesis and lipogenesis</a:t>
            </a:r>
          </a:p>
          <a:p>
            <a:r>
              <a:rPr lang="en-US" dirty="0" smtClean="0">
                <a:latin typeface="+mj-lt"/>
              </a:rPr>
              <a:t>Inhibits </a:t>
            </a:r>
            <a:r>
              <a:rPr lang="en-US" dirty="0">
                <a:latin typeface="+mj-lt"/>
              </a:rPr>
              <a:t>lipolysis and </a:t>
            </a:r>
            <a:r>
              <a:rPr lang="en-US" dirty="0" err="1" smtClean="0">
                <a:latin typeface="+mj-lt"/>
              </a:rPr>
              <a:t>proteinolysis</a:t>
            </a:r>
            <a:endParaRPr lang="en-US" dirty="0" smtClean="0">
              <a:latin typeface="+mj-lt"/>
            </a:endParaRPr>
          </a:p>
          <a:p>
            <a:endParaRPr lang="en-US" u="sng" dirty="0" smtClean="0">
              <a:solidFill>
                <a:srgbClr val="FF0000"/>
              </a:solidFill>
              <a:latin typeface="+mj-lt"/>
            </a:endParaRPr>
          </a:p>
          <a:p>
            <a:endParaRPr lang="en-US" u="sng" dirty="0">
              <a:solidFill>
                <a:srgbClr val="FF0000"/>
              </a:solidFill>
              <a:latin typeface="+mj-lt"/>
            </a:endParaRPr>
          </a:p>
          <a:p>
            <a:r>
              <a:rPr lang="en-US" u="sng" dirty="0" smtClean="0">
                <a:solidFill>
                  <a:srgbClr val="FF0000"/>
                </a:solidFill>
                <a:latin typeface="+mj-lt"/>
              </a:rPr>
              <a:t>Absence of Insulin</a:t>
            </a:r>
            <a:endParaRPr lang="en-US" u="sng" dirty="0">
              <a:solidFill>
                <a:srgbClr val="FF0000"/>
              </a:solidFill>
              <a:latin typeface="+mj-lt"/>
            </a:endParaRPr>
          </a:p>
          <a:p>
            <a:pPr marL="0" indent="0">
              <a:buNone/>
            </a:pPr>
            <a:r>
              <a:rPr lang="en-US" dirty="0" smtClean="0">
                <a:latin typeface="+mj-lt"/>
              </a:rPr>
              <a:t>Decrease lipogenesis + increase lipolysis</a:t>
            </a:r>
          </a:p>
          <a:p>
            <a:pPr marL="0" indent="0">
              <a:buNone/>
            </a:pPr>
            <a:r>
              <a:rPr lang="en-US" dirty="0" smtClean="0">
                <a:latin typeface="+mj-lt"/>
              </a:rPr>
              <a:t>Decrease protein synthesis + increase </a:t>
            </a:r>
            <a:r>
              <a:rPr lang="en-US" dirty="0" err="1" smtClean="0">
                <a:latin typeface="+mj-lt"/>
              </a:rPr>
              <a:t>proteinolysis</a:t>
            </a:r>
            <a:endParaRPr lang="en-US" dirty="0" smtClean="0">
              <a:latin typeface="+mj-lt"/>
            </a:endParaRPr>
          </a:p>
          <a:p>
            <a:pPr marL="0" indent="0">
              <a:buNone/>
            </a:pPr>
            <a:r>
              <a:rPr lang="en-US" dirty="0" smtClean="0">
                <a:latin typeface="+mj-lt"/>
              </a:rPr>
              <a:t>increase </a:t>
            </a:r>
            <a:r>
              <a:rPr lang="en-US" dirty="0" err="1" smtClean="0">
                <a:latin typeface="+mj-lt"/>
              </a:rPr>
              <a:t>glycogenolysis</a:t>
            </a:r>
            <a:r>
              <a:rPr lang="en-US" dirty="0" smtClean="0">
                <a:latin typeface="+mj-lt"/>
              </a:rPr>
              <a:t> + increase gluconeogenesis</a:t>
            </a:r>
            <a:endParaRPr lang="ar-JO" dirty="0" smtClean="0">
              <a:latin typeface="+mj-lt"/>
            </a:endParaRPr>
          </a:p>
          <a:p>
            <a:endParaRPr lang="ar-JO" dirty="0">
              <a:latin typeface="+mj-lt"/>
            </a:endParaRPr>
          </a:p>
        </p:txBody>
      </p:sp>
    </p:spTree>
    <p:extLst>
      <p:ext uri="{BB962C8B-B14F-4D97-AF65-F5344CB8AC3E}">
        <p14:creationId xmlns:p14="http://schemas.microsoft.com/office/powerpoint/2010/main" val="725782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CA177-62C4-4DE3-BC41-2708D36ABE34}"/>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A0763814-742C-4FB4-A9FF-856955412456}"/>
              </a:ext>
            </a:extLst>
          </p:cNvPr>
          <p:cNvPicPr>
            <a:picLocks noGrp="1" noChangeAspect="1"/>
          </p:cNvPicPr>
          <p:nvPr>
            <p:ph idx="1"/>
          </p:nvPr>
        </p:nvPicPr>
        <p:blipFill>
          <a:blip r:embed="rId2"/>
          <a:stretch>
            <a:fillRect/>
          </a:stretch>
        </p:blipFill>
        <p:spPr>
          <a:xfrm>
            <a:off x="1274618" y="850232"/>
            <a:ext cx="8004336" cy="5061618"/>
          </a:xfrm>
          <a:prstGeom prst="rect">
            <a:avLst/>
          </a:prstGeom>
        </p:spPr>
      </p:pic>
    </p:spTree>
    <p:extLst>
      <p:ext uri="{BB962C8B-B14F-4D97-AF65-F5344CB8AC3E}">
        <p14:creationId xmlns:p14="http://schemas.microsoft.com/office/powerpoint/2010/main" val="904347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AB0CC-1FB5-4D7C-7282-E715D2B47E43}"/>
              </a:ext>
            </a:extLst>
          </p:cNvPr>
          <p:cNvSpPr>
            <a:spLocks noGrp="1"/>
          </p:cNvSpPr>
          <p:nvPr>
            <p:ph type="title"/>
          </p:nvPr>
        </p:nvSpPr>
        <p:spPr/>
        <p:txBody>
          <a:bodyPr/>
          <a:lstStyle/>
          <a:p>
            <a:r>
              <a:rPr lang="en-US"/>
              <a:t>DIAGNOSIS</a:t>
            </a:r>
          </a:p>
        </p:txBody>
      </p:sp>
      <p:sp>
        <p:nvSpPr>
          <p:cNvPr id="3" name="Content Placeholder 2">
            <a:extLst>
              <a:ext uri="{FF2B5EF4-FFF2-40B4-BE49-F238E27FC236}">
                <a16:creationId xmlns:a16="http://schemas.microsoft.com/office/drawing/2014/main" id="{F47FA7D9-907A-4DA1-7B84-547F0EF8F748}"/>
              </a:ext>
            </a:extLst>
          </p:cNvPr>
          <p:cNvSpPr>
            <a:spLocks noGrp="1"/>
          </p:cNvSpPr>
          <p:nvPr>
            <p:ph idx="1"/>
          </p:nvPr>
        </p:nvSpPr>
        <p:spPr/>
        <p:txBody>
          <a:bodyPr/>
          <a:lstStyle/>
          <a:p>
            <a:r>
              <a:rPr lang="en-US" dirty="0">
                <a:latin typeface="+mj-lt"/>
              </a:rPr>
              <a:t>Diagnostic Criteria for </a:t>
            </a:r>
            <a:r>
              <a:rPr lang="en-US" dirty="0" err="1">
                <a:latin typeface="+mj-lt"/>
              </a:rPr>
              <a:t>Dysglycemia</a:t>
            </a:r>
            <a:r>
              <a:rPr lang="en-US" dirty="0">
                <a:latin typeface="+mj-lt"/>
              </a:rPr>
              <a:t> and  Diabetes Mellitus</a:t>
            </a:r>
            <a:endParaRPr lang="en-GB" dirty="0">
              <a:latin typeface="+mj-lt"/>
            </a:endParaRPr>
          </a:p>
          <a:p>
            <a:r>
              <a:rPr lang="en-GB" dirty="0">
                <a:latin typeface="+mj-lt"/>
              </a:rPr>
              <a:t>1)Fasting (at least 8 hr) plasma  glucose ≥ 126 mg/dL</a:t>
            </a:r>
          </a:p>
          <a:p>
            <a:r>
              <a:rPr lang="en-GB" dirty="0">
                <a:latin typeface="+mj-lt"/>
              </a:rPr>
              <a:t>2)2 hr plasma glucose during  OGTT ≥ 200 mg/dL</a:t>
            </a:r>
          </a:p>
          <a:p>
            <a:r>
              <a:rPr lang="en-GB" dirty="0">
                <a:latin typeface="+mj-lt"/>
              </a:rPr>
              <a:t>3)Symptoms* of diabetes mellitus  plus random or casual plasma  glucose ≥ 200 mg/dL</a:t>
            </a:r>
          </a:p>
          <a:p>
            <a:r>
              <a:rPr lang="en-GB" dirty="0">
                <a:latin typeface="+mj-lt"/>
              </a:rPr>
              <a:t>4)</a:t>
            </a:r>
            <a:r>
              <a:rPr lang="en-GB" dirty="0" err="1">
                <a:latin typeface="+mj-lt"/>
              </a:rPr>
              <a:t>Hemoglobin</a:t>
            </a:r>
            <a:r>
              <a:rPr lang="en-GB" dirty="0">
                <a:latin typeface="+mj-lt"/>
              </a:rPr>
              <a:t> A1c ≥ 6.5</a:t>
            </a:r>
            <a:r>
              <a:rPr lang="en-GB" dirty="0" smtClean="0">
                <a:latin typeface="+mj-lt"/>
              </a:rPr>
              <a:t>%</a:t>
            </a:r>
          </a:p>
          <a:p>
            <a:endParaRPr lang="en-GB" dirty="0">
              <a:latin typeface="+mj-lt"/>
            </a:endParaRPr>
          </a:p>
          <a:p>
            <a:pPr marL="0" indent="0">
              <a:buNone/>
            </a:pPr>
            <a:r>
              <a:rPr lang="en-US" dirty="0">
                <a:latin typeface="+mj-lt"/>
              </a:rPr>
              <a:t>Approximately 20–40% of children with new-onset  diabetes progress to DKA before diagnosis.</a:t>
            </a:r>
          </a:p>
          <a:p>
            <a:pPr marL="0" indent="0">
              <a:buNone/>
            </a:pPr>
            <a:endParaRPr lang="en-US" dirty="0">
              <a:latin typeface="+mj-lt"/>
            </a:endParaRPr>
          </a:p>
        </p:txBody>
      </p:sp>
    </p:spTree>
    <p:extLst>
      <p:ext uri="{BB962C8B-B14F-4D97-AF65-F5344CB8AC3E}">
        <p14:creationId xmlns:p14="http://schemas.microsoft.com/office/powerpoint/2010/main" val="4244490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E7589-3C6F-0873-0B11-6B6A2F32D22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EA3784A-0A95-DB31-8E3C-B152B4A6AF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8873" y="448816"/>
            <a:ext cx="10931236" cy="5895010"/>
          </a:xfrm>
        </p:spPr>
      </p:pic>
    </p:spTree>
    <p:extLst>
      <p:ext uri="{BB962C8B-B14F-4D97-AF65-F5344CB8AC3E}">
        <p14:creationId xmlns:p14="http://schemas.microsoft.com/office/powerpoint/2010/main" val="3731194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39A91-AF64-4E22-FD79-F187A746A213}"/>
              </a:ext>
            </a:extLst>
          </p:cNvPr>
          <p:cNvSpPr>
            <a:spLocks noGrp="1"/>
          </p:cNvSpPr>
          <p:nvPr>
            <p:ph type="title"/>
          </p:nvPr>
        </p:nvSpPr>
        <p:spPr/>
        <p:txBody>
          <a:bodyPr/>
          <a:lstStyle/>
          <a:p>
            <a:r>
              <a:rPr lang="en-US" dirty="0"/>
              <a:t>GLYCOSYLATED HEMOGLOBIN</a:t>
            </a:r>
          </a:p>
        </p:txBody>
      </p:sp>
      <p:sp>
        <p:nvSpPr>
          <p:cNvPr id="3" name="Content Placeholder 2">
            <a:extLst>
              <a:ext uri="{FF2B5EF4-FFF2-40B4-BE49-F238E27FC236}">
                <a16:creationId xmlns:a16="http://schemas.microsoft.com/office/drawing/2014/main" id="{16A7BBE2-D704-E375-09D2-A1745DFBCCA5}"/>
              </a:ext>
            </a:extLst>
          </p:cNvPr>
          <p:cNvSpPr>
            <a:spLocks noGrp="1"/>
          </p:cNvSpPr>
          <p:nvPr>
            <p:ph idx="1"/>
          </p:nvPr>
        </p:nvSpPr>
        <p:spPr/>
        <p:txBody>
          <a:bodyPr>
            <a:normAutofit fontScale="92500" lnSpcReduction="10000"/>
          </a:bodyPr>
          <a:lstStyle/>
          <a:p>
            <a:r>
              <a:rPr lang="en-US" sz="2600" dirty="0">
                <a:latin typeface="+mj-lt"/>
              </a:rPr>
              <a:t>Represents the fraction of hemoglobin to which glucose has been non-enzymatically attached in the blood</a:t>
            </a:r>
          </a:p>
          <a:p>
            <a:r>
              <a:rPr lang="en-US" sz="2600" dirty="0">
                <a:latin typeface="+mj-lt"/>
              </a:rPr>
              <a:t>Corresponds to the average blood glucose concentration of the </a:t>
            </a:r>
            <a:r>
              <a:rPr lang="en-US" sz="2600" dirty="0" err="1">
                <a:latin typeface="+mj-lt"/>
              </a:rPr>
              <a:t>preceeding</a:t>
            </a:r>
            <a:r>
              <a:rPr lang="en-US" sz="2600" dirty="0">
                <a:latin typeface="+mj-lt"/>
              </a:rPr>
              <a:t> 2-3 months.</a:t>
            </a:r>
          </a:p>
          <a:p>
            <a:r>
              <a:rPr lang="en-US" altLang="en-US" sz="2600" dirty="0">
                <a:latin typeface="+mj-lt"/>
              </a:rPr>
              <a:t>Falsely low HbA1c levels are noted in hemolytic anemias, pure red cell aplasia, blood transfusions, and anemias associated with hemorrhage, cirrhosis, myelodysplasias, or renal disease treated with erythropoietin.</a:t>
            </a:r>
          </a:p>
          <a:p>
            <a:r>
              <a:rPr lang="en-US" altLang="en-US" sz="2600" dirty="0">
                <a:latin typeface="+mj-lt"/>
              </a:rPr>
              <a:t>It is recommended that HbA1c measurements be obtained 3-4 times/</a:t>
            </a:r>
            <a:r>
              <a:rPr lang="en-US" altLang="en-US" sz="2600" dirty="0" err="1">
                <a:latin typeface="+mj-lt"/>
              </a:rPr>
              <a:t>yr</a:t>
            </a:r>
            <a:r>
              <a:rPr lang="en-US" altLang="en-US" sz="2600" dirty="0">
                <a:latin typeface="+mj-lt"/>
              </a:rPr>
              <a:t> to obtain a profile of long-term glycemic control. </a:t>
            </a:r>
          </a:p>
          <a:p>
            <a:r>
              <a:rPr lang="en-US" altLang="en-US" sz="2600" dirty="0">
                <a:latin typeface="+mj-lt"/>
              </a:rPr>
              <a:t>The lower the HbA1c level, the more likely it is that microvascular complications such as retinopathy and nephropathy will be less severe, delayed in appearance, or even avoided altogether.</a:t>
            </a:r>
            <a:endParaRPr lang="ar-SA" altLang="en-US" sz="2600" dirty="0">
              <a:latin typeface="+mj-lt"/>
            </a:endParaRPr>
          </a:p>
          <a:p>
            <a:endParaRPr lang="en-US" b="1" dirty="0">
              <a:latin typeface="+mj-lt"/>
            </a:endParaRPr>
          </a:p>
          <a:p>
            <a:endParaRPr lang="en-US" dirty="0">
              <a:latin typeface="+mj-lt"/>
            </a:endParaRPr>
          </a:p>
        </p:txBody>
      </p:sp>
    </p:spTree>
    <p:extLst>
      <p:ext uri="{BB962C8B-B14F-4D97-AF65-F5344CB8AC3E}">
        <p14:creationId xmlns:p14="http://schemas.microsoft.com/office/powerpoint/2010/main" val="832859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291" y="0"/>
            <a:ext cx="9558861" cy="595745"/>
          </a:xfrm>
        </p:spPr>
        <p:txBody>
          <a:bodyPr>
            <a:normAutofit fontScale="90000"/>
          </a:bodyPr>
          <a:lstStyle/>
          <a:p>
            <a:r>
              <a:rPr lang="en-US" sz="5400" dirty="0"/>
              <a:t>DDX</a:t>
            </a:r>
            <a:endParaRPr lang="ar-JO" sz="5400" dirty="0"/>
          </a:p>
        </p:txBody>
      </p:sp>
      <p:sp>
        <p:nvSpPr>
          <p:cNvPr id="3" name="Content Placeholder 2"/>
          <p:cNvSpPr>
            <a:spLocks noGrp="1"/>
          </p:cNvSpPr>
          <p:nvPr>
            <p:ph idx="1"/>
          </p:nvPr>
        </p:nvSpPr>
        <p:spPr>
          <a:xfrm>
            <a:off x="484909" y="595745"/>
            <a:ext cx="11554691" cy="5777346"/>
          </a:xfrm>
        </p:spPr>
        <p:txBody>
          <a:bodyPr>
            <a:noAutofit/>
          </a:bodyPr>
          <a:lstStyle/>
          <a:p>
            <a:pPr marL="457200" indent="-457200"/>
            <a:r>
              <a:rPr lang="en-US" dirty="0">
                <a:latin typeface="+mj-lt"/>
              </a:rPr>
              <a:t>Type </a:t>
            </a:r>
            <a:r>
              <a:rPr lang="en-US" dirty="0">
                <a:latin typeface="+mj-lt"/>
              </a:rPr>
              <a:t>1</a:t>
            </a:r>
            <a:r>
              <a:rPr lang="en-US" dirty="0" smtClean="0">
                <a:latin typeface="+mj-lt"/>
              </a:rPr>
              <a:t> DM Unlike </a:t>
            </a:r>
            <a:r>
              <a:rPr lang="en-US" dirty="0" smtClean="0">
                <a:latin typeface="+mj-lt"/>
              </a:rPr>
              <a:t>people with </a:t>
            </a:r>
            <a:r>
              <a:rPr lang="en-US" dirty="0" smtClean="0">
                <a:latin typeface="+mj-lt"/>
                <a:hlinkClick r:id="rId2"/>
              </a:rPr>
              <a:t>type 2 DM</a:t>
            </a:r>
            <a:r>
              <a:rPr lang="en-US" dirty="0" smtClean="0">
                <a:latin typeface="+mj-lt"/>
              </a:rPr>
              <a:t>, those with type 1 DM usually are </a:t>
            </a:r>
            <a:r>
              <a:rPr lang="en-US" b="1" dirty="0" smtClean="0">
                <a:latin typeface="+mj-lt"/>
              </a:rPr>
              <a:t>not obese </a:t>
            </a:r>
            <a:r>
              <a:rPr lang="en-US" dirty="0" smtClean="0">
                <a:latin typeface="+mj-lt"/>
              </a:rPr>
              <a:t>and usually present initially with diabetic ketoacidosis (</a:t>
            </a:r>
            <a:r>
              <a:rPr lang="en-US" b="1" dirty="0" smtClean="0">
                <a:latin typeface="+mj-lt"/>
              </a:rPr>
              <a:t>DKA).</a:t>
            </a:r>
          </a:p>
          <a:p>
            <a:pPr marL="0" indent="0">
              <a:buNone/>
            </a:pPr>
            <a:r>
              <a:rPr lang="en-US" dirty="0" smtClean="0">
                <a:latin typeface="+mj-lt"/>
              </a:rPr>
              <a:t> The distinguishing characteristic of a patient with type 1 DM is that if his or her insulin is withdrawn, ketosis and eventually ketoacidosis develop. Therefore, these patients are dependent on exogenous insulin</a:t>
            </a:r>
            <a:r>
              <a:rPr lang="en-US" b="1" dirty="0" smtClean="0">
                <a:latin typeface="+mj-lt"/>
              </a:rPr>
              <a:t>.(insulin depend</a:t>
            </a:r>
            <a:endParaRPr lang="en-US" dirty="0">
              <a:latin typeface="+mj-lt"/>
            </a:endParaRPr>
          </a:p>
          <a:p>
            <a:pPr marL="457200" indent="-457200"/>
            <a:endParaRPr lang="en-US" dirty="0" smtClean="0">
              <a:latin typeface="+mj-lt"/>
            </a:endParaRPr>
          </a:p>
          <a:p>
            <a:pPr marL="457200" indent="-457200"/>
            <a:r>
              <a:rPr lang="en-US" dirty="0" smtClean="0">
                <a:latin typeface="+mj-lt"/>
              </a:rPr>
              <a:t>Monogenic </a:t>
            </a:r>
            <a:r>
              <a:rPr lang="en-US" dirty="0">
                <a:latin typeface="+mj-lt"/>
              </a:rPr>
              <a:t>DM,</a:t>
            </a:r>
            <a:r>
              <a:rPr lang="en-US" baseline="30000" dirty="0">
                <a:latin typeface="+mj-lt"/>
              </a:rPr>
              <a:t> </a:t>
            </a:r>
            <a:r>
              <a:rPr lang="en-US" dirty="0">
                <a:latin typeface="+mj-lt"/>
              </a:rPr>
              <a:t>previously known as maturity-onset diabetes of youth (MODY)</a:t>
            </a:r>
          </a:p>
          <a:p>
            <a:pPr marL="457200" indent="-457200"/>
            <a:r>
              <a:rPr lang="en-US" dirty="0">
                <a:latin typeface="+mj-lt"/>
              </a:rPr>
              <a:t>Secondary hyperglycemia</a:t>
            </a:r>
          </a:p>
          <a:p>
            <a:pPr marL="457200" indent="-457200"/>
            <a:r>
              <a:rPr lang="en-US" dirty="0">
                <a:latin typeface="+mj-lt"/>
              </a:rPr>
              <a:t>Endocrine disorders - Endocrine tumor causing increased production of growth hormone, glucocorticoids, </a:t>
            </a:r>
            <a:r>
              <a:rPr lang="en-US" dirty="0" err="1">
                <a:latin typeface="+mj-lt"/>
              </a:rPr>
              <a:t>catecholamines</a:t>
            </a:r>
            <a:r>
              <a:rPr lang="en-US" dirty="0">
                <a:latin typeface="+mj-lt"/>
              </a:rPr>
              <a:t>, glucagon, and </a:t>
            </a:r>
            <a:r>
              <a:rPr lang="en-US" dirty="0" err="1">
                <a:latin typeface="+mj-lt"/>
              </a:rPr>
              <a:t>somatostatin</a:t>
            </a:r>
            <a:r>
              <a:rPr lang="en-US" dirty="0">
                <a:latin typeface="+mj-lt"/>
              </a:rPr>
              <a:t>; Addison disease; Graves disease; Hashimoto thyroiditis; </a:t>
            </a:r>
            <a:r>
              <a:rPr lang="en-US" dirty="0" err="1">
                <a:latin typeface="+mj-lt"/>
              </a:rPr>
              <a:t>acanthosis</a:t>
            </a:r>
            <a:r>
              <a:rPr lang="en-US" dirty="0">
                <a:latin typeface="+mj-lt"/>
              </a:rPr>
              <a:t> </a:t>
            </a:r>
            <a:r>
              <a:rPr lang="en-US" dirty="0" err="1">
                <a:latin typeface="+mj-lt"/>
              </a:rPr>
              <a:t>nigricans</a:t>
            </a:r>
            <a:r>
              <a:rPr lang="en-US" dirty="0">
                <a:latin typeface="+mj-lt"/>
              </a:rPr>
              <a:t> (genetic disorders with insulin resistance)</a:t>
            </a:r>
          </a:p>
        </p:txBody>
      </p:sp>
    </p:spTree>
    <p:extLst>
      <p:ext uri="{BB962C8B-B14F-4D97-AF65-F5344CB8AC3E}">
        <p14:creationId xmlns:p14="http://schemas.microsoft.com/office/powerpoint/2010/main" val="1462119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6"/>
            <a:ext cx="10515600" cy="563130"/>
          </a:xfrm>
        </p:spPr>
        <p:txBody>
          <a:bodyPr>
            <a:normAutofit fontScale="90000"/>
          </a:bodyPr>
          <a:lstStyle/>
          <a:p>
            <a:endParaRPr lang="ar-JO" dirty="0"/>
          </a:p>
        </p:txBody>
      </p:sp>
      <p:sp>
        <p:nvSpPr>
          <p:cNvPr id="2" name="Content Placeholder 1"/>
          <p:cNvSpPr>
            <a:spLocks noGrp="1"/>
          </p:cNvSpPr>
          <p:nvPr>
            <p:ph idx="1"/>
          </p:nvPr>
        </p:nvSpPr>
        <p:spPr>
          <a:xfrm>
            <a:off x="838200" y="1260764"/>
            <a:ext cx="10515600" cy="5444835"/>
          </a:xfrm>
        </p:spPr>
        <p:txBody>
          <a:bodyPr>
            <a:normAutofit lnSpcReduction="10000"/>
          </a:bodyPr>
          <a:lstStyle/>
          <a:p>
            <a:pPr marL="457200" indent="-457200"/>
            <a:r>
              <a:rPr lang="en-US" dirty="0" smtClean="0">
                <a:latin typeface="+mj-lt"/>
              </a:rPr>
              <a:t>Drug induced diabetes </a:t>
            </a:r>
            <a:r>
              <a:rPr lang="en-US" dirty="0">
                <a:latin typeface="+mj-lt"/>
              </a:rPr>
              <a:t>- Thiazide diuretics, phenytoin, and glucocorticoids</a:t>
            </a:r>
          </a:p>
          <a:p>
            <a:pPr marL="457200" indent="-457200"/>
            <a:r>
              <a:rPr lang="en-US" dirty="0">
                <a:latin typeface="+mj-lt"/>
              </a:rPr>
              <a:t>Chronic pancreatitis</a:t>
            </a:r>
          </a:p>
          <a:p>
            <a:pPr marL="457200" indent="-457200"/>
            <a:r>
              <a:rPr lang="en-US" dirty="0">
                <a:latin typeface="+mj-lt"/>
              </a:rPr>
              <a:t>Cystic fibrosis</a:t>
            </a:r>
          </a:p>
          <a:p>
            <a:pPr marL="457200" indent="-457200"/>
            <a:r>
              <a:rPr lang="en-US" dirty="0" err="1">
                <a:latin typeface="+mj-lt"/>
              </a:rPr>
              <a:t>Prader</a:t>
            </a:r>
            <a:r>
              <a:rPr lang="en-US" dirty="0">
                <a:latin typeface="+mj-lt"/>
              </a:rPr>
              <a:t>-Willi </a:t>
            </a:r>
            <a:r>
              <a:rPr lang="en-US" dirty="0" smtClean="0">
                <a:latin typeface="+mj-lt"/>
              </a:rPr>
              <a:t>syndrome  - Mental retardation, </a:t>
            </a:r>
            <a:r>
              <a:rPr lang="en-US" dirty="0">
                <a:latin typeface="+mj-lt"/>
              </a:rPr>
              <a:t>muscular </a:t>
            </a:r>
            <a:r>
              <a:rPr lang="en-US" dirty="0" err="1">
                <a:latin typeface="+mj-lt"/>
              </a:rPr>
              <a:t>hypotonia</a:t>
            </a:r>
            <a:r>
              <a:rPr lang="en-US" dirty="0">
                <a:latin typeface="+mj-lt"/>
              </a:rPr>
              <a:t>, obesity, short stature, and hypogonadism associated with DM</a:t>
            </a:r>
          </a:p>
          <a:p>
            <a:pPr marL="457200" indent="-457200"/>
            <a:r>
              <a:rPr lang="en-US" dirty="0" err="1">
                <a:latin typeface="+mj-lt"/>
              </a:rPr>
              <a:t>Nondiabetic</a:t>
            </a:r>
            <a:r>
              <a:rPr lang="en-US" dirty="0">
                <a:latin typeface="+mj-lt"/>
              </a:rPr>
              <a:t> glycosuria</a:t>
            </a:r>
          </a:p>
          <a:p>
            <a:pPr marL="0" indent="0">
              <a:buNone/>
            </a:pPr>
            <a:r>
              <a:rPr lang="en-US" dirty="0">
                <a:latin typeface="+mj-lt"/>
              </a:rPr>
              <a:t>    Renal glycosuria - Glucose appears in urine despite normal glucose concentration in blood; this may occur because of an autosomal genetic disorder or dysfunction of the proximal renal tubule (</a:t>
            </a:r>
            <a:r>
              <a:rPr lang="en-US" dirty="0" err="1">
                <a:latin typeface="+mj-lt"/>
              </a:rPr>
              <a:t>eg</a:t>
            </a:r>
            <a:r>
              <a:rPr lang="en-US" dirty="0">
                <a:latin typeface="+mj-lt"/>
              </a:rPr>
              <a:t>, </a:t>
            </a:r>
            <a:r>
              <a:rPr lang="en-US" dirty="0" err="1">
                <a:latin typeface="+mj-lt"/>
              </a:rPr>
              <a:t>Fanconi</a:t>
            </a:r>
            <a:r>
              <a:rPr lang="en-US" dirty="0">
                <a:latin typeface="+mj-lt"/>
              </a:rPr>
              <a:t> syndrome or chronic renal failure), or it may occur during pregnancy as a consequence of the increased glucose load placed on tubules by the elevated glucose filtration rate</a:t>
            </a:r>
          </a:p>
          <a:p>
            <a:pPr marL="457200" indent="-457200"/>
            <a:endParaRPr lang="ar-JO" dirty="0">
              <a:latin typeface="+mj-lt"/>
            </a:endParaRPr>
          </a:p>
          <a:p>
            <a:endParaRPr lang="ar-JO" dirty="0">
              <a:latin typeface="+mj-lt"/>
            </a:endParaRPr>
          </a:p>
        </p:txBody>
      </p:sp>
    </p:spTree>
    <p:extLst>
      <p:ext uri="{BB962C8B-B14F-4D97-AF65-F5344CB8AC3E}">
        <p14:creationId xmlns:p14="http://schemas.microsoft.com/office/powerpoint/2010/main" val="83781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805949"/>
          </a:xfrm>
        </p:spPr>
        <p:txBody>
          <a:bodyPr/>
          <a:lstStyle/>
          <a:p>
            <a:r>
              <a:rPr lang="en-US" dirty="0" smtClean="0"/>
              <a:t>Definition </a:t>
            </a:r>
            <a:endParaRPr lang="en-US" dirty="0"/>
          </a:p>
        </p:txBody>
      </p:sp>
      <p:sp>
        <p:nvSpPr>
          <p:cNvPr id="3" name="Content Placeholder 2">
            <a:extLst>
              <a:ext uri="{FF2B5EF4-FFF2-40B4-BE49-F238E27FC236}">
                <a16:creationId xmlns:a16="http://schemas.microsoft.com/office/drawing/2014/main" id="{E1738875-E864-CDD0-EC00-D993372AC2DD}"/>
              </a:ext>
            </a:extLst>
          </p:cNvPr>
          <p:cNvSpPr>
            <a:spLocks noGrp="1"/>
          </p:cNvSpPr>
          <p:nvPr>
            <p:ph idx="1"/>
          </p:nvPr>
        </p:nvSpPr>
        <p:spPr>
          <a:xfrm>
            <a:off x="838200" y="1171074"/>
            <a:ext cx="10515600" cy="4351338"/>
          </a:xfrm>
        </p:spPr>
        <p:txBody>
          <a:bodyPr>
            <a:noAutofit/>
          </a:bodyPr>
          <a:lstStyle/>
          <a:p>
            <a:r>
              <a:rPr lang="en-GB" sz="2000" dirty="0" smtClean="0"/>
              <a:t>Common, chronic, metabolic disease  characterized by </a:t>
            </a:r>
            <a:r>
              <a:rPr lang="en-GB" sz="2000" dirty="0" err="1" smtClean="0"/>
              <a:t>hyperglycemia</a:t>
            </a:r>
            <a:r>
              <a:rPr lang="en-GB" sz="2000" dirty="0" smtClean="0"/>
              <a:t>.</a:t>
            </a:r>
          </a:p>
          <a:p>
            <a:r>
              <a:rPr lang="en-GB" sz="2000" dirty="0" smtClean="0"/>
              <a:t>Its not a single entity , </a:t>
            </a:r>
            <a:r>
              <a:rPr lang="en-GB" sz="2000" dirty="0" err="1" smtClean="0"/>
              <a:t>heterogenous</a:t>
            </a:r>
            <a:r>
              <a:rPr lang="en-GB" sz="2000" dirty="0" smtClean="0"/>
              <a:t> groups </a:t>
            </a:r>
            <a:r>
              <a:rPr lang="en-US" sz="2000" dirty="0"/>
              <a:t>in which there are distinct genetic patterns as well as other etiologic and pathophysiologic mechanisms that lead to impairment of glucose tolerance through deficient insulin production or action</a:t>
            </a:r>
            <a:endParaRPr lang="en-GB" sz="2000" dirty="0" smtClean="0"/>
          </a:p>
          <a:p>
            <a:r>
              <a:rPr lang="en-GB" sz="2000" dirty="0" smtClean="0"/>
              <a:t>Etiologic </a:t>
            </a:r>
            <a:r>
              <a:rPr lang="en-GB" sz="2000" dirty="0"/>
              <a:t>Classifications of Diabetes Mellitus:</a:t>
            </a:r>
          </a:p>
          <a:p>
            <a:pPr marL="0" indent="0">
              <a:buNone/>
            </a:pPr>
            <a:r>
              <a:rPr lang="en-GB" sz="2000" dirty="0"/>
              <a:t>1-Type 1 diabetes (β-cell destruction ultimately leading to complete  insulin deficiency)</a:t>
            </a:r>
          </a:p>
          <a:p>
            <a:pPr marL="0" indent="0">
              <a:buNone/>
            </a:pPr>
            <a:r>
              <a:rPr lang="en-GB" sz="2000" dirty="0"/>
              <a:t>2-Type 2 diabetes (variable combinations of insulin resistance and  insulin deficiency </a:t>
            </a:r>
            <a:r>
              <a:rPr lang="en-US" altLang="en-US" sz="2000" dirty="0"/>
              <a:t>occurring at the level of skeletal muscle, liver, and adipose tissue</a:t>
            </a:r>
            <a:r>
              <a:rPr lang="en-GB" sz="2000" dirty="0" smtClean="0"/>
              <a:t>)</a:t>
            </a:r>
          </a:p>
          <a:p>
            <a:pPr marL="0" indent="0">
              <a:buNone/>
            </a:pPr>
            <a:r>
              <a:rPr lang="en-GB" sz="2000" dirty="0" smtClean="0"/>
              <a:t>3-Specific types</a:t>
            </a:r>
            <a:endParaRPr lang="en-GB" sz="2000" dirty="0"/>
          </a:p>
          <a:p>
            <a:pPr marL="0" indent="0">
              <a:buNone/>
            </a:pPr>
            <a:r>
              <a:rPr lang="en-GB" sz="2000" dirty="0" smtClean="0"/>
              <a:t>Neonatal </a:t>
            </a:r>
            <a:r>
              <a:rPr lang="en-GB" sz="2000" dirty="0"/>
              <a:t>diabetes</a:t>
            </a:r>
          </a:p>
          <a:p>
            <a:pPr marL="0" indent="0">
              <a:buNone/>
            </a:pPr>
            <a:r>
              <a:rPr lang="en-GB" sz="2000" dirty="0" smtClean="0"/>
              <a:t>MODY</a:t>
            </a:r>
            <a:endParaRPr lang="en-GB" sz="2000" dirty="0"/>
          </a:p>
          <a:p>
            <a:pPr marL="0" indent="0">
              <a:buNone/>
            </a:pPr>
            <a:r>
              <a:rPr lang="en-GB" sz="2000" dirty="0" smtClean="0"/>
              <a:t>Drug </a:t>
            </a:r>
            <a:r>
              <a:rPr lang="en-GB" sz="2000" dirty="0"/>
              <a:t>or chemical induced (corticosteroid)</a:t>
            </a:r>
          </a:p>
          <a:p>
            <a:pPr marL="0" indent="0">
              <a:buNone/>
            </a:pPr>
            <a:r>
              <a:rPr lang="en-GB" sz="2000" dirty="0" smtClean="0"/>
              <a:t>Diseases </a:t>
            </a:r>
            <a:r>
              <a:rPr lang="en-GB" sz="2000" dirty="0"/>
              <a:t>of exocrine pancreas (Cystic fibrosis</a:t>
            </a:r>
            <a:r>
              <a:rPr lang="en-GB" sz="2000" dirty="0" smtClean="0"/>
              <a:t>) and </a:t>
            </a:r>
            <a:r>
              <a:rPr lang="en-GB" sz="2000" dirty="0" err="1" smtClean="0"/>
              <a:t>endocrinopathies</a:t>
            </a:r>
            <a:r>
              <a:rPr lang="en-GB" sz="2000" dirty="0" smtClean="0"/>
              <a:t> </a:t>
            </a:r>
            <a:endParaRPr lang="en-GB" sz="2000" dirty="0"/>
          </a:p>
          <a:p>
            <a:pPr marL="0" indent="0">
              <a:buNone/>
            </a:pPr>
            <a:r>
              <a:rPr lang="en-GB" sz="2000" dirty="0" smtClean="0"/>
              <a:t>Infections </a:t>
            </a:r>
            <a:r>
              <a:rPr lang="en-GB" sz="2000" dirty="0"/>
              <a:t>(Congenital rubella, mumps)</a:t>
            </a:r>
          </a:p>
          <a:p>
            <a:pPr marL="0" indent="0">
              <a:buNone/>
            </a:pPr>
            <a:r>
              <a:rPr lang="en-GB" sz="2000" dirty="0" smtClean="0"/>
              <a:t>4-</a:t>
            </a:r>
            <a:r>
              <a:rPr lang="en-GB" sz="2000" dirty="0" smtClean="0"/>
              <a:t>Gestational </a:t>
            </a:r>
            <a:r>
              <a:rPr lang="en-GB" sz="2000" dirty="0"/>
              <a:t>Diabetes</a:t>
            </a:r>
          </a:p>
          <a:p>
            <a:endParaRPr lang="en-GB" sz="2000" dirty="0"/>
          </a:p>
          <a:p>
            <a:endParaRPr lang="en-US" sz="2000" dirty="0"/>
          </a:p>
        </p:txBody>
      </p:sp>
    </p:spTree>
    <p:extLst>
      <p:ext uri="{BB962C8B-B14F-4D97-AF65-F5344CB8AC3E}">
        <p14:creationId xmlns:p14="http://schemas.microsoft.com/office/powerpoint/2010/main" val="3630408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Physical Examination</a:t>
            </a:r>
            <a:br>
              <a:rPr lang="en-US" dirty="0"/>
            </a:br>
            <a:endParaRPr lang="ar-JO" dirty="0"/>
          </a:p>
        </p:txBody>
      </p:sp>
      <p:sp>
        <p:nvSpPr>
          <p:cNvPr id="3" name="Content Placeholder 2"/>
          <p:cNvSpPr>
            <a:spLocks noGrp="1"/>
          </p:cNvSpPr>
          <p:nvPr>
            <p:ph idx="1"/>
          </p:nvPr>
        </p:nvSpPr>
        <p:spPr/>
        <p:txBody>
          <a:bodyPr>
            <a:normAutofit/>
          </a:bodyPr>
          <a:lstStyle/>
          <a:p>
            <a:pPr algn="l" rtl="0"/>
            <a:r>
              <a:rPr lang="en-US" dirty="0">
                <a:latin typeface="+mj-lt"/>
              </a:rPr>
              <a:t>In new cases of diabetes, physical examination findings are </a:t>
            </a:r>
            <a:r>
              <a:rPr lang="en-US" u="sng" dirty="0">
                <a:latin typeface="+mj-lt"/>
              </a:rPr>
              <a:t>usually normal</a:t>
            </a:r>
            <a:r>
              <a:rPr lang="en-US" dirty="0">
                <a:latin typeface="+mj-lt"/>
              </a:rPr>
              <a:t>. Patients with DKA, however, will have </a:t>
            </a:r>
            <a:r>
              <a:rPr lang="en-US" dirty="0" err="1">
                <a:latin typeface="+mj-lt"/>
              </a:rPr>
              <a:t>Kussmaul</a:t>
            </a:r>
            <a:r>
              <a:rPr lang="en-US" dirty="0">
                <a:latin typeface="+mj-lt"/>
              </a:rPr>
              <a:t> respiration, signs of dehydration, hypotension, and, in some cases, altered mental status.</a:t>
            </a:r>
          </a:p>
          <a:p>
            <a:pPr algn="l" rtl="0"/>
            <a:r>
              <a:rPr lang="en-US" dirty="0">
                <a:latin typeface="+mj-lt"/>
              </a:rPr>
              <a:t>In established cases, patients should be examined every 3 months for </a:t>
            </a:r>
            <a:r>
              <a:rPr lang="en-US" dirty="0" err="1">
                <a:latin typeface="+mj-lt"/>
              </a:rPr>
              <a:t>macrovascular</a:t>
            </a:r>
            <a:r>
              <a:rPr lang="en-US" dirty="0">
                <a:latin typeface="+mj-lt"/>
              </a:rPr>
              <a:t> and </a:t>
            </a:r>
            <a:r>
              <a:rPr lang="en-US" dirty="0" err="1">
                <a:latin typeface="+mj-lt"/>
              </a:rPr>
              <a:t>microvascular</a:t>
            </a:r>
            <a:r>
              <a:rPr lang="en-US" dirty="0">
                <a:latin typeface="+mj-lt"/>
              </a:rPr>
              <a:t> complications. They should undergo </a:t>
            </a:r>
            <a:r>
              <a:rPr lang="en-US" dirty="0" err="1">
                <a:latin typeface="+mj-lt"/>
              </a:rPr>
              <a:t>funduscopic</a:t>
            </a:r>
            <a:r>
              <a:rPr lang="en-US" dirty="0">
                <a:latin typeface="+mj-lt"/>
              </a:rPr>
              <a:t> examination for retinopathy and monofilament testing for peripheral neuropathy.</a:t>
            </a:r>
          </a:p>
          <a:p>
            <a:pPr algn="l" rtl="0"/>
            <a:endParaRPr lang="ar-JO" dirty="0">
              <a:latin typeface="+mj-lt"/>
            </a:endParaRPr>
          </a:p>
        </p:txBody>
      </p:sp>
    </p:spTree>
    <p:extLst>
      <p:ext uri="{BB962C8B-B14F-4D97-AF65-F5344CB8AC3E}">
        <p14:creationId xmlns:p14="http://schemas.microsoft.com/office/powerpoint/2010/main" val="4133298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labs</a:t>
            </a:r>
            <a:endParaRPr lang="ar-JO" dirty="0"/>
          </a:p>
        </p:txBody>
      </p:sp>
      <p:sp>
        <p:nvSpPr>
          <p:cNvPr id="2" name="Content Placeholder 1"/>
          <p:cNvSpPr>
            <a:spLocks noGrp="1"/>
          </p:cNvSpPr>
          <p:nvPr>
            <p:ph idx="1"/>
          </p:nvPr>
        </p:nvSpPr>
        <p:spPr/>
        <p:txBody>
          <a:bodyPr>
            <a:normAutofit fontScale="92500" lnSpcReduction="10000"/>
          </a:bodyPr>
          <a:lstStyle/>
          <a:p>
            <a:pPr algn="l" rtl="0"/>
            <a:r>
              <a:rPr lang="en-US" dirty="0">
                <a:latin typeface="+mj-lt"/>
              </a:rPr>
              <a:t>FBS</a:t>
            </a:r>
          </a:p>
          <a:p>
            <a:pPr algn="l" rtl="0"/>
            <a:r>
              <a:rPr lang="en-US" dirty="0">
                <a:latin typeface="+mj-lt"/>
              </a:rPr>
              <a:t>RBS</a:t>
            </a:r>
          </a:p>
          <a:p>
            <a:pPr algn="l" rtl="0"/>
            <a:r>
              <a:rPr lang="en-US" dirty="0">
                <a:latin typeface="+mj-lt"/>
              </a:rPr>
              <a:t>OGTT</a:t>
            </a:r>
          </a:p>
          <a:p>
            <a:pPr algn="l" rtl="0"/>
            <a:r>
              <a:rPr lang="en-US" dirty="0">
                <a:latin typeface="+mj-lt"/>
              </a:rPr>
              <a:t>Islet cell autoantibodies: (GAD-65, insulin, islet cell antibodies)</a:t>
            </a:r>
          </a:p>
          <a:p>
            <a:pPr algn="l" rtl="0"/>
            <a:r>
              <a:rPr lang="en-US" dirty="0">
                <a:latin typeface="+mj-lt"/>
              </a:rPr>
              <a:t>Blood gas and ketones </a:t>
            </a:r>
          </a:p>
          <a:p>
            <a:pPr algn="l" rtl="0"/>
            <a:r>
              <a:rPr lang="en-US" dirty="0">
                <a:latin typeface="+mj-lt"/>
              </a:rPr>
              <a:t>C-peptide: In a type 1 patient, elevation &gt;2 years after diagnosis should prompt reevaluation of classification</a:t>
            </a:r>
          </a:p>
          <a:p>
            <a:pPr algn="l" rtl="0"/>
            <a:r>
              <a:rPr lang="en-US" dirty="0">
                <a:latin typeface="+mj-lt"/>
              </a:rPr>
              <a:t>Insulin and C-peptide: Not helpful in initial classification. At presentation, levels usually low in type 1 but there is significant overlap with type 2</a:t>
            </a:r>
          </a:p>
          <a:p>
            <a:pPr algn="l" rtl="0"/>
            <a:r>
              <a:rPr lang="en-US" dirty="0">
                <a:latin typeface="+mj-lt"/>
              </a:rPr>
              <a:t>Screening for associated conditions</a:t>
            </a:r>
          </a:p>
          <a:p>
            <a:pPr marL="109728" indent="0">
              <a:buNone/>
            </a:pPr>
            <a:endParaRPr lang="ar-JO" dirty="0">
              <a:latin typeface="+mj-lt"/>
            </a:endParaRPr>
          </a:p>
        </p:txBody>
      </p:sp>
    </p:spTree>
    <p:extLst>
      <p:ext uri="{BB962C8B-B14F-4D97-AF65-F5344CB8AC3E}">
        <p14:creationId xmlns:p14="http://schemas.microsoft.com/office/powerpoint/2010/main" val="1522372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A123E-7D16-CD8E-70A6-2A3A9A4CCDC8}"/>
              </a:ext>
            </a:extLst>
          </p:cNvPr>
          <p:cNvSpPr>
            <a:spLocks noGrp="1"/>
          </p:cNvSpPr>
          <p:nvPr>
            <p:ph type="title"/>
          </p:nvPr>
        </p:nvSpPr>
        <p:spPr/>
        <p:txBody>
          <a:bodyPr/>
          <a:lstStyle/>
          <a:p>
            <a:r>
              <a:rPr lang="en-US" dirty="0"/>
              <a:t>TREATMENT</a:t>
            </a:r>
          </a:p>
        </p:txBody>
      </p:sp>
      <p:sp>
        <p:nvSpPr>
          <p:cNvPr id="3" name="Content Placeholder 2">
            <a:extLst>
              <a:ext uri="{FF2B5EF4-FFF2-40B4-BE49-F238E27FC236}">
                <a16:creationId xmlns:a16="http://schemas.microsoft.com/office/drawing/2014/main" id="{CABAF97C-5070-7D70-8753-14448D3F60E4}"/>
              </a:ext>
            </a:extLst>
          </p:cNvPr>
          <p:cNvSpPr>
            <a:spLocks noGrp="1"/>
          </p:cNvSpPr>
          <p:nvPr>
            <p:ph idx="1"/>
          </p:nvPr>
        </p:nvSpPr>
        <p:spPr/>
        <p:txBody>
          <a:bodyPr/>
          <a:lstStyle/>
          <a:p>
            <a:r>
              <a:rPr lang="en-US" altLang="en-US" sz="2200" dirty="0">
                <a:latin typeface="+mj-lt"/>
              </a:rPr>
              <a:t>Intensive insulin therapy for all patients with type 1 DM.</a:t>
            </a:r>
          </a:p>
          <a:p>
            <a:r>
              <a:rPr lang="en-US" altLang="en-US" sz="2200" dirty="0">
                <a:latin typeface="+mj-lt"/>
              </a:rPr>
              <a:t>AIM of Treatment:</a:t>
            </a:r>
          </a:p>
          <a:p>
            <a:pPr lvl="1" eaLnBrk="1" hangingPunct="1"/>
            <a:r>
              <a:rPr lang="en-US" altLang="en-US" sz="2200" dirty="0">
                <a:latin typeface="+mj-lt"/>
              </a:rPr>
              <a:t>Tight glycemic control</a:t>
            </a:r>
          </a:p>
          <a:p>
            <a:pPr lvl="1" eaLnBrk="1" hangingPunct="1"/>
            <a:r>
              <a:rPr lang="en-US" altLang="en-US" sz="2200" dirty="0">
                <a:latin typeface="+mj-lt"/>
              </a:rPr>
              <a:t>Avoiding hypoglycemia</a:t>
            </a:r>
          </a:p>
          <a:p>
            <a:pPr lvl="1" eaLnBrk="1" hangingPunct="1"/>
            <a:r>
              <a:rPr lang="en-US" altLang="en-US" sz="2200" dirty="0">
                <a:latin typeface="+mj-lt"/>
              </a:rPr>
              <a:t>Eliminate symptoms      </a:t>
            </a:r>
          </a:p>
          <a:p>
            <a:pPr lvl="1" eaLnBrk="1" hangingPunct="1"/>
            <a:r>
              <a:rPr lang="en-US" altLang="en-US" sz="2200" dirty="0">
                <a:latin typeface="+mj-lt"/>
              </a:rPr>
              <a:t>Normal growth &amp;development</a:t>
            </a:r>
          </a:p>
          <a:p>
            <a:pPr lvl="1" eaLnBrk="1" hangingPunct="1"/>
            <a:r>
              <a:rPr lang="en-US" altLang="en-US" sz="2200" dirty="0">
                <a:latin typeface="+mj-lt"/>
              </a:rPr>
              <a:t>Minimal effect on life style</a:t>
            </a:r>
          </a:p>
          <a:p>
            <a:pPr lvl="1" eaLnBrk="1" hangingPunct="1"/>
            <a:endParaRPr lang="en-US" altLang="en-US" sz="2200" dirty="0">
              <a:latin typeface="+mj-lt"/>
            </a:endParaRPr>
          </a:p>
          <a:p>
            <a:endParaRPr lang="en-US" dirty="0">
              <a:latin typeface="+mj-lt"/>
            </a:endParaRPr>
          </a:p>
        </p:txBody>
      </p:sp>
    </p:spTree>
    <p:extLst>
      <p:ext uri="{BB962C8B-B14F-4D97-AF65-F5344CB8AC3E}">
        <p14:creationId xmlns:p14="http://schemas.microsoft.com/office/powerpoint/2010/main" val="2045610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60EBD-CD6F-7190-72FC-38D426AA22B2}"/>
              </a:ext>
            </a:extLst>
          </p:cNvPr>
          <p:cNvSpPr>
            <a:spLocks noGrp="1"/>
          </p:cNvSpPr>
          <p:nvPr>
            <p:ph type="title"/>
          </p:nvPr>
        </p:nvSpPr>
        <p:spPr/>
        <p:txBody>
          <a:bodyPr/>
          <a:lstStyle/>
          <a:p>
            <a:r>
              <a:rPr lang="en-US" dirty="0"/>
              <a:t>INSULIN TYPES</a:t>
            </a:r>
          </a:p>
        </p:txBody>
      </p:sp>
      <p:sp>
        <p:nvSpPr>
          <p:cNvPr id="3" name="Content Placeholder 2">
            <a:extLst>
              <a:ext uri="{FF2B5EF4-FFF2-40B4-BE49-F238E27FC236}">
                <a16:creationId xmlns:a16="http://schemas.microsoft.com/office/drawing/2014/main" id="{F53F02E2-E325-455B-F370-8B07F931A028}"/>
              </a:ext>
            </a:extLst>
          </p:cNvPr>
          <p:cNvSpPr>
            <a:spLocks noGrp="1"/>
          </p:cNvSpPr>
          <p:nvPr>
            <p:ph idx="1"/>
          </p:nvPr>
        </p:nvSpPr>
        <p:spPr/>
        <p:txBody>
          <a:bodyPr>
            <a:normAutofit lnSpcReduction="10000"/>
          </a:bodyPr>
          <a:lstStyle/>
          <a:p>
            <a:r>
              <a:rPr lang="en-US" altLang="en-US" dirty="0">
                <a:latin typeface="+mj-lt"/>
              </a:rPr>
              <a:t>Rapid acting: </a:t>
            </a:r>
            <a:r>
              <a:rPr lang="en-US" altLang="en-US" b="1" dirty="0">
                <a:latin typeface="+mj-lt"/>
              </a:rPr>
              <a:t>Lispro, </a:t>
            </a:r>
            <a:r>
              <a:rPr lang="en-US" altLang="en-US" b="1" dirty="0" err="1">
                <a:latin typeface="+mj-lt"/>
              </a:rPr>
              <a:t>aspart</a:t>
            </a:r>
            <a:r>
              <a:rPr lang="en-US" altLang="en-US" b="1" dirty="0">
                <a:latin typeface="+mj-lt"/>
              </a:rPr>
              <a:t> and </a:t>
            </a:r>
            <a:r>
              <a:rPr lang="en-US" altLang="en-US" b="1" dirty="0" err="1">
                <a:latin typeface="+mj-lt"/>
              </a:rPr>
              <a:t>glulisine</a:t>
            </a:r>
            <a:endParaRPr lang="en-US" altLang="en-US" b="1" dirty="0">
              <a:latin typeface="+mj-lt"/>
            </a:endParaRPr>
          </a:p>
          <a:p>
            <a:pPr marL="0" indent="0">
              <a:buNone/>
            </a:pPr>
            <a:r>
              <a:rPr lang="en-US" altLang="en-US" b="1" dirty="0">
                <a:latin typeface="+mj-lt"/>
              </a:rPr>
              <a:t>Onset within 15-30 min, duration 3-4 hours</a:t>
            </a:r>
            <a:endParaRPr lang="en-US" altLang="en-US" dirty="0">
              <a:latin typeface="+mj-lt"/>
            </a:endParaRPr>
          </a:p>
          <a:p>
            <a:r>
              <a:rPr lang="en-US" altLang="en-US" dirty="0">
                <a:latin typeface="+mj-lt"/>
              </a:rPr>
              <a:t>Short acting: </a:t>
            </a:r>
            <a:r>
              <a:rPr lang="en-US" altLang="en-US" b="1" dirty="0">
                <a:latin typeface="+mj-lt"/>
              </a:rPr>
              <a:t>regular insulin</a:t>
            </a:r>
          </a:p>
          <a:p>
            <a:pPr marL="0" indent="0">
              <a:buNone/>
            </a:pPr>
            <a:r>
              <a:rPr lang="en-US" altLang="en-US" b="1" dirty="0">
                <a:latin typeface="+mj-lt"/>
              </a:rPr>
              <a:t>Onset within </a:t>
            </a:r>
            <a:r>
              <a:rPr lang="en-US" altLang="en-US" b="1" dirty="0" smtClean="0">
                <a:latin typeface="+mj-lt"/>
              </a:rPr>
              <a:t>30-60 </a:t>
            </a:r>
            <a:r>
              <a:rPr lang="en-US" altLang="en-US" b="1" dirty="0">
                <a:latin typeface="+mj-lt"/>
              </a:rPr>
              <a:t>min, duration 4-6 hours.</a:t>
            </a:r>
            <a:endParaRPr lang="en-US" altLang="en-US" dirty="0">
              <a:latin typeface="+mj-lt"/>
            </a:endParaRPr>
          </a:p>
          <a:p>
            <a:r>
              <a:rPr lang="en-US" altLang="en-US" dirty="0">
                <a:latin typeface="+mj-lt"/>
              </a:rPr>
              <a:t>Intermediate acting: </a:t>
            </a:r>
            <a:r>
              <a:rPr lang="en-US" altLang="en-US" b="1" dirty="0">
                <a:latin typeface="+mj-lt"/>
              </a:rPr>
              <a:t>Neutral protamine Hagedorn (NPH) and Lente insulins</a:t>
            </a:r>
          </a:p>
          <a:p>
            <a:pPr marL="0" indent="0">
              <a:buNone/>
            </a:pPr>
            <a:r>
              <a:rPr lang="en-US" altLang="en-US" b="1" dirty="0">
                <a:latin typeface="+mj-lt"/>
              </a:rPr>
              <a:t>Onset within 2-4 hours, duration 14-16 hours.</a:t>
            </a:r>
            <a:endParaRPr lang="en-US" altLang="en-US" dirty="0">
              <a:latin typeface="+mj-lt"/>
            </a:endParaRPr>
          </a:p>
          <a:p>
            <a:r>
              <a:rPr lang="en-US" altLang="en-US" dirty="0">
                <a:latin typeface="+mj-lt"/>
              </a:rPr>
              <a:t> Long acting: </a:t>
            </a:r>
            <a:r>
              <a:rPr lang="en-US" altLang="en-US" b="1" dirty="0">
                <a:latin typeface="+mj-lt"/>
              </a:rPr>
              <a:t>Glargine, detemir</a:t>
            </a:r>
          </a:p>
          <a:p>
            <a:pPr marL="0" indent="0">
              <a:buNone/>
            </a:pPr>
            <a:r>
              <a:rPr lang="en-US" altLang="en-US" b="1" dirty="0">
                <a:latin typeface="+mj-lt"/>
              </a:rPr>
              <a:t>Onset within 1-2 hours, duration 24 hours.</a:t>
            </a:r>
            <a:endParaRPr lang="en-US" altLang="en-US" dirty="0">
              <a:latin typeface="+mj-lt"/>
            </a:endParaRPr>
          </a:p>
          <a:p>
            <a:endParaRPr lang="en-US" dirty="0">
              <a:latin typeface="+mj-lt"/>
            </a:endParaRPr>
          </a:p>
        </p:txBody>
      </p:sp>
    </p:spTree>
    <p:extLst>
      <p:ext uri="{BB962C8B-B14F-4D97-AF65-F5344CB8AC3E}">
        <p14:creationId xmlns:p14="http://schemas.microsoft.com/office/powerpoint/2010/main" val="30653853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1042737" y="0"/>
            <a:ext cx="10459452" cy="6477000"/>
          </a:xfrm>
          <a:prstGeom prst="rect">
            <a:avLst/>
          </a:prstGeom>
        </p:spPr>
      </p:pic>
    </p:spTree>
    <p:extLst>
      <p:ext uri="{BB962C8B-B14F-4D97-AF65-F5344CB8AC3E}">
        <p14:creationId xmlns:p14="http://schemas.microsoft.com/office/powerpoint/2010/main" val="34428610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658B7-367F-5FE6-87E2-D44C7AD17AC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9C0DB69-A490-6410-96B8-C1EC457068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5643" y="940279"/>
            <a:ext cx="7780981" cy="4484674"/>
          </a:xfrm>
        </p:spPr>
      </p:pic>
    </p:spTree>
    <p:extLst>
      <p:ext uri="{BB962C8B-B14F-4D97-AF65-F5344CB8AC3E}">
        <p14:creationId xmlns:p14="http://schemas.microsoft.com/office/powerpoint/2010/main" val="9008200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insulin regimen </a:t>
            </a:r>
            <a:endParaRPr lang="en-US" dirty="0"/>
          </a:p>
        </p:txBody>
      </p:sp>
      <p:sp>
        <p:nvSpPr>
          <p:cNvPr id="3" name="Content Placeholder 2"/>
          <p:cNvSpPr>
            <a:spLocks noGrp="1"/>
          </p:cNvSpPr>
          <p:nvPr>
            <p:ph idx="1"/>
          </p:nvPr>
        </p:nvSpPr>
        <p:spPr/>
        <p:txBody>
          <a:bodyPr/>
          <a:lstStyle/>
          <a:p>
            <a:pPr marL="0" indent="0">
              <a:buNone/>
            </a:pPr>
            <a:r>
              <a:rPr lang="en-US" dirty="0" smtClean="0">
                <a:latin typeface="+mj-lt"/>
              </a:rPr>
              <a:t>Intensive insulin regimen (MDI , CSII)</a:t>
            </a:r>
            <a:endParaRPr lang="en-US" dirty="0">
              <a:latin typeface="+mj-lt"/>
            </a:endParaRPr>
          </a:p>
          <a:p>
            <a:pPr marL="0" indent="0">
              <a:buNone/>
            </a:pPr>
            <a:endParaRPr lang="en-US" dirty="0" smtClean="0">
              <a:latin typeface="+mj-lt"/>
            </a:endParaRPr>
          </a:p>
          <a:p>
            <a:pPr marL="0" indent="0">
              <a:buNone/>
            </a:pPr>
            <a:endParaRPr lang="en-US" dirty="0">
              <a:latin typeface="+mj-lt"/>
            </a:endParaRPr>
          </a:p>
          <a:p>
            <a:pPr marL="0" indent="0">
              <a:buNone/>
            </a:pPr>
            <a:r>
              <a:rPr lang="en-US" dirty="0" smtClean="0">
                <a:latin typeface="+mj-lt"/>
              </a:rPr>
              <a:t>Conventional insulin regimen :</a:t>
            </a:r>
            <a:r>
              <a:rPr lang="en-US" dirty="0">
                <a:latin typeface="+mj-lt"/>
              </a:rPr>
              <a:t> fixed doses of an intermediate-acting insulin (NPH [neutral protamine </a:t>
            </a:r>
            <a:r>
              <a:rPr lang="en-US" dirty="0" err="1">
                <a:latin typeface="+mj-lt"/>
              </a:rPr>
              <a:t>hagedorn</a:t>
            </a:r>
            <a:r>
              <a:rPr lang="en-US" dirty="0">
                <a:latin typeface="+mj-lt"/>
              </a:rPr>
              <a:t>]) at least twice a day (at breakfast and a second dose either at dinner or bedtime), with a rapid-acting (</a:t>
            </a:r>
            <a:r>
              <a:rPr lang="en-US" dirty="0" err="1">
                <a:latin typeface="+mj-lt"/>
              </a:rPr>
              <a:t>ie</a:t>
            </a:r>
            <a:r>
              <a:rPr lang="en-US" dirty="0">
                <a:latin typeface="+mj-lt"/>
              </a:rPr>
              <a:t>, </a:t>
            </a:r>
            <a:r>
              <a:rPr lang="en-US" dirty="0" err="1">
                <a:latin typeface="+mj-lt"/>
              </a:rPr>
              <a:t>lispro</a:t>
            </a:r>
            <a:r>
              <a:rPr lang="en-US" dirty="0">
                <a:latin typeface="+mj-lt"/>
              </a:rPr>
              <a:t>, </a:t>
            </a:r>
            <a:r>
              <a:rPr lang="en-US" dirty="0" err="1">
                <a:latin typeface="+mj-lt"/>
              </a:rPr>
              <a:t>aspart</a:t>
            </a:r>
            <a:r>
              <a:rPr lang="en-US" dirty="0">
                <a:latin typeface="+mj-lt"/>
              </a:rPr>
              <a:t>, or </a:t>
            </a:r>
            <a:r>
              <a:rPr lang="en-US" dirty="0" err="1">
                <a:latin typeface="+mj-lt"/>
              </a:rPr>
              <a:t>glulisine</a:t>
            </a:r>
            <a:r>
              <a:rPr lang="en-US" dirty="0">
                <a:latin typeface="+mj-lt"/>
              </a:rPr>
              <a:t>) or short-acting ("regular") insulin given two or three times a day.</a:t>
            </a:r>
            <a:endParaRPr lang="en-US" dirty="0">
              <a:latin typeface="+mj-lt"/>
            </a:endParaRPr>
          </a:p>
        </p:txBody>
      </p:sp>
    </p:spTree>
    <p:extLst>
      <p:ext uri="{BB962C8B-B14F-4D97-AF65-F5344CB8AC3E}">
        <p14:creationId xmlns:p14="http://schemas.microsoft.com/office/powerpoint/2010/main" val="36024301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1EDA9-E112-FD7F-7B94-56DCA2F5B39E}"/>
              </a:ext>
            </a:extLst>
          </p:cNvPr>
          <p:cNvSpPr>
            <a:spLocks noGrp="1"/>
          </p:cNvSpPr>
          <p:nvPr>
            <p:ph type="title"/>
          </p:nvPr>
        </p:nvSpPr>
        <p:spPr/>
        <p:txBody>
          <a:bodyPr/>
          <a:lstStyle/>
          <a:p>
            <a:r>
              <a:rPr lang="en-US" altLang="en-US" dirty="0"/>
              <a:t>Insulin dose calculation</a:t>
            </a:r>
            <a:endParaRPr lang="en-US" dirty="0"/>
          </a:p>
        </p:txBody>
      </p:sp>
      <p:sp>
        <p:nvSpPr>
          <p:cNvPr id="3" name="Content Placeholder 2">
            <a:extLst>
              <a:ext uri="{FF2B5EF4-FFF2-40B4-BE49-F238E27FC236}">
                <a16:creationId xmlns:a16="http://schemas.microsoft.com/office/drawing/2014/main" id="{74E8D817-C8F9-0EA7-2D1A-CEF625C3D323}"/>
              </a:ext>
            </a:extLst>
          </p:cNvPr>
          <p:cNvSpPr>
            <a:spLocks noGrp="1"/>
          </p:cNvSpPr>
          <p:nvPr>
            <p:ph idx="1"/>
          </p:nvPr>
        </p:nvSpPr>
        <p:spPr/>
        <p:txBody>
          <a:bodyPr/>
          <a:lstStyle/>
          <a:p>
            <a:r>
              <a:rPr lang="en-US" altLang="en-US" sz="2800" dirty="0"/>
              <a:t>Total daily SC insulin dose = 0.5–1.0 units/kg/day ..18 kg</a:t>
            </a:r>
          </a:p>
          <a:p>
            <a:endParaRPr lang="en-US" altLang="en-US" sz="2800" dirty="0"/>
          </a:p>
          <a:p>
            <a:r>
              <a:rPr lang="en-US" altLang="en-US" sz="2800" dirty="0"/>
              <a:t>Basal insulin dose = ½ of total daily SC dose ……9 unit </a:t>
            </a:r>
          </a:p>
          <a:p>
            <a:endParaRPr lang="en-US" altLang="en-US" sz="2800" dirty="0"/>
          </a:p>
          <a:p>
            <a:endParaRPr lang="en-US" dirty="0"/>
          </a:p>
        </p:txBody>
      </p:sp>
    </p:spTree>
    <p:extLst>
      <p:ext uri="{BB962C8B-B14F-4D97-AF65-F5344CB8AC3E}">
        <p14:creationId xmlns:p14="http://schemas.microsoft.com/office/powerpoint/2010/main" val="20324674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505" y="365125"/>
            <a:ext cx="11839073" cy="1325563"/>
          </a:xfrm>
        </p:spPr>
        <p:txBody>
          <a:bodyPr>
            <a:normAutofit fontScale="90000"/>
          </a:bodyPr>
          <a:lstStyle/>
          <a:p>
            <a:pPr algn="ctr"/>
            <a:r>
              <a:rPr lang="en-US" dirty="0" smtClean="0"/>
              <a:t>Delivery system</a:t>
            </a:r>
            <a:br>
              <a:rPr lang="en-US" dirty="0" smtClean="0"/>
            </a:br>
            <a:r>
              <a:rPr lang="en-US" dirty="0"/>
              <a:t/>
            </a:r>
            <a:br>
              <a:rPr lang="en-US" dirty="0"/>
            </a:br>
            <a:r>
              <a:rPr lang="en-US" sz="3600" dirty="0" smtClean="0"/>
              <a:t>MDI  </a:t>
            </a:r>
            <a:r>
              <a:rPr lang="en-US" dirty="0" smtClean="0"/>
              <a:t>                                    </a:t>
            </a:r>
            <a:r>
              <a:rPr lang="en-US" sz="3100" dirty="0" smtClean="0"/>
              <a:t>continuous subcutaneous insulin infusion  / pump </a:t>
            </a:r>
            <a:endParaRPr lang="en-US" sz="3100" dirty="0"/>
          </a:p>
        </p:txBody>
      </p:sp>
      <p:pic>
        <p:nvPicPr>
          <p:cNvPr id="5" name="Content Placeholder 4"/>
          <p:cNvPicPr>
            <a:picLocks noGrp="1" noChangeAspect="1"/>
          </p:cNvPicPr>
          <p:nvPr>
            <p:ph idx="1"/>
          </p:nvPr>
        </p:nvPicPr>
        <p:blipFill>
          <a:blip r:embed="rId3"/>
          <a:stretch>
            <a:fillRect/>
          </a:stretch>
        </p:blipFill>
        <p:spPr>
          <a:xfrm>
            <a:off x="6994358" y="2427170"/>
            <a:ext cx="4443663" cy="3511192"/>
          </a:xfrm>
          <a:prstGeom prst="rect">
            <a:avLst/>
          </a:prstGeom>
        </p:spPr>
      </p:pic>
      <p:pic>
        <p:nvPicPr>
          <p:cNvPr id="4" name="Picture 2" descr="https://images.medicaldaily.com/sites/medicaldaily.com/files/2015/04/12/type-1-diabetes-risk.jpg">
            <a:extLst>
              <a:ext uri="{FF2B5EF4-FFF2-40B4-BE49-F238E27FC236}">
                <a16:creationId xmlns:a16="http://schemas.microsoft.com/office/drawing/2014/main" id="{DC0A60F3-FA74-4CEF-814D-BFF2BAB2EFE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877361"/>
            <a:ext cx="4466456" cy="26465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4937919"/>
            <a:ext cx="4466456" cy="1714500"/>
          </a:xfrm>
          <a:prstGeom prst="rect">
            <a:avLst/>
          </a:prstGeom>
        </p:spPr>
      </p:pic>
    </p:spTree>
    <p:extLst>
      <p:ext uri="{BB962C8B-B14F-4D97-AF65-F5344CB8AC3E}">
        <p14:creationId xmlns:p14="http://schemas.microsoft.com/office/powerpoint/2010/main" val="17621852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US" dirty="0">
                <a:latin typeface="+mj-lt"/>
              </a:rPr>
              <a:t>Insulin pump therapy may be particularly valuable for children with the following characteristics:</a:t>
            </a:r>
          </a:p>
          <a:p>
            <a:pPr marL="514350" indent="-514350">
              <a:buFont typeface="+mj-lt"/>
              <a:buAutoNum type="arabicPeriod"/>
            </a:pPr>
            <a:r>
              <a:rPr lang="en-US" dirty="0">
                <a:latin typeface="+mj-lt"/>
              </a:rPr>
              <a:t>•Very young children (infants and preschool-aged) </a:t>
            </a:r>
          </a:p>
          <a:p>
            <a:pPr marL="514350" indent="-514350">
              <a:buFont typeface="+mj-lt"/>
              <a:buAutoNum type="arabicPeriod"/>
            </a:pPr>
            <a:r>
              <a:rPr lang="en-US" dirty="0">
                <a:latin typeface="+mj-lt"/>
              </a:rPr>
              <a:t>•Recurrent severe hypoglycemia</a:t>
            </a:r>
          </a:p>
          <a:p>
            <a:pPr marL="514350" indent="-514350">
              <a:buFont typeface="+mj-lt"/>
              <a:buAutoNum type="arabicPeriod"/>
            </a:pPr>
            <a:r>
              <a:rPr lang="en-US" dirty="0">
                <a:latin typeface="+mj-lt"/>
              </a:rPr>
              <a:t>•Wide fluctuations in blood glucose levels (regardless of glycated hemoglobin [A1C])</a:t>
            </a:r>
          </a:p>
          <a:p>
            <a:pPr marL="514350" indent="-514350">
              <a:buFont typeface="+mj-lt"/>
              <a:buAutoNum type="arabicPeriod"/>
            </a:pPr>
            <a:r>
              <a:rPr lang="en-US" dirty="0">
                <a:latin typeface="+mj-lt"/>
              </a:rPr>
              <a:t>•Suboptimal diabetes control (A1C exceeds target range for age)</a:t>
            </a:r>
          </a:p>
          <a:p>
            <a:pPr marL="514350" indent="-514350">
              <a:buFont typeface="+mj-lt"/>
              <a:buAutoNum type="arabicPeriod"/>
            </a:pPr>
            <a:r>
              <a:rPr lang="en-US" dirty="0">
                <a:latin typeface="+mj-lt"/>
              </a:rPr>
              <a:t>•Ketosis-prone individuals</a:t>
            </a:r>
          </a:p>
          <a:p>
            <a:pPr marL="514350" indent="-514350">
              <a:buFont typeface="+mj-lt"/>
              <a:buAutoNum type="arabicPeriod"/>
            </a:pPr>
            <a:r>
              <a:rPr lang="en-US" dirty="0">
                <a:latin typeface="+mj-lt"/>
              </a:rPr>
              <a:t>•Microvascular complications and/or risk factors for </a:t>
            </a:r>
            <a:r>
              <a:rPr lang="en-US" dirty="0" err="1">
                <a:latin typeface="+mj-lt"/>
              </a:rPr>
              <a:t>macrovascular</a:t>
            </a:r>
            <a:r>
              <a:rPr lang="en-US" dirty="0">
                <a:latin typeface="+mj-lt"/>
              </a:rPr>
              <a:t> complications</a:t>
            </a:r>
          </a:p>
          <a:p>
            <a:pPr marL="514350" indent="-514350">
              <a:buFont typeface="+mj-lt"/>
              <a:buAutoNum type="arabicPeriod"/>
            </a:pPr>
            <a:r>
              <a:rPr lang="en-US" dirty="0">
                <a:latin typeface="+mj-lt"/>
              </a:rPr>
              <a:t>•Good metabolic control, but insulin regimen that compromises lifestyle</a:t>
            </a:r>
          </a:p>
          <a:p>
            <a:pPr marL="514350" indent="-514350">
              <a:buFont typeface="+mj-lt"/>
              <a:buAutoNum type="arabicPeriod"/>
            </a:pPr>
            <a:r>
              <a:rPr lang="en-US" dirty="0">
                <a:latin typeface="+mj-lt"/>
              </a:rPr>
              <a:t>•Adolescents with eating disorders or who are pregnant</a:t>
            </a:r>
          </a:p>
          <a:p>
            <a:pPr marL="514350" indent="-514350">
              <a:buFont typeface="+mj-lt"/>
              <a:buAutoNum type="arabicPeriod"/>
            </a:pPr>
            <a:r>
              <a:rPr lang="en-US" dirty="0">
                <a:latin typeface="+mj-lt"/>
              </a:rPr>
              <a:t>•Competitive athletes</a:t>
            </a:r>
          </a:p>
          <a:p>
            <a:pPr marL="514350" indent="-514350">
              <a:buFont typeface="+mj-lt"/>
              <a:buAutoNum type="arabicPeriod"/>
            </a:pPr>
            <a:endParaRPr lang="en-US" dirty="0">
              <a:latin typeface="+mj-lt"/>
            </a:endParaRPr>
          </a:p>
        </p:txBody>
      </p:sp>
    </p:spTree>
    <p:extLst>
      <p:ext uri="{BB962C8B-B14F-4D97-AF65-F5344CB8AC3E}">
        <p14:creationId xmlns:p14="http://schemas.microsoft.com/office/powerpoint/2010/main" val="2777099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979CF-388F-EB67-335B-89B7A17A7E56}"/>
              </a:ext>
            </a:extLst>
          </p:cNvPr>
          <p:cNvSpPr>
            <a:spLocks noGrp="1"/>
          </p:cNvSpPr>
          <p:nvPr>
            <p:ph type="title"/>
          </p:nvPr>
        </p:nvSpPr>
        <p:spPr/>
        <p:txBody>
          <a:bodyPr/>
          <a:lstStyle/>
          <a:p>
            <a:r>
              <a:rPr lang="en-US"/>
              <a:t>TYPE 1 DIABETES MELLITUS</a:t>
            </a:r>
          </a:p>
        </p:txBody>
      </p:sp>
      <p:sp>
        <p:nvSpPr>
          <p:cNvPr id="3" name="Content Placeholder 2">
            <a:extLst>
              <a:ext uri="{FF2B5EF4-FFF2-40B4-BE49-F238E27FC236}">
                <a16:creationId xmlns:a16="http://schemas.microsoft.com/office/drawing/2014/main" id="{95626BEF-5475-DE7C-E870-F42E6BA9123B}"/>
              </a:ext>
            </a:extLst>
          </p:cNvPr>
          <p:cNvSpPr>
            <a:spLocks noGrp="1"/>
          </p:cNvSpPr>
          <p:nvPr>
            <p:ph idx="1"/>
          </p:nvPr>
        </p:nvSpPr>
        <p:spPr/>
        <p:txBody>
          <a:bodyPr/>
          <a:lstStyle/>
          <a:p>
            <a:r>
              <a:rPr lang="en-US" altLang="en-US" sz="2000" dirty="0"/>
              <a:t>Formerly called insulin-dependent diabetes mellitus (IDDM).</a:t>
            </a:r>
            <a:endParaRPr lang="en-GB" sz="2000" dirty="0"/>
          </a:p>
          <a:p>
            <a:r>
              <a:rPr lang="en-GB" sz="2000" dirty="0"/>
              <a:t>Characterized by low or absent levels of endogenously  produced insulin due to autoimmune destruction of pancreatic islet B-cells and by dependence on exogenous insulin.</a:t>
            </a:r>
          </a:p>
          <a:p>
            <a:endParaRPr lang="en-US" dirty="0"/>
          </a:p>
        </p:txBody>
      </p:sp>
      <p:pic>
        <p:nvPicPr>
          <p:cNvPr id="4" name="Picture 3"/>
          <p:cNvPicPr>
            <a:picLocks noChangeAspect="1"/>
          </p:cNvPicPr>
          <p:nvPr/>
        </p:nvPicPr>
        <p:blipFill>
          <a:blip r:embed="rId2"/>
          <a:stretch>
            <a:fillRect/>
          </a:stretch>
        </p:blipFill>
        <p:spPr>
          <a:xfrm>
            <a:off x="7370618" y="3643745"/>
            <a:ext cx="4821382" cy="3214255"/>
          </a:xfrm>
          <a:prstGeom prst="rect">
            <a:avLst/>
          </a:prstGeom>
        </p:spPr>
      </p:pic>
    </p:spTree>
    <p:extLst>
      <p:ext uri="{BB962C8B-B14F-4D97-AF65-F5344CB8AC3E}">
        <p14:creationId xmlns:p14="http://schemas.microsoft.com/office/powerpoint/2010/main" val="3448390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874DDF-51D8-4211-8A83-BD4BF7F3CA20}"/>
              </a:ext>
            </a:extLst>
          </p:cNvPr>
          <p:cNvSpPr>
            <a:spLocks noGrp="1"/>
          </p:cNvSpPr>
          <p:nvPr>
            <p:ph type="title"/>
          </p:nvPr>
        </p:nvSpPr>
        <p:spPr/>
        <p:txBody>
          <a:bodyPr>
            <a:normAutofit fontScale="90000"/>
          </a:bodyPr>
          <a:lstStyle/>
          <a:p>
            <a:r>
              <a:rPr lang="en-US" dirty="0"/>
              <a:t>Outpatient Type 1 Diabetes Mellitus</a:t>
            </a:r>
            <a:br>
              <a:rPr lang="en-US" dirty="0"/>
            </a:br>
            <a:r>
              <a:rPr lang="en-US" dirty="0"/>
              <a:t>Management</a:t>
            </a:r>
            <a:br>
              <a:rPr lang="en-US" dirty="0"/>
            </a:br>
            <a:endParaRPr lang="en-US" dirty="0"/>
          </a:p>
        </p:txBody>
      </p:sp>
      <p:sp>
        <p:nvSpPr>
          <p:cNvPr id="2" name="Content Placeholder 1">
            <a:extLst>
              <a:ext uri="{FF2B5EF4-FFF2-40B4-BE49-F238E27FC236}">
                <a16:creationId xmlns:a16="http://schemas.microsoft.com/office/drawing/2014/main" id="{F61CB316-AD4F-4FEE-B8C2-AFAC8A72F1EB}"/>
              </a:ext>
            </a:extLst>
          </p:cNvPr>
          <p:cNvSpPr>
            <a:spLocks noGrp="1"/>
          </p:cNvSpPr>
          <p:nvPr>
            <p:ph idx="1"/>
          </p:nvPr>
        </p:nvSpPr>
        <p:spPr/>
        <p:txBody>
          <a:bodyPr>
            <a:normAutofit/>
          </a:bodyPr>
          <a:lstStyle/>
          <a:p>
            <a:r>
              <a:rPr lang="en-US" dirty="0">
                <a:latin typeface="+mj-lt"/>
              </a:rPr>
              <a:t>Management of DM1 in children requires a comprehensive approach with attention to medical, nutritional, and psychosocial issues. </a:t>
            </a:r>
          </a:p>
          <a:p>
            <a:r>
              <a:rPr lang="en-US" dirty="0">
                <a:latin typeface="+mj-lt"/>
              </a:rPr>
              <a:t>Therapeutic strategies should be flexible with the individual needs of each patient and the family taken into account. </a:t>
            </a:r>
          </a:p>
          <a:p>
            <a:r>
              <a:rPr lang="en-US" dirty="0">
                <a:latin typeface="+mj-lt"/>
              </a:rPr>
              <a:t>Optimal care involves a team of diabetes </a:t>
            </a:r>
            <a:r>
              <a:rPr lang="en-US" dirty="0" err="1">
                <a:latin typeface="+mj-lt"/>
              </a:rPr>
              <a:t>professionals,including</a:t>
            </a:r>
            <a:r>
              <a:rPr lang="en-US" dirty="0">
                <a:latin typeface="+mj-lt"/>
              </a:rPr>
              <a:t> a physician, a diabetes nurse educator, a </a:t>
            </a:r>
            <a:r>
              <a:rPr lang="en-US" dirty="0" err="1">
                <a:latin typeface="+mj-lt"/>
              </a:rPr>
              <a:t>dietitian,and</a:t>
            </a:r>
            <a:r>
              <a:rPr lang="en-US" dirty="0">
                <a:latin typeface="+mj-lt"/>
              </a:rPr>
              <a:t> a social worker or psychologist.</a:t>
            </a:r>
          </a:p>
          <a:p>
            <a:endParaRPr lang="en-US" dirty="0">
              <a:latin typeface="+mj-lt"/>
            </a:endParaRPr>
          </a:p>
        </p:txBody>
      </p:sp>
    </p:spTree>
    <p:extLst>
      <p:ext uri="{BB962C8B-B14F-4D97-AF65-F5344CB8AC3E}">
        <p14:creationId xmlns:p14="http://schemas.microsoft.com/office/powerpoint/2010/main" val="563820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25BDD7-83B1-47DD-B41C-B6FB25B51223}"/>
              </a:ext>
            </a:extLst>
          </p:cNvPr>
          <p:cNvSpPr>
            <a:spLocks noGrp="1"/>
          </p:cNvSpPr>
          <p:nvPr>
            <p:ph type="title"/>
          </p:nvPr>
        </p:nvSpPr>
        <p:spPr/>
        <p:txBody>
          <a:bodyPr>
            <a:normAutofit/>
          </a:bodyPr>
          <a:lstStyle/>
          <a:p>
            <a:r>
              <a:rPr lang="en-US" dirty="0"/>
              <a:t>Goals</a:t>
            </a:r>
            <a:br>
              <a:rPr lang="en-US" dirty="0"/>
            </a:br>
            <a:endParaRPr lang="en-US" dirty="0"/>
          </a:p>
        </p:txBody>
      </p:sp>
      <p:sp>
        <p:nvSpPr>
          <p:cNvPr id="2" name="Content Placeholder 1">
            <a:extLst>
              <a:ext uri="{FF2B5EF4-FFF2-40B4-BE49-F238E27FC236}">
                <a16:creationId xmlns:a16="http://schemas.microsoft.com/office/drawing/2014/main" id="{18DEFFD0-9B03-4DD9-8FE4-6EFCEAA003F5}"/>
              </a:ext>
            </a:extLst>
          </p:cNvPr>
          <p:cNvSpPr>
            <a:spLocks noGrp="1"/>
          </p:cNvSpPr>
          <p:nvPr>
            <p:ph idx="1"/>
          </p:nvPr>
        </p:nvSpPr>
        <p:spPr/>
        <p:txBody>
          <a:bodyPr>
            <a:normAutofit lnSpcReduction="10000"/>
          </a:bodyPr>
          <a:lstStyle/>
          <a:p>
            <a:r>
              <a:rPr lang="en-US" dirty="0">
                <a:latin typeface="+mj-lt"/>
              </a:rPr>
              <a:t>The Diabetes Control and Complications Trial established that intensive insulin therapy, with the goal of maintaining blood glucose concentrations as close to normal as possible, can delay the onset and slow the progression of complications of diabetes (retinopathy, nephropathy, neuropathy). </a:t>
            </a:r>
          </a:p>
          <a:p>
            <a:endParaRPr lang="en-US" dirty="0">
              <a:latin typeface="+mj-lt"/>
            </a:endParaRPr>
          </a:p>
          <a:p>
            <a:r>
              <a:rPr lang="en-US" dirty="0">
                <a:latin typeface="+mj-lt"/>
              </a:rPr>
              <a:t>Attaining this goal using intensive insulin therapy can increase the risk of hypoglycemia. </a:t>
            </a:r>
          </a:p>
          <a:p>
            <a:r>
              <a:rPr lang="en-US" dirty="0">
                <a:latin typeface="+mj-lt"/>
              </a:rPr>
              <a:t>The adverse effects of hypoglycemia in young children may be significant because the immature CNS may be more susceptible to </a:t>
            </a:r>
            <a:r>
              <a:rPr lang="en-US" dirty="0" err="1">
                <a:latin typeface="+mj-lt"/>
              </a:rPr>
              <a:t>glycopenia</a:t>
            </a:r>
            <a:r>
              <a:rPr lang="en-US" dirty="0">
                <a:latin typeface="+mj-lt"/>
              </a:rPr>
              <a:t>.</a:t>
            </a:r>
          </a:p>
        </p:txBody>
      </p:sp>
    </p:spTree>
    <p:extLst>
      <p:ext uri="{BB962C8B-B14F-4D97-AF65-F5344CB8AC3E}">
        <p14:creationId xmlns:p14="http://schemas.microsoft.com/office/powerpoint/2010/main" val="18512653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5F47ED-13C9-42B9-B808-CD2CFE3F92A9}"/>
              </a:ext>
            </a:extLst>
          </p:cNvPr>
          <p:cNvSpPr>
            <a:spLocks noGrp="1"/>
          </p:cNvSpPr>
          <p:nvPr>
            <p:ph type="title"/>
          </p:nvPr>
        </p:nvSpPr>
        <p:spPr/>
        <p:txBody>
          <a:bodyPr/>
          <a:lstStyle/>
          <a:p>
            <a:endParaRPr lang="en-US"/>
          </a:p>
        </p:txBody>
      </p:sp>
      <p:sp>
        <p:nvSpPr>
          <p:cNvPr id="2" name="Content Placeholder 1">
            <a:extLst>
              <a:ext uri="{FF2B5EF4-FFF2-40B4-BE49-F238E27FC236}">
                <a16:creationId xmlns:a16="http://schemas.microsoft.com/office/drawing/2014/main" id="{99944F8E-0E8B-4386-9C67-7C43912EA31E}"/>
              </a:ext>
            </a:extLst>
          </p:cNvPr>
          <p:cNvSpPr>
            <a:spLocks noGrp="1"/>
          </p:cNvSpPr>
          <p:nvPr>
            <p:ph idx="1"/>
          </p:nvPr>
        </p:nvSpPr>
        <p:spPr/>
        <p:txBody>
          <a:bodyPr>
            <a:normAutofit fontScale="92500" lnSpcReduction="10000"/>
          </a:bodyPr>
          <a:lstStyle/>
          <a:p>
            <a:r>
              <a:rPr lang="en-US" dirty="0">
                <a:latin typeface="+mj-lt"/>
              </a:rPr>
              <a:t>Although the risk for diabetic complications increases with duration of diabetes, there is controversy as to whether the increase of risk is slower in the prepubertal years than in adolescence and adulthood.</a:t>
            </a:r>
          </a:p>
          <a:p>
            <a:r>
              <a:rPr lang="en-US" dirty="0">
                <a:latin typeface="+mj-lt"/>
              </a:rPr>
              <a:t>The goals of therapy differ, depending on the age of the patient.</a:t>
            </a:r>
          </a:p>
          <a:p>
            <a:r>
              <a:rPr lang="en-US" dirty="0">
                <a:latin typeface="+mj-lt"/>
              </a:rPr>
              <a:t> For children younger than 5 years old, an appropriate goal is maintenance of blood glucose concentrations between 80 and 180 mg/dL. </a:t>
            </a:r>
          </a:p>
          <a:p>
            <a:r>
              <a:rPr lang="en-US" dirty="0">
                <a:latin typeface="+mj-lt"/>
              </a:rPr>
              <a:t>For school-age children, 80 to 150 mg/dL is a reasonable target range. </a:t>
            </a:r>
          </a:p>
          <a:p>
            <a:r>
              <a:rPr lang="en-US" dirty="0">
                <a:latin typeface="+mj-lt"/>
              </a:rPr>
              <a:t>For adolescents, the goal is 70 to 130 mg/dL.</a:t>
            </a:r>
          </a:p>
          <a:p>
            <a:r>
              <a:rPr lang="en-US" dirty="0">
                <a:latin typeface="+mj-lt"/>
              </a:rPr>
              <a:t> Goals of therapy also should take into account other individual characteristics, such as a past history of severe hypoglycemia and the abilities of the patient and family.</a:t>
            </a:r>
          </a:p>
          <a:p>
            <a:endParaRPr lang="en-US" dirty="0">
              <a:latin typeface="+mj-lt"/>
            </a:endParaRPr>
          </a:p>
        </p:txBody>
      </p:sp>
    </p:spTree>
    <p:extLst>
      <p:ext uri="{BB962C8B-B14F-4D97-AF65-F5344CB8AC3E}">
        <p14:creationId xmlns:p14="http://schemas.microsoft.com/office/powerpoint/2010/main" val="2405026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117970-686D-4F8C-AE2A-BC10D53084CE}"/>
              </a:ext>
            </a:extLst>
          </p:cNvPr>
          <p:cNvSpPr>
            <a:spLocks noGrp="1"/>
          </p:cNvSpPr>
          <p:nvPr>
            <p:ph type="title"/>
          </p:nvPr>
        </p:nvSpPr>
        <p:spPr/>
        <p:txBody>
          <a:bodyPr/>
          <a:lstStyle/>
          <a:p>
            <a:endParaRPr lang="en-US"/>
          </a:p>
        </p:txBody>
      </p:sp>
      <p:pic>
        <p:nvPicPr>
          <p:cNvPr id="3076" name="Picture 4" descr="https://s.abcnews.com/images/Health/diabetes-gty-er-181118_hpMain_16x9_992.jpg">
            <a:extLst>
              <a:ext uri="{FF2B5EF4-FFF2-40B4-BE49-F238E27FC236}">
                <a16:creationId xmlns:a16="http://schemas.microsoft.com/office/drawing/2014/main" id="{00BB6B1C-CD0C-43E8-926E-ABDEE06B43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728" y="2650409"/>
            <a:ext cx="3923927" cy="341451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5021178" y="2650409"/>
            <a:ext cx="6789821" cy="3414510"/>
          </a:xfrm>
          <a:prstGeom prst="rect">
            <a:avLst/>
          </a:prstGeom>
        </p:spPr>
      </p:pic>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14673325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DKA</a:t>
            </a:r>
            <a:endParaRPr lang="en-US" dirty="0"/>
          </a:p>
        </p:txBody>
      </p:sp>
      <p:sp>
        <p:nvSpPr>
          <p:cNvPr id="3" name="Content Placeholder 2"/>
          <p:cNvSpPr>
            <a:spLocks noGrp="1"/>
          </p:cNvSpPr>
          <p:nvPr>
            <p:ph idx="1"/>
          </p:nvPr>
        </p:nvSpPr>
        <p:spPr>
          <a:xfrm>
            <a:off x="838200" y="1363579"/>
            <a:ext cx="10515600" cy="5229726"/>
          </a:xfrm>
        </p:spPr>
        <p:txBody>
          <a:bodyPr>
            <a:normAutofit fontScale="92500"/>
          </a:bodyPr>
          <a:lstStyle/>
          <a:p>
            <a:r>
              <a:rPr lang="en-US" dirty="0">
                <a:latin typeface="+mj-lt"/>
              </a:rPr>
              <a:t>1. Excessive glucose production coupled with reduced glucose utilization raises serum glucose. This produces an osmotic diuresis, with loss of fluid and electrolytes, dehydration, and activation of the renin– angiotensin–aldosterone axis with accelerated potassium loss. When glucose elevation and dehydration are severe and persist for several hours, the risk of cerebral edema increases. </a:t>
            </a:r>
            <a:endParaRPr lang="en-US" dirty="0" smtClean="0">
              <a:latin typeface="+mj-lt"/>
            </a:endParaRPr>
          </a:p>
          <a:p>
            <a:r>
              <a:rPr lang="en-US" dirty="0" smtClean="0">
                <a:latin typeface="+mj-lt"/>
              </a:rPr>
              <a:t>2</a:t>
            </a:r>
            <a:r>
              <a:rPr lang="en-US" dirty="0">
                <a:latin typeface="+mj-lt"/>
              </a:rPr>
              <a:t>. Increased catabolic processes result in cellular losses of sodium, potassium, and phosphate. </a:t>
            </a:r>
            <a:endParaRPr lang="en-US" dirty="0" smtClean="0">
              <a:latin typeface="+mj-lt"/>
            </a:endParaRPr>
          </a:p>
          <a:p>
            <a:r>
              <a:rPr lang="en-US" dirty="0" smtClean="0">
                <a:latin typeface="+mj-lt"/>
              </a:rPr>
              <a:t>3</a:t>
            </a:r>
            <a:r>
              <a:rPr lang="en-US" dirty="0">
                <a:latin typeface="+mj-lt"/>
              </a:rPr>
              <a:t>. Increased release of free fatty acids from peripheral fat stores supplies substrate for hepatic </a:t>
            </a:r>
            <a:r>
              <a:rPr lang="en-US" dirty="0" err="1">
                <a:latin typeface="+mj-lt"/>
              </a:rPr>
              <a:t>ketoacid</a:t>
            </a:r>
            <a:r>
              <a:rPr lang="en-US" dirty="0">
                <a:latin typeface="+mj-lt"/>
              </a:rPr>
              <a:t> production. When </a:t>
            </a:r>
            <a:r>
              <a:rPr lang="en-US" dirty="0" err="1">
                <a:latin typeface="+mj-lt"/>
              </a:rPr>
              <a:t>ketoacids</a:t>
            </a:r>
            <a:r>
              <a:rPr lang="en-US" dirty="0">
                <a:latin typeface="+mj-lt"/>
              </a:rPr>
              <a:t> accumulate, buffer systems are depleted, and a metabolic acidosis ensues.</a:t>
            </a:r>
          </a:p>
          <a:p>
            <a:r>
              <a:rPr lang="en-US" dirty="0" smtClean="0">
                <a:latin typeface="+mj-lt"/>
              </a:rPr>
              <a:t>Presented with  </a:t>
            </a:r>
            <a:r>
              <a:rPr lang="en-US" dirty="0">
                <a:latin typeface="+mj-lt"/>
              </a:rPr>
              <a:t>dehydration, nausea, vomiting, lethargy, altered mental status, and in extreme cases, coma</a:t>
            </a:r>
          </a:p>
        </p:txBody>
      </p:sp>
    </p:spTree>
    <p:extLst>
      <p:ext uri="{BB962C8B-B14F-4D97-AF65-F5344CB8AC3E}">
        <p14:creationId xmlns:p14="http://schemas.microsoft.com/office/powerpoint/2010/main" val="39328469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4915"/>
            <a:ext cx="10515600" cy="1325563"/>
          </a:xfrm>
        </p:spPr>
        <p:txBody>
          <a:bodyPr/>
          <a:lstStyle/>
          <a:p>
            <a:endParaRPr lang="en-US"/>
          </a:p>
        </p:txBody>
      </p:sp>
      <p:sp>
        <p:nvSpPr>
          <p:cNvPr id="3" name="Content Placeholder 2"/>
          <p:cNvSpPr>
            <a:spLocks noGrp="1"/>
          </p:cNvSpPr>
          <p:nvPr>
            <p:ph idx="1"/>
          </p:nvPr>
        </p:nvSpPr>
        <p:spPr>
          <a:xfrm>
            <a:off x="629653" y="1253331"/>
            <a:ext cx="10515600" cy="4351338"/>
          </a:xfrm>
        </p:spPr>
        <p:txBody>
          <a:bodyPr/>
          <a:lstStyle/>
          <a:p>
            <a:endParaRPr lang="en-US"/>
          </a:p>
        </p:txBody>
      </p:sp>
      <p:pic>
        <p:nvPicPr>
          <p:cNvPr id="4" name="Picture 3"/>
          <p:cNvPicPr>
            <a:picLocks noChangeAspect="1"/>
          </p:cNvPicPr>
          <p:nvPr/>
        </p:nvPicPr>
        <p:blipFill>
          <a:blip r:embed="rId2"/>
          <a:stretch>
            <a:fillRect/>
          </a:stretch>
        </p:blipFill>
        <p:spPr>
          <a:xfrm>
            <a:off x="1058780" y="2074031"/>
            <a:ext cx="10295020" cy="3829464"/>
          </a:xfrm>
          <a:prstGeom prst="rect">
            <a:avLst/>
          </a:prstGeom>
        </p:spPr>
      </p:pic>
    </p:spTree>
    <p:extLst>
      <p:ext uri="{BB962C8B-B14F-4D97-AF65-F5344CB8AC3E}">
        <p14:creationId xmlns:p14="http://schemas.microsoft.com/office/powerpoint/2010/main" val="34217374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D92D4-51F1-001E-BBC1-C5CCCE111735}"/>
              </a:ext>
            </a:extLst>
          </p:cNvPr>
          <p:cNvSpPr>
            <a:spLocks noGrp="1"/>
          </p:cNvSpPr>
          <p:nvPr>
            <p:ph type="title"/>
          </p:nvPr>
        </p:nvSpPr>
        <p:spPr/>
        <p:txBody>
          <a:bodyPr/>
          <a:lstStyle/>
          <a:p>
            <a:r>
              <a:rPr lang="en-US" altLang="en-US" dirty="0"/>
              <a:t>HYPOGLYCEMIC REACTIONS</a:t>
            </a:r>
            <a:endParaRPr lang="en-US" dirty="0"/>
          </a:p>
        </p:txBody>
      </p:sp>
      <p:sp>
        <p:nvSpPr>
          <p:cNvPr id="3" name="Content Placeholder 2">
            <a:extLst>
              <a:ext uri="{FF2B5EF4-FFF2-40B4-BE49-F238E27FC236}">
                <a16:creationId xmlns:a16="http://schemas.microsoft.com/office/drawing/2014/main" id="{5AB2EF3F-B0C4-3B96-7DAD-8B53E36C5ABC}"/>
              </a:ext>
            </a:extLst>
          </p:cNvPr>
          <p:cNvSpPr>
            <a:spLocks noGrp="1"/>
          </p:cNvSpPr>
          <p:nvPr>
            <p:ph idx="1"/>
          </p:nvPr>
        </p:nvSpPr>
        <p:spPr/>
        <p:txBody>
          <a:bodyPr>
            <a:normAutofit/>
          </a:bodyPr>
          <a:lstStyle/>
          <a:p>
            <a:r>
              <a:rPr lang="en-US" altLang="en-US" sz="2800" dirty="0">
                <a:latin typeface="+mj-lt"/>
              </a:rPr>
              <a:t>These episodes are usually not predictable.</a:t>
            </a:r>
          </a:p>
          <a:p>
            <a:r>
              <a:rPr lang="en-US" altLang="en-US" sz="2800" dirty="0">
                <a:latin typeface="+mj-lt"/>
              </a:rPr>
              <a:t>Causes: exercise, delayed meals or snacks, and wide swings in glucose levels.</a:t>
            </a:r>
          </a:p>
          <a:p>
            <a:r>
              <a:rPr lang="en-US" altLang="en-US" sz="2800" dirty="0">
                <a:latin typeface="+mj-lt"/>
              </a:rPr>
              <a:t>Infants and toddlers are at higher risk for hypoglycemia because they have more variable meals and activity levels, are unable to recognize early signs of hypoglycemia, and are limited in their ability to seek a source of oral glucose to reverse the hypoglycemia.</a:t>
            </a:r>
            <a:endParaRPr lang="ar-SA" altLang="en-US" sz="2800" dirty="0">
              <a:latin typeface="+mj-lt"/>
            </a:endParaRPr>
          </a:p>
          <a:p>
            <a:endParaRPr lang="en-US" dirty="0">
              <a:latin typeface="+mj-lt"/>
            </a:endParaRPr>
          </a:p>
        </p:txBody>
      </p:sp>
    </p:spTree>
    <p:extLst>
      <p:ext uri="{BB962C8B-B14F-4D97-AF65-F5344CB8AC3E}">
        <p14:creationId xmlns:p14="http://schemas.microsoft.com/office/powerpoint/2010/main" val="33489044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78596-4E0E-D851-042C-D15F4A3895B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03BBF42-9BE6-5E6C-46BF-EBD53A7AF763}"/>
              </a:ext>
            </a:extLst>
          </p:cNvPr>
          <p:cNvSpPr>
            <a:spLocks noGrp="1"/>
          </p:cNvSpPr>
          <p:nvPr>
            <p:ph idx="1"/>
          </p:nvPr>
        </p:nvSpPr>
        <p:spPr>
          <a:xfrm>
            <a:off x="677334" y="2022764"/>
            <a:ext cx="8596668" cy="2904837"/>
          </a:xfrm>
        </p:spPr>
        <p:txBody>
          <a:bodyPr>
            <a:normAutofit fontScale="25000" lnSpcReduction="20000"/>
          </a:bodyPr>
          <a:lstStyle/>
          <a:p>
            <a:r>
              <a:rPr lang="en-US" altLang="en-US" sz="8000" dirty="0"/>
              <a:t>Hypoglycemia symptoms:</a:t>
            </a:r>
          </a:p>
          <a:p>
            <a:pPr lvl="1"/>
            <a:r>
              <a:rPr lang="en-US" altLang="en-US" sz="8000" dirty="0"/>
              <a:t>Pallor.</a:t>
            </a:r>
          </a:p>
          <a:p>
            <a:pPr lvl="1"/>
            <a:r>
              <a:rPr lang="en-US" altLang="en-US" sz="8000" dirty="0"/>
              <a:t>Sweating.</a:t>
            </a:r>
          </a:p>
          <a:p>
            <a:pPr lvl="1"/>
            <a:r>
              <a:rPr lang="en-US" altLang="en-US" sz="8000" dirty="0"/>
              <a:t>Apprehension or fussiness.</a:t>
            </a:r>
          </a:p>
          <a:p>
            <a:pPr lvl="1"/>
            <a:r>
              <a:rPr lang="en-US" altLang="en-US" sz="8000" dirty="0"/>
              <a:t>Hunger.</a:t>
            </a:r>
          </a:p>
          <a:p>
            <a:pPr lvl="1"/>
            <a:r>
              <a:rPr lang="en-US" altLang="en-US" sz="8000" dirty="0"/>
              <a:t>Tremor.</a:t>
            </a:r>
          </a:p>
          <a:p>
            <a:pPr lvl="1"/>
            <a:r>
              <a:rPr lang="en-US" altLang="en-US" sz="8000" dirty="0"/>
              <a:t>Tachycardia.</a:t>
            </a:r>
          </a:p>
          <a:p>
            <a:pPr lvl="1"/>
            <a:r>
              <a:rPr lang="en-US" altLang="en-US" sz="8000" dirty="0"/>
              <a:t>Behavioral changes such as tearfulness, irritability, and aggression.</a:t>
            </a:r>
          </a:p>
          <a:p>
            <a:pPr lvl="1"/>
            <a:r>
              <a:rPr lang="en-US" altLang="en-US" sz="8000" dirty="0"/>
              <a:t>Drowsiness, personality changes, mental confusion, and impaired judgment.</a:t>
            </a:r>
          </a:p>
          <a:p>
            <a:pPr lvl="1"/>
            <a:r>
              <a:rPr lang="en-US" altLang="en-US" sz="8000" dirty="0"/>
              <a:t>Seizures.</a:t>
            </a:r>
          </a:p>
          <a:p>
            <a:pPr lvl="1"/>
            <a:r>
              <a:rPr lang="en-US" altLang="en-US" sz="8000" dirty="0"/>
              <a:t>Coma (severe hypoglycemia). </a:t>
            </a:r>
          </a:p>
          <a:p>
            <a:endParaRPr lang="en-US" altLang="en-US" sz="8000" dirty="0"/>
          </a:p>
          <a:p>
            <a:r>
              <a:rPr lang="en-US" altLang="en-US" sz="8000" dirty="0"/>
              <a:t>Prolonged severe hypoglycemia can result in a depressed sensorium or stroke-like focal motor deficits that persist after the hypoglycemia has resolved.</a:t>
            </a:r>
            <a:endParaRPr lang="ar-SA" altLang="en-US" sz="8000" dirty="0"/>
          </a:p>
          <a:p>
            <a:endParaRPr lang="en-US" dirty="0"/>
          </a:p>
        </p:txBody>
      </p:sp>
    </p:spTree>
    <p:extLst>
      <p:ext uri="{BB962C8B-B14F-4D97-AF65-F5344CB8AC3E}">
        <p14:creationId xmlns:p14="http://schemas.microsoft.com/office/powerpoint/2010/main" val="41341065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C1E3-08FE-A540-09D6-89FD1FCC802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A30375C-ED9E-02DF-AB01-8874FA6CA625}"/>
              </a:ext>
            </a:extLst>
          </p:cNvPr>
          <p:cNvSpPr>
            <a:spLocks noGrp="1"/>
          </p:cNvSpPr>
          <p:nvPr>
            <p:ph idx="1"/>
          </p:nvPr>
        </p:nvSpPr>
        <p:spPr/>
        <p:txBody>
          <a:bodyPr>
            <a:normAutofit fontScale="32500" lnSpcReduction="20000"/>
          </a:bodyPr>
          <a:lstStyle/>
          <a:p>
            <a:r>
              <a:rPr lang="en-US" altLang="en-US" sz="7200" dirty="0"/>
              <a:t>Management of hypoglycemia:</a:t>
            </a:r>
          </a:p>
          <a:p>
            <a:pPr lvl="1"/>
            <a:r>
              <a:rPr lang="en-US" altLang="en-US" sz="7200" dirty="0"/>
              <a:t>A source of emergency glucose should be available at all times and places, including at school and during visits to friends.</a:t>
            </a:r>
          </a:p>
          <a:p>
            <a:pPr lvl="1"/>
            <a:r>
              <a:rPr lang="en-US" altLang="en-US" sz="7200" dirty="0"/>
              <a:t>If possible, it is important to document the hypoglycemia before treating, because some symptoms may not always be from hypoglycemia. </a:t>
            </a:r>
          </a:p>
          <a:p>
            <a:pPr lvl="1"/>
            <a:r>
              <a:rPr lang="en-US" altLang="en-US" sz="7200" dirty="0"/>
              <a:t>It is important not to give too much glucose; 5-10 g should be given as juice or a sugar-containing carbonated beverage or candy, and the blood glucose checked 15-20 min later. </a:t>
            </a:r>
          </a:p>
          <a:p>
            <a:pPr lvl="1"/>
            <a:r>
              <a:rPr lang="en-US" altLang="en-US" sz="7200" dirty="0"/>
              <a:t>Patients, parents, and teachers should also be instructed in the administration of glucagon when the child cannot take glucose orally. </a:t>
            </a:r>
          </a:p>
          <a:p>
            <a:pPr lvl="1"/>
            <a:r>
              <a:rPr lang="en-US" altLang="en-US" sz="7200" dirty="0"/>
              <a:t>An injection kit should be kept at home and school. </a:t>
            </a:r>
          </a:p>
          <a:p>
            <a:pPr lvl="1"/>
            <a:r>
              <a:rPr lang="en-US" altLang="en-US" sz="7200" dirty="0"/>
              <a:t>The intramuscular dose is 0.5 mg if the child weighs less than 20 kg and 1.0 mg if more than 20 kg. </a:t>
            </a:r>
          </a:p>
          <a:p>
            <a:pPr lvl="1"/>
            <a:r>
              <a:rPr lang="en-US" altLang="en-US" sz="7200" dirty="0"/>
              <a:t>If hypoglycemia in hospitalized patient give 4 ml/kg D10W IV.</a:t>
            </a:r>
            <a:endParaRPr lang="ar-SA" altLang="en-US" sz="7200" dirty="0"/>
          </a:p>
          <a:p>
            <a:endParaRPr lang="en-US" dirty="0"/>
          </a:p>
        </p:txBody>
      </p:sp>
    </p:spTree>
    <p:extLst>
      <p:ext uri="{BB962C8B-B14F-4D97-AF65-F5344CB8AC3E}">
        <p14:creationId xmlns:p14="http://schemas.microsoft.com/office/powerpoint/2010/main" val="5077615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1F035-46B7-6AC5-14D1-EB5291726250}"/>
              </a:ext>
            </a:extLst>
          </p:cNvPr>
          <p:cNvSpPr>
            <a:spLocks noGrp="1"/>
          </p:cNvSpPr>
          <p:nvPr>
            <p:ph type="title"/>
          </p:nvPr>
        </p:nvSpPr>
        <p:spPr/>
        <p:txBody>
          <a:bodyPr/>
          <a:lstStyle/>
          <a:p>
            <a:r>
              <a:rPr lang="en-US" altLang="en-US" dirty="0"/>
              <a:t>EARLY MORNING HYPERGLYCEMIA</a:t>
            </a:r>
            <a:endParaRPr lang="en-US" dirty="0"/>
          </a:p>
        </p:txBody>
      </p:sp>
      <p:sp>
        <p:nvSpPr>
          <p:cNvPr id="3" name="Content Placeholder 2">
            <a:extLst>
              <a:ext uri="{FF2B5EF4-FFF2-40B4-BE49-F238E27FC236}">
                <a16:creationId xmlns:a16="http://schemas.microsoft.com/office/drawing/2014/main" id="{AC484352-D79F-B40A-6B8F-6677739A483F}"/>
              </a:ext>
            </a:extLst>
          </p:cNvPr>
          <p:cNvSpPr>
            <a:spLocks noGrp="1"/>
          </p:cNvSpPr>
          <p:nvPr>
            <p:ph idx="1"/>
          </p:nvPr>
        </p:nvSpPr>
        <p:spPr/>
        <p:txBody>
          <a:bodyPr>
            <a:normAutofit fontScale="92500" lnSpcReduction="20000"/>
          </a:bodyPr>
          <a:lstStyle/>
          <a:p>
            <a:r>
              <a:rPr lang="en-US" altLang="en-US" sz="2800" b="1" u="sng" dirty="0">
                <a:solidFill>
                  <a:srgbClr val="FF0000"/>
                </a:solidFill>
              </a:rPr>
              <a:t>Dawn Phenomenon:</a:t>
            </a:r>
          </a:p>
          <a:p>
            <a:r>
              <a:rPr lang="en-US" altLang="en-US" sz="2800" dirty="0"/>
              <a:t>Is thought to be mainly caused by overnight growth hormone secretion and increased insulin clearance.</a:t>
            </a:r>
          </a:p>
          <a:p>
            <a:endParaRPr lang="en-US" altLang="en-US" sz="2800" dirty="0"/>
          </a:p>
          <a:p>
            <a:r>
              <a:rPr lang="en-US" altLang="en-US" sz="2800" dirty="0"/>
              <a:t>It is a normal physiologic process seen in most adolescents without diabetes, who compensate with more insulin output. </a:t>
            </a:r>
          </a:p>
          <a:p>
            <a:endParaRPr lang="en-US" altLang="en-US" sz="2800" dirty="0"/>
          </a:p>
          <a:p>
            <a:r>
              <a:rPr lang="en-US" altLang="en-US" sz="2800" dirty="0"/>
              <a:t>A child with T1DM cannot compensate. </a:t>
            </a:r>
          </a:p>
          <a:p>
            <a:endParaRPr lang="en-US" altLang="en-US" sz="2800" dirty="0"/>
          </a:p>
          <a:p>
            <a:r>
              <a:rPr lang="en-US" altLang="en-US" sz="2800" dirty="0"/>
              <a:t>The dawn phenomenon is usually recurrent and modestly elevates most morning glucose levels.</a:t>
            </a:r>
            <a:endParaRPr lang="ar-SA" altLang="en-US" sz="2800" dirty="0"/>
          </a:p>
          <a:p>
            <a:endParaRPr lang="en-US" dirty="0"/>
          </a:p>
        </p:txBody>
      </p:sp>
    </p:spTree>
    <p:extLst>
      <p:ext uri="{BB962C8B-B14F-4D97-AF65-F5344CB8AC3E}">
        <p14:creationId xmlns:p14="http://schemas.microsoft.com/office/powerpoint/2010/main" val="3842874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A97AE-16D4-2800-4850-3DB74296F6D7}"/>
              </a:ext>
            </a:extLst>
          </p:cNvPr>
          <p:cNvSpPr>
            <a:spLocks noGrp="1"/>
          </p:cNvSpPr>
          <p:nvPr>
            <p:ph type="title"/>
          </p:nvPr>
        </p:nvSpPr>
        <p:spPr/>
        <p:txBody>
          <a:bodyPr/>
          <a:lstStyle/>
          <a:p>
            <a:r>
              <a:rPr lang="en-GB" dirty="0"/>
              <a:t>EPIDEMIOLOGY </a:t>
            </a:r>
            <a:endParaRPr lang="en-US" dirty="0"/>
          </a:p>
        </p:txBody>
      </p:sp>
      <p:sp>
        <p:nvSpPr>
          <p:cNvPr id="3" name="Content Placeholder 2">
            <a:extLst>
              <a:ext uri="{FF2B5EF4-FFF2-40B4-BE49-F238E27FC236}">
                <a16:creationId xmlns:a16="http://schemas.microsoft.com/office/drawing/2014/main" id="{0CA8460F-0BF0-6378-32EB-5BE4F69C2A19}"/>
              </a:ext>
            </a:extLst>
          </p:cNvPr>
          <p:cNvSpPr>
            <a:spLocks noGrp="1"/>
          </p:cNvSpPr>
          <p:nvPr>
            <p:ph idx="1"/>
          </p:nvPr>
        </p:nvSpPr>
        <p:spPr/>
        <p:txBody>
          <a:bodyPr/>
          <a:lstStyle/>
          <a:p>
            <a:r>
              <a:rPr lang="en-GB" dirty="0">
                <a:latin typeface="+mj-lt"/>
              </a:rPr>
              <a:t>The onset occurs  predominantly in childhood, with a median age of 7-15 </a:t>
            </a:r>
            <a:r>
              <a:rPr lang="en-GB" dirty="0" err="1">
                <a:latin typeface="+mj-lt"/>
              </a:rPr>
              <a:t>yr</a:t>
            </a:r>
            <a:r>
              <a:rPr lang="en-GB" dirty="0">
                <a:latin typeface="+mj-lt"/>
              </a:rPr>
              <a:t>, but it may  present at any age.</a:t>
            </a:r>
          </a:p>
          <a:p>
            <a:r>
              <a:rPr lang="en-GB" dirty="0">
                <a:latin typeface="+mj-lt"/>
              </a:rPr>
              <a:t>Peaks of presentation occur in 2  age groups: at 5-7 </a:t>
            </a:r>
            <a:r>
              <a:rPr lang="en-GB" dirty="0" err="1">
                <a:latin typeface="+mj-lt"/>
              </a:rPr>
              <a:t>yr</a:t>
            </a:r>
            <a:r>
              <a:rPr lang="en-GB" dirty="0">
                <a:latin typeface="+mj-lt"/>
              </a:rPr>
              <a:t> of age and at the time of puberty.</a:t>
            </a:r>
          </a:p>
          <a:p>
            <a:r>
              <a:rPr lang="en-GB" dirty="0">
                <a:latin typeface="+mj-lt"/>
              </a:rPr>
              <a:t>The incidence of T1DM has steadily increased in  nearly all parts of the world.</a:t>
            </a:r>
          </a:p>
          <a:p>
            <a:r>
              <a:rPr lang="en-GB" dirty="0">
                <a:latin typeface="+mj-lt"/>
              </a:rPr>
              <a:t>Females and males are almost equally affected.</a:t>
            </a:r>
            <a:endParaRPr lang="en-US" dirty="0">
              <a:latin typeface="+mj-lt"/>
            </a:endParaRPr>
          </a:p>
        </p:txBody>
      </p:sp>
    </p:spTree>
    <p:extLst>
      <p:ext uri="{BB962C8B-B14F-4D97-AF65-F5344CB8AC3E}">
        <p14:creationId xmlns:p14="http://schemas.microsoft.com/office/powerpoint/2010/main" val="25271635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DD9CA-A5C7-28E8-022C-3CB5E23522D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3F72502-3C5A-5E82-4D27-A16AAA2795DA}"/>
              </a:ext>
            </a:extLst>
          </p:cNvPr>
          <p:cNvSpPr>
            <a:spLocks noGrp="1"/>
          </p:cNvSpPr>
          <p:nvPr>
            <p:ph idx="1"/>
          </p:nvPr>
        </p:nvSpPr>
        <p:spPr/>
        <p:txBody>
          <a:bodyPr>
            <a:normAutofit/>
          </a:bodyPr>
          <a:lstStyle/>
          <a:p>
            <a:r>
              <a:rPr lang="en-US" altLang="en-US" sz="2800" b="1" u="sng" dirty="0">
                <a:solidFill>
                  <a:srgbClr val="FF0000"/>
                </a:solidFill>
                <a:latin typeface="+mj-lt"/>
              </a:rPr>
              <a:t>Somogyi Phenomenon:</a:t>
            </a:r>
          </a:p>
          <a:p>
            <a:endParaRPr lang="en-US" altLang="en-US" sz="2800" dirty="0">
              <a:latin typeface="+mj-lt"/>
            </a:endParaRPr>
          </a:p>
          <a:p>
            <a:r>
              <a:rPr lang="en-US" altLang="en-US" sz="2800" dirty="0">
                <a:latin typeface="+mj-lt"/>
              </a:rPr>
              <a:t>A theoretical rebound hyperglycemia from late-night or early-morning hypoglycemia, thought to be from an exaggerated counterregulatory response.</a:t>
            </a:r>
          </a:p>
          <a:p>
            <a:endParaRPr lang="en-US" altLang="en-US" sz="2800" dirty="0">
              <a:latin typeface="+mj-lt"/>
            </a:endParaRPr>
          </a:p>
          <a:p>
            <a:r>
              <a:rPr lang="en-US" altLang="en-US" sz="2800" dirty="0">
                <a:latin typeface="+mj-lt"/>
              </a:rPr>
              <a:t>Caused by having too much insulin in the blood during the night. </a:t>
            </a:r>
          </a:p>
          <a:p>
            <a:endParaRPr lang="en-US" altLang="en-US" sz="2800" dirty="0">
              <a:latin typeface="+mj-lt"/>
            </a:endParaRPr>
          </a:p>
          <a:p>
            <a:endParaRPr lang="en-US" dirty="0">
              <a:latin typeface="+mj-lt"/>
            </a:endParaRPr>
          </a:p>
        </p:txBody>
      </p:sp>
    </p:spTree>
    <p:extLst>
      <p:ext uri="{BB962C8B-B14F-4D97-AF65-F5344CB8AC3E}">
        <p14:creationId xmlns:p14="http://schemas.microsoft.com/office/powerpoint/2010/main" val="32309255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6AB57-CC89-6349-7D19-93C614A99EEB}"/>
              </a:ext>
            </a:extLst>
          </p:cNvPr>
          <p:cNvSpPr>
            <a:spLocks noGrp="1"/>
          </p:cNvSpPr>
          <p:nvPr>
            <p:ph type="title"/>
          </p:nvPr>
        </p:nvSpPr>
        <p:spPr/>
        <p:txBody>
          <a:bodyPr/>
          <a:lstStyle/>
          <a:p>
            <a:r>
              <a:rPr lang="en-US" altLang="en-US" dirty="0"/>
              <a:t>How to differentiate between Dawn and Somogyi ?</a:t>
            </a:r>
            <a:endParaRPr lang="en-US" dirty="0"/>
          </a:p>
        </p:txBody>
      </p:sp>
      <p:sp>
        <p:nvSpPr>
          <p:cNvPr id="3" name="Content Placeholder 2">
            <a:extLst>
              <a:ext uri="{FF2B5EF4-FFF2-40B4-BE49-F238E27FC236}">
                <a16:creationId xmlns:a16="http://schemas.microsoft.com/office/drawing/2014/main" id="{4E01B828-9520-1BDE-05F8-36D754CEA990}"/>
              </a:ext>
            </a:extLst>
          </p:cNvPr>
          <p:cNvSpPr>
            <a:spLocks noGrp="1"/>
          </p:cNvSpPr>
          <p:nvPr>
            <p:ph idx="1"/>
          </p:nvPr>
        </p:nvSpPr>
        <p:spPr/>
        <p:txBody>
          <a:bodyPr/>
          <a:lstStyle/>
          <a:p>
            <a:pPr eaLnBrk="1" hangingPunct="1"/>
            <a:r>
              <a:rPr lang="en-US" altLang="en-US" dirty="0"/>
              <a:t>Measure blood glucose level between 2 and 3 a.m. </a:t>
            </a:r>
          </a:p>
          <a:p>
            <a:pPr lvl="1" eaLnBrk="1" hangingPunct="1"/>
            <a:r>
              <a:rPr lang="en-US" altLang="en-US" dirty="0"/>
              <a:t>If blood sugar is low at that time, it could be the Somogyi effect. </a:t>
            </a:r>
          </a:p>
          <a:p>
            <a:pPr lvl="1" eaLnBrk="1" hangingPunct="1"/>
            <a:r>
              <a:rPr lang="en-US" altLang="en-US" dirty="0"/>
              <a:t>If normal or high, then the cause is dawn phenomenon. </a:t>
            </a:r>
          </a:p>
          <a:p>
            <a:endParaRPr lang="en-US" dirty="0"/>
          </a:p>
        </p:txBody>
      </p:sp>
    </p:spTree>
    <p:extLst>
      <p:ext uri="{BB962C8B-B14F-4D97-AF65-F5344CB8AC3E}">
        <p14:creationId xmlns:p14="http://schemas.microsoft.com/office/powerpoint/2010/main" val="2327763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389E5-68CC-BACE-89DB-955211EECA5D}"/>
              </a:ext>
            </a:extLst>
          </p:cNvPr>
          <p:cNvSpPr>
            <a:spLocks noGrp="1"/>
          </p:cNvSpPr>
          <p:nvPr>
            <p:ph type="title"/>
          </p:nvPr>
        </p:nvSpPr>
        <p:spPr/>
        <p:txBody>
          <a:bodyPr>
            <a:normAutofit fontScale="90000"/>
          </a:bodyPr>
          <a:lstStyle/>
          <a:p>
            <a:r>
              <a:rPr lang="en-US" altLang="en-US" dirty="0"/>
              <a:t>LONG-TERM COMPLICATIONS: RELATION TO GLYCEMIC CONTROL </a:t>
            </a:r>
            <a:r>
              <a:rPr lang="ar-SA" altLang="en-US" dirty="0"/>
              <a:t/>
            </a:r>
            <a:br>
              <a:rPr lang="ar-SA" altLang="en-US" dirty="0"/>
            </a:br>
            <a:endParaRPr lang="en-US" dirty="0"/>
          </a:p>
        </p:txBody>
      </p:sp>
      <p:sp>
        <p:nvSpPr>
          <p:cNvPr id="3" name="Content Placeholder 2">
            <a:extLst>
              <a:ext uri="{FF2B5EF4-FFF2-40B4-BE49-F238E27FC236}">
                <a16:creationId xmlns:a16="http://schemas.microsoft.com/office/drawing/2014/main" id="{8B11BB64-5BA3-0DF6-8B78-5A0F6536696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859955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29473-50A7-0758-12EA-6F846162C88C}"/>
              </a:ext>
            </a:extLst>
          </p:cNvPr>
          <p:cNvSpPr>
            <a:spLocks noGrp="1"/>
          </p:cNvSpPr>
          <p:nvPr>
            <p:ph type="title"/>
          </p:nvPr>
        </p:nvSpPr>
        <p:spPr/>
        <p:txBody>
          <a:bodyPr/>
          <a:lstStyle/>
          <a:p>
            <a:endParaRPr lang="en-US" dirty="0"/>
          </a:p>
        </p:txBody>
      </p:sp>
      <p:graphicFrame>
        <p:nvGraphicFramePr>
          <p:cNvPr id="4" name="Table 4">
            <a:extLst>
              <a:ext uri="{FF2B5EF4-FFF2-40B4-BE49-F238E27FC236}">
                <a16:creationId xmlns:a16="http://schemas.microsoft.com/office/drawing/2014/main" id="{71076E27-B877-3DD4-466A-E64A942E7DB9}"/>
              </a:ext>
            </a:extLst>
          </p:cNvPr>
          <p:cNvGraphicFramePr>
            <a:graphicFrameLocks noGrp="1"/>
          </p:cNvGraphicFramePr>
          <p:nvPr>
            <p:ph idx="1"/>
            <p:extLst>
              <p:ext uri="{D42A27DB-BD31-4B8C-83A1-F6EECF244321}">
                <p14:modId xmlns:p14="http://schemas.microsoft.com/office/powerpoint/2010/main" val="1277794694"/>
              </p:ext>
            </p:extLst>
          </p:nvPr>
        </p:nvGraphicFramePr>
        <p:xfrm>
          <a:off x="221412" y="457200"/>
          <a:ext cx="11749175" cy="6675120"/>
        </p:xfrm>
        <a:graphic>
          <a:graphicData uri="http://schemas.openxmlformats.org/drawingml/2006/table">
            <a:tbl>
              <a:tblPr firstRow="1" bandRow="1">
                <a:tableStyleId>{5C22544A-7EE6-4342-B048-85BDC9FD1C3A}</a:tableStyleId>
              </a:tblPr>
              <a:tblGrid>
                <a:gridCol w="2349835">
                  <a:extLst>
                    <a:ext uri="{9D8B030D-6E8A-4147-A177-3AD203B41FA5}">
                      <a16:colId xmlns:a16="http://schemas.microsoft.com/office/drawing/2014/main" val="2200730517"/>
                    </a:ext>
                  </a:extLst>
                </a:gridCol>
                <a:gridCol w="2349835">
                  <a:extLst>
                    <a:ext uri="{9D8B030D-6E8A-4147-A177-3AD203B41FA5}">
                      <a16:colId xmlns:a16="http://schemas.microsoft.com/office/drawing/2014/main" val="1315987324"/>
                    </a:ext>
                  </a:extLst>
                </a:gridCol>
                <a:gridCol w="2349835">
                  <a:extLst>
                    <a:ext uri="{9D8B030D-6E8A-4147-A177-3AD203B41FA5}">
                      <a16:colId xmlns:a16="http://schemas.microsoft.com/office/drawing/2014/main" val="4225616335"/>
                    </a:ext>
                  </a:extLst>
                </a:gridCol>
                <a:gridCol w="2349835">
                  <a:extLst>
                    <a:ext uri="{9D8B030D-6E8A-4147-A177-3AD203B41FA5}">
                      <a16:colId xmlns:a16="http://schemas.microsoft.com/office/drawing/2014/main" val="3353789561"/>
                    </a:ext>
                  </a:extLst>
                </a:gridCol>
                <a:gridCol w="2349835">
                  <a:extLst>
                    <a:ext uri="{9D8B030D-6E8A-4147-A177-3AD203B41FA5}">
                      <a16:colId xmlns:a16="http://schemas.microsoft.com/office/drawing/2014/main" val="421020799"/>
                    </a:ext>
                  </a:extLst>
                </a:gridCol>
              </a:tblGrid>
              <a:tr h="627361">
                <a:tc>
                  <a:txBody>
                    <a:bodyPr/>
                    <a:lstStyle/>
                    <a:p>
                      <a:endParaRPr lang="en-US"/>
                    </a:p>
                  </a:txBody>
                  <a:tcPr/>
                </a:tc>
                <a:tc>
                  <a:txBody>
                    <a:bodyPr/>
                    <a:lstStyle/>
                    <a:p>
                      <a:r>
                        <a:rPr lang="en-US" sz="1800" dirty="0">
                          <a:solidFill>
                            <a:schemeClr val="bg1"/>
                          </a:solidFill>
                        </a:rPr>
                        <a:t>When</a:t>
                      </a:r>
                      <a:r>
                        <a:rPr lang="en-US" sz="1800" baseline="0" dirty="0">
                          <a:solidFill>
                            <a:schemeClr val="bg1"/>
                          </a:solidFill>
                        </a:rPr>
                        <a:t> to </a:t>
                      </a:r>
                    </a:p>
                    <a:p>
                      <a:r>
                        <a:rPr lang="en-US" sz="1800" baseline="0" dirty="0">
                          <a:solidFill>
                            <a:schemeClr val="bg1"/>
                          </a:solidFill>
                        </a:rPr>
                        <a:t>screen</a:t>
                      </a:r>
                    </a:p>
                    <a:p>
                      <a:endParaRPr lang="en-US" dirty="0"/>
                    </a:p>
                  </a:txBody>
                  <a:tcPr/>
                </a:tc>
                <a:tc>
                  <a:txBody>
                    <a:bodyPr/>
                    <a:lstStyle/>
                    <a:p>
                      <a:r>
                        <a:rPr lang="en-US" dirty="0" err="1"/>
                        <a:t>Frequncy</a:t>
                      </a:r>
                      <a:endParaRPr lang="en-US" dirty="0"/>
                    </a:p>
                  </a:txBody>
                  <a:tcPr/>
                </a:tc>
                <a:tc>
                  <a:txBody>
                    <a:bodyPr/>
                    <a:lstStyle/>
                    <a:p>
                      <a:r>
                        <a:rPr lang="en-US" dirty="0"/>
                        <a:t>Preferred method of screening</a:t>
                      </a:r>
                    </a:p>
                  </a:txBody>
                  <a:tcPr/>
                </a:tc>
                <a:tc>
                  <a:txBody>
                    <a:bodyPr/>
                    <a:lstStyle/>
                    <a:p>
                      <a:r>
                        <a:rPr lang="en-US" dirty="0"/>
                        <a:t>Possible intervention</a:t>
                      </a:r>
                    </a:p>
                  </a:txBody>
                  <a:tcPr/>
                </a:tc>
                <a:extLst>
                  <a:ext uri="{0D108BD9-81ED-4DB2-BD59-A6C34878D82A}">
                    <a16:rowId xmlns:a16="http://schemas.microsoft.com/office/drawing/2014/main" val="2287902117"/>
                  </a:ext>
                </a:extLst>
              </a:tr>
              <a:tr h="791377">
                <a:tc>
                  <a:txBody>
                    <a:bodyPr/>
                    <a:lstStyle/>
                    <a:p>
                      <a:r>
                        <a:rPr lang="en-US" dirty="0"/>
                        <a:t>Retinopathy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After5 </a:t>
                      </a:r>
                      <a:r>
                        <a:rPr lang="en-US" sz="1800" dirty="0" err="1">
                          <a:solidFill>
                            <a:schemeClr val="tx1"/>
                          </a:solidFill>
                        </a:rPr>
                        <a:t>yr</a:t>
                      </a:r>
                      <a:r>
                        <a:rPr lang="en-US" sz="1800" dirty="0">
                          <a:solidFill>
                            <a:schemeClr val="tx1"/>
                          </a:solidFill>
                        </a:rPr>
                        <a:t> in prepubertal, after 2</a:t>
                      </a:r>
                      <a:r>
                        <a:rPr lang="en-US" sz="1800" baseline="0" dirty="0">
                          <a:solidFill>
                            <a:schemeClr val="tx1"/>
                          </a:solidFill>
                        </a:rPr>
                        <a:t> </a:t>
                      </a:r>
                      <a:r>
                        <a:rPr lang="en-US" sz="1800" baseline="0" dirty="0" err="1">
                          <a:solidFill>
                            <a:schemeClr val="tx1"/>
                          </a:solidFill>
                        </a:rPr>
                        <a:t>yr</a:t>
                      </a:r>
                      <a:r>
                        <a:rPr lang="en-US" sz="1800" baseline="0" dirty="0">
                          <a:solidFill>
                            <a:schemeClr val="tx1"/>
                          </a:solidFill>
                        </a:rPr>
                        <a:t> in pubertal</a:t>
                      </a:r>
                      <a:endParaRPr lang="en-US" sz="1800" dirty="0">
                        <a:solidFill>
                          <a:schemeClr val="tx1"/>
                        </a:solidFill>
                      </a:endParaRPr>
                    </a:p>
                    <a:p>
                      <a:endParaRPr lang="en-US" dirty="0"/>
                    </a:p>
                  </a:txBody>
                  <a:tcPr/>
                </a:tc>
                <a:tc>
                  <a:txBody>
                    <a:bodyPr/>
                    <a:lstStyle/>
                    <a:p>
                      <a:r>
                        <a:rPr lang="en-US" dirty="0"/>
                        <a:t>1-2 year</a:t>
                      </a:r>
                    </a:p>
                  </a:txBody>
                  <a:tcPr/>
                </a:tc>
                <a:tc>
                  <a:txBody>
                    <a:bodyPr/>
                    <a:lstStyle/>
                    <a:p>
                      <a:r>
                        <a:rPr lang="en-US" dirty="0"/>
                        <a:t>fundoscopy</a:t>
                      </a:r>
                    </a:p>
                  </a:txBody>
                  <a:tcPr/>
                </a:tc>
                <a:tc>
                  <a:txBody>
                    <a:bodyPr/>
                    <a:lstStyle/>
                    <a:p>
                      <a:r>
                        <a:rPr lang="en-US" sz="1800" dirty="0">
                          <a:solidFill>
                            <a:schemeClr val="tx1"/>
                          </a:solidFill>
                        </a:rPr>
                        <a:t>Sugar</a:t>
                      </a:r>
                      <a:r>
                        <a:rPr lang="en-US" sz="1800" baseline="0" dirty="0">
                          <a:solidFill>
                            <a:schemeClr val="tx1"/>
                          </a:solidFill>
                        </a:rPr>
                        <a:t> control ,</a:t>
                      </a:r>
                    </a:p>
                    <a:p>
                      <a:r>
                        <a:rPr lang="en-US" sz="1800" baseline="0" dirty="0">
                          <a:solidFill>
                            <a:schemeClr val="tx1"/>
                          </a:solidFill>
                        </a:rPr>
                        <a:t>Lazer therapy</a:t>
                      </a:r>
                      <a:endParaRPr lang="en-US" sz="1800" dirty="0">
                        <a:solidFill>
                          <a:schemeClr val="tx1"/>
                        </a:solidFill>
                      </a:endParaRPr>
                    </a:p>
                    <a:p>
                      <a:endParaRPr lang="en-US" dirty="0"/>
                    </a:p>
                  </a:txBody>
                  <a:tcPr/>
                </a:tc>
                <a:extLst>
                  <a:ext uri="{0D108BD9-81ED-4DB2-BD59-A6C34878D82A}">
                    <a16:rowId xmlns:a16="http://schemas.microsoft.com/office/drawing/2014/main" val="2531352222"/>
                  </a:ext>
                </a:extLst>
              </a:tr>
              <a:tr h="608752">
                <a:tc>
                  <a:txBody>
                    <a:bodyPr/>
                    <a:lstStyle/>
                    <a:p>
                      <a:r>
                        <a:rPr lang="en-US" dirty="0"/>
                        <a:t>nephropathy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puberty or age ≥ 10 </a:t>
                      </a:r>
                      <a:r>
                        <a:rPr lang="en-US" dirty="0" err="1" smtClean="0"/>
                        <a:t>yr</a:t>
                      </a:r>
                      <a:r>
                        <a:rPr lang="en-US" dirty="0" smtClean="0"/>
                        <a:t> whichever comes first, if T1DM ≥ 5 y</a:t>
                      </a:r>
                      <a:endParaRPr lang="en-US" sz="1800" dirty="0">
                        <a:solidFill>
                          <a:schemeClr val="tx1"/>
                        </a:solidFill>
                      </a:endParaRPr>
                    </a:p>
                  </a:txBody>
                  <a:tcPr/>
                </a:tc>
                <a:tc>
                  <a:txBody>
                    <a:bodyPr/>
                    <a:lstStyle/>
                    <a:p>
                      <a:r>
                        <a:rPr lang="en-US" dirty="0"/>
                        <a:t>Annually</a:t>
                      </a:r>
                    </a:p>
                  </a:txBody>
                  <a:tcPr/>
                </a:tc>
                <a:tc>
                  <a:txBody>
                    <a:bodyPr/>
                    <a:lstStyle/>
                    <a:p>
                      <a:r>
                        <a:rPr lang="en-US" sz="1800" kern="1200" baseline="0" dirty="0">
                          <a:solidFill>
                            <a:schemeClr val="dk1"/>
                          </a:solidFill>
                          <a:latin typeface="+mn-lt"/>
                          <a:ea typeface="+mn-ea"/>
                          <a:cs typeface="+mn-cs"/>
                        </a:rPr>
                        <a:t>Spot urine sample for</a:t>
                      </a:r>
                    </a:p>
                    <a:p>
                      <a:r>
                        <a:rPr lang="en-US" sz="1800" kern="1200" baseline="0" dirty="0">
                          <a:solidFill>
                            <a:schemeClr val="dk1"/>
                          </a:solidFill>
                          <a:latin typeface="+mn-lt"/>
                          <a:ea typeface="+mn-ea"/>
                          <a:cs typeface="+mn-cs"/>
                        </a:rPr>
                        <a:t>albumin : creatinine</a:t>
                      </a:r>
                    </a:p>
                    <a:p>
                      <a:r>
                        <a:rPr lang="en-US" sz="1800" kern="1200" baseline="0" dirty="0">
                          <a:solidFill>
                            <a:schemeClr val="dk1"/>
                          </a:solidFill>
                          <a:latin typeface="+mn-lt"/>
                          <a:ea typeface="+mn-ea"/>
                          <a:cs typeface="+mn-cs"/>
                        </a:rPr>
                        <a:t>Ratio</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Sugar &amp;BP control, ACE inhibitors</a:t>
                      </a:r>
                    </a:p>
                    <a:p>
                      <a:endParaRPr lang="en-US" dirty="0"/>
                    </a:p>
                  </a:txBody>
                  <a:tcPr/>
                </a:tc>
                <a:extLst>
                  <a:ext uri="{0D108BD9-81ED-4DB2-BD59-A6C34878D82A}">
                    <a16:rowId xmlns:a16="http://schemas.microsoft.com/office/drawing/2014/main" val="1994682605"/>
                  </a:ext>
                </a:extLst>
              </a:tr>
              <a:tr h="974003">
                <a:tc>
                  <a:txBody>
                    <a:bodyPr/>
                    <a:lstStyle/>
                    <a:p>
                      <a:r>
                        <a:rPr lang="en-US" dirty="0"/>
                        <a:t>Neuropathy</a:t>
                      </a:r>
                    </a:p>
                  </a:txBody>
                  <a:tcPr/>
                </a:tc>
                <a:tc>
                  <a:txBody>
                    <a:bodyPr/>
                    <a:lstStyle/>
                    <a:p>
                      <a:r>
                        <a:rPr lang="en-US" sz="1800" kern="1200" baseline="0" dirty="0">
                          <a:solidFill>
                            <a:schemeClr val="dk1"/>
                          </a:solidFill>
                          <a:latin typeface="+mn-lt"/>
                          <a:ea typeface="+mn-ea"/>
                          <a:cs typeface="+mn-cs"/>
                        </a:rPr>
                        <a:t>Unclear in children;</a:t>
                      </a:r>
                    </a:p>
                    <a:p>
                      <a:r>
                        <a:rPr lang="en-US" sz="1800" kern="1200" baseline="0" dirty="0">
                          <a:solidFill>
                            <a:schemeClr val="dk1"/>
                          </a:solidFill>
                          <a:latin typeface="+mn-lt"/>
                          <a:ea typeface="+mn-ea"/>
                          <a:cs typeface="+mn-cs"/>
                        </a:rPr>
                        <a:t>adults at diagnosis in</a:t>
                      </a:r>
                    </a:p>
                    <a:p>
                      <a:r>
                        <a:rPr lang="en-US" sz="1800" kern="1200" baseline="0" dirty="0">
                          <a:solidFill>
                            <a:schemeClr val="dk1"/>
                          </a:solidFill>
                          <a:latin typeface="+mn-lt"/>
                          <a:ea typeface="+mn-ea"/>
                          <a:cs typeface="+mn-cs"/>
                        </a:rPr>
                        <a:t>T2DM and 5 </a:t>
                      </a:r>
                      <a:r>
                        <a:rPr lang="en-US" sz="1800" kern="1200" baseline="0" dirty="0" err="1">
                          <a:solidFill>
                            <a:schemeClr val="dk1"/>
                          </a:solidFill>
                          <a:latin typeface="+mn-lt"/>
                          <a:ea typeface="+mn-ea"/>
                          <a:cs typeface="+mn-cs"/>
                        </a:rPr>
                        <a:t>yr</a:t>
                      </a:r>
                      <a:r>
                        <a:rPr lang="en-US" sz="1800" kern="1200" baseline="0" dirty="0">
                          <a:solidFill>
                            <a:schemeClr val="dk1"/>
                          </a:solidFill>
                          <a:latin typeface="+mn-lt"/>
                          <a:ea typeface="+mn-ea"/>
                          <a:cs typeface="+mn-cs"/>
                        </a:rPr>
                        <a:t> after</a:t>
                      </a:r>
                    </a:p>
                    <a:p>
                      <a:r>
                        <a:rPr lang="en-US" sz="1800" kern="1200" baseline="0" dirty="0">
                          <a:solidFill>
                            <a:schemeClr val="dk1"/>
                          </a:solidFill>
                          <a:latin typeface="+mn-lt"/>
                          <a:ea typeface="+mn-ea"/>
                          <a:cs typeface="+mn-cs"/>
                        </a:rPr>
                        <a:t>diagnosis in T1DM</a:t>
                      </a:r>
                      <a:endParaRPr lang="en-US" sz="1800" dirty="0">
                        <a:solidFill>
                          <a:schemeClr val="tx1"/>
                        </a:solidFill>
                      </a:endParaRPr>
                    </a:p>
                    <a:p>
                      <a:endParaRPr lang="en-US" dirty="0"/>
                    </a:p>
                  </a:txBody>
                  <a:tcPr/>
                </a:tc>
                <a:tc>
                  <a:txBody>
                    <a:bodyPr/>
                    <a:lstStyle/>
                    <a:p>
                      <a:r>
                        <a:rPr lang="en-US" dirty="0"/>
                        <a:t>unclear</a:t>
                      </a:r>
                    </a:p>
                  </a:txBody>
                  <a:tcPr/>
                </a:tc>
                <a:tc>
                  <a:txBody>
                    <a:bodyPr/>
                    <a:lstStyle/>
                    <a:p>
                      <a:r>
                        <a:rPr lang="en-US" dirty="0"/>
                        <a:t>P/E</a:t>
                      </a:r>
                    </a:p>
                  </a:txBody>
                  <a:tcPr/>
                </a:tc>
                <a:tc>
                  <a:txBody>
                    <a:bodyPr/>
                    <a:lstStyle/>
                    <a:p>
                      <a:r>
                        <a:rPr lang="en-US" dirty="0"/>
                        <a:t>Sugar control</a:t>
                      </a:r>
                    </a:p>
                  </a:txBody>
                  <a:tcPr/>
                </a:tc>
                <a:extLst>
                  <a:ext uri="{0D108BD9-81ED-4DB2-BD59-A6C34878D82A}">
                    <a16:rowId xmlns:a16="http://schemas.microsoft.com/office/drawing/2014/main" val="3249440302"/>
                  </a:ext>
                </a:extLst>
              </a:tr>
              <a:tr h="439153">
                <a:tc>
                  <a:txBody>
                    <a:bodyPr/>
                    <a:lstStyle/>
                    <a:p>
                      <a:r>
                        <a:rPr lang="en-US" dirty="0"/>
                        <a:t>Macrovascular diseases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≥10 </a:t>
                      </a:r>
                      <a:r>
                        <a:rPr lang="en-US" dirty="0" err="1" smtClean="0"/>
                        <a:t>yr</a:t>
                      </a:r>
                      <a:r>
                        <a:rPr lang="en-US" dirty="0" smtClean="0"/>
                        <a:t> of age at diagnosis once glucose control established </a:t>
                      </a:r>
                      <a:endParaRPr lang="en-US" dirty="0"/>
                    </a:p>
                  </a:txBody>
                  <a:tcPr/>
                </a:tc>
                <a:tc>
                  <a:txBody>
                    <a:bodyPr/>
                    <a:lstStyle/>
                    <a:p>
                      <a:r>
                        <a:rPr lang="en-US" dirty="0"/>
                        <a:t>Every 5 </a:t>
                      </a:r>
                      <a:r>
                        <a:rPr lang="en-US" dirty="0" smtClean="0"/>
                        <a:t>years, annually if </a:t>
                      </a:r>
                      <a:r>
                        <a:rPr lang="en-US" dirty="0" err="1" smtClean="0"/>
                        <a:t>abnl</a:t>
                      </a:r>
                      <a:r>
                        <a:rPr lang="en-US" dirty="0" smtClean="0"/>
                        <a:t> </a:t>
                      </a:r>
                      <a:endParaRPr lang="en-US" dirty="0"/>
                    </a:p>
                  </a:txBody>
                  <a:tcPr/>
                </a:tc>
                <a:tc>
                  <a:txBody>
                    <a:bodyPr/>
                    <a:lstStyle/>
                    <a:p>
                      <a:r>
                        <a:rPr lang="en-US" dirty="0"/>
                        <a:t>Lipids</a:t>
                      </a:r>
                    </a:p>
                  </a:txBody>
                  <a:tcPr/>
                </a:tc>
                <a:tc>
                  <a:txBody>
                    <a:bodyPr/>
                    <a:lstStyle/>
                    <a:p>
                      <a:r>
                        <a:rPr lang="en-US" sz="1800" dirty="0">
                          <a:solidFill>
                            <a:schemeClr val="tx1"/>
                          </a:solidFill>
                        </a:rPr>
                        <a:t>BP control</a:t>
                      </a:r>
                    </a:p>
                    <a:p>
                      <a:r>
                        <a:rPr lang="en-US" sz="1800" dirty="0">
                          <a:solidFill>
                            <a:schemeClr val="tx1"/>
                          </a:solidFill>
                        </a:rPr>
                        <a:t>statins</a:t>
                      </a:r>
                      <a:endParaRPr lang="en-US" dirty="0"/>
                    </a:p>
                  </a:txBody>
                  <a:tcPr/>
                </a:tc>
                <a:extLst>
                  <a:ext uri="{0D108BD9-81ED-4DB2-BD59-A6C34878D82A}">
                    <a16:rowId xmlns:a16="http://schemas.microsoft.com/office/drawing/2014/main" val="2778211393"/>
                  </a:ext>
                </a:extLst>
              </a:tr>
              <a:tr h="254430">
                <a:tc>
                  <a:txBody>
                    <a:bodyPr/>
                    <a:lstStyle/>
                    <a:p>
                      <a:r>
                        <a:rPr lang="en-US" dirty="0"/>
                        <a:t>Thyroid diseases</a:t>
                      </a:r>
                    </a:p>
                  </a:txBody>
                  <a:tcPr/>
                </a:tc>
                <a:tc>
                  <a:txBody>
                    <a:bodyPr/>
                    <a:lstStyle/>
                    <a:p>
                      <a:r>
                        <a:rPr lang="en-US" dirty="0"/>
                        <a:t>At diagnosis</a:t>
                      </a:r>
                    </a:p>
                  </a:txBody>
                  <a:tcPr/>
                </a:tc>
                <a:tc>
                  <a:txBody>
                    <a:bodyPr/>
                    <a:lstStyle/>
                    <a:p>
                      <a:r>
                        <a:rPr lang="en-US" dirty="0"/>
                        <a:t>Every 2-3 years</a:t>
                      </a:r>
                    </a:p>
                  </a:txBody>
                  <a:tcPr/>
                </a:tc>
                <a:tc>
                  <a:txBody>
                    <a:bodyPr/>
                    <a:lstStyle/>
                    <a:p>
                      <a:r>
                        <a:rPr lang="en-US" dirty="0"/>
                        <a:t>TSH</a:t>
                      </a:r>
                    </a:p>
                  </a:txBody>
                  <a:tcPr/>
                </a:tc>
                <a:tc>
                  <a:txBody>
                    <a:bodyPr/>
                    <a:lstStyle/>
                    <a:p>
                      <a:r>
                        <a:rPr lang="en-US" dirty="0"/>
                        <a:t>thyroxine</a:t>
                      </a:r>
                    </a:p>
                  </a:txBody>
                  <a:tcPr/>
                </a:tc>
                <a:extLst>
                  <a:ext uri="{0D108BD9-81ED-4DB2-BD59-A6C34878D82A}">
                    <a16:rowId xmlns:a16="http://schemas.microsoft.com/office/drawing/2014/main" val="1382450245"/>
                  </a:ext>
                </a:extLst>
              </a:tr>
              <a:tr h="627361">
                <a:tc>
                  <a:txBody>
                    <a:bodyPr/>
                    <a:lstStyle/>
                    <a:p>
                      <a:r>
                        <a:rPr lang="en-US" dirty="0"/>
                        <a:t>Celiac disease</a:t>
                      </a:r>
                    </a:p>
                  </a:txBody>
                  <a:tcPr/>
                </a:tc>
                <a:tc>
                  <a:txBody>
                    <a:bodyPr/>
                    <a:lstStyle/>
                    <a:p>
                      <a:r>
                        <a:rPr lang="en-US" dirty="0"/>
                        <a:t>At diagnosis</a:t>
                      </a:r>
                    </a:p>
                  </a:txBody>
                  <a:tcPr/>
                </a:tc>
                <a:tc>
                  <a:txBody>
                    <a:bodyPr/>
                    <a:lstStyle/>
                    <a:p>
                      <a:r>
                        <a:rPr lang="en-US" dirty="0"/>
                        <a:t>Every 2-3 </a:t>
                      </a:r>
                      <a:r>
                        <a:rPr lang="en-US" dirty="0" err="1"/>
                        <a:t>yaers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Transglutaminase </a:t>
                      </a:r>
                      <a:r>
                        <a:rPr lang="en-US" sz="1800" dirty="0" err="1">
                          <a:solidFill>
                            <a:schemeClr val="tx1"/>
                          </a:solidFill>
                        </a:rPr>
                        <a:t>ab,endomyseal</a:t>
                      </a:r>
                      <a:r>
                        <a:rPr lang="en-US" sz="1800" dirty="0">
                          <a:solidFill>
                            <a:schemeClr val="tx1"/>
                          </a:solidFill>
                        </a:rPr>
                        <a:t> ab</a:t>
                      </a:r>
                    </a:p>
                    <a:p>
                      <a:endParaRPr lang="en-US" dirty="0"/>
                    </a:p>
                  </a:txBody>
                  <a:tcPr/>
                </a:tc>
                <a:tc>
                  <a:txBody>
                    <a:bodyPr/>
                    <a:lstStyle/>
                    <a:p>
                      <a:r>
                        <a:rPr lang="en-US" dirty="0"/>
                        <a:t>Gluten free diet</a:t>
                      </a:r>
                    </a:p>
                  </a:txBody>
                  <a:tcPr/>
                </a:tc>
                <a:extLst>
                  <a:ext uri="{0D108BD9-81ED-4DB2-BD59-A6C34878D82A}">
                    <a16:rowId xmlns:a16="http://schemas.microsoft.com/office/drawing/2014/main" val="4054560760"/>
                  </a:ext>
                </a:extLst>
              </a:tr>
            </a:tbl>
          </a:graphicData>
        </a:graphic>
      </p:graphicFrame>
    </p:spTree>
    <p:extLst>
      <p:ext uri="{BB962C8B-B14F-4D97-AF65-F5344CB8AC3E}">
        <p14:creationId xmlns:p14="http://schemas.microsoft.com/office/powerpoint/2010/main" val="12107414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Comorbid Conditions of DM Type1</a:t>
            </a:r>
            <a:endParaRPr lang="ar-JO" dirty="0"/>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dirty="0" smtClean="0"/>
              <a:t>Autoimmune </a:t>
            </a:r>
            <a:r>
              <a:rPr lang="en-US" dirty="0"/>
              <a:t>thyroid disease</a:t>
            </a:r>
          </a:p>
          <a:p>
            <a:pPr marL="0" indent="0">
              <a:buNone/>
            </a:pPr>
            <a:r>
              <a:rPr lang="en-US" dirty="0"/>
              <a:t> - 15-30% of individuals with type 1 diabetes .</a:t>
            </a:r>
          </a:p>
          <a:p>
            <a:pPr marL="0" indent="0">
              <a:buNone/>
            </a:pPr>
            <a:r>
              <a:rPr lang="en-US" dirty="0" smtClean="0"/>
              <a:t>Celiac </a:t>
            </a:r>
            <a:r>
              <a:rPr lang="en-US" dirty="0"/>
              <a:t>disease:</a:t>
            </a:r>
          </a:p>
          <a:p>
            <a:pPr marL="0" indent="0">
              <a:buNone/>
            </a:pPr>
            <a:r>
              <a:rPr lang="en-US" dirty="0"/>
              <a:t> - 4 to 9% of children with type 1 diabetes.</a:t>
            </a:r>
          </a:p>
          <a:p>
            <a:pPr marL="0" indent="0">
              <a:buNone/>
            </a:pPr>
            <a:r>
              <a:rPr lang="en-US" dirty="0"/>
              <a:t> - 60 to 70% are asymptomatic.</a:t>
            </a:r>
          </a:p>
          <a:p>
            <a:pPr marL="0" indent="0">
              <a:buNone/>
            </a:pPr>
            <a:r>
              <a:rPr lang="en-US" dirty="0" smtClean="0"/>
              <a:t>Addison </a:t>
            </a:r>
            <a:r>
              <a:rPr lang="en-US" dirty="0"/>
              <a:t>disease:</a:t>
            </a:r>
          </a:p>
          <a:p>
            <a:pPr marL="0" indent="0">
              <a:buNone/>
            </a:pPr>
            <a:r>
              <a:rPr lang="en-US" dirty="0"/>
              <a:t> - rare.</a:t>
            </a:r>
            <a:endParaRPr lang="ar-JO" dirty="0"/>
          </a:p>
        </p:txBody>
      </p:sp>
    </p:spTree>
    <p:extLst>
      <p:ext uri="{BB962C8B-B14F-4D97-AF65-F5344CB8AC3E}">
        <p14:creationId xmlns:p14="http://schemas.microsoft.com/office/powerpoint/2010/main" val="30423769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DCE9A-073A-F40F-4800-F856125AC97C}"/>
              </a:ext>
            </a:extLst>
          </p:cNvPr>
          <p:cNvSpPr>
            <a:spLocks noGrp="1"/>
          </p:cNvSpPr>
          <p:nvPr>
            <p:ph type="title"/>
          </p:nvPr>
        </p:nvSpPr>
        <p:spPr/>
        <p:txBody>
          <a:bodyPr/>
          <a:lstStyle/>
          <a:p>
            <a:r>
              <a:rPr lang="en-US" altLang="en-US"/>
              <a:t>PROGNOSIS</a:t>
            </a:r>
            <a:endParaRPr lang="en-US" dirty="0"/>
          </a:p>
        </p:txBody>
      </p:sp>
      <p:sp>
        <p:nvSpPr>
          <p:cNvPr id="3" name="Content Placeholder 2">
            <a:extLst>
              <a:ext uri="{FF2B5EF4-FFF2-40B4-BE49-F238E27FC236}">
                <a16:creationId xmlns:a16="http://schemas.microsoft.com/office/drawing/2014/main" id="{EE472470-B836-F90B-5FCA-5EECE6B1CE8D}"/>
              </a:ext>
            </a:extLst>
          </p:cNvPr>
          <p:cNvSpPr>
            <a:spLocks noGrp="1"/>
          </p:cNvSpPr>
          <p:nvPr>
            <p:ph idx="1"/>
          </p:nvPr>
        </p:nvSpPr>
        <p:spPr/>
        <p:txBody>
          <a:bodyPr>
            <a:normAutofit/>
          </a:bodyPr>
          <a:lstStyle/>
          <a:p>
            <a:r>
              <a:rPr lang="en-US" altLang="en-US" sz="2800" dirty="0">
                <a:latin typeface="+mj-lt"/>
              </a:rPr>
              <a:t>T1DM is a serious, chronic disease. </a:t>
            </a:r>
          </a:p>
          <a:p>
            <a:endParaRPr lang="en-US" altLang="en-US" sz="2800" dirty="0">
              <a:latin typeface="+mj-lt"/>
            </a:endParaRPr>
          </a:p>
          <a:p>
            <a:r>
              <a:rPr lang="en-US" altLang="en-US" sz="2800" dirty="0">
                <a:latin typeface="+mj-lt"/>
              </a:rPr>
              <a:t>It has been estimated that the average life span of individuals with diabetes is approximately 10 </a:t>
            </a:r>
            <a:r>
              <a:rPr lang="en-US" altLang="en-US" sz="2800" dirty="0" err="1">
                <a:latin typeface="+mj-lt"/>
              </a:rPr>
              <a:t>yr</a:t>
            </a:r>
            <a:r>
              <a:rPr lang="en-US" altLang="en-US" sz="2800" dirty="0">
                <a:latin typeface="+mj-lt"/>
              </a:rPr>
              <a:t> shorter than that of the nondiabetic population. </a:t>
            </a:r>
          </a:p>
          <a:p>
            <a:endParaRPr lang="en-US" altLang="en-US" sz="2800" dirty="0">
              <a:latin typeface="+mj-lt"/>
            </a:endParaRPr>
          </a:p>
          <a:p>
            <a:r>
              <a:rPr lang="en-US" altLang="en-US" sz="2800" dirty="0">
                <a:latin typeface="+mj-lt"/>
              </a:rPr>
              <a:t>Although diabetic children eventually attain a height within the normal adult range, puberty may be delayed, and the final height may be less than the genetic potential.</a:t>
            </a:r>
            <a:endParaRPr lang="ar-SA" altLang="en-US" sz="2800" dirty="0">
              <a:latin typeface="+mj-lt"/>
            </a:endParaRPr>
          </a:p>
          <a:p>
            <a:endParaRPr lang="en-US" dirty="0">
              <a:latin typeface="+mj-lt"/>
            </a:endParaRPr>
          </a:p>
        </p:txBody>
      </p:sp>
    </p:spTree>
    <p:extLst>
      <p:ext uri="{BB962C8B-B14F-4D97-AF65-F5344CB8AC3E}">
        <p14:creationId xmlns:p14="http://schemas.microsoft.com/office/powerpoint/2010/main" val="34779175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9788" y="365126"/>
            <a:ext cx="10515600" cy="563130"/>
          </a:xfrm>
        </p:spPr>
        <p:txBody>
          <a:bodyPr>
            <a:normAutofit/>
          </a:bodyPr>
          <a:lstStyle/>
          <a:p>
            <a:r>
              <a:rPr lang="en-US" sz="2000" dirty="0"/>
              <a:t> TYPE 1 VERSUS TYPE 2 DIABETES AT PRESENTATION</a:t>
            </a:r>
            <a:endParaRPr lang="ar-JO" sz="2000" dirty="0"/>
          </a:p>
        </p:txBody>
      </p:sp>
      <p:sp>
        <p:nvSpPr>
          <p:cNvPr id="5" name="Content Placeholder 4"/>
          <p:cNvSpPr>
            <a:spLocks noGrp="1"/>
          </p:cNvSpPr>
          <p:nvPr>
            <p:ph sz="half" idx="2"/>
          </p:nvPr>
        </p:nvSpPr>
        <p:spPr>
          <a:xfrm>
            <a:off x="997527" y="831275"/>
            <a:ext cx="5023861" cy="4554784"/>
          </a:xfrm>
        </p:spPr>
        <p:txBody>
          <a:bodyPr>
            <a:noAutofit/>
          </a:bodyPr>
          <a:lstStyle/>
          <a:p>
            <a:pPr marL="109728" indent="0">
              <a:buNone/>
            </a:pPr>
            <a:r>
              <a:rPr lang="en-US" sz="2000" u="sng" dirty="0"/>
              <a:t>Type 1DM</a:t>
            </a:r>
          </a:p>
          <a:p>
            <a:pPr algn="l" rtl="0"/>
            <a:r>
              <a:rPr lang="en-US" sz="2000" dirty="0"/>
              <a:t>Onset Usually </a:t>
            </a:r>
            <a:r>
              <a:rPr lang="en-US" sz="2000" dirty="0" err="1"/>
              <a:t>prepuberty</a:t>
            </a:r>
            <a:endParaRPr lang="en-US" sz="2000" dirty="0"/>
          </a:p>
          <a:p>
            <a:pPr algn="l" rtl="0"/>
            <a:r>
              <a:rPr lang="en-US" sz="2000" dirty="0"/>
              <a:t>Polydipsia and polyuria Present for days to weeks </a:t>
            </a:r>
          </a:p>
          <a:p>
            <a:pPr algn="l" rtl="0"/>
            <a:r>
              <a:rPr lang="en-US" sz="2000" dirty="0"/>
              <a:t>Ethnicity : Caucasian </a:t>
            </a:r>
          </a:p>
          <a:p>
            <a:pPr algn="l" rtl="0"/>
            <a:endParaRPr lang="en-US" sz="2000" dirty="0"/>
          </a:p>
          <a:p>
            <a:pPr algn="l" rtl="0"/>
            <a:r>
              <a:rPr lang="en-US" sz="2000" dirty="0"/>
              <a:t> Weight loss </a:t>
            </a:r>
          </a:p>
          <a:p>
            <a:pPr algn="l" rtl="0"/>
            <a:endParaRPr lang="en-US" sz="2000" dirty="0"/>
          </a:p>
          <a:p>
            <a:pPr algn="l" rtl="0"/>
            <a:r>
              <a:rPr lang="en-US" sz="2000" dirty="0"/>
              <a:t>Other physical findings: none </a:t>
            </a:r>
          </a:p>
          <a:p>
            <a:pPr algn="l" rtl="0"/>
            <a:r>
              <a:rPr lang="en-US" sz="2000" dirty="0"/>
              <a:t>Family history :Autoimmune diseases</a:t>
            </a:r>
          </a:p>
          <a:p>
            <a:pPr algn="l" rtl="0"/>
            <a:r>
              <a:rPr lang="en-US" sz="2000" dirty="0"/>
              <a:t>Ketoacidosis More common</a:t>
            </a:r>
          </a:p>
          <a:p>
            <a:pPr algn="l" rtl="0"/>
            <a:endParaRPr lang="en-US" sz="2000" dirty="0"/>
          </a:p>
          <a:p>
            <a:pPr algn="l" rtl="0"/>
            <a:r>
              <a:rPr lang="en-US" sz="2000" dirty="0"/>
              <a:t>Family history – Up to 10 percent of patients with T1DM have an affected close relative </a:t>
            </a:r>
          </a:p>
          <a:p>
            <a:pPr algn="l" rtl="0"/>
            <a:endParaRPr lang="ar-JO" sz="2000" dirty="0"/>
          </a:p>
        </p:txBody>
      </p:sp>
      <p:sp>
        <p:nvSpPr>
          <p:cNvPr id="7" name="Content Placeholder 6"/>
          <p:cNvSpPr>
            <a:spLocks noGrp="1"/>
          </p:cNvSpPr>
          <p:nvPr>
            <p:ph sz="quarter" idx="4"/>
          </p:nvPr>
        </p:nvSpPr>
        <p:spPr>
          <a:xfrm>
            <a:off x="6169026" y="831274"/>
            <a:ext cx="6022974" cy="5541818"/>
          </a:xfrm>
        </p:spPr>
        <p:txBody>
          <a:bodyPr>
            <a:normAutofit fontScale="85000" lnSpcReduction="20000"/>
          </a:bodyPr>
          <a:lstStyle/>
          <a:p>
            <a:pPr marL="109728" indent="0">
              <a:buNone/>
            </a:pPr>
            <a:r>
              <a:rPr lang="en-US" sz="2000" u="sng" dirty="0"/>
              <a:t>Type 2DM</a:t>
            </a:r>
          </a:p>
          <a:p>
            <a:pPr algn="l" rtl="0"/>
            <a:r>
              <a:rPr lang="en-US" sz="2000" dirty="0"/>
              <a:t>Usually </a:t>
            </a:r>
            <a:r>
              <a:rPr lang="en-US" sz="2000" dirty="0" err="1"/>
              <a:t>postpuberty</a:t>
            </a:r>
            <a:endParaRPr lang="en-US" sz="2000" dirty="0"/>
          </a:p>
          <a:p>
            <a:pPr algn="l" rtl="0"/>
            <a:r>
              <a:rPr lang="en-US" sz="2000" dirty="0"/>
              <a:t>Absent; or present for weeks to months</a:t>
            </a:r>
          </a:p>
          <a:p>
            <a:pPr algn="l" rtl="0"/>
            <a:endParaRPr lang="en-US" sz="2000" dirty="0"/>
          </a:p>
          <a:p>
            <a:pPr algn="l" rtl="0"/>
            <a:r>
              <a:rPr lang="en-US" sz="2000" dirty="0"/>
              <a:t>African American, Hispanic, </a:t>
            </a:r>
            <a:r>
              <a:rPr lang="en-US" sz="2000" dirty="0" err="1"/>
              <a:t>Asian,Native</a:t>
            </a:r>
            <a:r>
              <a:rPr lang="en-US" sz="2000" dirty="0"/>
              <a:t> American</a:t>
            </a:r>
          </a:p>
          <a:p>
            <a:pPr algn="l" rtl="0"/>
            <a:endParaRPr lang="en-US" sz="2000" dirty="0"/>
          </a:p>
          <a:p>
            <a:pPr algn="l" rtl="0"/>
            <a:r>
              <a:rPr lang="en-US" sz="2000" dirty="0"/>
              <a:t>Obese</a:t>
            </a:r>
          </a:p>
          <a:p>
            <a:pPr algn="l" rtl="0"/>
            <a:endParaRPr lang="en-US" sz="2000" dirty="0"/>
          </a:p>
          <a:p>
            <a:pPr algn="l" rtl="0"/>
            <a:endParaRPr lang="en-US" sz="2000" dirty="0"/>
          </a:p>
          <a:p>
            <a:pPr algn="l" rtl="0"/>
            <a:endParaRPr lang="en-US" sz="2000" dirty="0"/>
          </a:p>
          <a:p>
            <a:pPr algn="l" rtl="0"/>
            <a:r>
              <a:rPr lang="en-US" sz="2000" dirty="0" err="1"/>
              <a:t>Acanthosis</a:t>
            </a:r>
            <a:r>
              <a:rPr lang="en-US" sz="2000" dirty="0"/>
              <a:t> </a:t>
            </a:r>
            <a:r>
              <a:rPr lang="en-US" sz="2000" dirty="0" err="1"/>
              <a:t>nigricans</a:t>
            </a:r>
            <a:endParaRPr lang="en-US" sz="2000" dirty="0"/>
          </a:p>
          <a:p>
            <a:pPr algn="l" rtl="0"/>
            <a:r>
              <a:rPr lang="en-US" sz="2000" dirty="0"/>
              <a:t>Type 2 diabetes</a:t>
            </a:r>
          </a:p>
          <a:p>
            <a:pPr algn="l" rtl="0"/>
            <a:endParaRPr lang="en-US" sz="2000" dirty="0"/>
          </a:p>
          <a:p>
            <a:pPr algn="l" rtl="0"/>
            <a:endParaRPr lang="en-US" sz="2000" dirty="0"/>
          </a:p>
          <a:p>
            <a:pPr algn="l" rtl="0"/>
            <a:r>
              <a:rPr lang="en-US" sz="2000" dirty="0"/>
              <a:t>Less common</a:t>
            </a:r>
          </a:p>
          <a:p>
            <a:pPr algn="l" rtl="0"/>
            <a:endParaRPr lang="en-US" sz="2000" dirty="0"/>
          </a:p>
          <a:p>
            <a:pPr algn="l" rtl="0"/>
            <a:r>
              <a:rPr lang="en-US" sz="2000" dirty="0"/>
              <a:t> 75 to 90 percent of those with T2DM have an affected close relative</a:t>
            </a:r>
            <a:endParaRPr lang="ar-JO" sz="2000" dirty="0"/>
          </a:p>
        </p:txBody>
      </p:sp>
    </p:spTree>
    <p:extLst>
      <p:ext uri="{BB962C8B-B14F-4D97-AF65-F5344CB8AC3E}">
        <p14:creationId xmlns:p14="http://schemas.microsoft.com/office/powerpoint/2010/main" val="27376091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Type II Diabetes Mellitus</a:t>
            </a:r>
            <a:br>
              <a:rPr lang="en-US" dirty="0"/>
            </a:br>
            <a:endParaRPr lang="ar-JO" dirty="0"/>
          </a:p>
        </p:txBody>
      </p:sp>
      <p:sp>
        <p:nvSpPr>
          <p:cNvPr id="2" name="Content Placeholder 1"/>
          <p:cNvSpPr>
            <a:spLocks noGrp="1"/>
          </p:cNvSpPr>
          <p:nvPr>
            <p:ph idx="1"/>
          </p:nvPr>
        </p:nvSpPr>
        <p:spPr/>
        <p:txBody>
          <a:bodyPr>
            <a:noAutofit/>
          </a:bodyPr>
          <a:lstStyle/>
          <a:p>
            <a:pPr algn="l" rtl="0"/>
            <a:r>
              <a:rPr lang="en-US" sz="1800" dirty="0"/>
              <a:t>1. </a:t>
            </a:r>
            <a:r>
              <a:rPr lang="en-US" sz="1800" u="sng" dirty="0"/>
              <a:t>Prevalence</a:t>
            </a:r>
            <a:r>
              <a:rPr lang="en-US" sz="1800" dirty="0"/>
              <a:t>: Increasing among children, especially among African Americans, Hispanics, and Native Americans; increase is related to increased prevalence of </a:t>
            </a:r>
            <a:r>
              <a:rPr lang="en-US" sz="1800" b="1" dirty="0"/>
              <a:t>childhood obesity</a:t>
            </a:r>
          </a:p>
          <a:p>
            <a:pPr algn="l" rtl="0"/>
            <a:endParaRPr lang="en-US" sz="1800" dirty="0"/>
          </a:p>
          <a:p>
            <a:pPr algn="l" rtl="0"/>
            <a:r>
              <a:rPr lang="en-US" sz="1800" dirty="0"/>
              <a:t>2. </a:t>
            </a:r>
            <a:r>
              <a:rPr lang="en-US" sz="1800" u="sng" dirty="0"/>
              <a:t>Etiology:</a:t>
            </a:r>
            <a:r>
              <a:rPr lang="en-US" sz="1800" dirty="0"/>
              <a:t> Abnormality in glucose levels caused by insulin resistance and insulin secretory defect</a:t>
            </a:r>
          </a:p>
          <a:p>
            <a:pPr algn="l" rtl="0"/>
            <a:endParaRPr lang="en-US" sz="1800" dirty="0"/>
          </a:p>
          <a:p>
            <a:pPr algn="l" rtl="0"/>
            <a:r>
              <a:rPr lang="en-US" sz="1800" dirty="0"/>
              <a:t>3. Presentation: Although not typical, can present in ketoacidosis </a:t>
            </a:r>
          </a:p>
        </p:txBody>
      </p:sp>
    </p:spTree>
    <p:extLst>
      <p:ext uri="{BB962C8B-B14F-4D97-AF65-F5344CB8AC3E}">
        <p14:creationId xmlns:p14="http://schemas.microsoft.com/office/powerpoint/2010/main" val="19620996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ar-JO"/>
          </a:p>
        </p:txBody>
      </p:sp>
      <p:sp>
        <p:nvSpPr>
          <p:cNvPr id="2" name="Content Placeholder 1"/>
          <p:cNvSpPr>
            <a:spLocks noGrp="1"/>
          </p:cNvSpPr>
          <p:nvPr>
            <p:ph idx="1"/>
          </p:nvPr>
        </p:nvSpPr>
        <p:spPr/>
        <p:txBody>
          <a:bodyPr>
            <a:normAutofit/>
          </a:bodyPr>
          <a:lstStyle/>
          <a:p>
            <a:pPr algn="l" rtl="0"/>
            <a:r>
              <a:rPr lang="en-US" dirty="0"/>
              <a:t>4. Screening:</a:t>
            </a:r>
          </a:p>
          <a:p>
            <a:pPr marL="109728" indent="0">
              <a:buNone/>
            </a:pPr>
            <a:r>
              <a:rPr lang="en-US" dirty="0"/>
              <a:t> Consider screening by measuring fasting blood glucose levels among children who are overweight </a:t>
            </a:r>
            <a:r>
              <a:rPr lang="en-US" i="1" dirty="0"/>
              <a:t>and </a:t>
            </a:r>
            <a:r>
              <a:rPr lang="en-US" dirty="0"/>
              <a:t>have two of the following risk factors:</a:t>
            </a:r>
          </a:p>
          <a:p>
            <a:pPr algn="l" rtl="0"/>
            <a:r>
              <a:rPr lang="en-US" dirty="0"/>
              <a:t> Family history of type 2 DM in a first- or second-degree relative</a:t>
            </a:r>
          </a:p>
          <a:p>
            <a:pPr algn="l" rtl="0"/>
            <a:r>
              <a:rPr lang="en-US" dirty="0"/>
              <a:t> Signs associated with insulin resistance (</a:t>
            </a:r>
            <a:r>
              <a:rPr lang="en-US" dirty="0" err="1"/>
              <a:t>acanthosis</a:t>
            </a:r>
            <a:r>
              <a:rPr lang="en-US" dirty="0"/>
              <a:t> </a:t>
            </a:r>
            <a:r>
              <a:rPr lang="en-US" dirty="0" err="1"/>
              <a:t>nigricans</a:t>
            </a:r>
            <a:r>
              <a:rPr lang="en-US" dirty="0"/>
              <a:t>, hypertension, dyslipidemia, polycystic ovarian disease)</a:t>
            </a:r>
          </a:p>
        </p:txBody>
      </p:sp>
    </p:spTree>
    <p:extLst>
      <p:ext uri="{BB962C8B-B14F-4D97-AF65-F5344CB8AC3E}">
        <p14:creationId xmlns:p14="http://schemas.microsoft.com/office/powerpoint/2010/main" val="30850263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ar-JO"/>
          </a:p>
        </p:txBody>
      </p:sp>
      <p:sp>
        <p:nvSpPr>
          <p:cNvPr id="2" name="Content Placeholder 1"/>
          <p:cNvSpPr>
            <a:spLocks noGrp="1"/>
          </p:cNvSpPr>
          <p:nvPr>
            <p:ph idx="1"/>
          </p:nvPr>
        </p:nvSpPr>
        <p:spPr>
          <a:xfrm>
            <a:off x="838200" y="1825625"/>
            <a:ext cx="10515600" cy="4719554"/>
          </a:xfrm>
        </p:spPr>
        <p:txBody>
          <a:bodyPr>
            <a:normAutofit/>
          </a:bodyPr>
          <a:lstStyle/>
          <a:p>
            <a:pPr marL="109728" indent="0">
              <a:buNone/>
            </a:pPr>
            <a:endParaRPr lang="en-US" sz="2400" dirty="0"/>
          </a:p>
          <a:p>
            <a:pPr algn="l" rtl="0"/>
            <a:r>
              <a:rPr lang="en-US" sz="2400" dirty="0"/>
              <a:t>5. Treatment: Primarily diet and exercise; pharmacologic agents are often necessary for those who fail conservative management or are symptomatic at presentation</a:t>
            </a:r>
          </a:p>
          <a:p>
            <a:r>
              <a:rPr lang="en-US" sz="2400" dirty="0"/>
              <a:t>a. Metformin </a:t>
            </a:r>
            <a:r>
              <a:rPr lang="en-US" sz="2400" dirty="0" smtClean="0"/>
              <a:t>:</a:t>
            </a:r>
            <a:r>
              <a:rPr lang="en-US" dirty="0"/>
              <a:t> inhibits hepatic glucose production, increases peripheral glucose uptake and inhibits small intestinal glucose absorption.</a:t>
            </a:r>
            <a:endParaRPr lang="en-US" sz="2400" dirty="0"/>
          </a:p>
          <a:p>
            <a:pPr algn="l" rtl="0"/>
            <a:r>
              <a:rPr lang="en-US" sz="2400" dirty="0"/>
              <a:t>b. medications other than insulin and metformin in children and adolescents (GLP-1 Analogues). </a:t>
            </a:r>
            <a:endParaRPr lang="ar-JO" sz="2400" dirty="0"/>
          </a:p>
          <a:p>
            <a:endParaRPr lang="ar-JO" dirty="0"/>
          </a:p>
          <a:p>
            <a:endParaRPr lang="ar-JO" dirty="0"/>
          </a:p>
        </p:txBody>
      </p:sp>
    </p:spTree>
    <p:extLst>
      <p:ext uri="{BB962C8B-B14F-4D97-AF65-F5344CB8AC3E}">
        <p14:creationId xmlns:p14="http://schemas.microsoft.com/office/powerpoint/2010/main" val="4160682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29ECD-7C33-B5AC-D549-7ABCE904A533}"/>
              </a:ext>
            </a:extLst>
          </p:cNvPr>
          <p:cNvSpPr>
            <a:spLocks noGrp="1"/>
          </p:cNvSpPr>
          <p:nvPr>
            <p:ph type="title"/>
          </p:nvPr>
        </p:nvSpPr>
        <p:spPr/>
        <p:txBody>
          <a:bodyPr/>
          <a:lstStyle/>
          <a:p>
            <a:r>
              <a:rPr lang="en-US" dirty="0"/>
              <a:t>ETIOLOGY</a:t>
            </a:r>
          </a:p>
        </p:txBody>
      </p:sp>
      <p:sp>
        <p:nvSpPr>
          <p:cNvPr id="3" name="Content Placeholder 2">
            <a:extLst>
              <a:ext uri="{FF2B5EF4-FFF2-40B4-BE49-F238E27FC236}">
                <a16:creationId xmlns:a16="http://schemas.microsoft.com/office/drawing/2014/main" id="{DD890C54-AD30-FF09-A60A-131932E2E997}"/>
              </a:ext>
            </a:extLst>
          </p:cNvPr>
          <p:cNvSpPr>
            <a:spLocks noGrp="1"/>
          </p:cNvSpPr>
          <p:nvPr>
            <p:ph idx="1"/>
          </p:nvPr>
        </p:nvSpPr>
        <p:spPr/>
        <p:txBody>
          <a:bodyPr>
            <a:normAutofit fontScale="92500" lnSpcReduction="20000"/>
          </a:bodyPr>
          <a:lstStyle/>
          <a:p>
            <a:r>
              <a:rPr lang="en-US" sz="3200" b="1" u="sng" dirty="0">
                <a:latin typeface="+mj-lt"/>
              </a:rPr>
              <a:t>GENETICS</a:t>
            </a:r>
            <a:endParaRPr lang="en-US" altLang="en-US" sz="3200" b="1" u="sng" dirty="0">
              <a:latin typeface="+mj-lt"/>
            </a:endParaRPr>
          </a:p>
          <a:p>
            <a:r>
              <a:rPr lang="en-US" altLang="en-US" dirty="0">
                <a:latin typeface="+mj-lt"/>
              </a:rPr>
              <a:t>There is a clear familial clustering of T1DM, with prevalence in siblings approaching 6%.</a:t>
            </a:r>
          </a:p>
          <a:p>
            <a:r>
              <a:rPr lang="en-US" altLang="en-US" dirty="0">
                <a:latin typeface="+mj-lt"/>
              </a:rPr>
              <a:t>Risk of diabetes is also increased when a parent has diabetes and this risk differs between the 2 parents differs; the risk is 3-4% if the mother has diabetes but 5-6% when the father has diabetes. </a:t>
            </a:r>
            <a:endParaRPr lang="en-GB" dirty="0">
              <a:latin typeface="+mj-lt"/>
            </a:endParaRPr>
          </a:p>
          <a:p>
            <a:r>
              <a:rPr lang="en-GB" dirty="0">
                <a:latin typeface="+mj-lt"/>
              </a:rPr>
              <a:t>Associated with certain HLAs, particularly HLA-DR3, HLA-DR4, HLA-DQ2, HLA-DQ8</a:t>
            </a:r>
            <a:r>
              <a:rPr lang="en-GB" dirty="0" smtClean="0">
                <a:latin typeface="+mj-lt"/>
              </a:rPr>
              <a:t>.</a:t>
            </a:r>
          </a:p>
          <a:p>
            <a:r>
              <a:rPr lang="en-US" dirty="0">
                <a:latin typeface="+mj-lt"/>
                <a:cs typeface="Times New Roman" panose="02020603050405020304" pitchFamily="18" charset="0"/>
              </a:rPr>
              <a:t>Autoantibodies to </a:t>
            </a:r>
            <a:r>
              <a:rPr lang="el-GR" dirty="0">
                <a:latin typeface="+mj-lt"/>
                <a:cs typeface="Times New Roman" panose="02020603050405020304" pitchFamily="18" charset="0"/>
              </a:rPr>
              <a:t>β-</a:t>
            </a:r>
            <a:r>
              <a:rPr lang="en-US" dirty="0">
                <a:latin typeface="+mj-lt"/>
                <a:cs typeface="Times New Roman" panose="02020603050405020304" pitchFamily="18" charset="0"/>
              </a:rPr>
              <a:t>cell antigens such as </a:t>
            </a:r>
            <a:r>
              <a:rPr lang="en-US" u="sng" dirty="0">
                <a:latin typeface="+mj-lt"/>
                <a:cs typeface="Times New Roman" panose="02020603050405020304" pitchFamily="18" charset="0"/>
              </a:rPr>
              <a:t>islet cell cytoplasm (ICA), insulin autoantibody (IAA</a:t>
            </a:r>
            <a:r>
              <a:rPr lang="en-US" dirty="0">
                <a:latin typeface="+mj-lt"/>
                <a:cs typeface="Times New Roman" panose="02020603050405020304" pitchFamily="18" charset="0"/>
              </a:rPr>
              <a:t>),antibodies to glutamic acid decarboxylase </a:t>
            </a:r>
            <a:r>
              <a:rPr lang="en-US" u="sng" dirty="0">
                <a:latin typeface="+mj-lt"/>
                <a:cs typeface="Times New Roman" panose="02020603050405020304" pitchFamily="18" charset="0"/>
              </a:rPr>
              <a:t>GAD</a:t>
            </a:r>
            <a:r>
              <a:rPr lang="en-US" dirty="0">
                <a:latin typeface="+mj-lt"/>
                <a:cs typeface="Times New Roman" panose="02020603050405020304" pitchFamily="18" charset="0"/>
              </a:rPr>
              <a:t>, and </a:t>
            </a:r>
            <a:r>
              <a:rPr lang="en-US" u="sng" dirty="0">
                <a:latin typeface="+mj-lt"/>
                <a:cs typeface="Times New Roman" panose="02020603050405020304" pitchFamily="18" charset="0"/>
              </a:rPr>
              <a:t>ICA512</a:t>
            </a:r>
            <a:r>
              <a:rPr lang="en-US" dirty="0">
                <a:latin typeface="+mj-lt"/>
                <a:cs typeface="Times New Roman" panose="02020603050405020304" pitchFamily="18" charset="0"/>
              </a:rPr>
              <a:t> are detected in serum from affected subjects. </a:t>
            </a:r>
          </a:p>
          <a:p>
            <a:r>
              <a:rPr lang="en-US" dirty="0">
                <a:latin typeface="+mj-lt"/>
                <a:cs typeface="Times New Roman" panose="02020603050405020304" pitchFamily="18" charset="0"/>
              </a:rPr>
              <a:t>These can be detected </a:t>
            </a:r>
            <a:r>
              <a:rPr lang="en-US" u="sng" dirty="0">
                <a:latin typeface="+mj-lt"/>
                <a:cs typeface="Times New Roman" panose="02020603050405020304" pitchFamily="18" charset="0"/>
              </a:rPr>
              <a:t>months to years </a:t>
            </a:r>
            <a:r>
              <a:rPr lang="en-US" dirty="0">
                <a:latin typeface="+mj-lt"/>
                <a:cs typeface="Times New Roman" panose="02020603050405020304" pitchFamily="18" charset="0"/>
              </a:rPr>
              <a:t>prior to clinical onset of T1DM.</a:t>
            </a:r>
          </a:p>
          <a:p>
            <a:endParaRPr lang="en-GB" dirty="0">
              <a:latin typeface="+mj-lt"/>
            </a:endParaRPr>
          </a:p>
          <a:p>
            <a:endParaRPr lang="en-US" dirty="0">
              <a:latin typeface="+mj-lt"/>
            </a:endParaRPr>
          </a:p>
        </p:txBody>
      </p:sp>
    </p:spTree>
    <p:extLst>
      <p:ext uri="{BB962C8B-B14F-4D97-AF65-F5344CB8AC3E}">
        <p14:creationId xmlns:p14="http://schemas.microsoft.com/office/powerpoint/2010/main" val="12013575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13347" y="1552574"/>
            <a:ext cx="10840453" cy="5185109"/>
          </a:xfrm>
          <a:prstGeom prst="rect">
            <a:avLst/>
          </a:prstGeom>
        </p:spPr>
      </p:pic>
    </p:spTree>
    <p:extLst>
      <p:ext uri="{BB962C8B-B14F-4D97-AF65-F5344CB8AC3E}">
        <p14:creationId xmlns:p14="http://schemas.microsoft.com/office/powerpoint/2010/main" val="41801586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dirty="0"/>
              <a:t> </a:t>
            </a:r>
            <a:r>
              <a:rPr lang="en-US" dirty="0"/>
              <a:t>Maturity-Onset Diabetes of Youth</a:t>
            </a:r>
            <a:br>
              <a:rPr lang="en-US" dirty="0"/>
            </a:br>
            <a:r>
              <a:rPr lang="en-US" dirty="0"/>
              <a:t>MODY</a:t>
            </a:r>
            <a:endParaRPr lang="ar-JO" dirty="0"/>
          </a:p>
        </p:txBody>
      </p:sp>
      <p:sp>
        <p:nvSpPr>
          <p:cNvPr id="3" name="Content Placeholder 2"/>
          <p:cNvSpPr>
            <a:spLocks noGrp="1"/>
          </p:cNvSpPr>
          <p:nvPr>
            <p:ph idx="1"/>
          </p:nvPr>
        </p:nvSpPr>
        <p:spPr/>
        <p:txBody>
          <a:bodyPr>
            <a:normAutofit/>
          </a:bodyPr>
          <a:lstStyle/>
          <a:p>
            <a:pPr marL="457200" indent="-457200"/>
            <a:r>
              <a:rPr lang="en-US" dirty="0"/>
              <a:t>GENETIC DEFECTS OF </a:t>
            </a:r>
            <a:r>
              <a:rPr lang="el-GR" dirty="0"/>
              <a:t>β-</a:t>
            </a:r>
            <a:r>
              <a:rPr lang="en-US" dirty="0"/>
              <a:t>CELL FUNCTION (monogenic)</a:t>
            </a:r>
          </a:p>
          <a:p>
            <a:pPr marL="457200" indent="-457200"/>
            <a:r>
              <a:rPr lang="en-US" dirty="0"/>
              <a:t> Onset 9-25 </a:t>
            </a:r>
            <a:r>
              <a:rPr lang="en-US" dirty="0" err="1"/>
              <a:t>yr</a:t>
            </a:r>
            <a:r>
              <a:rPr lang="en-US" dirty="0"/>
              <a:t>,</a:t>
            </a:r>
          </a:p>
          <a:p>
            <a:pPr marL="457200" indent="-457200"/>
            <a:r>
              <a:rPr lang="en-US" dirty="0"/>
              <a:t> AD inheritance</a:t>
            </a:r>
          </a:p>
          <a:p>
            <a:pPr marL="457200" indent="-457200"/>
            <a:r>
              <a:rPr lang="en-US" dirty="0"/>
              <a:t> A primary defect in insulin secretion.</a:t>
            </a:r>
          </a:p>
          <a:p>
            <a:pPr marL="457200" indent="-457200"/>
            <a:r>
              <a:rPr lang="en-US" b="1" dirty="0"/>
              <a:t> Diagnostic Criteria:</a:t>
            </a:r>
          </a:p>
          <a:p>
            <a:pPr marL="0" indent="0">
              <a:buNone/>
            </a:pPr>
            <a:r>
              <a:rPr lang="en-US" dirty="0"/>
              <a:t> - Diabetes in at least 3 generations with AD</a:t>
            </a:r>
          </a:p>
          <a:p>
            <a:pPr marL="0" indent="0">
              <a:buNone/>
            </a:pPr>
            <a:r>
              <a:rPr lang="en-US" dirty="0"/>
              <a:t> - Diagnosis before age 25 </a:t>
            </a:r>
            <a:r>
              <a:rPr lang="en-US" dirty="0" err="1"/>
              <a:t>yr</a:t>
            </a:r>
            <a:r>
              <a:rPr lang="en-US" dirty="0"/>
              <a:t> in at least 1 affected subject.</a:t>
            </a:r>
            <a:endParaRPr lang="ar-JO" dirty="0"/>
          </a:p>
        </p:txBody>
      </p:sp>
    </p:spTree>
    <p:extLst>
      <p:ext uri="{BB962C8B-B14F-4D97-AF65-F5344CB8AC3E}">
        <p14:creationId xmlns:p14="http://schemas.microsoft.com/office/powerpoint/2010/main" val="39742732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When to suspect MODY?</a:t>
            </a:r>
            <a:endParaRPr lang="ar-JO" dirty="0"/>
          </a:p>
        </p:txBody>
      </p:sp>
      <p:sp>
        <p:nvSpPr>
          <p:cNvPr id="2" name="Content Placeholder 1"/>
          <p:cNvSpPr>
            <a:spLocks noGrp="1"/>
          </p:cNvSpPr>
          <p:nvPr>
            <p:ph idx="1"/>
          </p:nvPr>
        </p:nvSpPr>
        <p:spPr/>
        <p:txBody>
          <a:bodyPr>
            <a:normAutofit/>
          </a:bodyPr>
          <a:lstStyle/>
          <a:p>
            <a:pPr algn="l" rtl="0"/>
            <a:r>
              <a:rPr lang="en-US" dirty="0"/>
              <a:t> a strong family history of young onset diabetes mellitus (DM)</a:t>
            </a:r>
          </a:p>
          <a:p>
            <a:pPr algn="l" rtl="0"/>
            <a:r>
              <a:rPr lang="en-US" dirty="0"/>
              <a:t> mild persistent hyperglycemia with a HbA1c</a:t>
            </a:r>
          </a:p>
          <a:p>
            <a:pPr marL="109728" indent="0">
              <a:buNone/>
            </a:pPr>
            <a:r>
              <a:rPr lang="en-US" dirty="0"/>
              <a:t>at the upper limit of normal, </a:t>
            </a:r>
          </a:p>
          <a:p>
            <a:pPr algn="l" rtl="0"/>
            <a:r>
              <a:rPr lang="en-US" dirty="0" err="1"/>
              <a:t>glucosuria</a:t>
            </a:r>
            <a:r>
              <a:rPr lang="en-US" dirty="0"/>
              <a:t> at low blood glucose </a:t>
            </a:r>
          </a:p>
          <a:p>
            <a:pPr algn="l" rtl="0"/>
            <a:r>
              <a:rPr lang="en-US" dirty="0"/>
              <a:t>Type II-like disease in a </a:t>
            </a:r>
            <a:r>
              <a:rPr lang="en-US" dirty="0" err="1"/>
              <a:t>nonobese</a:t>
            </a:r>
            <a:r>
              <a:rPr lang="en-US" dirty="0"/>
              <a:t> host, or type I-like disease in a host who has never had DKA or is still producing insulin beyond the honeymoon phase (up to 3 years)</a:t>
            </a:r>
            <a:endParaRPr lang="ar-JO" dirty="0"/>
          </a:p>
        </p:txBody>
      </p:sp>
    </p:spTree>
    <p:extLst>
      <p:ext uri="{BB962C8B-B14F-4D97-AF65-F5344CB8AC3E}">
        <p14:creationId xmlns:p14="http://schemas.microsoft.com/office/powerpoint/2010/main" val="1200602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C4F8AB-52B6-F84D-BF1D-B698C6CB9287}"/>
              </a:ext>
            </a:extLst>
          </p:cNvPr>
          <p:cNvSpPr>
            <a:spLocks noGrp="1"/>
          </p:cNvSpPr>
          <p:nvPr>
            <p:ph type="title"/>
          </p:nvPr>
        </p:nvSpPr>
        <p:spPr/>
        <p:txBody>
          <a:bodyPr/>
          <a:lstStyle/>
          <a:p>
            <a:r>
              <a:rPr lang="en-US" dirty="0"/>
              <a:t>THANK YOU</a:t>
            </a:r>
          </a:p>
        </p:txBody>
      </p:sp>
      <p:sp>
        <p:nvSpPr>
          <p:cNvPr id="5" name="Text Placeholder 4">
            <a:extLst>
              <a:ext uri="{FF2B5EF4-FFF2-40B4-BE49-F238E27FC236}">
                <a16:creationId xmlns:a16="http://schemas.microsoft.com/office/drawing/2014/main" id="{62C24E67-2B05-5D39-2B9D-361497B8CE2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26835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FBE5C2-1A82-E19F-3C11-E4921725F3FB}"/>
              </a:ext>
            </a:extLst>
          </p:cNvPr>
          <p:cNvSpPr>
            <a:spLocks noGrp="1"/>
          </p:cNvSpPr>
          <p:nvPr>
            <p:ph idx="1"/>
          </p:nvPr>
        </p:nvSpPr>
        <p:spPr>
          <a:xfrm>
            <a:off x="429491" y="387927"/>
            <a:ext cx="10924309" cy="5789036"/>
          </a:xfrm>
        </p:spPr>
        <p:txBody>
          <a:bodyPr>
            <a:normAutofit lnSpcReduction="10000"/>
          </a:bodyPr>
          <a:lstStyle/>
          <a:p>
            <a:r>
              <a:rPr lang="en-US" altLang="en-US" sz="2900" b="1" u="sng" dirty="0"/>
              <a:t>ENVIRONMENTAL FACTORS:</a:t>
            </a:r>
          </a:p>
          <a:p>
            <a:pPr lvl="1"/>
            <a:endParaRPr lang="en-US" altLang="en-US" sz="2900" dirty="0"/>
          </a:p>
          <a:p>
            <a:pPr lvl="1"/>
            <a:r>
              <a:rPr lang="en-US" altLang="en-US" sz="2900" dirty="0">
                <a:latin typeface="+mj-lt"/>
              </a:rPr>
              <a:t>Viral Infections:</a:t>
            </a:r>
          </a:p>
          <a:p>
            <a:pPr lvl="2"/>
            <a:r>
              <a:rPr lang="en-US" altLang="en-US" sz="2900" dirty="0">
                <a:latin typeface="+mj-lt"/>
              </a:rPr>
              <a:t>Congenital Rubella Syndrome…</a:t>
            </a:r>
          </a:p>
          <a:p>
            <a:pPr lvl="2"/>
            <a:r>
              <a:rPr lang="en-US" altLang="en-US" sz="2900" dirty="0">
                <a:latin typeface="+mj-lt"/>
              </a:rPr>
              <a:t>Enteroviruses</a:t>
            </a:r>
          </a:p>
          <a:p>
            <a:pPr lvl="2"/>
            <a:r>
              <a:rPr lang="en-US" altLang="en-US" sz="2900" dirty="0">
                <a:latin typeface="+mj-lt"/>
              </a:rPr>
              <a:t>Mumps Virus</a:t>
            </a:r>
          </a:p>
          <a:p>
            <a:pPr lvl="1"/>
            <a:r>
              <a:rPr lang="en-US" altLang="en-US" sz="2900" dirty="0">
                <a:latin typeface="+mj-lt"/>
              </a:rPr>
              <a:t>The Hygiene Hypothesis: Possible Protective Role of Infections</a:t>
            </a:r>
          </a:p>
          <a:p>
            <a:pPr lvl="1"/>
            <a:r>
              <a:rPr lang="en-US" altLang="en-US" sz="2900" dirty="0">
                <a:latin typeface="+mj-lt"/>
              </a:rPr>
              <a:t>Diet (breast feeding and early introduction of cow milk </a:t>
            </a:r>
          </a:p>
          <a:p>
            <a:pPr lvl="1"/>
            <a:r>
              <a:rPr lang="en-US" altLang="en-US" sz="2900" dirty="0">
                <a:latin typeface="+mj-lt"/>
              </a:rPr>
              <a:t>Psychologic Stress(</a:t>
            </a:r>
            <a:r>
              <a:rPr lang="en-US" altLang="en-US" sz="2900" dirty="0" err="1">
                <a:latin typeface="+mj-lt"/>
              </a:rPr>
              <a:t>aggrevate</a:t>
            </a:r>
            <a:r>
              <a:rPr lang="en-US" altLang="en-US" sz="2900" dirty="0">
                <a:latin typeface="+mj-lt"/>
              </a:rPr>
              <a:t> preexisting autoimmunity </a:t>
            </a:r>
            <a:r>
              <a:rPr lang="en-US" altLang="en-US" sz="2900" dirty="0" smtClean="0">
                <a:latin typeface="+mj-lt"/>
              </a:rPr>
              <a:t>)</a:t>
            </a:r>
          </a:p>
          <a:p>
            <a:pPr lvl="1"/>
            <a:endParaRPr lang="en-US" altLang="en-US" sz="2900" dirty="0" smtClean="0">
              <a:latin typeface="+mj-lt"/>
            </a:endParaRPr>
          </a:p>
          <a:p>
            <a:pPr lvl="1"/>
            <a:r>
              <a:rPr lang="en-US" altLang="en-US" sz="3600" b="1" u="sng" dirty="0" smtClean="0">
                <a:latin typeface="+mj-lt"/>
              </a:rPr>
              <a:t>Ethnic </a:t>
            </a:r>
            <a:r>
              <a:rPr lang="en-US" altLang="en-US" sz="3600" b="1" u="sng" dirty="0" err="1" smtClean="0">
                <a:latin typeface="+mj-lt"/>
              </a:rPr>
              <a:t>fators</a:t>
            </a:r>
            <a:r>
              <a:rPr lang="en-US" altLang="en-US" sz="3600" b="1" u="sng" dirty="0" smtClean="0">
                <a:latin typeface="+mj-lt"/>
              </a:rPr>
              <a:t>:</a:t>
            </a:r>
          </a:p>
          <a:p>
            <a:r>
              <a:rPr lang="en-US" dirty="0" smtClean="0">
                <a:latin typeface="+mj-lt"/>
              </a:rPr>
              <a:t>Type 1 DM is most prevalent in </a:t>
            </a:r>
            <a:r>
              <a:rPr lang="en-US" u="sng" dirty="0" smtClean="0">
                <a:latin typeface="+mj-lt"/>
              </a:rPr>
              <a:t>European</a:t>
            </a:r>
            <a:r>
              <a:rPr lang="en-US" dirty="0" smtClean="0">
                <a:latin typeface="+mj-lt"/>
              </a:rPr>
              <a:t> populations</a:t>
            </a:r>
          </a:p>
          <a:p>
            <a:r>
              <a:rPr lang="en-US" dirty="0" smtClean="0">
                <a:latin typeface="+mj-lt"/>
              </a:rPr>
              <a:t>The disease is least prevalent in East Asians</a:t>
            </a:r>
            <a:r>
              <a:rPr lang="en-US" altLang="en-US" sz="3600" b="1" u="sng" dirty="0" smtClean="0">
                <a:latin typeface="+mj-lt"/>
              </a:rPr>
              <a:t> </a:t>
            </a:r>
            <a:endParaRPr lang="en-US" altLang="en-US" sz="3600" b="1" u="sng" dirty="0">
              <a:latin typeface="+mj-lt"/>
            </a:endParaRPr>
          </a:p>
          <a:p>
            <a:endParaRPr lang="en-US" dirty="0"/>
          </a:p>
        </p:txBody>
      </p:sp>
    </p:spTree>
    <p:extLst>
      <p:ext uri="{BB962C8B-B14F-4D97-AF65-F5344CB8AC3E}">
        <p14:creationId xmlns:p14="http://schemas.microsoft.com/office/powerpoint/2010/main" val="1918092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LADA</a:t>
            </a:r>
            <a:endParaRPr lang="ar-JO" dirty="0"/>
          </a:p>
        </p:txBody>
      </p:sp>
      <p:sp>
        <p:nvSpPr>
          <p:cNvPr id="3" name="Content Placeholder 2"/>
          <p:cNvSpPr>
            <a:spLocks noGrp="1"/>
          </p:cNvSpPr>
          <p:nvPr>
            <p:ph idx="1"/>
          </p:nvPr>
        </p:nvSpPr>
        <p:spPr/>
        <p:txBody>
          <a:bodyPr/>
          <a:lstStyle/>
          <a:p>
            <a:pPr algn="l" rtl="0"/>
            <a:r>
              <a:rPr lang="en-US" dirty="0">
                <a:latin typeface="+mj-lt"/>
              </a:rPr>
              <a:t> high incidence in people in their late 30s and early 40s, in whom the disease tends to present less aggressively (</a:t>
            </a:r>
            <a:r>
              <a:rPr lang="en-US" dirty="0" err="1">
                <a:latin typeface="+mj-lt"/>
              </a:rPr>
              <a:t>ie</a:t>
            </a:r>
            <a:r>
              <a:rPr lang="en-US" dirty="0">
                <a:latin typeface="+mj-lt"/>
              </a:rPr>
              <a:t>, with early hyperglycemia without ketoacidosis and gradual onset of ketosis). </a:t>
            </a:r>
          </a:p>
          <a:p>
            <a:pPr algn="l" rtl="0"/>
            <a:endParaRPr lang="en-US" dirty="0">
              <a:latin typeface="+mj-lt"/>
            </a:endParaRPr>
          </a:p>
          <a:p>
            <a:pPr algn="l" rtl="0"/>
            <a:r>
              <a:rPr lang="en-US" dirty="0">
                <a:latin typeface="+mj-lt"/>
              </a:rPr>
              <a:t>This slower-onset adult form of type 1 DM is referred to as latent autoimmune diabetes of the adult (</a:t>
            </a:r>
            <a:r>
              <a:rPr lang="en-US" b="1" dirty="0">
                <a:latin typeface="+mj-lt"/>
              </a:rPr>
              <a:t>LADA</a:t>
            </a:r>
            <a:r>
              <a:rPr lang="en-US" dirty="0">
                <a:latin typeface="+mj-lt"/>
              </a:rPr>
              <a:t>).</a:t>
            </a:r>
          </a:p>
          <a:p>
            <a:endParaRPr lang="ar-JO" dirty="0">
              <a:latin typeface="+mj-lt"/>
            </a:endParaRPr>
          </a:p>
        </p:txBody>
      </p:sp>
    </p:spTree>
    <p:extLst>
      <p:ext uri="{BB962C8B-B14F-4D97-AF65-F5344CB8AC3E}">
        <p14:creationId xmlns:p14="http://schemas.microsoft.com/office/powerpoint/2010/main" val="3597174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Pathophysiology</a:t>
            </a:r>
            <a:br>
              <a:rPr lang="en-US" dirty="0"/>
            </a:br>
            <a:endParaRPr lang="ar-JO" dirty="0"/>
          </a:p>
        </p:txBody>
      </p:sp>
      <p:sp>
        <p:nvSpPr>
          <p:cNvPr id="3" name="Content Placeholder 2"/>
          <p:cNvSpPr>
            <a:spLocks noGrp="1"/>
          </p:cNvSpPr>
          <p:nvPr>
            <p:ph idx="1"/>
          </p:nvPr>
        </p:nvSpPr>
        <p:spPr/>
        <p:txBody>
          <a:bodyPr>
            <a:normAutofit fontScale="92500"/>
          </a:bodyPr>
          <a:lstStyle/>
          <a:p>
            <a:pPr marL="457200" indent="-457200"/>
            <a:r>
              <a:rPr lang="en-US" dirty="0">
                <a:latin typeface="+mj-lt"/>
              </a:rPr>
              <a:t>Type 1 DM is the culmination of lymphocytic infiltration and destruction of insulin-secreting beta cells of the islets of Langerhans in the pancreas.</a:t>
            </a:r>
          </a:p>
          <a:p>
            <a:pPr marL="457200" indent="-457200"/>
            <a:endParaRPr lang="ar-JO" dirty="0">
              <a:latin typeface="+mj-lt"/>
            </a:endParaRPr>
          </a:p>
          <a:p>
            <a:pPr marL="457200" indent="-457200"/>
            <a:r>
              <a:rPr lang="en-US" dirty="0">
                <a:latin typeface="+mj-lt"/>
              </a:rPr>
              <a:t> As beta-cell mass declines, insulin secretion decreases until the available insulin no longer is adequate to maintain normal blood glucose levels. </a:t>
            </a:r>
          </a:p>
          <a:p>
            <a:pPr marL="457200" indent="-457200"/>
            <a:r>
              <a:rPr lang="en-US" dirty="0">
                <a:latin typeface="+mj-lt"/>
              </a:rPr>
              <a:t>After 80-90% of the beta cells are destroyed, hyperglycemia develops and diabetes may be diagnosed. </a:t>
            </a:r>
          </a:p>
          <a:p>
            <a:pPr marL="457200" indent="-457200"/>
            <a:r>
              <a:rPr lang="en-US" dirty="0">
                <a:latin typeface="+mj-lt"/>
              </a:rPr>
              <a:t>Patients need exogenous insulin to reverse this catabolic condition, prevent ketosis, decrease </a:t>
            </a:r>
            <a:r>
              <a:rPr lang="en-US" dirty="0" err="1">
                <a:latin typeface="+mj-lt"/>
              </a:rPr>
              <a:t>hyperglucagonemia</a:t>
            </a:r>
            <a:r>
              <a:rPr lang="en-US" dirty="0">
                <a:latin typeface="+mj-lt"/>
              </a:rPr>
              <a:t>, and normalize lipid and protein metabolism.</a:t>
            </a:r>
          </a:p>
          <a:p>
            <a:pPr marL="457200" indent="-457200"/>
            <a:endParaRPr lang="ar-JO" dirty="0">
              <a:latin typeface="+mj-lt"/>
            </a:endParaRPr>
          </a:p>
          <a:p>
            <a:pPr marL="457200" indent="-457200"/>
            <a:endParaRPr lang="ar-JO" dirty="0">
              <a:latin typeface="+mj-lt"/>
            </a:endParaRPr>
          </a:p>
          <a:p>
            <a:pPr marL="457200" indent="-457200"/>
            <a:endParaRPr lang="ar-JO" dirty="0">
              <a:latin typeface="+mj-lt"/>
            </a:endParaRPr>
          </a:p>
        </p:txBody>
      </p:sp>
    </p:spTree>
    <p:extLst>
      <p:ext uri="{BB962C8B-B14F-4D97-AF65-F5344CB8AC3E}">
        <p14:creationId xmlns:p14="http://schemas.microsoft.com/office/powerpoint/2010/main" val="1800028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 pathophysiology</a:t>
            </a:r>
            <a:endParaRPr lang="ar-JO" dirty="0"/>
          </a:p>
        </p:txBody>
      </p:sp>
      <p:sp>
        <p:nvSpPr>
          <p:cNvPr id="3" name="Content Placeholder 2"/>
          <p:cNvSpPr>
            <a:spLocks noGrp="1"/>
          </p:cNvSpPr>
          <p:nvPr>
            <p:ph idx="1"/>
          </p:nvPr>
        </p:nvSpPr>
        <p:spPr>
          <a:xfrm>
            <a:off x="838200" y="1379621"/>
            <a:ext cx="10515600" cy="4797342"/>
          </a:xfrm>
        </p:spPr>
        <p:txBody>
          <a:bodyPr>
            <a:normAutofit lnSpcReduction="10000"/>
          </a:bodyPr>
          <a:lstStyle/>
          <a:p>
            <a:pPr marL="457200" indent="-457200"/>
            <a:endParaRPr lang="en-US" dirty="0">
              <a:latin typeface="+mj-lt"/>
            </a:endParaRPr>
          </a:p>
          <a:p>
            <a:pPr marL="457200" indent="-457200"/>
            <a:r>
              <a:rPr lang="en-US" sz="2600" dirty="0">
                <a:latin typeface="+mj-lt"/>
                <a:cs typeface="Times New Roman" panose="02020603050405020304" pitchFamily="18" charset="0"/>
              </a:rPr>
              <a:t>Approximately 85% of type 1 DM patients have circulating </a:t>
            </a:r>
            <a:r>
              <a:rPr lang="en-US" sz="2600" b="1" dirty="0">
                <a:latin typeface="+mj-lt"/>
                <a:cs typeface="Times New Roman" panose="02020603050405020304" pitchFamily="18" charset="0"/>
              </a:rPr>
              <a:t>islet cell antibodies</a:t>
            </a:r>
            <a:r>
              <a:rPr lang="en-US" sz="2600" dirty="0">
                <a:latin typeface="+mj-lt"/>
                <a:cs typeface="Times New Roman" panose="02020603050405020304" pitchFamily="18" charset="0"/>
              </a:rPr>
              <a:t>, and the majority also have detectable </a:t>
            </a:r>
            <a:r>
              <a:rPr lang="en-US" sz="2600" b="1" dirty="0">
                <a:latin typeface="+mj-lt"/>
                <a:cs typeface="Times New Roman" panose="02020603050405020304" pitchFamily="18" charset="0"/>
              </a:rPr>
              <a:t>anti-insulin  (</a:t>
            </a:r>
            <a:r>
              <a:rPr lang="en-US" sz="2600" dirty="0">
                <a:latin typeface="+mj-lt"/>
                <a:cs typeface="Times New Roman" panose="02020603050405020304" pitchFamily="18" charset="0"/>
              </a:rPr>
              <a:t> insulin autoantibodies IAA</a:t>
            </a:r>
            <a:r>
              <a:rPr lang="en-US" sz="2600" b="1" dirty="0">
                <a:latin typeface="+mj-lt"/>
                <a:cs typeface="Times New Roman" panose="02020603050405020304" pitchFamily="18" charset="0"/>
              </a:rPr>
              <a:t>) </a:t>
            </a:r>
            <a:r>
              <a:rPr lang="en-US" sz="2600" dirty="0">
                <a:latin typeface="+mj-lt"/>
                <a:cs typeface="Times New Roman" panose="02020603050405020304" pitchFamily="18" charset="0"/>
              </a:rPr>
              <a:t>before receiving insulin therapy.</a:t>
            </a:r>
          </a:p>
          <a:p>
            <a:pPr marL="0" indent="0">
              <a:buNone/>
            </a:pPr>
            <a:r>
              <a:rPr lang="en-US" sz="2600" dirty="0" smtClean="0">
                <a:latin typeface="+mj-lt"/>
                <a:cs typeface="Times New Roman" panose="02020603050405020304" pitchFamily="18" charset="0"/>
              </a:rPr>
              <a:t> </a:t>
            </a:r>
            <a:r>
              <a:rPr lang="en-US" sz="2600" dirty="0">
                <a:latin typeface="+mj-lt"/>
                <a:cs typeface="Times New Roman" panose="02020603050405020304" pitchFamily="18" charset="0"/>
              </a:rPr>
              <a:t>The most commonly found islet cell antibodies are those directed against glutamic acid decarboxylase </a:t>
            </a:r>
            <a:r>
              <a:rPr lang="en-US" sz="2600" b="1" dirty="0">
                <a:latin typeface="+mj-lt"/>
                <a:cs typeface="Times New Roman" panose="02020603050405020304" pitchFamily="18" charset="0"/>
              </a:rPr>
              <a:t>(GAD), </a:t>
            </a:r>
            <a:r>
              <a:rPr lang="en-US" sz="2600" dirty="0">
                <a:latin typeface="+mj-lt"/>
                <a:cs typeface="Times New Roman" panose="02020603050405020304" pitchFamily="18" charset="0"/>
              </a:rPr>
              <a:t>an enzyme found within pancreatic beta cells.</a:t>
            </a:r>
          </a:p>
          <a:p>
            <a:pPr marL="0" indent="0">
              <a:buNone/>
            </a:pPr>
            <a:endParaRPr lang="en-US" sz="2600" dirty="0">
              <a:latin typeface="+mj-lt"/>
              <a:cs typeface="Times New Roman" panose="02020603050405020304" pitchFamily="18" charset="0"/>
            </a:endParaRPr>
          </a:p>
          <a:p>
            <a:r>
              <a:rPr lang="en-US" sz="2600" dirty="0">
                <a:latin typeface="+mj-lt"/>
                <a:cs typeface="Times New Roman" panose="02020603050405020304" pitchFamily="18" charset="0"/>
              </a:rPr>
              <a:t>The risk for diabetes increases with the number of antibodies detected in the serum. </a:t>
            </a:r>
          </a:p>
          <a:p>
            <a:r>
              <a:rPr lang="en-US" sz="2600" dirty="0">
                <a:latin typeface="+mj-lt"/>
                <a:cs typeface="Times New Roman" panose="02020603050405020304" pitchFamily="18" charset="0"/>
              </a:rPr>
              <a:t>In </a:t>
            </a:r>
            <a:r>
              <a:rPr lang="en-US" sz="2600" dirty="0" smtClean="0">
                <a:latin typeface="+mj-lt"/>
                <a:cs typeface="Times New Roman" panose="02020603050405020304" pitchFamily="18" charset="0"/>
              </a:rPr>
              <a:t>individuals with </a:t>
            </a:r>
            <a:r>
              <a:rPr lang="en-US" sz="2600" dirty="0">
                <a:latin typeface="+mj-lt"/>
                <a:cs typeface="Times New Roman" panose="02020603050405020304" pitchFamily="18" charset="0"/>
              </a:rPr>
              <a:t>one detectable antibody only, the risk is only 10% to 15%; </a:t>
            </a:r>
          </a:p>
          <a:p>
            <a:r>
              <a:rPr lang="en-US" sz="2600" dirty="0">
                <a:latin typeface="+mj-lt"/>
                <a:cs typeface="Times New Roman" panose="02020603050405020304" pitchFamily="18" charset="0"/>
              </a:rPr>
              <a:t>in individuals with three or more antibodies, the risk is 55% to 90%.</a:t>
            </a:r>
            <a:endParaRPr lang="ar-JO" sz="2600" dirty="0">
              <a:latin typeface="+mj-lt"/>
              <a:cs typeface="Times New Roman" panose="02020603050405020304" pitchFamily="18" charset="0"/>
            </a:endParaRPr>
          </a:p>
        </p:txBody>
      </p:sp>
    </p:spTree>
    <p:extLst>
      <p:ext uri="{BB962C8B-B14F-4D97-AF65-F5344CB8AC3E}">
        <p14:creationId xmlns:p14="http://schemas.microsoft.com/office/powerpoint/2010/main" val="4343513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3843</TotalTime>
  <Words>3111</Words>
  <Application>Microsoft Office PowerPoint</Application>
  <PresentationFormat>Widescreen</PresentationFormat>
  <Paragraphs>364</Paragraphs>
  <Slides>53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Calibri Light</vt:lpstr>
      <vt:lpstr>Times New Roman</vt:lpstr>
      <vt:lpstr>Office Theme</vt:lpstr>
      <vt:lpstr>Diabetes Mellitus </vt:lpstr>
      <vt:lpstr>Definition </vt:lpstr>
      <vt:lpstr>TYPE 1 DIABETES MELLITUS</vt:lpstr>
      <vt:lpstr>EPIDEMIOLOGY </vt:lpstr>
      <vt:lpstr>ETIOLOGY</vt:lpstr>
      <vt:lpstr>PowerPoint Presentation</vt:lpstr>
      <vt:lpstr>LADA</vt:lpstr>
      <vt:lpstr>Pathophysiology </vt:lpstr>
      <vt:lpstr>Cont. pathophysiology</vt:lpstr>
      <vt:lpstr>     CLINICAL PRESENTATION For clinical purposes, T1DM has three initial presentations : Classic new onset of polydipsia, polyuria, and weight loss with hyperglycemia and ketonemia (or ketonuria) Diabetic ketoacidosis (DKA) Silent (asymptomatic) incidental discovery  Natural history of diabetes :       </vt:lpstr>
      <vt:lpstr>PowerPoint Presentation</vt:lpstr>
      <vt:lpstr>CLINICAL MANIFESTATIONS</vt:lpstr>
      <vt:lpstr>Insulin</vt:lpstr>
      <vt:lpstr>PowerPoint Presentation</vt:lpstr>
      <vt:lpstr>DIAGNOSIS</vt:lpstr>
      <vt:lpstr>PowerPoint Presentation</vt:lpstr>
      <vt:lpstr>GLYCOSYLATED HEMOGLOBIN</vt:lpstr>
      <vt:lpstr>DDX</vt:lpstr>
      <vt:lpstr>PowerPoint Presentation</vt:lpstr>
      <vt:lpstr>Physical Examination </vt:lpstr>
      <vt:lpstr>labs</vt:lpstr>
      <vt:lpstr>TREATMENT</vt:lpstr>
      <vt:lpstr>INSULIN TYPES</vt:lpstr>
      <vt:lpstr>PowerPoint Presentation</vt:lpstr>
      <vt:lpstr>PowerPoint Presentation</vt:lpstr>
      <vt:lpstr>Types of insulin regimen </vt:lpstr>
      <vt:lpstr>Insulin dose calculation</vt:lpstr>
      <vt:lpstr>Delivery system  MDI                                      continuous subcutaneous insulin infusion  / pump </vt:lpstr>
      <vt:lpstr>PowerPoint Presentation</vt:lpstr>
      <vt:lpstr>Outpatient Type 1 Diabetes Mellitus Management </vt:lpstr>
      <vt:lpstr>Goals </vt:lpstr>
      <vt:lpstr>PowerPoint Presentation</vt:lpstr>
      <vt:lpstr>PowerPoint Presentation</vt:lpstr>
      <vt:lpstr>DKA</vt:lpstr>
      <vt:lpstr>PowerPoint Presentation</vt:lpstr>
      <vt:lpstr>HYPOGLYCEMIC REACTIONS</vt:lpstr>
      <vt:lpstr>PowerPoint Presentation</vt:lpstr>
      <vt:lpstr>PowerPoint Presentation</vt:lpstr>
      <vt:lpstr>EARLY MORNING HYPERGLYCEMIA</vt:lpstr>
      <vt:lpstr>PowerPoint Presentation</vt:lpstr>
      <vt:lpstr>How to differentiate between Dawn and Somogyi ?</vt:lpstr>
      <vt:lpstr>LONG-TERM COMPLICATIONS: RELATION TO GLYCEMIC CONTROL  </vt:lpstr>
      <vt:lpstr>PowerPoint Presentation</vt:lpstr>
      <vt:lpstr>Comorbid Conditions of DM Type1</vt:lpstr>
      <vt:lpstr>PROGNOSIS</vt:lpstr>
      <vt:lpstr> TYPE 1 VERSUS TYPE 2 DIABETES AT PRESENTATION</vt:lpstr>
      <vt:lpstr>Type II Diabetes Mellitus </vt:lpstr>
      <vt:lpstr>PowerPoint Presentation</vt:lpstr>
      <vt:lpstr>PowerPoint Presentation</vt:lpstr>
      <vt:lpstr>PowerPoint Presentation</vt:lpstr>
      <vt:lpstr> Maturity-Onset Diabetes of Youth MODY</vt:lpstr>
      <vt:lpstr>When to suspect MODY?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haneenaburous90@gmail.com</dc:creator>
  <cp:lastModifiedBy>belal al-zubi</cp:lastModifiedBy>
  <cp:revision>29</cp:revision>
  <dcterms:created xsi:type="dcterms:W3CDTF">2023-07-15T16:33:15Z</dcterms:created>
  <dcterms:modified xsi:type="dcterms:W3CDTF">2023-10-03T16:52:08Z</dcterms:modified>
</cp:coreProperties>
</file>