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1" r:id="rId5"/>
    <p:sldId id="257" r:id="rId6"/>
    <p:sldId id="262" r:id="rId7"/>
    <p:sldId id="263" r:id="rId8"/>
    <p:sldId id="264" r:id="rId9"/>
    <p:sldId id="269" r:id="rId10"/>
    <p:sldId id="265" r:id="rId11"/>
    <p:sldId id="266" r:id="rId12"/>
    <p:sldId id="277" r:id="rId13"/>
    <p:sldId id="272" r:id="rId14"/>
    <p:sldId id="273" r:id="rId15"/>
    <p:sldId id="274" r:id="rId16"/>
    <p:sldId id="275" r:id="rId17"/>
    <p:sldId id="267" r:id="rId18"/>
    <p:sldId id="268" r:id="rId19"/>
    <p:sldId id="270" r:id="rId20"/>
    <p:sldId id="271" r:id="rId21"/>
    <p:sldId id="2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CD8E0B4-73D8-438B-B545-C0F14EECF38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AFC2ED-6B08-4202-96FA-69837CC58C0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52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E0B4-73D8-438B-B545-C0F14EECF38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C2ED-6B08-4202-96FA-69837CC5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2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E0B4-73D8-438B-B545-C0F14EECF38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C2ED-6B08-4202-96FA-69837CC58C0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429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E0B4-73D8-438B-B545-C0F14EECF38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C2ED-6B08-4202-96FA-69837CC58C0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255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E0B4-73D8-438B-B545-C0F14EECF38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C2ED-6B08-4202-96FA-69837CC5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4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E0B4-73D8-438B-B545-C0F14EECF38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C2ED-6B08-4202-96FA-69837CC58C0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207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E0B4-73D8-438B-B545-C0F14EECF38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C2ED-6B08-4202-96FA-69837CC58C0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30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E0B4-73D8-438B-B545-C0F14EECF38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C2ED-6B08-4202-96FA-69837CC58C0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359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E0B4-73D8-438B-B545-C0F14EECF38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C2ED-6B08-4202-96FA-69837CC58C0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97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E0B4-73D8-438B-B545-C0F14EECF38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C2ED-6B08-4202-96FA-69837CC5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E0B4-73D8-438B-B545-C0F14EECF38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C2ED-6B08-4202-96FA-69837CC58C0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4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E0B4-73D8-438B-B545-C0F14EECF38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C2ED-6B08-4202-96FA-69837CC5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8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E0B4-73D8-438B-B545-C0F14EECF38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C2ED-6B08-4202-96FA-69837CC58C0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65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E0B4-73D8-438B-B545-C0F14EECF38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C2ED-6B08-4202-96FA-69837CC58C0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38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E0B4-73D8-438B-B545-C0F14EECF38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C2ED-6B08-4202-96FA-69837CC5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5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E0B4-73D8-438B-B545-C0F14EECF38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C2ED-6B08-4202-96FA-69837CC58C0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64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E0B4-73D8-438B-B545-C0F14EECF38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C2ED-6B08-4202-96FA-69837CC5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2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D8E0B4-73D8-438B-B545-C0F14EECF38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AFC2ED-6B08-4202-96FA-69837CC5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2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572C7-28CF-9123-6AF6-7E18B2669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2138017"/>
            <a:ext cx="6815670" cy="99170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Serological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tests 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(Antigen antibody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interactions)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3D34F4-4445-11F8-D939-2D6356966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3429000"/>
            <a:ext cx="6815669" cy="1320802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Samer Alqaraleh,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PhD. Nanobiotechnology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Medicine,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Mutah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Immunology, 2nd year students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9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171" y="743903"/>
            <a:ext cx="3771294" cy="604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Tube Agglutination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9417" y="743903"/>
            <a:ext cx="5029063" cy="327499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799" y="1750905"/>
            <a:ext cx="4673497" cy="2438404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test, serial dilutions are made of a antibody sample (patient serum) and then a constant amount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antigen is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added. 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last dilution that gives agglutination is determined and called the 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titer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results are reported as the reciprocal of the maximal dilution that gives visible agglutination.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2686" y="3344093"/>
            <a:ext cx="52665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brucellosis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Widal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diagnosis of for the diagnosis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Typhoid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antigens used in this procedure include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(somatic) and H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flagellar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antigens.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2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914401"/>
            <a:ext cx="8401592" cy="5225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402" y="1609243"/>
            <a:ext cx="1010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antibody in serum is expressed as the highest dilution of antibodies that gives a positive reaction with antigen. It can be diagnostic 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prognostic.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2" y="2842677"/>
            <a:ext cx="97035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Indirect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Agglutination or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agglutination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soluble antigen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an agglutination reaction it is often coated on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carrier particle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agglutination takes place on the surface of the carrier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agglutination test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RBCs,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bentonite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used as carrier molecules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in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Treponema pallidum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(TPHA). Cause syphilis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2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996" y="822960"/>
            <a:ext cx="7503118" cy="5160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9714" y="1332411"/>
            <a:ext cx="3265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called Co agglutination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 Anti-human globulin bind with antibody from Fc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00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06" y="745064"/>
            <a:ext cx="5734594" cy="47413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Reverse Passive agglutination.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0543" y="3607526"/>
            <a:ext cx="4572000" cy="24384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489" y="1441267"/>
            <a:ext cx="4854923" cy="4071258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Antigen binds to soluble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antibody coated on carrier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and results in agglutination.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Detects antigens.</a:t>
            </a:r>
          </a:p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Detecting cholera toxin.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391" y="982613"/>
            <a:ext cx="4597152" cy="233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48" y="758127"/>
            <a:ext cx="4428309" cy="448008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Agglutination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9000" y="644067"/>
            <a:ext cx="5585012" cy="54432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8919" y="1345957"/>
            <a:ext cx="4900990" cy="3853060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Agglutination inhibition reactions are based on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particulate and soluble antigens for limited antibody-combining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lack of agglutination is an indicator of a positive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0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05" y="862149"/>
            <a:ext cx="7957455" cy="44413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Coagglutination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897" y="1577217"/>
            <a:ext cx="9951719" cy="4039811"/>
          </a:xfrm>
        </p:spPr>
        <p:txBody>
          <a:bodyPr>
            <a:noAutofit/>
          </a:bodyPr>
          <a:lstStyle/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Coagglutination (CoA)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similar to the Latex Agglutination technique for detecting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antigen.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A, a uniformly distributed cell wall component of </a:t>
            </a:r>
            <a:r>
              <a:rPr lang="en-US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aureus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able to bind to the Fc region of most IgG isotype antibodies leaving the Fab region free to interact with antigens present in the applied specimens.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visible agglutination of the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aureus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indicates the antigen-antibody reaction.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254" y="653143"/>
            <a:ext cx="7101492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679269"/>
            <a:ext cx="8976358" cy="5094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Precipitation reaction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80" y="1459651"/>
            <a:ext cx="10317479" cy="461457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Amount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precipitate Influenced by - Relative proportions of Ag &amp; Ab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precipitation occurs when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Abs at optimal or equivalent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 when a lattice (line or lattice)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formed.</a:t>
            </a:r>
          </a:p>
          <a:p>
            <a:pPr marL="228600" lvl="0" indent="-228600" algn="just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Prozone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phenomenon: 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antibody excess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 lattice network is formed.</a:t>
            </a:r>
          </a:p>
          <a:p>
            <a:pPr marL="228600" lvl="0" indent="-228600" algn="just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Postzone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phenomenon: 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antigen excess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no lattice network is formed.</a:t>
            </a:r>
          </a:p>
          <a:p>
            <a:pPr marL="228600" lvl="0" indent="-228600" algn="just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precipitation reactions to be detectable, they must be run in the zone of equivalence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949" y="932062"/>
            <a:ext cx="6442123" cy="529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9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485" y="822960"/>
            <a:ext cx="8989421" cy="5486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Complement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fixation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710" y="1590281"/>
            <a:ext cx="10003970" cy="420962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complement fixation test is an immunological medical test looking for evidence of infection. It tests for the presence of either specific antibody or specific antigen in a patient's serum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uses sheep red blood cells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sRBC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anti-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sRBC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antibody and complement, plus specific antigen (if looking for antibody in serum) or specific antibody (if looking for antigen in serum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either the antibody or antigen is present in the patient's serum, then the complement is completely utilized, so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sRBCs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not lysed. But if the antibody (or antigen) is not present, then the complement is not used up, so it binds anti-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sRBC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antibody, and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sRBCs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lysed.</a:t>
            </a:r>
          </a:p>
        </p:txBody>
      </p:sp>
    </p:spTree>
    <p:extLst>
      <p:ext uri="{BB962C8B-B14F-4D97-AF65-F5344CB8AC3E}">
        <p14:creationId xmlns:p14="http://schemas.microsoft.com/office/powerpoint/2010/main" val="11826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2" y="2285999"/>
            <a:ext cx="100431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Serology: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scientific study of serum and other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fluids in </a:t>
            </a:r>
            <a:r>
              <a:rPr lang="en-US" sz="3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vitro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practical, the term usually refers to the diagnostic identification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antibodies or antigens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serum.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typing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Autoimmune diseases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 deficiency as X- linked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agammaglobulinemia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812" y="610628"/>
            <a:ext cx="4206240" cy="569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59" y="731520"/>
            <a:ext cx="10698480" cy="43107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that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 agglutination reaction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590280"/>
            <a:ext cx="9821090" cy="471908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Antigen-Antibody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Antibody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Antigen Combining Sites on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Antibody.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Antigenic Sites on the Red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of Antigenic Sites on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Zeta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Forces Affecting Antigen - Antibody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350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788" y="653144"/>
            <a:ext cx="4334540" cy="5601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2328" y="862149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Blood type….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2328" y="1444058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Blood type….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2328" y="2155372"/>
            <a:ext cx="1645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Blood type….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2328" y="2866686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Blood type….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2328" y="3501543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Blood type….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32328" y="4136400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Blood type….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32328" y="4825985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Blood type….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32328" y="5515570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Blood type….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6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463" y="1267097"/>
            <a:ext cx="104110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Antibody molecules combine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reversibly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antigens to form immune complexes.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 +Ab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Ag.Ab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this reaction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Optimum temp. 37-56c.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658291" y="2769326"/>
            <a:ext cx="79683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658291" y="2926080"/>
            <a:ext cx="77070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4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017" y="1582341"/>
            <a:ext cx="10789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serological tests: (Marker techniques) e.g.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–Enzyme linked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immuono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sorben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assay (ELISA)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flurescent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antibody technique (IFAT)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–Radio immunoassay (RIA)</a:t>
            </a:r>
          </a:p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Secondary serological tests: e.g.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A–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Agglutination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tests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B–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tests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C–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 fixation tests (CFT)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D– Serum neutralization tests (SNT)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E–Toxin-antitoxin test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3803" y="906083"/>
            <a:ext cx="7349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antigen-antibody interactions:</a:t>
            </a:r>
          </a:p>
        </p:txBody>
      </p:sp>
    </p:spTree>
    <p:extLst>
      <p:ext uri="{BB962C8B-B14F-4D97-AF65-F5344CB8AC3E}">
        <p14:creationId xmlns:p14="http://schemas.microsoft.com/office/powerpoint/2010/main" val="16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D55305-0385-34B2-DB92-F30FB7B06AC4}"/>
              </a:ext>
            </a:extLst>
          </p:cNvPr>
          <p:cNvSpPr txBox="1"/>
          <p:nvPr/>
        </p:nvSpPr>
        <p:spPr>
          <a:xfrm>
            <a:off x="934277" y="1663992"/>
            <a:ext cx="1032344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Ag-Ab binding;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Precipitation reactions are based on the interaction of antibodies and antigens. They are based on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soluble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antigen and antibody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come together to make one insoluble product, the precipitate which appear as line between 2 solutions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Ag-Ab binding,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Agglutination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Agglutination is the visible expression of the aggregation of antigens and antibodies. Agglutination reactions apply to cell bound antigens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RBC or artificially fixed on particles-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bind to antibody. The endpoint of the test is the observation of clumps resulting from that antigen-antibody complex formation.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4114" y="736265"/>
            <a:ext cx="5011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serological tests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4766" y="640080"/>
            <a:ext cx="10646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general term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agglutinin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used to describe antibodies that agglutinate particulate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antigens (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agglutinogen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antigen is an erythrocyte the term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heamagglutination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used.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092" y="2025075"/>
            <a:ext cx="6044058" cy="453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865" y="705395"/>
            <a:ext cx="8819604" cy="731519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agglutination reactions</a:t>
            </a:r>
            <a:endParaRPr lang="en-US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3865" y="1436914"/>
            <a:ext cx="1054172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agglutination.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or passive agglutination.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Reverse Passive agglutination.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Agglutination Inhibition.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Coagglutination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3865" y="4092036"/>
            <a:ext cx="101356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reactions take part in two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stages,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Sensitization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antibody binds to the red cell or sensitizes it.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Agglutination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stage, the sensitized red cells agglutinate.</a:t>
            </a:r>
          </a:p>
        </p:txBody>
      </p:sp>
    </p:spTree>
    <p:extLst>
      <p:ext uri="{BB962C8B-B14F-4D97-AF65-F5344CB8AC3E}">
        <p14:creationId xmlns:p14="http://schemas.microsoft.com/office/powerpoint/2010/main" val="19336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0" y="696203"/>
            <a:ext cx="3718455" cy="105422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Direct Agglutination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(Active)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1848" y="1223313"/>
            <a:ext cx="5469466" cy="489373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method is used for the identification of bacteria from clinical specimens.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grouping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09" y="1530528"/>
            <a:ext cx="3718455" cy="2438404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agglutination test is divided into two classes, such as;</a:t>
            </a:r>
          </a:p>
          <a:p>
            <a:pPr algn="l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Slide Agglutination: </a:t>
            </a:r>
          </a:p>
          <a:p>
            <a:pPr algn="l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method, blood samples are mixed with Anti-A, Anti-B, and Anti-D antibody on a slide to perform the agglutination.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111" y="680049"/>
            <a:ext cx="5776940" cy="317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428" y="1306992"/>
            <a:ext cx="106201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If antigen on red blood cells, then it is called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hemagglutination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of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heamagglutination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Blood grouping &amp; Cross matching,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Antisera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IgM type can be used to in blood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grouping.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Smooth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suspension of blood on 3 slides + drop of antibody 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anti-A,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 B and anti RH on each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Clumping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blood means it has that antibody specific antigen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Used in identification and typing of micro-organisms as pneumococci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6023" y="783772"/>
            <a:ext cx="1510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8" y="4556795"/>
            <a:ext cx="5630092" cy="1865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4498897"/>
            <a:ext cx="5021169" cy="198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3075</TotalTime>
  <Words>1116</Words>
  <Application>Microsoft Office PowerPoint</Application>
  <PresentationFormat>Widescreen</PresentationFormat>
  <Paragraphs>126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Garamond</vt:lpstr>
      <vt:lpstr>Times New Roman</vt:lpstr>
      <vt:lpstr>Wingdings</vt:lpstr>
      <vt:lpstr>Organic</vt:lpstr>
      <vt:lpstr>Serological tests 1 (Antigen antibody interactions) Lab 2</vt:lpstr>
      <vt:lpstr>What is serology</vt:lpstr>
      <vt:lpstr>PowerPoint Presentation</vt:lpstr>
      <vt:lpstr>PowerPoint Presentation</vt:lpstr>
      <vt:lpstr>PowerPoint Presentation</vt:lpstr>
      <vt:lpstr>PowerPoint Presentation</vt:lpstr>
      <vt:lpstr>Type of agglutination reactions</vt:lpstr>
      <vt:lpstr>1. Direct Agglutination (Active)</vt:lpstr>
      <vt:lpstr>PowerPoint Presentation</vt:lpstr>
      <vt:lpstr>B. Tube Agglutination:</vt:lpstr>
      <vt:lpstr>Titer</vt:lpstr>
      <vt:lpstr>PowerPoint Presentation</vt:lpstr>
      <vt:lpstr>3. Reverse Passive agglutination.</vt:lpstr>
      <vt:lpstr>4. Agglutination inhibition </vt:lpstr>
      <vt:lpstr>5. Coagglutination</vt:lpstr>
      <vt:lpstr>PowerPoint Presentation</vt:lpstr>
      <vt:lpstr>B. Precipitation reaction</vt:lpstr>
      <vt:lpstr>PowerPoint Presentation</vt:lpstr>
      <vt:lpstr>C. Complement fixation test</vt:lpstr>
      <vt:lpstr>PowerPoint Presentation</vt:lpstr>
      <vt:lpstr>Factors that affect agglutination reaction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Serology 1 Lab 2</dc:title>
  <dc:creator>Samer Alqaraleh</dc:creator>
  <cp:lastModifiedBy>Samer Alqaraleh</cp:lastModifiedBy>
  <cp:revision>92</cp:revision>
  <dcterms:created xsi:type="dcterms:W3CDTF">2022-10-20T19:23:45Z</dcterms:created>
  <dcterms:modified xsi:type="dcterms:W3CDTF">2022-10-29T23:55:24Z</dcterms:modified>
</cp:coreProperties>
</file>