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1" r:id="rId1"/>
    <p:sldMasterId id="2147484163" r:id="rId2"/>
    <p:sldMasterId id="2147484175" r:id="rId3"/>
    <p:sldMasterId id="2147484187" r:id="rId4"/>
    <p:sldMasterId id="2147484235" r:id="rId5"/>
    <p:sldMasterId id="2147484247" r:id="rId6"/>
    <p:sldMasterId id="2147484259" r:id="rId7"/>
    <p:sldMasterId id="2147484271" r:id="rId8"/>
    <p:sldMasterId id="2147484283" r:id="rId9"/>
    <p:sldMasterId id="2147484295" r:id="rId10"/>
  </p:sldMasterIdLst>
  <p:notesMasterIdLst>
    <p:notesMasterId r:id="rId35"/>
  </p:notesMasterIdLst>
  <p:sldIdLst>
    <p:sldId id="367" r:id="rId11"/>
    <p:sldId id="256" r:id="rId12"/>
    <p:sldId id="369" r:id="rId13"/>
    <p:sldId id="370" r:id="rId14"/>
    <p:sldId id="371" r:id="rId15"/>
    <p:sldId id="372" r:id="rId16"/>
    <p:sldId id="389" r:id="rId17"/>
    <p:sldId id="385" r:id="rId18"/>
    <p:sldId id="386" r:id="rId19"/>
    <p:sldId id="390" r:id="rId20"/>
    <p:sldId id="388" r:id="rId21"/>
    <p:sldId id="375" r:id="rId22"/>
    <p:sldId id="376" r:id="rId23"/>
    <p:sldId id="378" r:id="rId24"/>
    <p:sldId id="396" r:id="rId25"/>
    <p:sldId id="392" r:id="rId26"/>
    <p:sldId id="393" r:id="rId27"/>
    <p:sldId id="391" r:id="rId28"/>
    <p:sldId id="379" r:id="rId29"/>
    <p:sldId id="381" r:id="rId30"/>
    <p:sldId id="395" r:id="rId31"/>
    <p:sldId id="394" r:id="rId32"/>
    <p:sldId id="397" r:id="rId33"/>
    <p:sldId id="368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uLMKoT4OMqN8WWtcYjJNog==" hashData="T70t5bvxE8jK6ob/GQl30EZxLWdvWY+uxg4SvmKzvFpR9UHnRqxoDmnoJq1KEeqa/TcsftGKjuwJ/2Dbtxbg5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C00"/>
    <a:srgbClr val="000000"/>
    <a:srgbClr val="EAB200"/>
    <a:srgbClr val="FFE48F"/>
    <a:srgbClr val="C89800"/>
    <a:srgbClr val="A1D7A7"/>
    <a:srgbClr val="9900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>
      <p:cViewPr varScale="1">
        <p:scale>
          <a:sx n="80" d="100"/>
          <a:sy n="80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006BD-7881-4CFE-8C9A-471F8DB4F5AC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9DC448-6438-436D-8BC6-F230DD9C8D38}">
      <dgm:prSet phldrT="[Text]" custT="1"/>
      <dgm:spPr>
        <a:solidFill>
          <a:srgbClr val="70002D"/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Tests for Enzymes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94FD0399-0D8D-4502-8A9D-EAF84FB7EFC3}" type="parTrans" cxnId="{91327F9A-D9AD-4411-99B5-40C2D4F71055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B4041F43-B051-417A-9FE2-A75542F67497}" type="sibTrans" cxnId="{91327F9A-D9AD-4411-99B5-40C2D4F71055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B8E2BDC5-FE6E-48C1-9E74-1C1213A161F3}">
      <dgm:prSet phldrT="[Text]" custT="1"/>
      <dgm:spPr>
        <a:solidFill>
          <a:srgbClr val="FFABAB">
            <a:alpha val="89804"/>
          </a:srgb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Catalase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5E046392-4CED-4DB6-AFC9-5A5C0EF4184D}" type="parTrans" cxnId="{3EB21080-F10C-40DC-BE1F-D377A2A7D89B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5133CC74-A5A0-469D-87D4-7B9BB6ED2421}" type="sibTrans" cxnId="{3EB21080-F10C-40DC-BE1F-D377A2A7D89B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EA92E6BE-0590-429A-A150-2C7593864E33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Test for specific break down products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8038F123-4C95-49F5-82EC-737CC4C9612E}" type="parTrans" cxnId="{2CDA5F73-41B1-4F6E-AD05-1C293DD2367B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6C4F2556-A830-4F18-B39D-83FED20B4BDE}" type="sibTrans" cxnId="{2CDA5F73-41B1-4F6E-AD05-1C293DD2367B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F0C88E14-7809-4CAD-AF21-99D941C3A19F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Methyl Red test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9A2419B5-F9DB-49DD-8783-4D029055241E}" type="parTrans" cxnId="{6BD48FC9-DC72-41A7-AEB3-E48975AAB9BB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06D01189-336F-4ECE-90F7-814F5FE797A5}" type="sibTrans" cxnId="{6BD48FC9-DC72-41A7-AEB3-E48975AAB9BB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08460B85-5A91-45AB-B5F8-A4925849A1B8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Test to show ability to utilize a specific substance</a:t>
          </a:r>
        </a:p>
      </dgm:t>
    </dgm:pt>
    <dgm:pt modelId="{8311D751-F9AD-4C7A-8D68-A0644DA2F6DA}" type="parTrans" cxnId="{070D302A-36B6-454E-A6BA-EEE19A97437F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585059BF-5A4E-4536-9B3C-9552B7D14C83}" type="sibTrans" cxnId="{070D302A-36B6-454E-A6BA-EEE19A97437F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3352F7B0-B787-48ED-B0E0-FF87387487C6}">
      <dgm:prSet phldrT="[Text]" custT="1"/>
      <dgm:spPr>
        <a:solidFill>
          <a:srgbClr val="9DE79F">
            <a:alpha val="90000"/>
          </a:srgb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Citrate utilization test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A1EA0C18-364B-45F7-B847-DB0B19D2A1CE}" type="parTrans" cxnId="{72CD8E51-718E-4CF8-B9B6-6644C5A1F0F1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6FE5EC26-8C3C-48BD-A6B3-893DF9F38B02}" type="sibTrans" cxnId="{72CD8E51-718E-4CF8-B9B6-6644C5A1F0F1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4442E14A-C637-44DC-ABF5-8F879199AF1D}">
      <dgm:prSet phldrT="[Text]" custT="1"/>
      <dgm:spPr>
        <a:solidFill>
          <a:srgbClr val="FFABAB">
            <a:alpha val="89804"/>
          </a:srgb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Oxidase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8965C79B-1BC0-45EF-9E9A-91176B667046}" type="parTrans" cxnId="{F413B180-1729-49EE-8D89-580C4E6D842C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CECB3915-AA97-4604-9589-2E8FD60CD5FC}" type="sibTrans" cxnId="{F413B180-1729-49EE-8D89-580C4E6D842C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F4A73375-A98D-4D8A-B77C-8F998772D192}">
      <dgm:prSet phldrT="[Text]" custT="1"/>
      <dgm:spPr>
        <a:solidFill>
          <a:srgbClr val="FFABAB">
            <a:alpha val="89804"/>
          </a:srgb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Urease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5A2EF977-3CB0-4B0B-9E00-508E53C739F6}" type="parTrans" cxnId="{F381594D-233E-4E40-8F6F-4528E528AD8B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92322353-4B8E-47CC-BC26-57E4F718705E}" type="sibTrans" cxnId="{F381594D-233E-4E40-8F6F-4528E528AD8B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D3CE19AF-572C-4023-9119-3EB1A238E18A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Voges-Proskauer test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62A9A6A7-5474-4840-9989-D0BB93B16D84}" type="parTrans" cxnId="{C5367E67-D022-418A-97C6-8F4E2A011A1E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855358F0-E639-4BD0-B351-0F87D0939C1F}" type="sibTrans" cxnId="{C5367E67-D022-418A-97C6-8F4E2A011A1E}">
      <dgm:prSet/>
      <dgm:spPr/>
      <dgm:t>
        <a:bodyPr/>
        <a:lstStyle/>
        <a:p>
          <a:endParaRPr lang="en-US" sz="2400" b="1">
            <a:latin typeface="Arial" pitchFamily="34" charset="0"/>
            <a:cs typeface="Arial" pitchFamily="34" charset="0"/>
          </a:endParaRPr>
        </a:p>
      </dgm:t>
    </dgm:pt>
    <dgm:pt modelId="{DE1CEA28-84F4-4F3A-AED1-BD73FB22CDD7}" type="pres">
      <dgm:prSet presAssocID="{4F9006BD-7881-4CFE-8C9A-471F8DB4F5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BD58C5-1A55-4418-A6E9-68C731EEEC84}" type="pres">
      <dgm:prSet presAssocID="{159DC448-6438-436D-8BC6-F230DD9C8D38}" presName="linNode" presStyleCnt="0"/>
      <dgm:spPr/>
    </dgm:pt>
    <dgm:pt modelId="{C4339929-4F2E-40D7-A58A-1FE88205C857}" type="pres">
      <dgm:prSet presAssocID="{159DC448-6438-436D-8BC6-F230DD9C8D3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B329C-0CB8-49B2-97E1-98F16506C2C2}" type="pres">
      <dgm:prSet presAssocID="{159DC448-6438-436D-8BC6-F230DD9C8D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765E7-CEC6-43FE-833B-9BB24BD9007D}" type="pres">
      <dgm:prSet presAssocID="{B4041F43-B051-417A-9FE2-A75542F67497}" presName="sp" presStyleCnt="0"/>
      <dgm:spPr/>
    </dgm:pt>
    <dgm:pt modelId="{C010B76C-56EA-42DE-8FC8-290015C39763}" type="pres">
      <dgm:prSet presAssocID="{EA92E6BE-0590-429A-A150-2C7593864E33}" presName="linNode" presStyleCnt="0"/>
      <dgm:spPr/>
    </dgm:pt>
    <dgm:pt modelId="{0BC7CEB2-FAF0-4B91-8EC1-6FCC198E75E6}" type="pres">
      <dgm:prSet presAssocID="{EA92E6BE-0590-429A-A150-2C7593864E3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4EA8A-170C-46E1-AC1E-413AB89A39DD}" type="pres">
      <dgm:prSet presAssocID="{EA92E6BE-0590-429A-A150-2C7593864E3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94641-E684-4FDC-8588-BE638B96414D}" type="pres">
      <dgm:prSet presAssocID="{6C4F2556-A830-4F18-B39D-83FED20B4BDE}" presName="sp" presStyleCnt="0"/>
      <dgm:spPr/>
    </dgm:pt>
    <dgm:pt modelId="{24CA539C-8863-48A3-9C32-5D6652FA0691}" type="pres">
      <dgm:prSet presAssocID="{08460B85-5A91-45AB-B5F8-A4925849A1B8}" presName="linNode" presStyleCnt="0"/>
      <dgm:spPr/>
    </dgm:pt>
    <dgm:pt modelId="{60A13CCA-6107-4272-9A08-F21AB02CC1C9}" type="pres">
      <dgm:prSet presAssocID="{08460B85-5A91-45AB-B5F8-A4925849A1B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A1B2A-A6BC-4EF8-AE81-C837A63BDF6D}" type="pres">
      <dgm:prSet presAssocID="{08460B85-5A91-45AB-B5F8-A4925849A1B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5BBEE6-87D8-4702-903D-785CFDA24C25}" type="presOf" srcId="{D3CE19AF-572C-4023-9119-3EB1A238E18A}" destId="{D5A4EA8A-170C-46E1-AC1E-413AB89A39DD}" srcOrd="0" destOrd="1" presId="urn:microsoft.com/office/officeart/2005/8/layout/vList5"/>
    <dgm:cxn modelId="{13819975-63E2-44DF-88A3-DC62606F1095}" type="presOf" srcId="{EA92E6BE-0590-429A-A150-2C7593864E33}" destId="{0BC7CEB2-FAF0-4B91-8EC1-6FCC198E75E6}" srcOrd="0" destOrd="0" presId="urn:microsoft.com/office/officeart/2005/8/layout/vList5"/>
    <dgm:cxn modelId="{F413B180-1729-49EE-8D89-580C4E6D842C}" srcId="{159DC448-6438-436D-8BC6-F230DD9C8D38}" destId="{4442E14A-C637-44DC-ABF5-8F879199AF1D}" srcOrd="1" destOrd="0" parTransId="{8965C79B-1BC0-45EF-9E9A-91176B667046}" sibTransId="{CECB3915-AA97-4604-9589-2E8FD60CD5FC}"/>
    <dgm:cxn modelId="{72CD8E51-718E-4CF8-B9B6-6644C5A1F0F1}" srcId="{08460B85-5A91-45AB-B5F8-A4925849A1B8}" destId="{3352F7B0-B787-48ED-B0E0-FF87387487C6}" srcOrd="0" destOrd="0" parTransId="{A1EA0C18-364B-45F7-B847-DB0B19D2A1CE}" sibTransId="{6FE5EC26-8C3C-48BD-A6B3-893DF9F38B02}"/>
    <dgm:cxn modelId="{E3C0ABED-57F8-456D-AF74-72635898D3F3}" type="presOf" srcId="{4F9006BD-7881-4CFE-8C9A-471F8DB4F5AC}" destId="{DE1CEA28-84F4-4F3A-AED1-BD73FB22CDD7}" srcOrd="0" destOrd="0" presId="urn:microsoft.com/office/officeart/2005/8/layout/vList5"/>
    <dgm:cxn modelId="{3EB21080-F10C-40DC-BE1F-D377A2A7D89B}" srcId="{159DC448-6438-436D-8BC6-F230DD9C8D38}" destId="{B8E2BDC5-FE6E-48C1-9E74-1C1213A161F3}" srcOrd="0" destOrd="0" parTransId="{5E046392-4CED-4DB6-AFC9-5A5C0EF4184D}" sibTransId="{5133CC74-A5A0-469D-87D4-7B9BB6ED2421}"/>
    <dgm:cxn modelId="{3D562568-4608-44A1-971B-222BC9244A7C}" type="presOf" srcId="{3352F7B0-B787-48ED-B0E0-FF87387487C6}" destId="{017A1B2A-A6BC-4EF8-AE81-C837A63BDF6D}" srcOrd="0" destOrd="0" presId="urn:microsoft.com/office/officeart/2005/8/layout/vList5"/>
    <dgm:cxn modelId="{2CDA5F73-41B1-4F6E-AD05-1C293DD2367B}" srcId="{4F9006BD-7881-4CFE-8C9A-471F8DB4F5AC}" destId="{EA92E6BE-0590-429A-A150-2C7593864E33}" srcOrd="1" destOrd="0" parTransId="{8038F123-4C95-49F5-82EC-737CC4C9612E}" sibTransId="{6C4F2556-A830-4F18-B39D-83FED20B4BDE}"/>
    <dgm:cxn modelId="{91327F9A-D9AD-4411-99B5-40C2D4F71055}" srcId="{4F9006BD-7881-4CFE-8C9A-471F8DB4F5AC}" destId="{159DC448-6438-436D-8BC6-F230DD9C8D38}" srcOrd="0" destOrd="0" parTransId="{94FD0399-0D8D-4502-8A9D-EAF84FB7EFC3}" sibTransId="{B4041F43-B051-417A-9FE2-A75542F67497}"/>
    <dgm:cxn modelId="{36304660-422B-4401-AE2F-8619AAAF2C17}" type="presOf" srcId="{08460B85-5A91-45AB-B5F8-A4925849A1B8}" destId="{60A13CCA-6107-4272-9A08-F21AB02CC1C9}" srcOrd="0" destOrd="0" presId="urn:microsoft.com/office/officeart/2005/8/layout/vList5"/>
    <dgm:cxn modelId="{F381594D-233E-4E40-8F6F-4528E528AD8B}" srcId="{159DC448-6438-436D-8BC6-F230DD9C8D38}" destId="{F4A73375-A98D-4D8A-B77C-8F998772D192}" srcOrd="2" destOrd="0" parTransId="{5A2EF977-3CB0-4B0B-9E00-508E53C739F6}" sibTransId="{92322353-4B8E-47CC-BC26-57E4F718705E}"/>
    <dgm:cxn modelId="{14877DBE-5A14-4B90-801A-3BD16604370C}" type="presOf" srcId="{4442E14A-C637-44DC-ABF5-8F879199AF1D}" destId="{9E1B329C-0CB8-49B2-97E1-98F16506C2C2}" srcOrd="0" destOrd="1" presId="urn:microsoft.com/office/officeart/2005/8/layout/vList5"/>
    <dgm:cxn modelId="{94AD616A-FDE9-41A4-BB8A-37BF06106EB9}" type="presOf" srcId="{159DC448-6438-436D-8BC6-F230DD9C8D38}" destId="{C4339929-4F2E-40D7-A58A-1FE88205C857}" srcOrd="0" destOrd="0" presId="urn:microsoft.com/office/officeart/2005/8/layout/vList5"/>
    <dgm:cxn modelId="{69F1BD42-080F-4D70-A2DC-F5F61FEB92F7}" type="presOf" srcId="{B8E2BDC5-FE6E-48C1-9E74-1C1213A161F3}" destId="{9E1B329C-0CB8-49B2-97E1-98F16506C2C2}" srcOrd="0" destOrd="0" presId="urn:microsoft.com/office/officeart/2005/8/layout/vList5"/>
    <dgm:cxn modelId="{070D302A-36B6-454E-A6BA-EEE19A97437F}" srcId="{4F9006BD-7881-4CFE-8C9A-471F8DB4F5AC}" destId="{08460B85-5A91-45AB-B5F8-A4925849A1B8}" srcOrd="2" destOrd="0" parTransId="{8311D751-F9AD-4C7A-8D68-A0644DA2F6DA}" sibTransId="{585059BF-5A4E-4536-9B3C-9552B7D14C83}"/>
    <dgm:cxn modelId="{C8E3AAF7-21B0-43D7-BA32-75BCC104A637}" type="presOf" srcId="{F4A73375-A98D-4D8A-B77C-8F998772D192}" destId="{9E1B329C-0CB8-49B2-97E1-98F16506C2C2}" srcOrd="0" destOrd="2" presId="urn:microsoft.com/office/officeart/2005/8/layout/vList5"/>
    <dgm:cxn modelId="{6BD48FC9-DC72-41A7-AEB3-E48975AAB9BB}" srcId="{EA92E6BE-0590-429A-A150-2C7593864E33}" destId="{F0C88E14-7809-4CAD-AF21-99D941C3A19F}" srcOrd="0" destOrd="0" parTransId="{9A2419B5-F9DB-49DD-8783-4D029055241E}" sibTransId="{06D01189-336F-4ECE-90F7-814F5FE797A5}"/>
    <dgm:cxn modelId="{E143EA67-F914-4BA1-B4CC-938CB8B91BA7}" type="presOf" srcId="{F0C88E14-7809-4CAD-AF21-99D941C3A19F}" destId="{D5A4EA8A-170C-46E1-AC1E-413AB89A39DD}" srcOrd="0" destOrd="0" presId="urn:microsoft.com/office/officeart/2005/8/layout/vList5"/>
    <dgm:cxn modelId="{C5367E67-D022-418A-97C6-8F4E2A011A1E}" srcId="{EA92E6BE-0590-429A-A150-2C7593864E33}" destId="{D3CE19AF-572C-4023-9119-3EB1A238E18A}" srcOrd="1" destOrd="0" parTransId="{62A9A6A7-5474-4840-9989-D0BB93B16D84}" sibTransId="{855358F0-E639-4BD0-B351-0F87D0939C1F}"/>
    <dgm:cxn modelId="{F59329D2-16E5-4039-9FE1-229C5B2F3E3F}" type="presParOf" srcId="{DE1CEA28-84F4-4F3A-AED1-BD73FB22CDD7}" destId="{4BBD58C5-1A55-4418-A6E9-68C731EEEC84}" srcOrd="0" destOrd="0" presId="urn:microsoft.com/office/officeart/2005/8/layout/vList5"/>
    <dgm:cxn modelId="{F7D90E97-BC64-49B7-9EE7-3C7F5D1F7C88}" type="presParOf" srcId="{4BBD58C5-1A55-4418-A6E9-68C731EEEC84}" destId="{C4339929-4F2E-40D7-A58A-1FE88205C857}" srcOrd="0" destOrd="0" presId="urn:microsoft.com/office/officeart/2005/8/layout/vList5"/>
    <dgm:cxn modelId="{A8632266-1D88-49B4-94E4-AE9EBAB8A8B6}" type="presParOf" srcId="{4BBD58C5-1A55-4418-A6E9-68C731EEEC84}" destId="{9E1B329C-0CB8-49B2-97E1-98F16506C2C2}" srcOrd="1" destOrd="0" presId="urn:microsoft.com/office/officeart/2005/8/layout/vList5"/>
    <dgm:cxn modelId="{6AD7006A-E18A-4598-AC67-5A6F1A87A586}" type="presParOf" srcId="{DE1CEA28-84F4-4F3A-AED1-BD73FB22CDD7}" destId="{CEF765E7-CEC6-43FE-833B-9BB24BD9007D}" srcOrd="1" destOrd="0" presId="urn:microsoft.com/office/officeart/2005/8/layout/vList5"/>
    <dgm:cxn modelId="{F73DFD18-ABFB-4D75-8913-18A2A80C374E}" type="presParOf" srcId="{DE1CEA28-84F4-4F3A-AED1-BD73FB22CDD7}" destId="{C010B76C-56EA-42DE-8FC8-290015C39763}" srcOrd="2" destOrd="0" presId="urn:microsoft.com/office/officeart/2005/8/layout/vList5"/>
    <dgm:cxn modelId="{449E2426-7D48-49CE-AD1E-54E045263CAF}" type="presParOf" srcId="{C010B76C-56EA-42DE-8FC8-290015C39763}" destId="{0BC7CEB2-FAF0-4B91-8EC1-6FCC198E75E6}" srcOrd="0" destOrd="0" presId="urn:microsoft.com/office/officeart/2005/8/layout/vList5"/>
    <dgm:cxn modelId="{265A0E0A-2D91-4F68-93C7-2FCF6C96D1B5}" type="presParOf" srcId="{C010B76C-56EA-42DE-8FC8-290015C39763}" destId="{D5A4EA8A-170C-46E1-AC1E-413AB89A39DD}" srcOrd="1" destOrd="0" presId="urn:microsoft.com/office/officeart/2005/8/layout/vList5"/>
    <dgm:cxn modelId="{E5CCC05A-6901-4FBF-98C4-8073C7D9A5E8}" type="presParOf" srcId="{DE1CEA28-84F4-4F3A-AED1-BD73FB22CDD7}" destId="{BD294641-E684-4FDC-8588-BE638B96414D}" srcOrd="3" destOrd="0" presId="urn:microsoft.com/office/officeart/2005/8/layout/vList5"/>
    <dgm:cxn modelId="{648760D0-A248-48F0-843D-C2A040017F67}" type="presParOf" srcId="{DE1CEA28-84F4-4F3A-AED1-BD73FB22CDD7}" destId="{24CA539C-8863-48A3-9C32-5D6652FA0691}" srcOrd="4" destOrd="0" presId="urn:microsoft.com/office/officeart/2005/8/layout/vList5"/>
    <dgm:cxn modelId="{A8E72C20-6C0E-4E71-849A-30518EDDBDDA}" type="presParOf" srcId="{24CA539C-8863-48A3-9C32-5D6652FA0691}" destId="{60A13CCA-6107-4272-9A08-F21AB02CC1C9}" srcOrd="0" destOrd="0" presId="urn:microsoft.com/office/officeart/2005/8/layout/vList5"/>
    <dgm:cxn modelId="{AC738D0E-B593-41C9-AC32-B6BB52694728}" type="presParOf" srcId="{24CA539C-8863-48A3-9C32-5D6652FA0691}" destId="{017A1B2A-A6BC-4EF8-AE81-C837A63BDF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CC6C8-6247-4B99-AF5A-26C2007C0CB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5E6B8-5E9B-430B-BB19-14554665BE06}">
      <dgm:prSet phldrT="[Text]" custT="1"/>
      <dgm:spPr>
        <a:solidFill>
          <a:srgbClr val="800000"/>
        </a:solidFill>
      </dgm:spPr>
      <dgm:t>
        <a:bodyPr/>
        <a:lstStyle/>
        <a:p>
          <a:r>
            <a:rPr lang="en-US" sz="2400" b="1" dirty="0" smtClean="0"/>
            <a:t>Test for metabolism of protein and amino acids</a:t>
          </a:r>
          <a:endParaRPr lang="en-US" sz="2400" b="1" dirty="0"/>
        </a:p>
      </dgm:t>
    </dgm:pt>
    <dgm:pt modelId="{DDFC88AD-F045-4662-82F4-DA9A12BCF124}" type="parTrans" cxnId="{962DA32D-8ECB-4D20-B9CB-BDAE9FA6A315}">
      <dgm:prSet/>
      <dgm:spPr/>
      <dgm:t>
        <a:bodyPr/>
        <a:lstStyle/>
        <a:p>
          <a:endParaRPr lang="en-US" sz="2400" b="1"/>
        </a:p>
      </dgm:t>
    </dgm:pt>
    <dgm:pt modelId="{EFA159A7-0DC3-4716-A429-814DF0CEDA84}" type="sibTrans" cxnId="{962DA32D-8ECB-4D20-B9CB-BDAE9FA6A315}">
      <dgm:prSet/>
      <dgm:spPr/>
      <dgm:t>
        <a:bodyPr/>
        <a:lstStyle/>
        <a:p>
          <a:endParaRPr lang="en-US" sz="2400" b="1"/>
        </a:p>
      </dgm:t>
    </dgm:pt>
    <dgm:pt modelId="{7683FA54-DBD8-40F2-BAC6-44586775C85B}">
      <dgm:prSet phldrT="[Text]" custT="1"/>
      <dgm:spPr>
        <a:solidFill>
          <a:srgbClr val="FFA7A7">
            <a:alpha val="89804"/>
          </a:srgbClr>
        </a:solidFill>
      </dgm:spPr>
      <dgm:t>
        <a:bodyPr/>
        <a:lstStyle/>
        <a:p>
          <a:r>
            <a:rPr lang="en-US" sz="2400" b="1" dirty="0" smtClean="0">
              <a:solidFill>
                <a:schemeClr val="bg2"/>
              </a:solidFill>
            </a:rPr>
            <a:t>Indole test</a:t>
          </a:r>
          <a:endParaRPr lang="en-US" sz="2400" b="1" dirty="0">
            <a:solidFill>
              <a:schemeClr val="bg2"/>
            </a:solidFill>
          </a:endParaRPr>
        </a:p>
      </dgm:t>
    </dgm:pt>
    <dgm:pt modelId="{90984B56-5439-4D04-ACFA-49C7840E09C6}" type="parTrans" cxnId="{6666CF9C-737B-4410-9E65-7727385EC05A}">
      <dgm:prSet/>
      <dgm:spPr/>
      <dgm:t>
        <a:bodyPr/>
        <a:lstStyle/>
        <a:p>
          <a:endParaRPr lang="en-US" sz="2400" b="1"/>
        </a:p>
      </dgm:t>
    </dgm:pt>
    <dgm:pt modelId="{AEE01879-EFA8-4C3F-9FF2-5E348C86CF92}" type="sibTrans" cxnId="{6666CF9C-737B-4410-9E65-7727385EC05A}">
      <dgm:prSet/>
      <dgm:spPr/>
      <dgm:t>
        <a:bodyPr/>
        <a:lstStyle/>
        <a:p>
          <a:endParaRPr lang="en-US" sz="2400" b="1"/>
        </a:p>
      </dgm:t>
    </dgm:pt>
    <dgm:pt modelId="{C7C69F9D-3946-47F5-8943-8F7409835AD3}">
      <dgm:prSet phldrT="[Text]" custT="1"/>
      <dgm:spPr>
        <a:solidFill>
          <a:srgbClr val="005654"/>
        </a:solidFill>
      </dgm:spPr>
      <dgm:t>
        <a:bodyPr/>
        <a:lstStyle/>
        <a:p>
          <a:r>
            <a:rPr lang="en-US" sz="2400" b="1" dirty="0" smtClean="0"/>
            <a:t>Test for metabolism of carbohydrates and related products</a:t>
          </a:r>
          <a:endParaRPr lang="en-US" sz="2400" b="1" dirty="0"/>
        </a:p>
      </dgm:t>
    </dgm:pt>
    <dgm:pt modelId="{0C27F52F-2819-4072-99AA-BCBF577E8584}" type="parTrans" cxnId="{1D8E0CE2-DCAE-4C72-9A4A-79EEFDDABC56}">
      <dgm:prSet/>
      <dgm:spPr/>
      <dgm:t>
        <a:bodyPr/>
        <a:lstStyle/>
        <a:p>
          <a:endParaRPr lang="en-US" sz="2400" b="1"/>
        </a:p>
      </dgm:t>
    </dgm:pt>
    <dgm:pt modelId="{CB07CEA3-DC2A-4B7D-86E7-9CF6B37DD13E}" type="sibTrans" cxnId="{1D8E0CE2-DCAE-4C72-9A4A-79EEFDDABC56}">
      <dgm:prSet/>
      <dgm:spPr/>
      <dgm:t>
        <a:bodyPr/>
        <a:lstStyle/>
        <a:p>
          <a:endParaRPr lang="en-US" sz="2400" b="1"/>
        </a:p>
      </dgm:t>
    </dgm:pt>
    <dgm:pt modelId="{6E1041EC-FF2D-4A17-BA68-F3981DAD1DD3}">
      <dgm:prSet phldrT="[Text]" custT="1"/>
      <dgm:spPr>
        <a:solidFill>
          <a:srgbClr val="9BFFFF">
            <a:alpha val="89804"/>
          </a:srgbClr>
        </a:solidFill>
      </dgm:spPr>
      <dgm:t>
        <a:bodyPr/>
        <a:lstStyle/>
        <a:p>
          <a:r>
            <a:rPr lang="en-US" sz="2400" b="1" dirty="0" smtClean="0">
              <a:solidFill>
                <a:schemeClr val="bg2"/>
              </a:solidFill>
            </a:rPr>
            <a:t>Sugar fermentation tests</a:t>
          </a:r>
          <a:endParaRPr lang="en-US" sz="2400" b="1" dirty="0">
            <a:solidFill>
              <a:schemeClr val="bg2"/>
            </a:solidFill>
          </a:endParaRPr>
        </a:p>
      </dgm:t>
    </dgm:pt>
    <dgm:pt modelId="{11491CAF-051B-4921-8778-49DA7A4C7DD0}" type="parTrans" cxnId="{8FE61BD3-A280-4766-9140-15711866EBA1}">
      <dgm:prSet/>
      <dgm:spPr/>
      <dgm:t>
        <a:bodyPr/>
        <a:lstStyle/>
        <a:p>
          <a:endParaRPr lang="en-US" sz="2400" b="1"/>
        </a:p>
      </dgm:t>
    </dgm:pt>
    <dgm:pt modelId="{4835E921-DA38-4065-821B-031865C298D7}" type="sibTrans" cxnId="{8FE61BD3-A280-4766-9140-15711866EBA1}">
      <dgm:prSet/>
      <dgm:spPr/>
      <dgm:t>
        <a:bodyPr/>
        <a:lstStyle/>
        <a:p>
          <a:endParaRPr lang="en-US" sz="2400" b="1"/>
        </a:p>
      </dgm:t>
    </dgm:pt>
    <dgm:pt modelId="{14B0CC0F-E653-4BB2-B2F6-A69516626A6D}">
      <dgm:prSet phldrT="[Text]" custT="1"/>
      <dgm:spPr>
        <a:solidFill>
          <a:srgbClr val="51361B"/>
        </a:solidFill>
      </dgm:spPr>
      <dgm:t>
        <a:bodyPr/>
        <a:lstStyle/>
        <a:p>
          <a:r>
            <a:rPr lang="en-US" sz="2400" b="1" dirty="0" smtClean="0"/>
            <a:t>Combined tests</a:t>
          </a:r>
          <a:endParaRPr lang="en-US" sz="2400" b="1" dirty="0"/>
        </a:p>
      </dgm:t>
    </dgm:pt>
    <dgm:pt modelId="{D4A0AE01-5DD7-4BC6-BFCA-D715B21DEBD2}" type="parTrans" cxnId="{E931A128-DD8F-41F7-942F-4AF389D2CBD1}">
      <dgm:prSet/>
      <dgm:spPr/>
      <dgm:t>
        <a:bodyPr/>
        <a:lstStyle/>
        <a:p>
          <a:endParaRPr lang="en-US" sz="2400" b="1"/>
        </a:p>
      </dgm:t>
    </dgm:pt>
    <dgm:pt modelId="{5DB7B9AE-13D8-4444-9EC4-3189B7B9D39D}" type="sibTrans" cxnId="{E931A128-DD8F-41F7-942F-4AF389D2CBD1}">
      <dgm:prSet/>
      <dgm:spPr/>
      <dgm:t>
        <a:bodyPr/>
        <a:lstStyle/>
        <a:p>
          <a:endParaRPr lang="en-US" sz="2400" b="1"/>
        </a:p>
      </dgm:t>
    </dgm:pt>
    <dgm:pt modelId="{AB438353-B5CE-4F63-B9D3-0FAAA751918A}">
      <dgm:prSet phldrT="[Text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2"/>
              </a:solidFill>
            </a:rPr>
            <a:t>Triple Sugar Iron agar test (TSI)</a:t>
          </a:r>
          <a:endParaRPr lang="en-US" sz="2400" b="1" dirty="0">
            <a:solidFill>
              <a:schemeClr val="bg2"/>
            </a:solidFill>
          </a:endParaRPr>
        </a:p>
      </dgm:t>
    </dgm:pt>
    <dgm:pt modelId="{EE5CBDDC-8E97-44C0-B9C3-1814FE5D65CB}" type="parTrans" cxnId="{E38C67A7-FA6A-4F49-A678-141F6D3B4E63}">
      <dgm:prSet/>
      <dgm:spPr/>
      <dgm:t>
        <a:bodyPr/>
        <a:lstStyle/>
        <a:p>
          <a:endParaRPr lang="en-US" sz="2400" b="1"/>
        </a:p>
      </dgm:t>
    </dgm:pt>
    <dgm:pt modelId="{A45FC86E-8C93-49AB-AAE8-E4E55D07853C}" type="sibTrans" cxnId="{E38C67A7-FA6A-4F49-A678-141F6D3B4E63}">
      <dgm:prSet/>
      <dgm:spPr/>
      <dgm:t>
        <a:bodyPr/>
        <a:lstStyle/>
        <a:p>
          <a:endParaRPr lang="en-US" sz="2400" b="1"/>
        </a:p>
      </dgm:t>
    </dgm:pt>
    <dgm:pt modelId="{A64B3108-D682-4A3B-B1B6-D73E1FFB31B3}">
      <dgm:prSet custT="1"/>
      <dgm:spPr>
        <a:solidFill>
          <a:srgbClr val="FFA7A7">
            <a:alpha val="89804"/>
          </a:srgbClr>
        </a:solidFill>
      </dgm:spPr>
      <dgm:t>
        <a:bodyPr/>
        <a:lstStyle/>
        <a:p>
          <a:r>
            <a:rPr lang="en-US" sz="2400" b="1" dirty="0" smtClean="0">
              <a:solidFill>
                <a:schemeClr val="bg2"/>
              </a:solidFill>
            </a:rPr>
            <a:t>Phenylalanine deaminase test</a:t>
          </a:r>
        </a:p>
      </dgm:t>
    </dgm:pt>
    <dgm:pt modelId="{240FA2F9-700B-477E-8C85-AD79783E38D0}" type="parTrans" cxnId="{707ACA48-6821-476E-A0ED-E93C278E7293}">
      <dgm:prSet/>
      <dgm:spPr/>
      <dgm:t>
        <a:bodyPr/>
        <a:lstStyle/>
        <a:p>
          <a:endParaRPr lang="en-US" sz="2400" b="1"/>
        </a:p>
      </dgm:t>
    </dgm:pt>
    <dgm:pt modelId="{EB200C8E-72B1-4654-AE3D-BF1E7C9856C0}" type="sibTrans" cxnId="{707ACA48-6821-476E-A0ED-E93C278E7293}">
      <dgm:prSet/>
      <dgm:spPr/>
      <dgm:t>
        <a:bodyPr/>
        <a:lstStyle/>
        <a:p>
          <a:endParaRPr lang="en-US" sz="2400" b="1"/>
        </a:p>
      </dgm:t>
    </dgm:pt>
    <dgm:pt modelId="{917D71F5-63B8-458F-BE29-791E26116B0A}" type="pres">
      <dgm:prSet presAssocID="{97CCC6C8-6247-4B99-AF5A-26C2007C0C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6C361D-7D39-4A57-9876-0D2DC8E532E3}" type="pres">
      <dgm:prSet presAssocID="{6AD5E6B8-5E9B-430B-BB19-14554665BE06}" presName="linNode" presStyleCnt="0"/>
      <dgm:spPr/>
    </dgm:pt>
    <dgm:pt modelId="{C7A7B472-BCFC-474A-91C1-33E8D5DCF8AB}" type="pres">
      <dgm:prSet presAssocID="{6AD5E6B8-5E9B-430B-BB19-14554665BE0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B97DF-3554-4EA7-AF64-6003C6832757}" type="pres">
      <dgm:prSet presAssocID="{6AD5E6B8-5E9B-430B-BB19-14554665BE0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46427-6620-417D-8972-8D98DDF63954}" type="pres">
      <dgm:prSet presAssocID="{EFA159A7-0DC3-4716-A429-814DF0CEDA84}" presName="sp" presStyleCnt="0"/>
      <dgm:spPr/>
    </dgm:pt>
    <dgm:pt modelId="{BAE1799E-8CB2-4D05-BE15-41C1CEF44A69}" type="pres">
      <dgm:prSet presAssocID="{C7C69F9D-3946-47F5-8943-8F7409835AD3}" presName="linNode" presStyleCnt="0"/>
      <dgm:spPr/>
    </dgm:pt>
    <dgm:pt modelId="{CE483AC3-483A-434C-B346-DCCD6D1BC5B6}" type="pres">
      <dgm:prSet presAssocID="{C7C69F9D-3946-47F5-8943-8F7409835AD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E4860-5349-447C-A486-136D28634921}" type="pres">
      <dgm:prSet presAssocID="{C7C69F9D-3946-47F5-8943-8F7409835AD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B5E40-BF10-4D56-9718-858D8CFC11CB}" type="pres">
      <dgm:prSet presAssocID="{CB07CEA3-DC2A-4B7D-86E7-9CF6B37DD13E}" presName="sp" presStyleCnt="0"/>
      <dgm:spPr/>
    </dgm:pt>
    <dgm:pt modelId="{E40B60DA-AE5F-40C7-81DF-2EB250F9C876}" type="pres">
      <dgm:prSet presAssocID="{14B0CC0F-E653-4BB2-B2F6-A69516626A6D}" presName="linNode" presStyleCnt="0"/>
      <dgm:spPr/>
    </dgm:pt>
    <dgm:pt modelId="{17E9DEAC-AEED-490E-AFC0-BFFFF3057C68}" type="pres">
      <dgm:prSet presAssocID="{14B0CC0F-E653-4BB2-B2F6-A69516626A6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C3F67-A18E-47B7-84EF-DB56381C830C}" type="pres">
      <dgm:prSet presAssocID="{14B0CC0F-E653-4BB2-B2F6-A69516626A6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ECEF15-3F92-4C1C-995B-7F0C2AC07456}" type="presOf" srcId="{14B0CC0F-E653-4BB2-B2F6-A69516626A6D}" destId="{17E9DEAC-AEED-490E-AFC0-BFFFF3057C68}" srcOrd="0" destOrd="0" presId="urn:microsoft.com/office/officeart/2005/8/layout/vList5"/>
    <dgm:cxn modelId="{127526C4-E550-4E64-B40C-6652CFB09066}" type="presOf" srcId="{AB438353-B5CE-4F63-B9D3-0FAAA751918A}" destId="{BDBC3F67-A18E-47B7-84EF-DB56381C830C}" srcOrd="0" destOrd="0" presId="urn:microsoft.com/office/officeart/2005/8/layout/vList5"/>
    <dgm:cxn modelId="{6FB9AF55-F71F-4D14-99D0-AEA62064605F}" type="presOf" srcId="{7683FA54-DBD8-40F2-BAC6-44586775C85B}" destId="{5B1B97DF-3554-4EA7-AF64-6003C6832757}" srcOrd="0" destOrd="0" presId="urn:microsoft.com/office/officeart/2005/8/layout/vList5"/>
    <dgm:cxn modelId="{8FE61BD3-A280-4766-9140-15711866EBA1}" srcId="{C7C69F9D-3946-47F5-8943-8F7409835AD3}" destId="{6E1041EC-FF2D-4A17-BA68-F3981DAD1DD3}" srcOrd="0" destOrd="0" parTransId="{11491CAF-051B-4921-8778-49DA7A4C7DD0}" sibTransId="{4835E921-DA38-4065-821B-031865C298D7}"/>
    <dgm:cxn modelId="{FC66B895-588C-4498-B326-E09A53D3EDB0}" type="presOf" srcId="{A64B3108-D682-4A3B-B1B6-D73E1FFB31B3}" destId="{5B1B97DF-3554-4EA7-AF64-6003C6832757}" srcOrd="0" destOrd="1" presId="urn:microsoft.com/office/officeart/2005/8/layout/vList5"/>
    <dgm:cxn modelId="{6666CF9C-737B-4410-9E65-7727385EC05A}" srcId="{6AD5E6B8-5E9B-430B-BB19-14554665BE06}" destId="{7683FA54-DBD8-40F2-BAC6-44586775C85B}" srcOrd="0" destOrd="0" parTransId="{90984B56-5439-4D04-ACFA-49C7840E09C6}" sibTransId="{AEE01879-EFA8-4C3F-9FF2-5E348C86CF92}"/>
    <dgm:cxn modelId="{D8092C7D-FFF9-4D71-A4D8-E742FCFC75EC}" type="presOf" srcId="{C7C69F9D-3946-47F5-8943-8F7409835AD3}" destId="{CE483AC3-483A-434C-B346-DCCD6D1BC5B6}" srcOrd="0" destOrd="0" presId="urn:microsoft.com/office/officeart/2005/8/layout/vList5"/>
    <dgm:cxn modelId="{1D8E0CE2-DCAE-4C72-9A4A-79EEFDDABC56}" srcId="{97CCC6C8-6247-4B99-AF5A-26C2007C0CB8}" destId="{C7C69F9D-3946-47F5-8943-8F7409835AD3}" srcOrd="1" destOrd="0" parTransId="{0C27F52F-2819-4072-99AA-BCBF577E8584}" sibTransId="{CB07CEA3-DC2A-4B7D-86E7-9CF6B37DD13E}"/>
    <dgm:cxn modelId="{E931A128-DD8F-41F7-942F-4AF389D2CBD1}" srcId="{97CCC6C8-6247-4B99-AF5A-26C2007C0CB8}" destId="{14B0CC0F-E653-4BB2-B2F6-A69516626A6D}" srcOrd="2" destOrd="0" parTransId="{D4A0AE01-5DD7-4BC6-BFCA-D715B21DEBD2}" sibTransId="{5DB7B9AE-13D8-4444-9EC4-3189B7B9D39D}"/>
    <dgm:cxn modelId="{962DA32D-8ECB-4D20-B9CB-BDAE9FA6A315}" srcId="{97CCC6C8-6247-4B99-AF5A-26C2007C0CB8}" destId="{6AD5E6B8-5E9B-430B-BB19-14554665BE06}" srcOrd="0" destOrd="0" parTransId="{DDFC88AD-F045-4662-82F4-DA9A12BCF124}" sibTransId="{EFA159A7-0DC3-4716-A429-814DF0CEDA84}"/>
    <dgm:cxn modelId="{707ACA48-6821-476E-A0ED-E93C278E7293}" srcId="{6AD5E6B8-5E9B-430B-BB19-14554665BE06}" destId="{A64B3108-D682-4A3B-B1B6-D73E1FFB31B3}" srcOrd="1" destOrd="0" parTransId="{240FA2F9-700B-477E-8C85-AD79783E38D0}" sibTransId="{EB200C8E-72B1-4654-AE3D-BF1E7C9856C0}"/>
    <dgm:cxn modelId="{9038F77D-3582-426E-8B12-08CE70086201}" type="presOf" srcId="{6AD5E6B8-5E9B-430B-BB19-14554665BE06}" destId="{C7A7B472-BCFC-474A-91C1-33E8D5DCF8AB}" srcOrd="0" destOrd="0" presId="urn:microsoft.com/office/officeart/2005/8/layout/vList5"/>
    <dgm:cxn modelId="{62B70130-7D95-4ED6-A6A2-92E3D1BE5D06}" type="presOf" srcId="{97CCC6C8-6247-4B99-AF5A-26C2007C0CB8}" destId="{917D71F5-63B8-458F-BE29-791E26116B0A}" srcOrd="0" destOrd="0" presId="urn:microsoft.com/office/officeart/2005/8/layout/vList5"/>
    <dgm:cxn modelId="{E38C67A7-FA6A-4F49-A678-141F6D3B4E63}" srcId="{14B0CC0F-E653-4BB2-B2F6-A69516626A6D}" destId="{AB438353-B5CE-4F63-B9D3-0FAAA751918A}" srcOrd="0" destOrd="0" parTransId="{EE5CBDDC-8E97-44C0-B9C3-1814FE5D65CB}" sibTransId="{A45FC86E-8C93-49AB-AAE8-E4E55D07853C}"/>
    <dgm:cxn modelId="{DAC445BF-19E5-44C1-B62C-0CBCA214F621}" type="presOf" srcId="{6E1041EC-FF2D-4A17-BA68-F3981DAD1DD3}" destId="{3F3E4860-5349-447C-A486-136D28634921}" srcOrd="0" destOrd="0" presId="urn:microsoft.com/office/officeart/2005/8/layout/vList5"/>
    <dgm:cxn modelId="{C09FDB21-3C4B-4130-9D6A-D2BA7C7AF052}" type="presParOf" srcId="{917D71F5-63B8-458F-BE29-791E26116B0A}" destId="{E46C361D-7D39-4A57-9876-0D2DC8E532E3}" srcOrd="0" destOrd="0" presId="urn:microsoft.com/office/officeart/2005/8/layout/vList5"/>
    <dgm:cxn modelId="{4A62967A-65B1-4AEA-83E4-5594592C6D38}" type="presParOf" srcId="{E46C361D-7D39-4A57-9876-0D2DC8E532E3}" destId="{C7A7B472-BCFC-474A-91C1-33E8D5DCF8AB}" srcOrd="0" destOrd="0" presId="urn:microsoft.com/office/officeart/2005/8/layout/vList5"/>
    <dgm:cxn modelId="{D6D753DA-D039-43E1-B6C0-A653C06CDCA4}" type="presParOf" srcId="{E46C361D-7D39-4A57-9876-0D2DC8E532E3}" destId="{5B1B97DF-3554-4EA7-AF64-6003C6832757}" srcOrd="1" destOrd="0" presId="urn:microsoft.com/office/officeart/2005/8/layout/vList5"/>
    <dgm:cxn modelId="{963CF994-7EEE-42D7-8F06-061589D45996}" type="presParOf" srcId="{917D71F5-63B8-458F-BE29-791E26116B0A}" destId="{02A46427-6620-417D-8972-8D98DDF63954}" srcOrd="1" destOrd="0" presId="urn:microsoft.com/office/officeart/2005/8/layout/vList5"/>
    <dgm:cxn modelId="{F390316B-526C-48A1-96C8-067FD99A73B8}" type="presParOf" srcId="{917D71F5-63B8-458F-BE29-791E26116B0A}" destId="{BAE1799E-8CB2-4D05-BE15-41C1CEF44A69}" srcOrd="2" destOrd="0" presId="urn:microsoft.com/office/officeart/2005/8/layout/vList5"/>
    <dgm:cxn modelId="{F8238B55-FDFE-4D3D-B223-2633899EBAE4}" type="presParOf" srcId="{BAE1799E-8CB2-4D05-BE15-41C1CEF44A69}" destId="{CE483AC3-483A-434C-B346-DCCD6D1BC5B6}" srcOrd="0" destOrd="0" presId="urn:microsoft.com/office/officeart/2005/8/layout/vList5"/>
    <dgm:cxn modelId="{2D1CF683-2DE1-4B22-A21F-ACE80567B9A2}" type="presParOf" srcId="{BAE1799E-8CB2-4D05-BE15-41C1CEF44A69}" destId="{3F3E4860-5349-447C-A486-136D28634921}" srcOrd="1" destOrd="0" presId="urn:microsoft.com/office/officeart/2005/8/layout/vList5"/>
    <dgm:cxn modelId="{85285815-5A3B-4569-9B12-C404EBD0584D}" type="presParOf" srcId="{917D71F5-63B8-458F-BE29-791E26116B0A}" destId="{B07B5E40-BF10-4D56-9718-858D8CFC11CB}" srcOrd="3" destOrd="0" presId="urn:microsoft.com/office/officeart/2005/8/layout/vList5"/>
    <dgm:cxn modelId="{16CA9E8A-1D65-49A5-A5AE-1916914DF000}" type="presParOf" srcId="{917D71F5-63B8-458F-BE29-791E26116B0A}" destId="{E40B60DA-AE5F-40C7-81DF-2EB250F9C876}" srcOrd="4" destOrd="0" presId="urn:microsoft.com/office/officeart/2005/8/layout/vList5"/>
    <dgm:cxn modelId="{3282D2AD-555D-4CBA-9C00-438DD5A22C34}" type="presParOf" srcId="{E40B60DA-AE5F-40C7-81DF-2EB250F9C876}" destId="{17E9DEAC-AEED-490E-AFC0-BFFFF3057C68}" srcOrd="0" destOrd="0" presId="urn:microsoft.com/office/officeart/2005/8/layout/vList5"/>
    <dgm:cxn modelId="{5C349141-FEFC-4DD1-8CA2-530148D97681}" type="presParOf" srcId="{E40B60DA-AE5F-40C7-81DF-2EB250F9C876}" destId="{BDBC3F67-A18E-47B7-84EF-DB56381C83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B8788D-69BE-4DD4-8739-F94404C7460D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AC09EB-BB77-4DC6-9B53-B55D75A7B88F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b="1" dirty="0" err="1" smtClean="0">
              <a:latin typeface="Arial" pitchFamily="34" charset="0"/>
              <a:cs typeface="Arial" pitchFamily="34" charset="0"/>
            </a:rPr>
            <a:t>IMViC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 Reactions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46D22A3C-C324-4BDD-AD64-3AA0CCC91622}" type="parTrans" cxnId="{6A642812-9323-46AC-9694-7E1D6FD19935}">
      <dgm:prSet/>
      <dgm:spPr/>
      <dgm:t>
        <a:bodyPr/>
        <a:lstStyle/>
        <a:p>
          <a:endParaRPr lang="en-US"/>
        </a:p>
      </dgm:t>
    </dgm:pt>
    <dgm:pt modelId="{0888FCD9-DED7-4C70-A845-0CA8D6F5D073}" type="sibTrans" cxnId="{6A642812-9323-46AC-9694-7E1D6FD19935}">
      <dgm:prSet/>
      <dgm:spPr/>
      <dgm:t>
        <a:bodyPr/>
        <a:lstStyle/>
        <a:p>
          <a:endParaRPr lang="en-US"/>
        </a:p>
      </dgm:t>
    </dgm:pt>
    <dgm:pt modelId="{6C391183-8CE2-4DC1-8410-19294CEB1CE0}">
      <dgm:prSet phldrT="[Text]" custT="1"/>
      <dgm:spPr>
        <a:solidFill>
          <a:srgbClr val="70002D"/>
        </a:solidFill>
      </dgm:spPr>
      <dgm:t>
        <a:bodyPr/>
        <a:lstStyle/>
        <a:p>
          <a:r>
            <a:rPr lang="en-US" sz="2400" b="1" i="0" dirty="0" smtClean="0">
              <a:latin typeface="Arial" pitchFamily="34" charset="0"/>
              <a:cs typeface="Arial" pitchFamily="34" charset="0"/>
            </a:rPr>
            <a:t>Indole test </a:t>
          </a:r>
          <a:endParaRPr lang="en-US" sz="2400" i="0" dirty="0">
            <a:latin typeface="Arial" pitchFamily="34" charset="0"/>
            <a:cs typeface="Arial" pitchFamily="34" charset="0"/>
          </a:endParaRPr>
        </a:p>
      </dgm:t>
    </dgm:pt>
    <dgm:pt modelId="{BD6464BD-3D11-4C8D-8E9B-ED1EEE667528}" type="parTrans" cxnId="{9292E3FD-89B2-42A7-94C7-72E10B99440A}">
      <dgm:prSet/>
      <dgm:spPr/>
      <dgm:t>
        <a:bodyPr/>
        <a:lstStyle/>
        <a:p>
          <a:endParaRPr lang="en-US"/>
        </a:p>
      </dgm:t>
    </dgm:pt>
    <dgm:pt modelId="{38709BD7-A6A8-43E9-B841-A363B49C7656}" type="sibTrans" cxnId="{9292E3FD-89B2-42A7-94C7-72E10B99440A}">
      <dgm:prSet/>
      <dgm:spPr/>
      <dgm:t>
        <a:bodyPr/>
        <a:lstStyle/>
        <a:p>
          <a:endParaRPr lang="en-US"/>
        </a:p>
      </dgm:t>
    </dgm:pt>
    <dgm:pt modelId="{068C51A2-7CAB-47E8-BA44-7D2F347AA6F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i="0" smtClean="0">
              <a:latin typeface="Arial" pitchFamily="34" charset="0"/>
              <a:cs typeface="Arial" pitchFamily="34" charset="0"/>
            </a:rPr>
            <a:t>Methyl red test </a:t>
          </a:r>
          <a:endParaRPr lang="en-US" sz="2400" i="0" dirty="0">
            <a:latin typeface="Arial" pitchFamily="34" charset="0"/>
            <a:cs typeface="Arial" pitchFamily="34" charset="0"/>
          </a:endParaRPr>
        </a:p>
      </dgm:t>
    </dgm:pt>
    <dgm:pt modelId="{AD54F282-D782-4D98-B5E2-B35BACE5F2E4}" type="parTrans" cxnId="{50FDA09F-5249-458C-80B1-0288EE1EBA55}">
      <dgm:prSet/>
      <dgm:spPr/>
      <dgm:t>
        <a:bodyPr/>
        <a:lstStyle/>
        <a:p>
          <a:endParaRPr lang="en-US"/>
        </a:p>
      </dgm:t>
    </dgm:pt>
    <dgm:pt modelId="{D03FB04D-3A9B-43E8-B828-4F1F12B7D7DB}" type="sibTrans" cxnId="{50FDA09F-5249-458C-80B1-0288EE1EBA55}">
      <dgm:prSet/>
      <dgm:spPr/>
      <dgm:t>
        <a:bodyPr/>
        <a:lstStyle/>
        <a:p>
          <a:endParaRPr lang="en-US"/>
        </a:p>
      </dgm:t>
    </dgm:pt>
    <dgm:pt modelId="{F4210270-E0F4-419D-924C-F40A1DB7F37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i="0" dirty="0" smtClean="0">
              <a:latin typeface="Arial" pitchFamily="34" charset="0"/>
              <a:cs typeface="Arial" pitchFamily="34" charset="0"/>
            </a:rPr>
            <a:t>Voges-Proskauer test </a:t>
          </a:r>
          <a:endParaRPr lang="en-US" sz="2400" i="0" dirty="0">
            <a:latin typeface="Arial" pitchFamily="34" charset="0"/>
            <a:cs typeface="Arial" pitchFamily="34" charset="0"/>
          </a:endParaRPr>
        </a:p>
      </dgm:t>
    </dgm:pt>
    <dgm:pt modelId="{AAFDF539-7BE9-40A8-921B-81271A80FC90}" type="parTrans" cxnId="{A6CFB151-CFF7-4452-801A-6C725C56F0DD}">
      <dgm:prSet/>
      <dgm:spPr/>
      <dgm:t>
        <a:bodyPr/>
        <a:lstStyle/>
        <a:p>
          <a:endParaRPr lang="en-US"/>
        </a:p>
      </dgm:t>
    </dgm:pt>
    <dgm:pt modelId="{0A3001D1-B03A-44F0-9B35-BD7B40A51378}" type="sibTrans" cxnId="{A6CFB151-CFF7-4452-801A-6C725C56F0DD}">
      <dgm:prSet/>
      <dgm:spPr/>
      <dgm:t>
        <a:bodyPr/>
        <a:lstStyle/>
        <a:p>
          <a:endParaRPr lang="en-US"/>
        </a:p>
      </dgm:t>
    </dgm:pt>
    <dgm:pt modelId="{67AD5315-3EBF-4251-8313-D99E830D987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Citrate utilization test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49893178-3B92-4C69-B54E-4DF3EF626B28}" type="parTrans" cxnId="{D704B850-5AA0-4986-98E5-7BB09107BFB0}">
      <dgm:prSet/>
      <dgm:spPr/>
      <dgm:t>
        <a:bodyPr/>
        <a:lstStyle/>
        <a:p>
          <a:endParaRPr lang="en-US"/>
        </a:p>
      </dgm:t>
    </dgm:pt>
    <dgm:pt modelId="{D184C4B9-2DCB-4569-B3DE-277E5B194A14}" type="sibTrans" cxnId="{D704B850-5AA0-4986-98E5-7BB09107BFB0}">
      <dgm:prSet/>
      <dgm:spPr/>
      <dgm:t>
        <a:bodyPr/>
        <a:lstStyle/>
        <a:p>
          <a:endParaRPr lang="en-US"/>
        </a:p>
      </dgm:t>
    </dgm:pt>
    <dgm:pt modelId="{1C685FE6-53C5-404D-8ADC-7D9B25868B69}" type="pres">
      <dgm:prSet presAssocID="{18B8788D-69BE-4DD4-8739-F94404C746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529B4D-A2FE-423B-8327-B6DDC09888A0}" type="pres">
      <dgm:prSet presAssocID="{66AC09EB-BB77-4DC6-9B53-B55D75A7B88F}" presName="hierRoot1" presStyleCnt="0">
        <dgm:presLayoutVars>
          <dgm:hierBranch val="init"/>
        </dgm:presLayoutVars>
      </dgm:prSet>
      <dgm:spPr/>
    </dgm:pt>
    <dgm:pt modelId="{DAD945F7-9541-4554-8E85-C45E4647DAF4}" type="pres">
      <dgm:prSet presAssocID="{66AC09EB-BB77-4DC6-9B53-B55D75A7B88F}" presName="rootComposite1" presStyleCnt="0"/>
      <dgm:spPr/>
    </dgm:pt>
    <dgm:pt modelId="{FEA1F8D9-6C49-4094-BECC-D8BCCA9D4C81}" type="pres">
      <dgm:prSet presAssocID="{66AC09EB-BB77-4DC6-9B53-B55D75A7B88F}" presName="rootText1" presStyleLbl="node0" presStyleIdx="0" presStyleCnt="1" custScaleX="249566" custScaleY="168997" custLinFactNeighborX="0" custLinFactNeighborY="-71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D7B029-0C39-4AA8-93E5-E91141E46E70}" type="pres">
      <dgm:prSet presAssocID="{66AC09EB-BB77-4DC6-9B53-B55D75A7B88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4C3E0C5-5F2D-4D5F-BD32-47D3C45E260E}" type="pres">
      <dgm:prSet presAssocID="{66AC09EB-BB77-4DC6-9B53-B55D75A7B88F}" presName="hierChild2" presStyleCnt="0"/>
      <dgm:spPr/>
    </dgm:pt>
    <dgm:pt modelId="{81A1FFF0-A4C6-47E4-BEB5-987AAA638A64}" type="pres">
      <dgm:prSet presAssocID="{BD6464BD-3D11-4C8D-8E9B-ED1EEE667528}" presName="Name37" presStyleLbl="parChTrans1D2" presStyleIdx="0" presStyleCnt="4"/>
      <dgm:spPr/>
      <dgm:t>
        <a:bodyPr/>
        <a:lstStyle/>
        <a:p>
          <a:endParaRPr lang="en-US"/>
        </a:p>
      </dgm:t>
    </dgm:pt>
    <dgm:pt modelId="{3D50749C-47D7-4831-BAA3-378EB5DA6E8C}" type="pres">
      <dgm:prSet presAssocID="{6C391183-8CE2-4DC1-8410-19294CEB1CE0}" presName="hierRoot2" presStyleCnt="0">
        <dgm:presLayoutVars>
          <dgm:hierBranch val="init"/>
        </dgm:presLayoutVars>
      </dgm:prSet>
      <dgm:spPr/>
    </dgm:pt>
    <dgm:pt modelId="{73C6FCA2-29F8-48AB-8728-EA0E3F06036E}" type="pres">
      <dgm:prSet presAssocID="{6C391183-8CE2-4DC1-8410-19294CEB1CE0}" presName="rootComposite" presStyleCnt="0"/>
      <dgm:spPr/>
    </dgm:pt>
    <dgm:pt modelId="{55AC9368-C3C5-4EF0-B233-D7B36D8CAD2C}" type="pres">
      <dgm:prSet presAssocID="{6C391183-8CE2-4DC1-8410-19294CEB1CE0}" presName="rootText" presStyleLbl="node2" presStyleIdx="0" presStyleCnt="4" custScaleY="171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06067A-C836-4F1B-9138-853D53C7D29E}" type="pres">
      <dgm:prSet presAssocID="{6C391183-8CE2-4DC1-8410-19294CEB1CE0}" presName="rootConnector" presStyleLbl="node2" presStyleIdx="0" presStyleCnt="4"/>
      <dgm:spPr/>
      <dgm:t>
        <a:bodyPr/>
        <a:lstStyle/>
        <a:p>
          <a:endParaRPr lang="en-US"/>
        </a:p>
      </dgm:t>
    </dgm:pt>
    <dgm:pt modelId="{37066B75-00B8-4B99-B550-BA6B0B268C1B}" type="pres">
      <dgm:prSet presAssocID="{6C391183-8CE2-4DC1-8410-19294CEB1CE0}" presName="hierChild4" presStyleCnt="0"/>
      <dgm:spPr/>
    </dgm:pt>
    <dgm:pt modelId="{1DA2F5E8-E156-40F6-91B5-BA9F0C210736}" type="pres">
      <dgm:prSet presAssocID="{6C391183-8CE2-4DC1-8410-19294CEB1CE0}" presName="hierChild5" presStyleCnt="0"/>
      <dgm:spPr/>
    </dgm:pt>
    <dgm:pt modelId="{C9EB07CC-EF54-4A08-AF03-CE300B9630AE}" type="pres">
      <dgm:prSet presAssocID="{AD54F282-D782-4D98-B5E2-B35BACE5F2E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66BB0BD-FC3D-4765-A264-65E8C82D158E}" type="pres">
      <dgm:prSet presAssocID="{068C51A2-7CAB-47E8-BA44-7D2F347AA6F8}" presName="hierRoot2" presStyleCnt="0">
        <dgm:presLayoutVars>
          <dgm:hierBranch val="init"/>
        </dgm:presLayoutVars>
      </dgm:prSet>
      <dgm:spPr/>
    </dgm:pt>
    <dgm:pt modelId="{75B63D2E-155A-4D3D-ABC4-5D4DF6C7A941}" type="pres">
      <dgm:prSet presAssocID="{068C51A2-7CAB-47E8-BA44-7D2F347AA6F8}" presName="rootComposite" presStyleCnt="0"/>
      <dgm:spPr/>
    </dgm:pt>
    <dgm:pt modelId="{A1668E46-78E9-4275-A0EF-573D8C8FD439}" type="pres">
      <dgm:prSet presAssocID="{068C51A2-7CAB-47E8-BA44-7D2F347AA6F8}" presName="rootText" presStyleLbl="node2" presStyleIdx="1" presStyleCnt="4" custScaleY="171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0629F8-009C-4360-B491-9C337626D6C1}" type="pres">
      <dgm:prSet presAssocID="{068C51A2-7CAB-47E8-BA44-7D2F347AA6F8}" presName="rootConnector" presStyleLbl="node2" presStyleIdx="1" presStyleCnt="4"/>
      <dgm:spPr/>
      <dgm:t>
        <a:bodyPr/>
        <a:lstStyle/>
        <a:p>
          <a:endParaRPr lang="en-US"/>
        </a:p>
      </dgm:t>
    </dgm:pt>
    <dgm:pt modelId="{30840246-79E4-43BD-ADF5-AB07B93B1386}" type="pres">
      <dgm:prSet presAssocID="{068C51A2-7CAB-47E8-BA44-7D2F347AA6F8}" presName="hierChild4" presStyleCnt="0"/>
      <dgm:spPr/>
    </dgm:pt>
    <dgm:pt modelId="{8F1DBD2E-4DE6-4B1F-AF82-65C8E84C0B1B}" type="pres">
      <dgm:prSet presAssocID="{068C51A2-7CAB-47E8-BA44-7D2F347AA6F8}" presName="hierChild5" presStyleCnt="0"/>
      <dgm:spPr/>
    </dgm:pt>
    <dgm:pt modelId="{1BBC60D1-D34B-4E58-A4A6-0BE24780A77F}" type="pres">
      <dgm:prSet presAssocID="{AAFDF539-7BE9-40A8-921B-81271A80FC9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F1E4568-F8B8-465F-83D1-E62CD6BA2CEC}" type="pres">
      <dgm:prSet presAssocID="{F4210270-E0F4-419D-924C-F40A1DB7F37C}" presName="hierRoot2" presStyleCnt="0">
        <dgm:presLayoutVars>
          <dgm:hierBranch val="init"/>
        </dgm:presLayoutVars>
      </dgm:prSet>
      <dgm:spPr/>
    </dgm:pt>
    <dgm:pt modelId="{6E9DCD3D-EEC2-4BE7-B62B-319E5E6AE8E8}" type="pres">
      <dgm:prSet presAssocID="{F4210270-E0F4-419D-924C-F40A1DB7F37C}" presName="rootComposite" presStyleCnt="0"/>
      <dgm:spPr/>
    </dgm:pt>
    <dgm:pt modelId="{F1B66D36-A9CA-40F8-BE13-11252C1FB3E2}" type="pres">
      <dgm:prSet presAssocID="{F4210270-E0F4-419D-924C-F40A1DB7F37C}" presName="rootText" presStyleLbl="node2" presStyleIdx="2" presStyleCnt="4" custScaleY="171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30395A-5319-41F2-8064-7F4439819CA4}" type="pres">
      <dgm:prSet presAssocID="{F4210270-E0F4-419D-924C-F40A1DB7F37C}" presName="rootConnector" presStyleLbl="node2" presStyleIdx="2" presStyleCnt="4"/>
      <dgm:spPr/>
      <dgm:t>
        <a:bodyPr/>
        <a:lstStyle/>
        <a:p>
          <a:endParaRPr lang="en-US"/>
        </a:p>
      </dgm:t>
    </dgm:pt>
    <dgm:pt modelId="{6D1EEEEC-4F69-486F-BCBA-AC91E48F4C18}" type="pres">
      <dgm:prSet presAssocID="{F4210270-E0F4-419D-924C-F40A1DB7F37C}" presName="hierChild4" presStyleCnt="0"/>
      <dgm:spPr/>
    </dgm:pt>
    <dgm:pt modelId="{6F621A58-389A-4A09-A133-3AD8EF51D9C0}" type="pres">
      <dgm:prSet presAssocID="{F4210270-E0F4-419D-924C-F40A1DB7F37C}" presName="hierChild5" presStyleCnt="0"/>
      <dgm:spPr/>
    </dgm:pt>
    <dgm:pt modelId="{C51D2509-5785-4C3F-8267-5CD1FFD37B18}" type="pres">
      <dgm:prSet presAssocID="{49893178-3B92-4C69-B54E-4DF3EF626B28}" presName="Name37" presStyleLbl="parChTrans1D2" presStyleIdx="3" presStyleCnt="4"/>
      <dgm:spPr/>
      <dgm:t>
        <a:bodyPr/>
        <a:lstStyle/>
        <a:p>
          <a:endParaRPr lang="en-US"/>
        </a:p>
      </dgm:t>
    </dgm:pt>
    <dgm:pt modelId="{507A813B-077F-428A-B13A-AFDEAAE0AA23}" type="pres">
      <dgm:prSet presAssocID="{67AD5315-3EBF-4251-8313-D99E830D987A}" presName="hierRoot2" presStyleCnt="0">
        <dgm:presLayoutVars>
          <dgm:hierBranch val="init"/>
        </dgm:presLayoutVars>
      </dgm:prSet>
      <dgm:spPr/>
    </dgm:pt>
    <dgm:pt modelId="{F6DBEDD1-8647-4BCD-BE30-D2F3BF495829}" type="pres">
      <dgm:prSet presAssocID="{67AD5315-3EBF-4251-8313-D99E830D987A}" presName="rootComposite" presStyleCnt="0"/>
      <dgm:spPr/>
    </dgm:pt>
    <dgm:pt modelId="{99267BBF-23E5-41F5-B736-9A2EE94DD226}" type="pres">
      <dgm:prSet presAssocID="{67AD5315-3EBF-4251-8313-D99E830D987A}" presName="rootText" presStyleLbl="node2" presStyleIdx="3" presStyleCnt="4" custScaleY="171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09D3A-0F94-46A5-976B-3D8C3BE26569}" type="pres">
      <dgm:prSet presAssocID="{67AD5315-3EBF-4251-8313-D99E830D987A}" presName="rootConnector" presStyleLbl="node2" presStyleIdx="3" presStyleCnt="4"/>
      <dgm:spPr/>
      <dgm:t>
        <a:bodyPr/>
        <a:lstStyle/>
        <a:p>
          <a:endParaRPr lang="en-US"/>
        </a:p>
      </dgm:t>
    </dgm:pt>
    <dgm:pt modelId="{FBCAF8BF-B0F9-473B-A82D-1B13297F4287}" type="pres">
      <dgm:prSet presAssocID="{67AD5315-3EBF-4251-8313-D99E830D987A}" presName="hierChild4" presStyleCnt="0"/>
      <dgm:spPr/>
    </dgm:pt>
    <dgm:pt modelId="{0CD491ED-FADC-4E92-B51B-E41DB53A0A60}" type="pres">
      <dgm:prSet presAssocID="{67AD5315-3EBF-4251-8313-D99E830D987A}" presName="hierChild5" presStyleCnt="0"/>
      <dgm:spPr/>
    </dgm:pt>
    <dgm:pt modelId="{B9134AF5-C80D-4BD2-9695-6060F4BFBB80}" type="pres">
      <dgm:prSet presAssocID="{66AC09EB-BB77-4DC6-9B53-B55D75A7B88F}" presName="hierChild3" presStyleCnt="0"/>
      <dgm:spPr/>
    </dgm:pt>
  </dgm:ptLst>
  <dgm:cxnLst>
    <dgm:cxn modelId="{86B98C8A-335B-4F9A-A04E-B456E252BA3F}" type="presOf" srcId="{6C391183-8CE2-4DC1-8410-19294CEB1CE0}" destId="{55AC9368-C3C5-4EF0-B233-D7B36D8CAD2C}" srcOrd="0" destOrd="0" presId="urn:microsoft.com/office/officeart/2005/8/layout/orgChart1"/>
    <dgm:cxn modelId="{DE8EADD1-B8DF-4694-95B9-40FF6D30E2A1}" type="presOf" srcId="{67AD5315-3EBF-4251-8313-D99E830D987A}" destId="{99267BBF-23E5-41F5-B736-9A2EE94DD226}" srcOrd="0" destOrd="0" presId="urn:microsoft.com/office/officeart/2005/8/layout/orgChart1"/>
    <dgm:cxn modelId="{0D1338C5-72E0-4E93-B288-4D66E84205B4}" type="presOf" srcId="{068C51A2-7CAB-47E8-BA44-7D2F347AA6F8}" destId="{8F0629F8-009C-4360-B491-9C337626D6C1}" srcOrd="1" destOrd="0" presId="urn:microsoft.com/office/officeart/2005/8/layout/orgChart1"/>
    <dgm:cxn modelId="{06BFF9A6-63B1-48A1-B6E5-A54C8D41C7F4}" type="presOf" srcId="{BD6464BD-3D11-4C8D-8E9B-ED1EEE667528}" destId="{81A1FFF0-A4C6-47E4-BEB5-987AAA638A64}" srcOrd="0" destOrd="0" presId="urn:microsoft.com/office/officeart/2005/8/layout/orgChart1"/>
    <dgm:cxn modelId="{26B0B857-5D70-4988-B8C1-2A2AAA08EDA8}" type="presOf" srcId="{66AC09EB-BB77-4DC6-9B53-B55D75A7B88F}" destId="{FEA1F8D9-6C49-4094-BECC-D8BCCA9D4C81}" srcOrd="0" destOrd="0" presId="urn:microsoft.com/office/officeart/2005/8/layout/orgChart1"/>
    <dgm:cxn modelId="{295DD343-C3CA-47EA-A751-C4E62CAD2D42}" type="presOf" srcId="{F4210270-E0F4-419D-924C-F40A1DB7F37C}" destId="{F1B66D36-A9CA-40F8-BE13-11252C1FB3E2}" srcOrd="0" destOrd="0" presId="urn:microsoft.com/office/officeart/2005/8/layout/orgChart1"/>
    <dgm:cxn modelId="{10E1613B-F74E-4BAF-86F6-6AFC31B4A6F5}" type="presOf" srcId="{068C51A2-7CAB-47E8-BA44-7D2F347AA6F8}" destId="{A1668E46-78E9-4275-A0EF-573D8C8FD439}" srcOrd="0" destOrd="0" presId="urn:microsoft.com/office/officeart/2005/8/layout/orgChart1"/>
    <dgm:cxn modelId="{72688B68-EEB3-4DF2-9D69-01025FB7652F}" type="presOf" srcId="{18B8788D-69BE-4DD4-8739-F94404C7460D}" destId="{1C685FE6-53C5-404D-8ADC-7D9B25868B69}" srcOrd="0" destOrd="0" presId="urn:microsoft.com/office/officeart/2005/8/layout/orgChart1"/>
    <dgm:cxn modelId="{50FDA09F-5249-458C-80B1-0288EE1EBA55}" srcId="{66AC09EB-BB77-4DC6-9B53-B55D75A7B88F}" destId="{068C51A2-7CAB-47E8-BA44-7D2F347AA6F8}" srcOrd="1" destOrd="0" parTransId="{AD54F282-D782-4D98-B5E2-B35BACE5F2E4}" sibTransId="{D03FB04D-3A9B-43E8-B828-4F1F12B7D7DB}"/>
    <dgm:cxn modelId="{1826EA13-301E-4790-AAF5-ACC0EE3F93A6}" type="presOf" srcId="{6C391183-8CE2-4DC1-8410-19294CEB1CE0}" destId="{9706067A-C836-4F1B-9138-853D53C7D29E}" srcOrd="1" destOrd="0" presId="urn:microsoft.com/office/officeart/2005/8/layout/orgChart1"/>
    <dgm:cxn modelId="{7FF8AD9D-6C3E-4EFA-AD16-18A150E19BE7}" type="presOf" srcId="{49893178-3B92-4C69-B54E-4DF3EF626B28}" destId="{C51D2509-5785-4C3F-8267-5CD1FFD37B18}" srcOrd="0" destOrd="0" presId="urn:microsoft.com/office/officeart/2005/8/layout/orgChart1"/>
    <dgm:cxn modelId="{6A642812-9323-46AC-9694-7E1D6FD19935}" srcId="{18B8788D-69BE-4DD4-8739-F94404C7460D}" destId="{66AC09EB-BB77-4DC6-9B53-B55D75A7B88F}" srcOrd="0" destOrd="0" parTransId="{46D22A3C-C324-4BDD-AD64-3AA0CCC91622}" sibTransId="{0888FCD9-DED7-4C70-A845-0CA8D6F5D073}"/>
    <dgm:cxn modelId="{8BBA1057-DE78-4B98-841A-D83BFC24BC75}" type="presOf" srcId="{AD54F282-D782-4D98-B5E2-B35BACE5F2E4}" destId="{C9EB07CC-EF54-4A08-AF03-CE300B9630AE}" srcOrd="0" destOrd="0" presId="urn:microsoft.com/office/officeart/2005/8/layout/orgChart1"/>
    <dgm:cxn modelId="{D704B850-5AA0-4986-98E5-7BB09107BFB0}" srcId="{66AC09EB-BB77-4DC6-9B53-B55D75A7B88F}" destId="{67AD5315-3EBF-4251-8313-D99E830D987A}" srcOrd="3" destOrd="0" parTransId="{49893178-3B92-4C69-B54E-4DF3EF626B28}" sibTransId="{D184C4B9-2DCB-4569-B3DE-277E5B194A14}"/>
    <dgm:cxn modelId="{0DC82B14-C681-4D60-A24E-BA1098DB53DF}" type="presOf" srcId="{66AC09EB-BB77-4DC6-9B53-B55D75A7B88F}" destId="{ADD7B029-0C39-4AA8-93E5-E91141E46E70}" srcOrd="1" destOrd="0" presId="urn:microsoft.com/office/officeart/2005/8/layout/orgChart1"/>
    <dgm:cxn modelId="{9292E3FD-89B2-42A7-94C7-72E10B99440A}" srcId="{66AC09EB-BB77-4DC6-9B53-B55D75A7B88F}" destId="{6C391183-8CE2-4DC1-8410-19294CEB1CE0}" srcOrd="0" destOrd="0" parTransId="{BD6464BD-3D11-4C8D-8E9B-ED1EEE667528}" sibTransId="{38709BD7-A6A8-43E9-B841-A363B49C7656}"/>
    <dgm:cxn modelId="{7ECC743B-C555-4282-B6AF-68CDDF280AEF}" type="presOf" srcId="{AAFDF539-7BE9-40A8-921B-81271A80FC90}" destId="{1BBC60D1-D34B-4E58-A4A6-0BE24780A77F}" srcOrd="0" destOrd="0" presId="urn:microsoft.com/office/officeart/2005/8/layout/orgChart1"/>
    <dgm:cxn modelId="{7DBDBEB2-264C-45AF-A53B-EDDB6C25EAA8}" type="presOf" srcId="{67AD5315-3EBF-4251-8313-D99E830D987A}" destId="{7AF09D3A-0F94-46A5-976B-3D8C3BE26569}" srcOrd="1" destOrd="0" presId="urn:microsoft.com/office/officeart/2005/8/layout/orgChart1"/>
    <dgm:cxn modelId="{A6CFB151-CFF7-4452-801A-6C725C56F0DD}" srcId="{66AC09EB-BB77-4DC6-9B53-B55D75A7B88F}" destId="{F4210270-E0F4-419D-924C-F40A1DB7F37C}" srcOrd="2" destOrd="0" parTransId="{AAFDF539-7BE9-40A8-921B-81271A80FC90}" sibTransId="{0A3001D1-B03A-44F0-9B35-BD7B40A51378}"/>
    <dgm:cxn modelId="{74BDA09D-C28D-4309-A202-25E8037F793F}" type="presOf" srcId="{F4210270-E0F4-419D-924C-F40A1DB7F37C}" destId="{8D30395A-5319-41F2-8064-7F4439819CA4}" srcOrd="1" destOrd="0" presId="urn:microsoft.com/office/officeart/2005/8/layout/orgChart1"/>
    <dgm:cxn modelId="{8C485F00-309C-47B4-B270-E8F57C955C59}" type="presParOf" srcId="{1C685FE6-53C5-404D-8ADC-7D9B25868B69}" destId="{45529B4D-A2FE-423B-8327-B6DDC09888A0}" srcOrd="0" destOrd="0" presId="urn:microsoft.com/office/officeart/2005/8/layout/orgChart1"/>
    <dgm:cxn modelId="{804081C0-AF92-4607-80A9-31DB5DD84D76}" type="presParOf" srcId="{45529B4D-A2FE-423B-8327-B6DDC09888A0}" destId="{DAD945F7-9541-4554-8E85-C45E4647DAF4}" srcOrd="0" destOrd="0" presId="urn:microsoft.com/office/officeart/2005/8/layout/orgChart1"/>
    <dgm:cxn modelId="{488A4A7A-C9E5-47D5-8D2F-E8ADC81ECE2B}" type="presParOf" srcId="{DAD945F7-9541-4554-8E85-C45E4647DAF4}" destId="{FEA1F8D9-6C49-4094-BECC-D8BCCA9D4C81}" srcOrd="0" destOrd="0" presId="urn:microsoft.com/office/officeart/2005/8/layout/orgChart1"/>
    <dgm:cxn modelId="{DF446662-6CF5-4EB4-8E65-728E9134E6FF}" type="presParOf" srcId="{DAD945F7-9541-4554-8E85-C45E4647DAF4}" destId="{ADD7B029-0C39-4AA8-93E5-E91141E46E70}" srcOrd="1" destOrd="0" presId="urn:microsoft.com/office/officeart/2005/8/layout/orgChart1"/>
    <dgm:cxn modelId="{B0032ADA-CC87-4973-8F91-8BB58110694F}" type="presParOf" srcId="{45529B4D-A2FE-423B-8327-B6DDC09888A0}" destId="{04C3E0C5-5F2D-4D5F-BD32-47D3C45E260E}" srcOrd="1" destOrd="0" presId="urn:microsoft.com/office/officeart/2005/8/layout/orgChart1"/>
    <dgm:cxn modelId="{9CDABB52-987F-4EB3-AE91-1009A8F1F7CF}" type="presParOf" srcId="{04C3E0C5-5F2D-4D5F-BD32-47D3C45E260E}" destId="{81A1FFF0-A4C6-47E4-BEB5-987AAA638A64}" srcOrd="0" destOrd="0" presId="urn:microsoft.com/office/officeart/2005/8/layout/orgChart1"/>
    <dgm:cxn modelId="{0666DA98-0FDF-4305-827A-618BBE09F490}" type="presParOf" srcId="{04C3E0C5-5F2D-4D5F-BD32-47D3C45E260E}" destId="{3D50749C-47D7-4831-BAA3-378EB5DA6E8C}" srcOrd="1" destOrd="0" presId="urn:microsoft.com/office/officeart/2005/8/layout/orgChart1"/>
    <dgm:cxn modelId="{74B2D424-62E2-4972-A1FE-8D67C4683319}" type="presParOf" srcId="{3D50749C-47D7-4831-BAA3-378EB5DA6E8C}" destId="{73C6FCA2-29F8-48AB-8728-EA0E3F06036E}" srcOrd="0" destOrd="0" presId="urn:microsoft.com/office/officeart/2005/8/layout/orgChart1"/>
    <dgm:cxn modelId="{9928D306-FF0A-4097-BAAD-099F753ED1E6}" type="presParOf" srcId="{73C6FCA2-29F8-48AB-8728-EA0E3F06036E}" destId="{55AC9368-C3C5-4EF0-B233-D7B36D8CAD2C}" srcOrd="0" destOrd="0" presId="urn:microsoft.com/office/officeart/2005/8/layout/orgChart1"/>
    <dgm:cxn modelId="{05A8050D-2839-4973-95C1-CA83700143BC}" type="presParOf" srcId="{73C6FCA2-29F8-48AB-8728-EA0E3F06036E}" destId="{9706067A-C836-4F1B-9138-853D53C7D29E}" srcOrd="1" destOrd="0" presId="urn:microsoft.com/office/officeart/2005/8/layout/orgChart1"/>
    <dgm:cxn modelId="{F258EAE5-1EC0-4643-BE9F-03A52F66668E}" type="presParOf" srcId="{3D50749C-47D7-4831-BAA3-378EB5DA6E8C}" destId="{37066B75-00B8-4B99-B550-BA6B0B268C1B}" srcOrd="1" destOrd="0" presId="urn:microsoft.com/office/officeart/2005/8/layout/orgChart1"/>
    <dgm:cxn modelId="{181281A3-9BB2-40C2-8A9D-1231306CC18E}" type="presParOf" srcId="{3D50749C-47D7-4831-BAA3-378EB5DA6E8C}" destId="{1DA2F5E8-E156-40F6-91B5-BA9F0C210736}" srcOrd="2" destOrd="0" presId="urn:microsoft.com/office/officeart/2005/8/layout/orgChart1"/>
    <dgm:cxn modelId="{98A8E2ED-0875-4FD4-AEBF-EB453568F4F7}" type="presParOf" srcId="{04C3E0C5-5F2D-4D5F-BD32-47D3C45E260E}" destId="{C9EB07CC-EF54-4A08-AF03-CE300B9630AE}" srcOrd="2" destOrd="0" presId="urn:microsoft.com/office/officeart/2005/8/layout/orgChart1"/>
    <dgm:cxn modelId="{E758FFFC-E847-4486-B84F-12B8C0C46576}" type="presParOf" srcId="{04C3E0C5-5F2D-4D5F-BD32-47D3C45E260E}" destId="{966BB0BD-FC3D-4765-A264-65E8C82D158E}" srcOrd="3" destOrd="0" presId="urn:microsoft.com/office/officeart/2005/8/layout/orgChart1"/>
    <dgm:cxn modelId="{CA075C85-B2AD-4EF8-8BD5-2E4D1D7F7F36}" type="presParOf" srcId="{966BB0BD-FC3D-4765-A264-65E8C82D158E}" destId="{75B63D2E-155A-4D3D-ABC4-5D4DF6C7A941}" srcOrd="0" destOrd="0" presId="urn:microsoft.com/office/officeart/2005/8/layout/orgChart1"/>
    <dgm:cxn modelId="{AEBE9C7C-3852-4CD6-B1DD-9E5EBD262986}" type="presParOf" srcId="{75B63D2E-155A-4D3D-ABC4-5D4DF6C7A941}" destId="{A1668E46-78E9-4275-A0EF-573D8C8FD439}" srcOrd="0" destOrd="0" presId="urn:microsoft.com/office/officeart/2005/8/layout/orgChart1"/>
    <dgm:cxn modelId="{9DE3AAE4-56D0-4F6B-A864-D125E29E03CE}" type="presParOf" srcId="{75B63D2E-155A-4D3D-ABC4-5D4DF6C7A941}" destId="{8F0629F8-009C-4360-B491-9C337626D6C1}" srcOrd="1" destOrd="0" presId="urn:microsoft.com/office/officeart/2005/8/layout/orgChart1"/>
    <dgm:cxn modelId="{FBF4062A-B5BD-470E-B1E4-8204ECEE9964}" type="presParOf" srcId="{966BB0BD-FC3D-4765-A264-65E8C82D158E}" destId="{30840246-79E4-43BD-ADF5-AB07B93B1386}" srcOrd="1" destOrd="0" presId="urn:microsoft.com/office/officeart/2005/8/layout/orgChart1"/>
    <dgm:cxn modelId="{395C92A0-607A-4F15-8B8D-1186B2B096EB}" type="presParOf" srcId="{966BB0BD-FC3D-4765-A264-65E8C82D158E}" destId="{8F1DBD2E-4DE6-4B1F-AF82-65C8E84C0B1B}" srcOrd="2" destOrd="0" presId="urn:microsoft.com/office/officeart/2005/8/layout/orgChart1"/>
    <dgm:cxn modelId="{DB0FFB88-A3EF-410D-83A6-C3821C378F8E}" type="presParOf" srcId="{04C3E0C5-5F2D-4D5F-BD32-47D3C45E260E}" destId="{1BBC60D1-D34B-4E58-A4A6-0BE24780A77F}" srcOrd="4" destOrd="0" presId="urn:microsoft.com/office/officeart/2005/8/layout/orgChart1"/>
    <dgm:cxn modelId="{10123264-29B5-492A-904B-0A93B03AF1CD}" type="presParOf" srcId="{04C3E0C5-5F2D-4D5F-BD32-47D3C45E260E}" destId="{0F1E4568-F8B8-465F-83D1-E62CD6BA2CEC}" srcOrd="5" destOrd="0" presId="urn:microsoft.com/office/officeart/2005/8/layout/orgChart1"/>
    <dgm:cxn modelId="{66C83F2C-51F0-40D7-BF6F-DA2D92876F57}" type="presParOf" srcId="{0F1E4568-F8B8-465F-83D1-E62CD6BA2CEC}" destId="{6E9DCD3D-EEC2-4BE7-B62B-319E5E6AE8E8}" srcOrd="0" destOrd="0" presId="urn:microsoft.com/office/officeart/2005/8/layout/orgChart1"/>
    <dgm:cxn modelId="{3263FEBF-BE84-42BD-B17E-E33779F943A3}" type="presParOf" srcId="{6E9DCD3D-EEC2-4BE7-B62B-319E5E6AE8E8}" destId="{F1B66D36-A9CA-40F8-BE13-11252C1FB3E2}" srcOrd="0" destOrd="0" presId="urn:microsoft.com/office/officeart/2005/8/layout/orgChart1"/>
    <dgm:cxn modelId="{B0CB80DB-24AF-444E-90D0-75A6B27B17E7}" type="presParOf" srcId="{6E9DCD3D-EEC2-4BE7-B62B-319E5E6AE8E8}" destId="{8D30395A-5319-41F2-8064-7F4439819CA4}" srcOrd="1" destOrd="0" presId="urn:microsoft.com/office/officeart/2005/8/layout/orgChart1"/>
    <dgm:cxn modelId="{E8F1665D-6D59-492D-B545-D686377DB574}" type="presParOf" srcId="{0F1E4568-F8B8-465F-83D1-E62CD6BA2CEC}" destId="{6D1EEEEC-4F69-486F-BCBA-AC91E48F4C18}" srcOrd="1" destOrd="0" presId="urn:microsoft.com/office/officeart/2005/8/layout/orgChart1"/>
    <dgm:cxn modelId="{879D571E-968F-444E-A5FF-E949DF8EB348}" type="presParOf" srcId="{0F1E4568-F8B8-465F-83D1-E62CD6BA2CEC}" destId="{6F621A58-389A-4A09-A133-3AD8EF51D9C0}" srcOrd="2" destOrd="0" presId="urn:microsoft.com/office/officeart/2005/8/layout/orgChart1"/>
    <dgm:cxn modelId="{65D62AEB-5AC1-4B61-8050-07667E12FE39}" type="presParOf" srcId="{04C3E0C5-5F2D-4D5F-BD32-47D3C45E260E}" destId="{C51D2509-5785-4C3F-8267-5CD1FFD37B18}" srcOrd="6" destOrd="0" presId="urn:microsoft.com/office/officeart/2005/8/layout/orgChart1"/>
    <dgm:cxn modelId="{77B15087-98FC-491B-8B1B-F07D8990CE64}" type="presParOf" srcId="{04C3E0C5-5F2D-4D5F-BD32-47D3C45E260E}" destId="{507A813B-077F-428A-B13A-AFDEAAE0AA23}" srcOrd="7" destOrd="0" presId="urn:microsoft.com/office/officeart/2005/8/layout/orgChart1"/>
    <dgm:cxn modelId="{EC7EA675-86C6-411B-9A4B-294829DBCAB7}" type="presParOf" srcId="{507A813B-077F-428A-B13A-AFDEAAE0AA23}" destId="{F6DBEDD1-8647-4BCD-BE30-D2F3BF495829}" srcOrd="0" destOrd="0" presId="urn:microsoft.com/office/officeart/2005/8/layout/orgChart1"/>
    <dgm:cxn modelId="{EE4FC635-247C-4981-AE98-7788A51B9F32}" type="presParOf" srcId="{F6DBEDD1-8647-4BCD-BE30-D2F3BF495829}" destId="{99267BBF-23E5-41F5-B736-9A2EE94DD226}" srcOrd="0" destOrd="0" presId="urn:microsoft.com/office/officeart/2005/8/layout/orgChart1"/>
    <dgm:cxn modelId="{071A8F3D-474F-4209-9254-3BB73881CA9D}" type="presParOf" srcId="{F6DBEDD1-8647-4BCD-BE30-D2F3BF495829}" destId="{7AF09D3A-0F94-46A5-976B-3D8C3BE26569}" srcOrd="1" destOrd="0" presId="urn:microsoft.com/office/officeart/2005/8/layout/orgChart1"/>
    <dgm:cxn modelId="{56A8C10D-DC2F-4A01-9B75-1CCDB6217205}" type="presParOf" srcId="{507A813B-077F-428A-B13A-AFDEAAE0AA23}" destId="{FBCAF8BF-B0F9-473B-A82D-1B13297F4287}" srcOrd="1" destOrd="0" presId="urn:microsoft.com/office/officeart/2005/8/layout/orgChart1"/>
    <dgm:cxn modelId="{296BD9F9-A923-44AA-B33F-B83DDB0498D0}" type="presParOf" srcId="{507A813B-077F-428A-B13A-AFDEAAE0AA23}" destId="{0CD491ED-FADC-4E92-B51B-E41DB53A0A60}" srcOrd="2" destOrd="0" presId="urn:microsoft.com/office/officeart/2005/8/layout/orgChart1"/>
    <dgm:cxn modelId="{7B6129C9-58F6-4FC6-BCDC-C75303D461F1}" type="presParOf" srcId="{45529B4D-A2FE-423B-8327-B6DDC09888A0}" destId="{B9134AF5-C80D-4BD2-9695-6060F4BFBB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B329C-0CB8-49B2-97E1-98F16506C2C2}">
      <dsp:nvSpPr>
        <dsp:cNvPr id="0" name=""/>
        <dsp:cNvSpPr/>
      </dsp:nvSpPr>
      <dsp:spPr>
        <a:xfrm rot="5400000">
          <a:off x="4954952" y="-1870156"/>
          <a:ext cx="1178718" cy="5218176"/>
        </a:xfrm>
        <a:prstGeom prst="round2SameRect">
          <a:avLst/>
        </a:prstGeom>
        <a:solidFill>
          <a:srgbClr val="FFABAB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Catalase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Oxidase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Urease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935223" y="207113"/>
        <a:ext cx="5160636" cy="1063638"/>
      </dsp:txXfrm>
    </dsp:sp>
    <dsp:sp modelId="{C4339929-4F2E-40D7-A58A-1FE88205C857}">
      <dsp:nvSpPr>
        <dsp:cNvPr id="0" name=""/>
        <dsp:cNvSpPr/>
      </dsp:nvSpPr>
      <dsp:spPr>
        <a:xfrm>
          <a:off x="0" y="2232"/>
          <a:ext cx="2935224" cy="1473398"/>
        </a:xfrm>
        <a:prstGeom prst="roundRect">
          <a:avLst/>
        </a:prstGeom>
        <a:solidFill>
          <a:srgbClr val="70002D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Tests for Enzymes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71925" y="74157"/>
        <a:ext cx="2791374" cy="1329548"/>
      </dsp:txXfrm>
    </dsp:sp>
    <dsp:sp modelId="{D5A4EA8A-170C-46E1-AC1E-413AB89A39DD}">
      <dsp:nvSpPr>
        <dsp:cNvPr id="0" name=""/>
        <dsp:cNvSpPr/>
      </dsp:nvSpPr>
      <dsp:spPr>
        <a:xfrm rot="5400000">
          <a:off x="4954952" y="-323088"/>
          <a:ext cx="1178718" cy="5218176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Methyl Red test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Voges-Proskauer test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935223" y="1754181"/>
        <a:ext cx="5160636" cy="1063638"/>
      </dsp:txXfrm>
    </dsp:sp>
    <dsp:sp modelId="{0BC7CEB2-FAF0-4B91-8EC1-6FCC198E75E6}">
      <dsp:nvSpPr>
        <dsp:cNvPr id="0" name=""/>
        <dsp:cNvSpPr/>
      </dsp:nvSpPr>
      <dsp:spPr>
        <a:xfrm>
          <a:off x="0" y="1549300"/>
          <a:ext cx="2935224" cy="1473398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Test for specific break down products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71925" y="1621225"/>
        <a:ext cx="2791374" cy="1329548"/>
      </dsp:txXfrm>
    </dsp:sp>
    <dsp:sp modelId="{017A1B2A-A6BC-4EF8-AE81-C837A63BDF6D}">
      <dsp:nvSpPr>
        <dsp:cNvPr id="0" name=""/>
        <dsp:cNvSpPr/>
      </dsp:nvSpPr>
      <dsp:spPr>
        <a:xfrm rot="5400000">
          <a:off x="4954952" y="1223980"/>
          <a:ext cx="1178718" cy="5218176"/>
        </a:xfrm>
        <a:prstGeom prst="round2SameRect">
          <a:avLst/>
        </a:prstGeom>
        <a:solidFill>
          <a:srgbClr val="9DE79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Citrate utilization test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935223" y="3301249"/>
        <a:ext cx="5160636" cy="1063638"/>
      </dsp:txXfrm>
    </dsp:sp>
    <dsp:sp modelId="{60A13CCA-6107-4272-9A08-F21AB02CC1C9}">
      <dsp:nvSpPr>
        <dsp:cNvPr id="0" name=""/>
        <dsp:cNvSpPr/>
      </dsp:nvSpPr>
      <dsp:spPr>
        <a:xfrm>
          <a:off x="0" y="3096369"/>
          <a:ext cx="2935224" cy="1473398"/>
        </a:xfrm>
        <a:prstGeom prst="roundRect">
          <a:avLst/>
        </a:prstGeom>
        <a:solidFill>
          <a:srgbClr val="0033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Test to show ability to utilize a specific substance</a:t>
          </a:r>
        </a:p>
      </dsp:txBody>
      <dsp:txXfrm>
        <a:off x="71925" y="3168294"/>
        <a:ext cx="2791374" cy="1329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B97DF-3554-4EA7-AF64-6003C6832757}">
      <dsp:nvSpPr>
        <dsp:cNvPr id="0" name=""/>
        <dsp:cNvSpPr/>
      </dsp:nvSpPr>
      <dsp:spPr>
        <a:xfrm rot="5400000">
          <a:off x="4997598" y="-1761296"/>
          <a:ext cx="1507954" cy="5413248"/>
        </a:xfrm>
        <a:prstGeom prst="round2SameRect">
          <a:avLst/>
        </a:prstGeom>
        <a:solidFill>
          <a:srgbClr val="FFA7A7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bg2"/>
              </a:solidFill>
            </a:rPr>
            <a:t>Indole test</a:t>
          </a:r>
          <a:endParaRPr lang="en-US" sz="2400" b="1" kern="1200" dirty="0">
            <a:solidFill>
              <a:schemeClr val="bg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bg2"/>
              </a:solidFill>
            </a:rPr>
            <a:t>Phenylalanine deaminase test</a:t>
          </a:r>
        </a:p>
      </dsp:txBody>
      <dsp:txXfrm rot="-5400000">
        <a:off x="3044951" y="264963"/>
        <a:ext cx="5339636" cy="1360730"/>
      </dsp:txXfrm>
    </dsp:sp>
    <dsp:sp modelId="{C7A7B472-BCFC-474A-91C1-33E8D5DCF8AB}">
      <dsp:nvSpPr>
        <dsp:cNvPr id="0" name=""/>
        <dsp:cNvSpPr/>
      </dsp:nvSpPr>
      <dsp:spPr>
        <a:xfrm>
          <a:off x="0" y="2855"/>
          <a:ext cx="3044952" cy="1884942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Test for metabolism of protein and amino acids</a:t>
          </a:r>
          <a:endParaRPr lang="en-US" sz="2400" b="1" kern="1200" dirty="0"/>
        </a:p>
      </dsp:txBody>
      <dsp:txXfrm>
        <a:off x="92015" y="94870"/>
        <a:ext cx="2860922" cy="1700912"/>
      </dsp:txXfrm>
    </dsp:sp>
    <dsp:sp modelId="{3F3E4860-5349-447C-A486-136D28634921}">
      <dsp:nvSpPr>
        <dsp:cNvPr id="0" name=""/>
        <dsp:cNvSpPr/>
      </dsp:nvSpPr>
      <dsp:spPr>
        <a:xfrm rot="5400000">
          <a:off x="4997598" y="217893"/>
          <a:ext cx="1507954" cy="5413248"/>
        </a:xfrm>
        <a:prstGeom prst="round2SameRect">
          <a:avLst/>
        </a:prstGeom>
        <a:solidFill>
          <a:srgbClr val="9BFFFF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bg2"/>
              </a:solidFill>
            </a:rPr>
            <a:t>Sugar fermentation tests</a:t>
          </a:r>
          <a:endParaRPr lang="en-US" sz="2400" b="1" kern="1200" dirty="0">
            <a:solidFill>
              <a:schemeClr val="bg2"/>
            </a:solidFill>
          </a:endParaRPr>
        </a:p>
      </dsp:txBody>
      <dsp:txXfrm rot="-5400000">
        <a:off x="3044951" y="2244152"/>
        <a:ext cx="5339636" cy="1360730"/>
      </dsp:txXfrm>
    </dsp:sp>
    <dsp:sp modelId="{CE483AC3-483A-434C-B346-DCCD6D1BC5B6}">
      <dsp:nvSpPr>
        <dsp:cNvPr id="0" name=""/>
        <dsp:cNvSpPr/>
      </dsp:nvSpPr>
      <dsp:spPr>
        <a:xfrm>
          <a:off x="0" y="1982046"/>
          <a:ext cx="3044952" cy="1884942"/>
        </a:xfrm>
        <a:prstGeom prst="roundRect">
          <a:avLst/>
        </a:prstGeom>
        <a:solidFill>
          <a:srgbClr val="00565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Test for metabolism of carbohydrates and related products</a:t>
          </a:r>
          <a:endParaRPr lang="en-US" sz="2400" b="1" kern="1200" dirty="0"/>
        </a:p>
      </dsp:txBody>
      <dsp:txXfrm>
        <a:off x="92015" y="2074061"/>
        <a:ext cx="2860922" cy="1700912"/>
      </dsp:txXfrm>
    </dsp:sp>
    <dsp:sp modelId="{BDBC3F67-A18E-47B7-84EF-DB56381C830C}">
      <dsp:nvSpPr>
        <dsp:cNvPr id="0" name=""/>
        <dsp:cNvSpPr/>
      </dsp:nvSpPr>
      <dsp:spPr>
        <a:xfrm rot="5400000">
          <a:off x="4997598" y="2197083"/>
          <a:ext cx="1507954" cy="5413248"/>
        </a:xfrm>
        <a:prstGeom prst="round2SameRect">
          <a:avLst/>
        </a:prstGeom>
        <a:solidFill>
          <a:schemeClr val="tx2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bg2"/>
              </a:solidFill>
            </a:rPr>
            <a:t>Triple Sugar Iron agar test (TSI)</a:t>
          </a:r>
          <a:endParaRPr lang="en-US" sz="2400" b="1" kern="1200" dirty="0">
            <a:solidFill>
              <a:schemeClr val="bg2"/>
            </a:solidFill>
          </a:endParaRPr>
        </a:p>
      </dsp:txBody>
      <dsp:txXfrm rot="-5400000">
        <a:off x="3044951" y="4223342"/>
        <a:ext cx="5339636" cy="1360730"/>
      </dsp:txXfrm>
    </dsp:sp>
    <dsp:sp modelId="{17E9DEAC-AEED-490E-AFC0-BFFFF3057C68}">
      <dsp:nvSpPr>
        <dsp:cNvPr id="0" name=""/>
        <dsp:cNvSpPr/>
      </dsp:nvSpPr>
      <dsp:spPr>
        <a:xfrm>
          <a:off x="0" y="3961236"/>
          <a:ext cx="3044952" cy="1884942"/>
        </a:xfrm>
        <a:prstGeom prst="roundRect">
          <a:avLst/>
        </a:prstGeom>
        <a:solidFill>
          <a:srgbClr val="51361B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Combined tests</a:t>
          </a:r>
          <a:endParaRPr lang="en-US" sz="2400" b="1" kern="1200" dirty="0"/>
        </a:p>
      </dsp:txBody>
      <dsp:txXfrm>
        <a:off x="92015" y="4053251"/>
        <a:ext cx="2860922" cy="1700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D2509-5785-4C3F-8267-5CD1FFD37B18}">
      <dsp:nvSpPr>
        <dsp:cNvPr id="0" name=""/>
        <dsp:cNvSpPr/>
      </dsp:nvSpPr>
      <dsp:spPr>
        <a:xfrm>
          <a:off x="3962400" y="1444796"/>
          <a:ext cx="3103376" cy="591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233"/>
              </a:lnTo>
              <a:lnTo>
                <a:pt x="3103376" y="412233"/>
              </a:lnTo>
              <a:lnTo>
                <a:pt x="3103376" y="59176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C60D1-D34B-4E58-A4A6-0BE24780A77F}">
      <dsp:nvSpPr>
        <dsp:cNvPr id="0" name=""/>
        <dsp:cNvSpPr/>
      </dsp:nvSpPr>
      <dsp:spPr>
        <a:xfrm>
          <a:off x="3962400" y="1444796"/>
          <a:ext cx="1034458" cy="591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233"/>
              </a:lnTo>
              <a:lnTo>
                <a:pt x="1034458" y="412233"/>
              </a:lnTo>
              <a:lnTo>
                <a:pt x="1034458" y="59176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B07CC-EF54-4A08-AF03-CE300B9630AE}">
      <dsp:nvSpPr>
        <dsp:cNvPr id="0" name=""/>
        <dsp:cNvSpPr/>
      </dsp:nvSpPr>
      <dsp:spPr>
        <a:xfrm>
          <a:off x="2927941" y="1444796"/>
          <a:ext cx="1034458" cy="591767"/>
        </a:xfrm>
        <a:custGeom>
          <a:avLst/>
          <a:gdLst/>
          <a:ahLst/>
          <a:cxnLst/>
          <a:rect l="0" t="0" r="0" b="0"/>
          <a:pathLst>
            <a:path>
              <a:moveTo>
                <a:pt x="1034458" y="0"/>
              </a:moveTo>
              <a:lnTo>
                <a:pt x="1034458" y="412233"/>
              </a:lnTo>
              <a:lnTo>
                <a:pt x="0" y="412233"/>
              </a:lnTo>
              <a:lnTo>
                <a:pt x="0" y="59176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1FFF0-A4C6-47E4-BEB5-987AAA638A64}">
      <dsp:nvSpPr>
        <dsp:cNvPr id="0" name=""/>
        <dsp:cNvSpPr/>
      </dsp:nvSpPr>
      <dsp:spPr>
        <a:xfrm>
          <a:off x="859023" y="1444796"/>
          <a:ext cx="3103376" cy="591767"/>
        </a:xfrm>
        <a:custGeom>
          <a:avLst/>
          <a:gdLst/>
          <a:ahLst/>
          <a:cxnLst/>
          <a:rect l="0" t="0" r="0" b="0"/>
          <a:pathLst>
            <a:path>
              <a:moveTo>
                <a:pt x="3103376" y="0"/>
              </a:moveTo>
              <a:lnTo>
                <a:pt x="3103376" y="412233"/>
              </a:lnTo>
              <a:lnTo>
                <a:pt x="0" y="412233"/>
              </a:lnTo>
              <a:lnTo>
                <a:pt x="0" y="59176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1F8D9-6C49-4094-BECC-D8BCCA9D4C81}">
      <dsp:nvSpPr>
        <dsp:cNvPr id="0" name=""/>
        <dsp:cNvSpPr/>
      </dsp:nvSpPr>
      <dsp:spPr>
        <a:xfrm>
          <a:off x="1828798" y="0"/>
          <a:ext cx="4267202" cy="1444796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rial" pitchFamily="34" charset="0"/>
              <a:cs typeface="Arial" pitchFamily="34" charset="0"/>
            </a:rPr>
            <a:t>IMViC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 Reactions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828798" y="0"/>
        <a:ext cx="4267202" cy="1444796"/>
      </dsp:txXfrm>
    </dsp:sp>
    <dsp:sp modelId="{55AC9368-C3C5-4EF0-B233-D7B36D8CAD2C}">
      <dsp:nvSpPr>
        <dsp:cNvPr id="0" name=""/>
        <dsp:cNvSpPr/>
      </dsp:nvSpPr>
      <dsp:spPr>
        <a:xfrm>
          <a:off x="4099" y="2036564"/>
          <a:ext cx="1709849" cy="1464537"/>
        </a:xfrm>
        <a:prstGeom prst="rect">
          <a:avLst/>
        </a:prstGeom>
        <a:solidFill>
          <a:srgbClr val="70002D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Arial" pitchFamily="34" charset="0"/>
              <a:cs typeface="Arial" pitchFamily="34" charset="0"/>
            </a:rPr>
            <a:t>Indole test </a:t>
          </a:r>
          <a:endParaRPr lang="en-US" sz="2400" i="0" kern="1200" dirty="0">
            <a:latin typeface="Arial" pitchFamily="34" charset="0"/>
            <a:cs typeface="Arial" pitchFamily="34" charset="0"/>
          </a:endParaRPr>
        </a:p>
      </dsp:txBody>
      <dsp:txXfrm>
        <a:off x="4099" y="2036564"/>
        <a:ext cx="1709849" cy="1464537"/>
      </dsp:txXfrm>
    </dsp:sp>
    <dsp:sp modelId="{A1668E46-78E9-4275-A0EF-573D8C8FD439}">
      <dsp:nvSpPr>
        <dsp:cNvPr id="0" name=""/>
        <dsp:cNvSpPr/>
      </dsp:nvSpPr>
      <dsp:spPr>
        <a:xfrm>
          <a:off x="2073016" y="2036564"/>
          <a:ext cx="1709849" cy="1464537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smtClean="0">
              <a:latin typeface="Arial" pitchFamily="34" charset="0"/>
              <a:cs typeface="Arial" pitchFamily="34" charset="0"/>
            </a:rPr>
            <a:t>Methyl red test </a:t>
          </a:r>
          <a:endParaRPr lang="en-US" sz="2400" i="0" kern="1200" dirty="0">
            <a:latin typeface="Arial" pitchFamily="34" charset="0"/>
            <a:cs typeface="Arial" pitchFamily="34" charset="0"/>
          </a:endParaRPr>
        </a:p>
      </dsp:txBody>
      <dsp:txXfrm>
        <a:off x="2073016" y="2036564"/>
        <a:ext cx="1709849" cy="1464537"/>
      </dsp:txXfrm>
    </dsp:sp>
    <dsp:sp modelId="{F1B66D36-A9CA-40F8-BE13-11252C1FB3E2}">
      <dsp:nvSpPr>
        <dsp:cNvPr id="0" name=""/>
        <dsp:cNvSpPr/>
      </dsp:nvSpPr>
      <dsp:spPr>
        <a:xfrm>
          <a:off x="4141934" y="2036564"/>
          <a:ext cx="1709849" cy="1464537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Arial" pitchFamily="34" charset="0"/>
              <a:cs typeface="Arial" pitchFamily="34" charset="0"/>
            </a:rPr>
            <a:t>Voges-Proskauer test </a:t>
          </a:r>
          <a:endParaRPr lang="en-US" sz="2400" i="0" kern="1200" dirty="0">
            <a:latin typeface="Arial" pitchFamily="34" charset="0"/>
            <a:cs typeface="Arial" pitchFamily="34" charset="0"/>
          </a:endParaRPr>
        </a:p>
      </dsp:txBody>
      <dsp:txXfrm>
        <a:off x="4141934" y="2036564"/>
        <a:ext cx="1709849" cy="1464537"/>
      </dsp:txXfrm>
    </dsp:sp>
    <dsp:sp modelId="{99267BBF-23E5-41F5-B736-9A2EE94DD226}">
      <dsp:nvSpPr>
        <dsp:cNvPr id="0" name=""/>
        <dsp:cNvSpPr/>
      </dsp:nvSpPr>
      <dsp:spPr>
        <a:xfrm>
          <a:off x="6210851" y="2036564"/>
          <a:ext cx="1709849" cy="1464537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Citrate utilization test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6210851" y="2036564"/>
        <a:ext cx="1709849" cy="1464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40234C-C115-41E0-8E5D-52E2756A23E9}" type="datetimeFigureOut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BCC6A82-5B30-42F5-8353-F64B9E6D1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051E-EFA5-45CC-AD1E-AAFCA8E7FAB5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23418D-5E67-4B55-9B7C-0CA5C590A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7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7B7E-524C-4D10-83BF-A9D9405C56A6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D605-4104-4738-8056-8B7B4C0AD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7106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C106-8B5A-4757-B69C-DA0131F745CD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01F1-24B1-4EED-8FF7-85B4E9E97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4455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0238-4891-45C6-9668-6B199D1D8469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3B0E1-ABB4-4D42-99AF-08940F063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722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E9DFF-CA09-4F1D-81FF-AC4E00974AF2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F69D-C8B5-4672-BF7E-557AFC9E5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0913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3EFA-F701-431E-BBFE-A232C0E4D7FE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A874-B143-4638-B0EB-B27742D85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278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A903-F977-459B-A9D1-2F1611B220E0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0EDA9-D68D-4DD5-B634-DF60ADC8C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3392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9D33-4A4C-48D2-90D6-2249F1A6530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B648-6EA9-4C39-A7A1-81237D9C0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6682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AEC4-E6DF-4FE0-845C-9FF920D8EC52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18DD-1B8C-4148-84A3-AFDBB5454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0657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334A-2B15-4970-992D-93ADD4F696B8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A5B5-B15B-4918-9B10-0FD6CB3E4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9434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EEBB3-6699-4DBE-BA5B-39E033EF712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0FE9-0ED7-424E-8F9A-4DA9DAF0E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621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B5E2-08DE-4958-8CC5-3F3A0F892DD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96807-6BF1-46C6-A853-71BCF3BD5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29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F91564-F9F9-4A1D-93D0-94F399A47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7E64-3081-4B4A-A3E0-F78BDD360BE8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867872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90D7-0727-442D-A9A9-499B3B9EEE1D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F199-C4F8-4BE2-9FC0-5CEF45472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96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04666F-17BF-4A5A-BE86-431312B2AF58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8516CB-6EFA-4385-A94D-776DF7108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979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1AB3-4CD9-4D8C-9EDB-76D067907A50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7AEA-B9F9-46DF-8C7B-0E78405E0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28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567183-3DD4-4108-8446-BFC4608E9E69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5D742C-381B-4AEF-B254-59A6CE95E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694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1DEB-DFB4-449F-B3C2-37151DF39251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A1F5-6C74-48D6-AC7B-ADA0F7F3F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18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4C20-B811-420E-AF5D-654C943206CB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791E-D719-432B-8A38-3A6FB6459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433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D0D9-5F0C-452D-AF41-BEAFED4FEEA8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D057-D603-4814-8606-7E55D44F3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463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A66E93-FDC8-4692-85D1-242557C213CD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DFFD28-8BD7-4964-BBA0-730D16028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371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BAE9A-0083-4D0D-B9F1-6709FEA4C09E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A471-BCC6-431D-8006-935D01CAD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13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2DCD-A255-4289-8C4E-3EF1461EE25B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B27ED-A0D6-4233-A21B-9B406C5BE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335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A33D35-D945-47C3-86BB-2AD7626854A5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FC596-6D8C-4F3A-93D0-FBA9737E3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025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5B03-2CFF-45D3-9D8C-B42A5FDFB6E4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B340-5525-41A0-A49E-E15D77094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542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535F-D4CA-4393-B243-04E9BBA3C28F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6BB8-58AB-40B6-883B-93D9E0772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174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58BB-31B1-491E-96FF-47006FF2D9E2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301E59-0716-4F3C-A55D-0A37B993B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739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0F9E-77CB-441F-A29C-693C0EC197B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F5AA-D4AB-4FDF-9CE7-3BC6DB39F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382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A410-D8BD-40EE-B67C-AB215FE1E2E2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C09B98-FDB9-4172-B07B-11233847E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763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7125-F2C6-4B78-AF58-284048C17137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8D77-F295-41A7-97FC-AB4E975C35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755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272C-0CAB-4352-A98E-5D83EC3AB178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5DA191-6C3C-4F09-BE4B-520FD7E25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722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015B-E758-4CBE-BF15-CA3AFAACAD6E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2013-C78D-478A-A7B0-D71476AC6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123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BB39-6374-4757-9188-98E95C8E4CD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08AC-D074-47FE-97C2-C68FD9F00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22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711D-97C6-47B0-8F78-81D8DA0EF328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779F2-7785-4649-8628-90C6BD863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742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84F6-AB38-47C6-9B7A-33A215E1EF5F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36A16F-4BBA-4C41-9200-4A171EC75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41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AFC0C-E270-42F7-98FC-F516354371B8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1A53-83CA-4543-A1D2-18069579E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501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AA39-CF2C-4779-B3DE-5751CF04FC39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D43D-BE2A-42E2-AFE8-E0805FF22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29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30EF3-08C5-4129-835F-1162E1D6F610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976F-9EA3-4819-9E9F-4C442EC0F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33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5B07FBC6-576C-45FF-87B2-6E90AA5B46E1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9CF5847-506F-447D-90EA-C9801F683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06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8448-0BE6-4373-ACF0-F41B740A0A9D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268D-2E87-4650-8937-0C4F9A363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761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CAD7A-61CB-4F9C-8493-8B078935F334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2A3D-4B36-49DC-AC1C-4BE582165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309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6CBF-B4D1-4FED-9E39-D2EF5DC1C95B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9123-983E-4DCA-B515-A8BF0659C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911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4406-E10C-4885-A37E-30869A4D4E35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797F-1BC8-4B72-926A-58D0F5D2F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796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B886-9FAF-4309-A25C-C3BFD042875C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2788-1FC1-464E-9400-B688CDC6D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00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7DF07-9193-40FE-A6A0-F6371A9B2F26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2401AF-65F9-44A5-992E-6BD8471F7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18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C59B-ABFE-4EA7-BC9D-DA0CDD425FED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237B-C28D-4C0D-A22F-04E0C00FE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429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909C-1757-4DB6-80F0-583E64ABB8CC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BD56A-B995-49A4-9D8A-B1695C663D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854353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F23B-3C19-4282-81DF-41567E40DF2C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655F4-9D15-456D-9557-805C689FD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39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8EB7-46F5-4A9A-8DF7-22B75348E1C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0A6C-28C1-4AA3-B431-254CFC223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717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2025-E7D4-4B6E-942F-344F7F8E2F94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2E27-3470-487C-9A83-D86659B20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39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1DE6-2E24-4286-9216-FB60718A9969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2A6D4-6073-4215-9D0A-3199138F5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884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AA1A-BFD5-4C59-90D8-8A4D25A00AD4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B2062-38EB-4E8D-86D6-16C521F9B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060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2ED5-202F-4A5D-93D9-F84B6A4ED592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0FC545-9A5D-40C9-A509-B324A1A01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4259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34DB-49C0-498A-9D1B-2FB41F00ADAE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611B-3413-48F7-8F38-12D4B798D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953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9C51-AC3C-4545-B8CC-2B028D55EB6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5060A3-CA66-40A5-BA7A-53F8ABDF0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82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6464-4113-4047-867D-6E89E4B655BF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E18ADD-DD04-4919-A040-60B796113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5144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4014-4430-4790-AABE-E0589F3B72EA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2299-6496-432E-9C0F-7D2DF5589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620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975DA-CEE7-4DA8-B45C-18A67174FDA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4C9F-98EE-413B-8094-0ED69C6C0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053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6536-F7C7-4FDB-9376-84B53EEBE415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6CF247-37F0-48F1-AD9A-97EF76CAC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5038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28F0-9208-4F6B-A3B8-2DC2EF21651A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BDF2-BA50-442A-8434-6DB5C36621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254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D712-CF0A-4AAE-8A1C-402F7B81104C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A1AC-5096-4B86-A8A1-4374F187E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6601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02B1-795D-46F9-919A-AFF1427321B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6564-28D9-4B70-B7C4-ED20B2BFEE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5988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7A33-FB17-4602-9C8A-586398F01367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0F9C48-C240-4D90-B1B1-40BBFEF8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3267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25C6-18A6-4809-B635-E39E941F1437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5F81-887E-447B-9CC7-7A23ABFB6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10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A479-6B1E-44C8-98E9-6AE4B149693D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F51F68-E31A-4011-9F61-F537CC0E0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093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AFE0-367C-4585-905B-A82F61A1D2D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F937-E237-4CA5-BB79-26E6EF5B9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20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D8B2-066F-4AB3-95FA-4EA499672FA9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F9C478-ED7E-44B4-9C77-20E73C3F4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2940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52A5-8A1B-4E28-A847-C9EAF139DA4A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82BC-7966-40C5-BA88-EF44B4FFD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6584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FE29-FBAF-4D32-87AC-BED4CBECDC97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2778-F85C-4D6D-96B9-0E1B85DE1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937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50B8-DB92-47DC-9D86-610CC36996E6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BBA4-19F3-4F40-91E1-B53CF0ADF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612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EF4-A585-443D-8186-FB82FFC0C414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9E28-3CF6-4067-B002-8CD0139BD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3004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4C091-0238-480A-A7D9-3F77D8B11BBC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9B2CC4-46ED-4600-96A3-4C6124E9C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263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548C3-348D-477F-BF20-0D479F7FB5DA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CBFF3-EF04-4022-A5F4-27963B8FE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4902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514D-20E9-4877-A428-E570A51E3088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E19E-B4AE-48F6-A188-9818AD97F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5025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6709-2E6B-47C3-8C03-280BEF09F4F4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3FC90CAA-32E2-4D54-95CF-76934B3C2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7392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C364-B6C1-421E-B9DC-2C9BFABFE707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AF50-932B-4A3B-9A0A-A8E16C4170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925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C90B-6F85-4D63-8A16-143AF40C8698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CEA4D-0DC7-411E-8001-38AF1A21F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52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0488-9696-48A2-9CE5-AE713A874E17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84DF64-C23B-4748-A8E8-FA6D4739A9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4901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9AC4-BC4D-4132-835E-C3E616A09C4B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F70E-E35D-42EE-8F38-F53BF6957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8415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8AF9-FA7F-4535-BC2C-E3E9033318A6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D3CF-ED3A-4AA2-822B-26CC4E66F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261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A817-C837-4608-8B71-DE4FA59118F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7BCC7-AAB4-4488-BC8C-D11101EA0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0041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AE5C-74D6-4B5E-BDD9-B7CB4355F75A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4C4977-6FF4-41B4-9FE8-7D0977973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1615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67C1-97F3-454A-9F48-BFA2307434CC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5136C4-2413-4BC5-BE80-A7BE5B80F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4991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20D6-2CCE-43EC-ABB2-879E9F144E5F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5F8161-BE30-4F26-BA78-FC170A6BF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4804909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ABF8-3BC0-4DE0-95D3-D5571E61CF60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3D64-C695-4E32-81D9-63F65F226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397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D0622-B288-4901-BC02-BA05EBD2D2AB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1310A-91BD-490D-8929-26FF38693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2606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69F7-668F-40B5-BDCB-D7935ADC115F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93DD3F2D-86ED-47F8-9974-E50F2FF1E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338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E1F7-6355-41B4-A50F-5E643EAA4289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DE48-97DE-4305-88D0-1F2060269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81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E02E1C-3B7C-40BF-B0E8-6C7E34391C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F88A-6E49-4E5F-B371-7E6586882D96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7327546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8FF4-2758-4981-B3DD-3237C7E85A0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A29D45-D935-4C26-AAB3-47599EEA0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339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8AA6-5E25-404F-ACF7-8C0D3331916A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74CD-4D27-4795-8DAC-35F75B66E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5312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D343-F712-42C2-8B56-AE1A98C0DACE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507B-8C34-4B06-B3F0-2181C7123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99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84C6-05A0-4B34-9B85-7EBB786CC01A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7743-156A-4A7E-A475-1AA4065B3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0795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AE08-EE44-4FA7-97C3-558800737572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3F2AC5-9F15-408C-AE8E-C835BD349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5010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2D20-79D7-4A33-9A37-BF108AB30D72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B2BEB3-C8C6-4C2B-827E-D00CB7AFA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3475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3AF5-200B-44C9-9D08-2EE8E795EF18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5E4530-5848-4ABF-82D9-41BF4EB1C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1160709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939A-A960-4766-9642-7E463678CACB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632A-10F2-4AE7-A7AE-3A813AC95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466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3C86-8BD6-4748-B6F7-CC6A003302C6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132ED3-A964-4251-92B7-A781BE5AD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2214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A6D2-CCB9-4B67-8D47-78B2B52501F4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62EB09D5-9FF4-40A9-A64C-11396583F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32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3DDF7C-732B-4A35-9618-112584927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6DB08-50E5-4DA3-876D-86C4865107DC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6898496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E562-2710-4506-933A-A0C37B062CFF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8D50-3BD4-4F8C-8B10-4545D4624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4116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AD33-835C-464C-B61A-A27B1B3C9DAF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9780CB-DD44-45B5-91B4-B743621DD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0679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8DBA-7ACE-4D34-9D7E-CF4AA27D40D4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34AE-966E-4A51-9269-1EFBBB72D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631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ECA8-3827-4402-A0AD-6CAA252D0ED8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DD7E-7861-4E9A-9338-D2314160E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2512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E4EC-FE48-4FA2-85BD-0816709C994A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F5FF-DE4C-4803-A085-7AD487C39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0270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4AB9-DD35-4ED7-8386-7F68FC0C8A4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7699AA-16E7-4C26-9FAE-03BEC3142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1171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9DF7-5AAE-4A86-AF65-437674D6AFA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E57C40-BA69-40EE-8E6B-17DED7929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9200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8A6C-C082-4A15-91D6-1E8FBEF0FF31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CEAFEF-4846-49C0-A266-8C71DA338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6507882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902A-AA91-4CB3-8701-36DBAA6195F1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F8A3-7803-4DFC-B859-C968D2756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0735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EA52-4FD0-4B09-889A-33A7996C570B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E2F87C-B0AC-4B45-A3EE-5C8B5A6123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9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84E766-A81F-42CD-A39D-721C34C866C4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B9B25E"/>
                </a:solidFill>
              </a:defRPr>
            </a:lvl1pPr>
          </a:lstStyle>
          <a:p>
            <a:pPr>
              <a:defRPr/>
            </a:pPr>
            <a:fld id="{0CFC1D29-65A0-4E35-AB32-F56F85238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21" r:id="rId10"/>
    <p:sldLayoutId id="214748489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B9B2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A30E37-0F42-49A5-AA21-E383D1B4EB54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682FC2-2D61-4D53-B354-6E3C83E6B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18C7F"/>
            </a:gs>
            <a:gs pos="45000">
              <a:srgbClr val="C3BDAC"/>
            </a:gs>
            <a:gs pos="100000">
              <a:srgbClr val="F0EADC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C648098-AEDA-4F3E-A8F4-DBBE5C001293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5D72CC49-3705-4573-820A-1C60BF2CE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22" r:id="rId2"/>
    <p:sldLayoutId id="2147484896" r:id="rId3"/>
    <p:sldLayoutId id="2147484823" r:id="rId4"/>
    <p:sldLayoutId id="2147484824" r:id="rId5"/>
    <p:sldLayoutId id="2147484825" r:id="rId6"/>
    <p:sldLayoutId id="2147484897" r:id="rId7"/>
    <p:sldLayoutId id="2147484826" r:id="rId8"/>
    <p:sldLayoutId id="2147484898" r:id="rId9"/>
    <p:sldLayoutId id="2147484827" r:id="rId10"/>
    <p:sldLayoutId id="214748482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17177"/>
            </a:gs>
            <a:gs pos="39999">
              <a:srgbClr val="44444C"/>
            </a:gs>
            <a:gs pos="100000">
              <a:srgbClr val="15152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7510E3-9A95-49EB-8D51-F4C4BCD44B86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50E507-03E6-40EE-B57E-D6C7D7C8A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99" r:id="rId1"/>
    <p:sldLayoutId id="2147484829" r:id="rId2"/>
    <p:sldLayoutId id="2147484900" r:id="rId3"/>
    <p:sldLayoutId id="2147484830" r:id="rId4"/>
    <p:sldLayoutId id="2147484901" r:id="rId5"/>
    <p:sldLayoutId id="2147484831" r:id="rId6"/>
    <p:sldLayoutId id="2147484832" r:id="rId7"/>
    <p:sldLayoutId id="2147484902" r:id="rId8"/>
    <p:sldLayoutId id="2147484833" r:id="rId9"/>
    <p:sldLayoutId id="2147484834" r:id="rId10"/>
    <p:sldLayoutId id="214748483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4107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3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4131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4132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02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939F5D-DFF1-43DE-8860-2C50192C81DA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E49177A0-DA14-4CEA-A6BF-7E73AB7E6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904" r:id="rId8"/>
    <p:sldLayoutId id="2147484905" r:id="rId9"/>
    <p:sldLayoutId id="2147484842" r:id="rId10"/>
    <p:sldLayoutId id="214748484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E0D1C4F-2DC6-4861-AF96-70DF4ADD7755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359A1B48-CEE7-4D10-8AAF-88C7C2D39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6" r:id="rId1"/>
    <p:sldLayoutId id="2147484844" r:id="rId2"/>
    <p:sldLayoutId id="2147484907" r:id="rId3"/>
    <p:sldLayoutId id="2147484845" r:id="rId4"/>
    <p:sldLayoutId id="2147484908" r:id="rId5"/>
    <p:sldLayoutId id="2147484846" r:id="rId6"/>
    <p:sldLayoutId id="2147484847" r:id="rId7"/>
    <p:sldLayoutId id="2147484909" r:id="rId8"/>
    <p:sldLayoutId id="2147484848" r:id="rId9"/>
    <p:sldLayoutId id="2147484849" r:id="rId10"/>
    <p:sldLayoutId id="214748485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CED7FE-F098-4ABB-A6E6-17D2DBE49A39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0F0FFF"/>
                </a:solidFill>
              </a:defRPr>
            </a:lvl1pPr>
          </a:lstStyle>
          <a:p>
            <a:pPr>
              <a:defRPr/>
            </a:pPr>
            <a:fld id="{5A1CF326-4ACC-4577-93B6-3E7C26A4A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851" r:id="rId2"/>
    <p:sldLayoutId id="214748491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912" r:id="rId9"/>
    <p:sldLayoutId id="2147484857" r:id="rId10"/>
    <p:sldLayoutId id="214748485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A5155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A5155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A5155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A5155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A5155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5A5155"/>
        </a:buClr>
        <a:buSzPct val="130000"/>
        <a:buFont typeface="Georgia" panose="02040502050405020303" pitchFamily="18" charset="0"/>
        <a:buChar char="*"/>
        <a:defRPr sz="2200" kern="1200">
          <a:solidFill>
            <a:srgbClr val="000096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5A5155"/>
        </a:buClr>
        <a:buSzPct val="130000"/>
        <a:buFont typeface="Georgia" panose="02040502050405020303" pitchFamily="18" charset="0"/>
        <a:buChar char="*"/>
        <a:defRPr sz="2000" kern="1200">
          <a:solidFill>
            <a:srgbClr val="000096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5A5155"/>
        </a:buClr>
        <a:buSzPct val="130000"/>
        <a:buFont typeface="Georgia" panose="02040502050405020303" pitchFamily="18" charset="0"/>
        <a:buChar char="*"/>
        <a:defRPr kern="1200">
          <a:solidFill>
            <a:srgbClr val="000096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5A5155"/>
        </a:buClr>
        <a:buSzPct val="130000"/>
        <a:buFont typeface="Georgia" panose="02040502050405020303" pitchFamily="18" charset="0"/>
        <a:buChar char="*"/>
        <a:defRPr sz="1600" kern="1200">
          <a:solidFill>
            <a:srgbClr val="000096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5A5155"/>
        </a:buClr>
        <a:buSzPct val="130000"/>
        <a:buFont typeface="Georgia" panose="02040502050405020303" pitchFamily="18" charset="0"/>
        <a:buChar char="*"/>
        <a:defRPr sz="1400" kern="1200">
          <a:solidFill>
            <a:srgbClr val="000096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8DE608-23BD-4F49-8C01-122D925A8CD1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A48AEF-9552-4183-8747-22E78CAEC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859" r:id="rId2"/>
    <p:sldLayoutId id="2147484914" r:id="rId3"/>
    <p:sldLayoutId id="2147484860" r:id="rId4"/>
    <p:sldLayoutId id="2147484861" r:id="rId5"/>
    <p:sldLayoutId id="2147484862" r:id="rId6"/>
    <p:sldLayoutId id="2147484915" r:id="rId7"/>
    <p:sldLayoutId id="2147484916" r:id="rId8"/>
    <p:sldLayoutId id="2147484917" r:id="rId9"/>
    <p:sldLayoutId id="2147484863" r:id="rId10"/>
    <p:sldLayoutId id="214748491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B914DE-300C-412D-9014-A1693F009FA1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3452A8-DF76-4664-827E-4FB8D3238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864" r:id="rId2"/>
    <p:sldLayoutId id="2147484920" r:id="rId3"/>
    <p:sldLayoutId id="2147484865" r:id="rId4"/>
    <p:sldLayoutId id="2147484866" r:id="rId5"/>
    <p:sldLayoutId id="2147484867" r:id="rId6"/>
    <p:sldLayoutId id="2147484921" r:id="rId7"/>
    <p:sldLayoutId id="2147484922" r:id="rId8"/>
    <p:sldLayoutId id="2147484923" r:id="rId9"/>
    <p:sldLayoutId id="2147484868" r:id="rId10"/>
    <p:sldLayoutId id="214748492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10F905-83A7-4E7E-9614-6C1DF76B2778}" type="datetime1">
              <a:rPr lang="en-US"/>
              <a:pPr>
                <a:defRPr/>
              </a:pPr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66BD4C-1944-4AF9-B7A4-6BCA126E1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869" r:id="rId2"/>
    <p:sldLayoutId id="2147484926" r:id="rId3"/>
    <p:sldLayoutId id="2147484870" r:id="rId4"/>
    <p:sldLayoutId id="2147484871" r:id="rId5"/>
    <p:sldLayoutId id="2147484872" r:id="rId6"/>
    <p:sldLayoutId id="2147484927" r:id="rId7"/>
    <p:sldLayoutId id="2147484928" r:id="rId8"/>
    <p:sldLayoutId id="2147484929" r:id="rId9"/>
    <p:sldLayoutId id="2147484873" r:id="rId10"/>
    <p:sldLayoutId id="214748493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8439150" cy="5943600"/>
          </a:xfrm>
          <a:prstGeom prst="rect">
            <a:avLst/>
          </a:prstGeom>
        </p:spPr>
      </p:pic>
      <p:pic>
        <p:nvPicPr>
          <p:cNvPr id="5939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4512" y="2048668"/>
            <a:ext cx="4803775" cy="2627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Footer Placeholder 1"/>
          <p:cNvSpPr>
            <a:spLocks noGrp="1"/>
          </p:cNvSpPr>
          <p:nvPr>
            <p:ph type="ftr" sz="quarter" idx="15"/>
          </p:nvPr>
        </p:nvSpPr>
        <p:spPr bwMode="auto">
          <a:xfrm>
            <a:off x="3810000" y="6007100"/>
            <a:ext cx="335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00009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000096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000096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000096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457200" y="533400"/>
            <a:ext cx="81534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Results: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MR: a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+ result is red </a:t>
            </a:r>
            <a:r>
              <a:rPr lang="en-US" altLang="en-US" sz="2000" b="1">
                <a:latin typeface="Arial" panose="020B0604020202020204" pitchFamily="34" charset="0"/>
              </a:rPr>
              <a:t>(indicating pH below 6) and a </a:t>
            </a:r>
            <a:r>
              <a:rPr lang="en-US" alt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– result is yellow</a:t>
            </a:r>
            <a:r>
              <a:rPr lang="en-US" altLang="en-US" sz="2000" b="1">
                <a:latin typeface="Arial" panose="020B0604020202020204" pitchFamily="34" charset="0"/>
              </a:rPr>
              <a:t> (indicating no acid production)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VP: A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+ result is red </a:t>
            </a:r>
            <a:r>
              <a:rPr lang="en-US" altLang="en-US" sz="2000" b="1">
                <a:latin typeface="Arial" panose="020B0604020202020204" pitchFamily="34" charset="0"/>
              </a:rPr>
              <a:t>after VP reagents are added (indicating the presence of acetoin) and a </a:t>
            </a:r>
            <a:r>
              <a:rPr lang="en-US" altLang="en-US" sz="2000" b="1">
                <a:solidFill>
                  <a:srgbClr val="C89800"/>
                </a:solidFill>
                <a:latin typeface="Arial" panose="020B0604020202020204" pitchFamily="34" charset="0"/>
              </a:rPr>
              <a:t>– result is no color change</a:t>
            </a: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8612" name="Text Box 9"/>
          <p:cNvSpPr>
            <a:spLocks noGrp="1" noChangeArrowheads="1"/>
          </p:cNvSpPr>
          <p:nvPr>
            <p:ph idx="1"/>
          </p:nvPr>
        </p:nvSpPr>
        <p:spPr>
          <a:xfrm>
            <a:off x="598488" y="5049838"/>
            <a:ext cx="3333750" cy="7318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sz="1800" b="1" smtClean="0">
                <a:latin typeface="Arial Narrow" panose="020B0606020202030204" pitchFamily="34" charset="0"/>
              </a:rPr>
              <a:t>Negative – </a:t>
            </a:r>
            <a:r>
              <a:rPr lang="en-US" altLang="en-US" sz="1800" b="1" i="1" smtClean="0">
                <a:latin typeface="Arial Narrow" panose="020B0606020202030204" pitchFamily="34" charset="0"/>
              </a:rPr>
              <a:t>Klebsiella pneumoniae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sz="1800" b="1" smtClean="0">
                <a:latin typeface="Arial Narrow" panose="020B0606020202030204" pitchFamily="34" charset="0"/>
              </a:rPr>
              <a:t>Positive – </a:t>
            </a:r>
            <a:r>
              <a:rPr lang="en-US" altLang="en-US" sz="1800" b="1" i="1" smtClean="0">
                <a:latin typeface="Arial Narrow" panose="020B0606020202030204" pitchFamily="34" charset="0"/>
              </a:rPr>
              <a:t>Escherichia coli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4889500" y="5197475"/>
            <a:ext cx="327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Positive – </a:t>
            </a:r>
            <a:r>
              <a:rPr lang="en-US" altLang="en-US" sz="1800" b="1" i="1">
                <a:latin typeface="Arial Narrow" panose="020B0606020202030204" pitchFamily="34" charset="0"/>
              </a:rPr>
              <a:t>Klebsiella pneumoniae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Negative – </a:t>
            </a:r>
            <a:r>
              <a:rPr lang="en-US" altLang="en-US" sz="1800" b="1" i="1">
                <a:latin typeface="Arial Narrow" panose="020B0606020202030204" pitchFamily="34" charset="0"/>
              </a:rPr>
              <a:t>Escherichia coli</a:t>
            </a:r>
          </a:p>
        </p:txBody>
      </p:sp>
      <p:sp>
        <p:nvSpPr>
          <p:cNvPr id="6861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12" y="2399507"/>
            <a:ext cx="2478087" cy="2478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0463"/>
            <a:ext cx="25527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7" y="381000"/>
            <a:ext cx="8260672" cy="1323439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Citrate utilization test </a:t>
            </a:r>
            <a:br>
              <a:rPr lang="en-US" sz="40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endParaRPr lang="en-US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9635" name="AutoShape 2" descr="Image result for methyl red 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Rectangle 13"/>
          <p:cNvSpPr>
            <a:spLocks noChangeArrowheads="1"/>
          </p:cNvSpPr>
          <p:nvPr/>
        </p:nvSpPr>
        <p:spPr bwMode="auto">
          <a:xfrm>
            <a:off x="307975" y="1701800"/>
            <a:ext cx="85312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To determine if a member of the </a:t>
            </a: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</a:rPr>
              <a:t>Enterobacteriaceae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 is capable of utilizing </a:t>
            </a:r>
            <a:r>
              <a:rPr lang="en-US" altLang="en-US">
                <a:solidFill>
                  <a:srgbClr val="006600"/>
                </a:solidFill>
                <a:latin typeface="Arial" panose="020B0604020202020204" pitchFamily="34" charset="0"/>
              </a:rPr>
              <a:t>citrate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 as the sole </a:t>
            </a:r>
            <a:r>
              <a:rPr lang="en-US" altLang="en-US" u="sng">
                <a:solidFill>
                  <a:schemeClr val="tx1"/>
                </a:solidFill>
                <a:latin typeface="Arial" panose="020B0604020202020204" pitchFamily="34" charset="0"/>
              </a:rPr>
              <a:t>source of carbon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and </a:t>
            </a:r>
            <a:r>
              <a:rPr lang="en-US" altLang="en-US">
                <a:solidFill>
                  <a:srgbClr val="C89800"/>
                </a:solidFill>
                <a:latin typeface="Arial" panose="020B0604020202020204" pitchFamily="34" charset="0"/>
              </a:rPr>
              <a:t>ammonium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 as sole </a:t>
            </a:r>
            <a:r>
              <a:rPr lang="en-US" altLang="en-US" u="sng">
                <a:solidFill>
                  <a:schemeClr val="tx1"/>
                </a:solidFill>
                <a:latin typeface="Arial" panose="020B0604020202020204" pitchFamily="34" charset="0"/>
              </a:rPr>
              <a:t>nitrogen source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en-US" altLang="en-US" b="1" u="sng">
                <a:solidFill>
                  <a:srgbClr val="C00000"/>
                </a:solidFill>
                <a:latin typeface="Arial" panose="020B0604020202020204" pitchFamily="34" charset="0"/>
              </a:rPr>
              <a:t>Media and Reagents: </a:t>
            </a:r>
            <a:r>
              <a:rPr lang="en-US" altLang="en-US" b="1">
                <a:solidFill>
                  <a:srgbClr val="006600"/>
                </a:solidFill>
                <a:latin typeface="Arial" panose="020B0604020202020204" pitchFamily="34" charset="0"/>
              </a:rPr>
              <a:t>Simmon’s Citrate Agar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contains sodium citrate (carbon source), ammonium ion (nitrogen source), &amp; pH </a:t>
            </a: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indicator—bromthymol blue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endParaRPr lang="en-US" altLang="en-US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The </a:t>
            </a:r>
            <a:r>
              <a:rPr lang="en-US" altLang="en-US" u="sng">
                <a:solidFill>
                  <a:schemeClr val="tx1"/>
                </a:solidFill>
                <a:latin typeface="Arial" panose="020B0604020202020204" pitchFamily="34" charset="0"/>
              </a:rPr>
              <a:t>alkalinity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of the compound following citrate utilization formed raises  the pH of the medium, and </a:t>
            </a: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</a:rPr>
              <a:t>the bromthymol blue indicator takes on its alkaline color which is blue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963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2"/>
          <p:cNvSpPr txBox="1">
            <a:spLocks noChangeArrowheads="1"/>
          </p:cNvSpPr>
          <p:nvPr/>
        </p:nvSpPr>
        <p:spPr bwMode="auto">
          <a:xfrm>
            <a:off x="847725" y="1373188"/>
            <a:ext cx="341947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Arial" panose="020B0604020202020204" pitchFamily="34" charset="0"/>
              </a:rPr>
              <a:t>Positive: </a:t>
            </a:r>
            <a:r>
              <a:rPr lang="en-US" altLang="en-US" sz="2400">
                <a:latin typeface="Arial" panose="020B0604020202020204" pitchFamily="34" charset="0"/>
              </a:rPr>
              <a:t>growth with an intense blue color.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6600"/>
                </a:solidFill>
                <a:latin typeface="Arial" panose="020B0604020202020204" pitchFamily="34" charset="0"/>
              </a:rPr>
              <a:t>Negative: </a:t>
            </a:r>
            <a:r>
              <a:rPr lang="en-US" altLang="en-US" sz="2400">
                <a:latin typeface="Arial" panose="020B0604020202020204" pitchFamily="34" charset="0"/>
              </a:rPr>
              <a:t>absence of growth and no color change in the medium (remains green). </a:t>
            </a:r>
          </a:p>
        </p:txBody>
      </p:sp>
      <p:sp>
        <p:nvSpPr>
          <p:cNvPr id="70659" name="Text Box 4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2362200" cy="508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sz="2400" b="1" u="sng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Interpretation:</a:t>
            </a: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14913" y="4876800"/>
            <a:ext cx="3228975" cy="730250"/>
          </a:xfrm>
          <a:ln w="12700" cap="sq"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91440">
            <a:spAutoFit/>
          </a:bodyPr>
          <a:lstStyle/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1800" dirty="0">
                <a:solidFill>
                  <a:srgbClr val="002060"/>
                </a:solidFill>
                <a:effectLst/>
                <a:latin typeface="Arial Narrow" pitchFamily="34" charset="0"/>
                <a:ea typeface="+mn-ea"/>
                <a:cs typeface="+mn-cs"/>
              </a:rPr>
              <a:t>Positive -</a:t>
            </a:r>
            <a:r>
              <a:rPr lang="en-US" sz="18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1800" i="1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Klebsiella pneumoniae</a:t>
            </a:r>
            <a:br>
              <a:rPr lang="en-US" sz="1800" i="1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en-US" sz="1800" dirty="0">
                <a:solidFill>
                  <a:srgbClr val="006600"/>
                </a:solidFill>
                <a:effectLst/>
                <a:latin typeface="Arial Narrow" pitchFamily="34" charset="0"/>
                <a:ea typeface="+mn-ea"/>
                <a:cs typeface="+mn-cs"/>
              </a:rPr>
              <a:t>Negative -</a:t>
            </a:r>
            <a:r>
              <a:rPr lang="en-US" sz="18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1800" i="1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Escherichia coli  </a:t>
            </a:r>
          </a:p>
        </p:txBody>
      </p:sp>
      <p:sp>
        <p:nvSpPr>
          <p:cNvPr id="7066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3" y="1219200"/>
            <a:ext cx="3070212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574142"/>
            <a:ext cx="8260672" cy="707886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 Urease test  </a:t>
            </a:r>
          </a:p>
        </p:txBody>
      </p:sp>
      <p:sp>
        <p:nvSpPr>
          <p:cNvPr id="71683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830263"/>
          </a:xfrm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the ability of an organism to produce the enzyme, urease,  which hydrolyzes urea.</a:t>
            </a: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500063" y="2786063"/>
            <a:ext cx="1700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Principle</a:t>
            </a:r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609600" y="3429000"/>
            <a:ext cx="8153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Urease </a:t>
            </a:r>
            <a:r>
              <a:rPr lang="en-US" altLang="en-US" sz="2000" b="1" u="sng">
                <a:solidFill>
                  <a:schemeClr val="tx1"/>
                </a:solidFill>
                <a:latin typeface="Arial" panose="020B0604020202020204" pitchFamily="34" charset="0"/>
              </a:rPr>
              <a:t>splits the urea molecule into ammonia(NH3), CO2 and water(H20</a:t>
            </a: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 Ammonia reacts in solution to form an </a:t>
            </a:r>
            <a:r>
              <a:rPr lang="en-US" altLang="en-US" sz="2000" b="1" u="sng">
                <a:solidFill>
                  <a:schemeClr val="tx1"/>
                </a:solidFill>
                <a:latin typeface="Arial" panose="020B0604020202020204" pitchFamily="34" charset="0"/>
              </a:rPr>
              <a:t>alkaline compound</a:t>
            </a: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ammonium carbonate</a:t>
            </a: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, which results in an increased pH of the medium and </a:t>
            </a:r>
            <a:r>
              <a:rPr lang="en-US" altLang="en-US" sz="2000" b="1" u="sng">
                <a:solidFill>
                  <a:srgbClr val="FF0066"/>
                </a:solidFill>
                <a:latin typeface="Arial" panose="020B0604020202020204" pitchFamily="34" charset="0"/>
              </a:rPr>
              <a:t>a color change in the indicator to pink red</a:t>
            </a:r>
            <a:r>
              <a:rPr lang="en-US" altLang="en-US" sz="2000" u="sng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7168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3"/>
          <p:cNvSpPr>
            <a:spLocks noGrp="1"/>
          </p:cNvSpPr>
          <p:nvPr>
            <p:ph idx="1"/>
          </p:nvPr>
        </p:nvSpPr>
        <p:spPr>
          <a:xfrm>
            <a:off x="228600" y="311150"/>
            <a:ext cx="4221163" cy="1916113"/>
          </a:xfrm>
        </p:spPr>
        <p:txBody>
          <a:bodyPr>
            <a:spAutoFit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n-US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Medium: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Urea agar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n-US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n-US" altLang="en-US" b="1" u="sng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sp>
        <p:nvSpPr>
          <p:cNvPr id="72709" name="Text Box 1027"/>
          <p:cNvSpPr txBox="1">
            <a:spLocks noChangeArrowheads="1"/>
          </p:cNvSpPr>
          <p:nvPr/>
        </p:nvSpPr>
        <p:spPr bwMode="auto">
          <a:xfrm>
            <a:off x="5556250" y="5105400"/>
            <a:ext cx="422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2710" name="Text Box 1028"/>
          <p:cNvSpPr txBox="1">
            <a:spLocks noChangeArrowheads="1"/>
          </p:cNvSpPr>
          <p:nvPr/>
        </p:nvSpPr>
        <p:spPr bwMode="auto">
          <a:xfrm>
            <a:off x="6742113" y="5108575"/>
            <a:ext cx="423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2711" name="Text Box 1029"/>
          <p:cNvSpPr txBox="1">
            <a:spLocks noChangeArrowheads="1"/>
          </p:cNvSpPr>
          <p:nvPr/>
        </p:nvSpPr>
        <p:spPr bwMode="auto">
          <a:xfrm>
            <a:off x="7696200" y="5113338"/>
            <a:ext cx="444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2712" name="Text Box 1031"/>
          <p:cNvSpPr txBox="1">
            <a:spLocks noChangeArrowheads="1"/>
          </p:cNvSpPr>
          <p:nvPr/>
        </p:nvSpPr>
        <p:spPr bwMode="auto">
          <a:xfrm>
            <a:off x="533400" y="1589088"/>
            <a:ext cx="5791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lphaUcPeriod"/>
            </a:pPr>
            <a:r>
              <a:rPr lang="en-US" altLang="en-US" sz="2800">
                <a:solidFill>
                  <a:schemeClr val="tx1"/>
                </a:solidFill>
                <a:latin typeface="Arial Narrow" panose="020B0606020202030204" pitchFamily="34" charset="0"/>
              </a:rPr>
              <a:t>Positive: </a:t>
            </a:r>
            <a:r>
              <a:rPr lang="en-US" altLang="en-US" sz="2800" i="1">
                <a:solidFill>
                  <a:schemeClr val="tx1"/>
                </a:solidFill>
                <a:latin typeface="Arial Narrow" panose="020B0606020202030204" pitchFamily="34" charset="0"/>
              </a:rPr>
              <a:t>Proteus spp.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lphaUcPeriod"/>
            </a:pPr>
            <a:r>
              <a:rPr lang="en-US" altLang="en-US" sz="2800">
                <a:solidFill>
                  <a:schemeClr val="tx1"/>
                </a:solidFill>
                <a:latin typeface="Arial Narrow" panose="020B0606020202030204" pitchFamily="34" charset="0"/>
              </a:rPr>
              <a:t>Positive: </a:t>
            </a:r>
            <a:r>
              <a:rPr lang="en-US" altLang="en-US" sz="2800" i="1">
                <a:solidFill>
                  <a:schemeClr val="tx1"/>
                </a:solidFill>
                <a:latin typeface="Arial Narrow" panose="020B0606020202030204" pitchFamily="34" charset="0"/>
              </a:rPr>
              <a:t>Klebsiella spp.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lphaUcPeriod"/>
            </a:pPr>
            <a:r>
              <a:rPr lang="en-US" altLang="en-US" sz="2800">
                <a:solidFill>
                  <a:schemeClr val="tx1"/>
                </a:solidFill>
                <a:latin typeface="Arial Narrow" panose="020B0606020202030204" pitchFamily="34" charset="0"/>
              </a:rPr>
              <a:t>Negative: </a:t>
            </a:r>
            <a:r>
              <a:rPr lang="en-US" altLang="en-US" sz="2800" i="1">
                <a:solidFill>
                  <a:schemeClr val="tx1"/>
                </a:solidFill>
                <a:latin typeface="Arial Narrow" panose="020B0606020202030204" pitchFamily="34" charset="0"/>
              </a:rPr>
              <a:t>Escherichia coli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94" y="590550"/>
            <a:ext cx="3390900" cy="4495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60672" cy="1323439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cap="none" spc="50" dirty="0">
                <a:ln w="11430"/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Phenylalanine deaminase Test</a:t>
            </a:r>
            <a:br>
              <a:rPr lang="en-US" sz="4000" b="1" cap="none" spc="50" dirty="0">
                <a:ln w="11430"/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endParaRPr lang="en-US" sz="4000" b="1" cap="none" spc="50" dirty="0">
              <a:ln w="11430"/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0075"/>
            <a:ext cx="5410200" cy="4373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test determines whether the microbe produces the enzyme </a:t>
            </a:r>
            <a:r>
              <a:rPr lang="en-US" sz="2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phenylalanine deaminase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which is needed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the amino acid </a:t>
            </a:r>
            <a:r>
              <a:rPr lang="en-US" sz="2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phenylalanine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as 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carbon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energy source for growth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medium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used 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phenylalanine agar,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Reagents: </a:t>
            </a:r>
            <a:r>
              <a:rPr 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% ferric chloride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 </a:t>
            </a:r>
            <a:r>
              <a:rPr lang="en-US" sz="2000" b="1" dirty="0">
                <a:solidFill>
                  <a:srgbClr val="C89800"/>
                </a:solidFill>
                <a:latin typeface="Arial" pitchFamily="34" charset="0"/>
                <a:cs typeface="Arial" pitchFamily="34" charset="0"/>
              </a:rPr>
              <a:t>0.1N </a:t>
            </a:r>
            <a:r>
              <a:rPr lang="en-US" sz="2000" b="1" dirty="0" err="1">
                <a:solidFill>
                  <a:srgbClr val="C89800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en-US" sz="2000" b="1" dirty="0">
                <a:solidFill>
                  <a:srgbClr val="C898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000" b="1" dirty="0" smtClean="0">
              <a:solidFill>
                <a:srgbClr val="C898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 </a:t>
            </a:r>
            <a:r>
              <a:rPr lang="en-US" sz="2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phenylalanine deaminase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is present, a degradation product is produced from </a:t>
            </a:r>
            <a:r>
              <a:rPr lang="en-US" sz="2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phenylalanine.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 product combines with iron compounds in an acidic environment to produce a green color.</a:t>
            </a: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6096000" y="5257800"/>
            <a:ext cx="27162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Negative: </a:t>
            </a:r>
            <a:r>
              <a:rPr lang="en-US" altLang="en-US" sz="1600" b="1" i="1">
                <a:solidFill>
                  <a:schemeClr val="tx1"/>
                </a:solidFill>
                <a:latin typeface="Arial" panose="020B0604020202020204" pitchFamily="34" charset="0"/>
              </a:rPr>
              <a:t>Escherichia coli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Positive: </a:t>
            </a:r>
            <a:r>
              <a:rPr lang="en-US" altLang="en-US" sz="1600" b="1" i="1">
                <a:solidFill>
                  <a:schemeClr val="tx1"/>
                </a:solidFill>
                <a:latin typeface="Arial" panose="020B0604020202020204" pitchFamily="34" charset="0"/>
              </a:rPr>
              <a:t>Proteus vulgaris </a:t>
            </a:r>
          </a:p>
        </p:txBody>
      </p:sp>
      <p:sp>
        <p:nvSpPr>
          <p:cNvPr id="7373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1" y="1942832"/>
            <a:ext cx="241935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00200" y="466645"/>
            <a:ext cx="6567488" cy="707886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Sugar fermentation test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73050" y="3602038"/>
            <a:ext cx="5335588" cy="944562"/>
          </a:xfrm>
        </p:spPr>
        <p:txBody>
          <a:bodyPr rtlCol="0">
            <a:normAutofit/>
          </a:bodyPr>
          <a:lstStyle/>
          <a:p>
            <a:pPr eaLnBrk="1" fontAlgn="t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Sugars used :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Glucose- Lactose - Maltose - Mannitol -  Sucrose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307975" y="1681163"/>
            <a:ext cx="8763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Purpose: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Carbohydrate fermentation tests detect the ability of microorganisms to ferment a specific carbohydrate.</a:t>
            </a:r>
            <a:endParaRPr lang="ar-JO" altLang="en-US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757" name="TextBox 4"/>
          <p:cNvSpPr txBox="1">
            <a:spLocks noChangeArrowheads="1"/>
          </p:cNvSpPr>
          <p:nvPr/>
        </p:nvSpPr>
        <p:spPr bwMode="auto">
          <a:xfrm>
            <a:off x="300038" y="2879725"/>
            <a:ext cx="308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Media: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Sugar media </a:t>
            </a:r>
            <a:endParaRPr lang="ar-JO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975" y="4724400"/>
            <a:ext cx="62452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Results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000" b="1" dirty="0"/>
              <a:t>pH indicator: Phenol-Red is </a:t>
            </a:r>
            <a:r>
              <a:rPr lang="en-US" sz="2000" b="1" dirty="0">
                <a:solidFill>
                  <a:srgbClr val="FF0000"/>
                </a:solidFill>
              </a:rPr>
              <a:t>red</a:t>
            </a:r>
            <a:r>
              <a:rPr lang="en-US" sz="2000" b="1" dirty="0"/>
              <a:t> at pH &gt; 7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000" b="1" dirty="0"/>
              <a:t>If fermentation occurs, the acidic by-products will change the  from </a:t>
            </a:r>
            <a:r>
              <a:rPr lang="en-US" sz="2000" b="1" dirty="0">
                <a:solidFill>
                  <a:srgbClr val="FF0000"/>
                </a:solidFill>
              </a:rPr>
              <a:t>red</a:t>
            </a:r>
            <a:r>
              <a:rPr lang="en-US" sz="2000" b="1" dirty="0"/>
              <a:t> to </a:t>
            </a:r>
            <a:r>
              <a:rPr lang="en-US" sz="2000" b="1" dirty="0">
                <a:solidFill>
                  <a:srgbClr val="FFC000"/>
                </a:solidFill>
              </a:rPr>
              <a:t>yellow</a:t>
            </a:r>
            <a:r>
              <a:rPr lang="en-US" sz="2000" b="1" dirty="0"/>
              <a:t>.</a:t>
            </a:r>
            <a:endParaRPr lang="ar-JO" sz="2000" b="1" dirty="0"/>
          </a:p>
        </p:txBody>
      </p:sp>
      <p:sp>
        <p:nvSpPr>
          <p:cNvPr id="74760" name="AutoShape 2" descr="Image result for sugar fermentation test 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76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33650"/>
            <a:ext cx="1952625" cy="195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87" y="4546600"/>
            <a:ext cx="1619250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172200" cy="4373563"/>
          </a:xfrm>
        </p:spPr>
        <p:txBody>
          <a:bodyPr rtlCol="0">
            <a:normAutofit lnSpcReduction="10000"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Arial Narrow" pitchFamily="34" charset="0"/>
              </a:rPr>
              <a:t>Principle: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The </a:t>
            </a: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action of many species of microorganisms on a 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carbohydrate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substrate </a:t>
            </a: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results in the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acidification of 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medium with or without gas formation.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Iron salts 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reacts </a:t>
            </a: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with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H2S </a:t>
            </a: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to produce an insoluble 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black precipitate (ferrous </a:t>
            </a: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sulfide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TSIA </a:t>
            </a: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–</a:t>
            </a:r>
            <a:r>
              <a:rPr lang="en-US" sz="48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two reaction chamber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Aerobic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slant</a:t>
            </a: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 portion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Anaerobic 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deep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portion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392681" y="457200"/>
            <a:ext cx="8260672" cy="707886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Triple sugar iron agar</a:t>
            </a:r>
            <a:endParaRPr lang="en-US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578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72468"/>
            <a:ext cx="1476375" cy="393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09600"/>
            <a:ext cx="33861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u="sng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Biochemical</a:t>
            </a: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reactions:</a:t>
            </a:r>
          </a:p>
        </p:txBody>
      </p:sp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790575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b="1" u="sng">
                <a:latin typeface="Arial" panose="020B0604020202020204" pitchFamily="34" charset="0"/>
              </a:rPr>
              <a:t>carbohydrate fermentation: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     </a:t>
            </a:r>
            <a:r>
              <a:rPr lang="en-US" altLang="en-US" sz="2400" b="1" u="sng">
                <a:latin typeface="Arial" panose="020B0604020202020204" pitchFamily="34" charset="0"/>
              </a:rPr>
              <a:t>acid production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</a:t>
            </a:r>
            <a:r>
              <a:rPr lang="en-US" altLang="en-US" sz="2400" b="1">
                <a:solidFill>
                  <a:srgbClr val="C0BC00"/>
                </a:solidFill>
                <a:latin typeface="Arial" panose="020B0604020202020204" pitchFamily="34" charset="0"/>
              </a:rPr>
              <a:t>yellow deep </a:t>
            </a:r>
            <a:r>
              <a:rPr lang="en-US" altLang="en-US" sz="2400">
                <a:latin typeface="Arial" panose="020B0604020202020204" pitchFamily="34" charset="0"/>
              </a:rPr>
              <a:t>–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glucose</a:t>
            </a:r>
            <a:r>
              <a:rPr lang="en-US" altLang="en-US" sz="2400">
                <a:latin typeface="Arial" panose="020B0604020202020204" pitchFamily="34" charset="0"/>
              </a:rPr>
              <a:t> fermented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</a:t>
            </a:r>
            <a:r>
              <a:rPr lang="en-US" altLang="en-US" sz="2400" b="1">
                <a:solidFill>
                  <a:srgbClr val="C0BC00"/>
                </a:solidFill>
                <a:latin typeface="Arial" panose="020B0604020202020204" pitchFamily="34" charset="0"/>
              </a:rPr>
              <a:t>yellow slant </a:t>
            </a:r>
            <a:r>
              <a:rPr lang="en-US" altLang="en-US" sz="2400">
                <a:latin typeface="Arial" panose="020B0604020202020204" pitchFamily="34" charset="0"/>
              </a:rPr>
              <a:t>– </a:t>
            </a: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lactose</a:t>
            </a:r>
            <a:r>
              <a:rPr lang="en-US" altLang="en-US" sz="2400">
                <a:latin typeface="Arial" panose="020B0604020202020204" pitchFamily="34" charset="0"/>
              </a:rPr>
              <a:t> and/ or </a:t>
            </a: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sucrose</a:t>
            </a:r>
            <a:r>
              <a:rPr lang="en-US" altLang="en-US" sz="2400">
                <a:latin typeface="Arial" panose="020B0604020202020204" pitchFamily="34" charset="0"/>
              </a:rPr>
              <a:t> fermented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     </a:t>
            </a:r>
            <a:r>
              <a:rPr lang="en-US" altLang="en-US" sz="2400" b="1" u="sng">
                <a:latin typeface="Arial" panose="020B0604020202020204" pitchFamily="34" charset="0"/>
              </a:rPr>
              <a:t>gas formation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</a:t>
            </a:r>
            <a:r>
              <a:rPr lang="en-US" altLang="en-US" sz="2400" b="1">
                <a:latin typeface="Arial" panose="020B0604020202020204" pitchFamily="34" charset="0"/>
              </a:rPr>
              <a:t>bubble</a:t>
            </a:r>
            <a:r>
              <a:rPr lang="en-US" altLang="en-US" sz="2400">
                <a:latin typeface="Arial" panose="020B0604020202020204" pitchFamily="34" charset="0"/>
              </a:rPr>
              <a:t> formation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</a:t>
            </a:r>
            <a:r>
              <a:rPr lang="en-US" altLang="en-US" sz="2400" b="1">
                <a:latin typeface="Arial" panose="020B0604020202020204" pitchFamily="34" charset="0"/>
              </a:rPr>
              <a:t>cracking</a:t>
            </a:r>
            <a:r>
              <a:rPr lang="en-US" altLang="en-US" sz="2400">
                <a:latin typeface="Arial" panose="020B0604020202020204" pitchFamily="34" charset="0"/>
              </a:rPr>
              <a:t>  or splitting of the agar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        upward displacement </a:t>
            </a:r>
            <a:r>
              <a:rPr lang="en-US" altLang="en-US" sz="2400">
                <a:latin typeface="Arial" panose="020B0604020202020204" pitchFamily="34" charset="0"/>
              </a:rPr>
              <a:t>of the agar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</a:t>
            </a:r>
            <a:r>
              <a:rPr lang="en-US" altLang="en-US" sz="2400" b="1">
                <a:latin typeface="Arial" panose="020B0604020202020204" pitchFamily="34" charset="0"/>
              </a:rPr>
              <a:t>pulling away </a:t>
            </a:r>
            <a:r>
              <a:rPr lang="en-US" altLang="en-US" sz="2400">
                <a:latin typeface="Arial" panose="020B0604020202020204" pitchFamily="34" charset="0"/>
              </a:rPr>
              <a:t>of medium from the walls of test tube</a:t>
            </a: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515938" y="4799013"/>
            <a:ext cx="75152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b="1" u="sng">
                <a:latin typeface="Arial" panose="020B0604020202020204" pitchFamily="34" charset="0"/>
              </a:rPr>
              <a:t>H2S production: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</a:t>
            </a:r>
            <a:r>
              <a:rPr lang="en-US" altLang="en-US" sz="2400" b="1">
                <a:latin typeface="Arial" panose="020B0604020202020204" pitchFamily="34" charset="0"/>
              </a:rPr>
              <a:t>blackening </a:t>
            </a:r>
            <a:r>
              <a:rPr lang="en-US" altLang="en-US" sz="2400">
                <a:latin typeface="Arial" panose="020B0604020202020204" pitchFamily="34" charset="0"/>
              </a:rPr>
              <a:t>of the butt ( FeS – black precipitate)</a:t>
            </a:r>
          </a:p>
        </p:txBody>
      </p:sp>
      <p:sp>
        <p:nvSpPr>
          <p:cNvPr id="7680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o.quizlet.com/8YehWW2ko7YxzlvxyNsVs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3"/>
          <a:stretch>
            <a:fillRect/>
          </a:stretch>
        </p:blipFill>
        <p:spPr bwMode="auto">
          <a:xfrm>
            <a:off x="912813" y="582613"/>
            <a:ext cx="7240587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3999">
              <a:srgbClr val="E6D78A"/>
            </a:gs>
            <a:gs pos="17999">
              <a:srgbClr val="C7AC4C"/>
            </a:gs>
            <a:gs pos="47000">
              <a:srgbClr val="A1C064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889378"/>
            <a:ext cx="4648200" cy="10618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By: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dirty="0">
                <a:ln w="24500" cmpd="dbl">
                  <a:noFill/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Prof. Dr. Ghada Fahmy </a:t>
            </a:r>
            <a:r>
              <a:rPr lang="en-US" sz="26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Helaly</a:t>
            </a:r>
            <a:endParaRPr lang="en-US" sz="2600" b="1" dirty="0">
              <a:ln w="24500" cmpd="dbl">
                <a:noFill/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350" y="961697"/>
            <a:ext cx="4343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8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Biochemical Reactions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7750" y="528935"/>
            <a:ext cx="3048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dirty="0">
                <a:ln w="11430"/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General Microbiology </a:t>
            </a:r>
          </a:p>
          <a:p>
            <a:pPr algn="ctr" eaLnBrk="1" hangingPunct="1">
              <a:defRPr/>
            </a:pPr>
            <a:r>
              <a:rPr lang="en-US" sz="3200" b="1" dirty="0">
                <a:ln w="11430"/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Lab 5</a:t>
            </a:r>
          </a:p>
        </p:txBody>
      </p:sp>
      <p:sp>
        <p:nvSpPr>
          <p:cNvPr id="6042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89378"/>
            <a:ext cx="350520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266366"/>
            <a:ext cx="8260672" cy="1323439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Analytical Profile Index System (API</a:t>
            </a:r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)</a:t>
            </a:r>
            <a:endParaRPr lang="en-US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885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5652"/>
            <a:ext cx="678180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Image result for api 2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Image result for api 2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3850"/>
            <a:ext cx="8297863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Footer Placeholder 1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00009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000096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000096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000096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200" y="6299756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570545"/>
            <a:ext cx="7768380" cy="5725003"/>
            <a:chOff x="363522" y="705752"/>
            <a:chExt cx="8335194" cy="62780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41" y="705752"/>
              <a:ext cx="7762875" cy="59912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3522" y="1313658"/>
              <a:ext cx="7670098" cy="5670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sz="2400" b="1" dirty="0" smtClean="0"/>
                <a:t>    1                       2                     3                    4 </a:t>
              </a:r>
            </a:p>
            <a:p>
              <a:endParaRPr lang="en-US" sz="2400" b="1" dirty="0" smtClean="0"/>
            </a:p>
            <a:p>
              <a:endParaRPr lang="en-US" b="1" dirty="0"/>
            </a:p>
            <a:p>
              <a:endParaRPr lang="en-US" sz="2400" b="1" dirty="0" smtClean="0"/>
            </a:p>
            <a:p>
              <a:endParaRPr lang="en-US" sz="2400" b="1" dirty="0"/>
            </a:p>
            <a:p>
              <a:r>
                <a:rPr lang="en-US" sz="2400" b="1" dirty="0" smtClean="0"/>
                <a:t>    5                      6                    7                     8                       </a:t>
              </a:r>
            </a:p>
            <a:p>
              <a:endParaRPr lang="en-US" sz="2400" b="1" dirty="0" smtClean="0"/>
            </a:p>
            <a:p>
              <a:endParaRPr lang="en-US" sz="2400" b="1" dirty="0" smtClean="0"/>
            </a:p>
            <a:p>
              <a:endParaRPr lang="en-US" sz="2400" b="1" dirty="0"/>
            </a:p>
            <a:p>
              <a:endParaRPr lang="en-US" sz="2400" b="1" dirty="0"/>
            </a:p>
            <a:p>
              <a:r>
                <a:rPr lang="en-US" sz="2400" b="1" dirty="0" smtClean="0"/>
                <a:t>    9                     10               11                     12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025" y="914400"/>
            <a:ext cx="7553325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7" name="Picture 5" descr="Image result for thank you 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295400"/>
            <a:ext cx="50784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Footer Placeholder 1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00009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000096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000096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000096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533400" y="1600200"/>
          <a:ext cx="8153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362634"/>
            <a:ext cx="50292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cs typeface="Arial" charset="0"/>
              </a:rPr>
              <a:t>Biochemical tests</a:t>
            </a:r>
          </a:p>
        </p:txBody>
      </p:sp>
      <p:sp>
        <p:nvSpPr>
          <p:cNvPr id="6144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4BB8F"/>
            </a:gs>
            <a:gs pos="39999">
              <a:srgbClr val="AAA176"/>
            </a:gs>
            <a:gs pos="100000">
              <a:srgbClr val="847A4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1219200" y="304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627965"/>
          <a:ext cx="8458200" cy="584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6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FFFFFF"/>
                </a:solidFill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4C4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54163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>
                <a:solidFill>
                  <a:srgbClr val="002060"/>
                </a:solidFill>
              </a:rPr>
              <a:t>Biochemical Tests</a:t>
            </a:r>
            <a:r>
              <a:rPr lang="en-US" altLang="en-US" sz="4400" b="1" smtClean="0">
                <a:solidFill>
                  <a:srgbClr val="002060"/>
                </a:solidFill>
              </a:rPr>
              <a:t/>
            </a:r>
            <a:br>
              <a:rPr lang="en-US" altLang="en-US" sz="4400" b="1" smtClean="0">
                <a:solidFill>
                  <a:srgbClr val="002060"/>
                </a:solidFill>
              </a:rPr>
            </a:br>
            <a:r>
              <a:rPr lang="en-US" altLang="en-US" sz="3600" b="1" smtClean="0">
                <a:solidFill>
                  <a:srgbClr val="002060"/>
                </a:solidFill>
              </a:rPr>
              <a:t>Enterobacteriaceae 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2057400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bg1"/>
                </a:solidFill>
              </a:rPr>
              <a:t>Indole</a:t>
            </a:r>
            <a:r>
              <a:rPr lang="en-US" b="1" dirty="0" smtClean="0">
                <a:solidFill>
                  <a:schemeClr val="bg1"/>
                </a:solidFill>
              </a:rPr>
              <a:t> test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7890" y="457200"/>
            <a:ext cx="364311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800" b="1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Indole Test </a:t>
            </a:r>
          </a:p>
        </p:txBody>
      </p:sp>
      <p:sp>
        <p:nvSpPr>
          <p:cNvPr id="64516" name="Rectangle 7"/>
          <p:cNvSpPr>
            <a:spLocks noChangeArrowheads="1"/>
          </p:cNvSpPr>
          <p:nvPr/>
        </p:nvSpPr>
        <p:spPr bwMode="auto">
          <a:xfrm>
            <a:off x="342900" y="1639888"/>
            <a:ext cx="86487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To distinguish </a:t>
            </a:r>
            <a:r>
              <a:rPr lang="en-US" altLang="en-US" sz="2000" b="1" i="1">
                <a:solidFill>
                  <a:schemeClr val="tx1"/>
                </a:solidFill>
                <a:latin typeface="Arial" panose="020B0604020202020204" pitchFamily="34" charset="0"/>
              </a:rPr>
              <a:t>Enterobacteriaceae</a:t>
            </a: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 based on </a:t>
            </a:r>
            <a:r>
              <a:rPr lang="en-US" altLang="en-US" sz="2000" b="1" u="sng">
                <a:solidFill>
                  <a:schemeClr val="tx1"/>
                </a:solidFill>
                <a:latin typeface="Arial" panose="020B0604020202020204" pitchFamily="34" charset="0"/>
              </a:rPr>
              <a:t>the ability to produce indole from tryptophan.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0213" y="2514600"/>
            <a:ext cx="8027987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b="1" dirty="0">
                <a:solidFill>
                  <a:srgbClr val="FF0000"/>
                </a:solidFill>
              </a:rPr>
              <a:t>Principle: 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Arial" charset="0"/>
                <a:cs typeface="Arial" charset="0"/>
              </a:rPr>
              <a:t>Bacteria that possess the enzyme </a:t>
            </a:r>
            <a:r>
              <a:rPr lang="en-US" sz="2000" b="1" u="sng" dirty="0" err="1">
                <a:latin typeface="Arial" charset="0"/>
                <a:cs typeface="Arial" charset="0"/>
              </a:rPr>
              <a:t>tryptophanase</a:t>
            </a:r>
            <a:r>
              <a:rPr lang="en-US" sz="2000" dirty="0">
                <a:latin typeface="Arial" charset="0"/>
                <a:cs typeface="Arial" charset="0"/>
              </a:rPr>
              <a:t> are capable of </a:t>
            </a:r>
            <a:r>
              <a:rPr lang="en-US" sz="2000" b="1" dirty="0">
                <a:latin typeface="Arial" charset="0"/>
                <a:cs typeface="Arial" charset="0"/>
              </a:rPr>
              <a:t>hydrolyzing tryptophan with the production of indole, pyruvic acid and ammonia.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000" b="1" dirty="0">
                <a:latin typeface="Arial" charset="0"/>
                <a:cs typeface="Arial" charset="0"/>
              </a:rPr>
              <a:t>Indole production </a:t>
            </a:r>
            <a:r>
              <a:rPr lang="en-US" sz="2000" dirty="0">
                <a:latin typeface="Arial" charset="0"/>
                <a:cs typeface="Arial" charset="0"/>
              </a:rPr>
              <a:t>is </a:t>
            </a:r>
            <a:r>
              <a:rPr lang="en-US" sz="2000" b="1" dirty="0">
                <a:latin typeface="Arial" charset="0"/>
                <a:cs typeface="Arial" charset="0"/>
              </a:rPr>
              <a:t>detected </a:t>
            </a:r>
            <a:r>
              <a:rPr lang="en-US" sz="2000" dirty="0">
                <a:latin typeface="Arial" charset="0"/>
                <a:cs typeface="Arial" charset="0"/>
              </a:rPr>
              <a:t>by addition of </a:t>
            </a:r>
            <a:r>
              <a:rPr lang="en-US" sz="2000" b="1" dirty="0" err="1">
                <a:latin typeface="Arial" charset="0"/>
                <a:cs typeface="Arial" charset="0"/>
              </a:rPr>
              <a:t>Kovac’s</a:t>
            </a:r>
            <a:r>
              <a:rPr lang="en-US" sz="2000" b="1" dirty="0">
                <a:latin typeface="Arial" charset="0"/>
                <a:cs typeface="Arial" charset="0"/>
              </a:rPr>
              <a:t> reagent</a:t>
            </a:r>
            <a:r>
              <a:rPr lang="en-US" sz="2000" dirty="0">
                <a:latin typeface="Arial" charset="0"/>
                <a:cs typeface="Arial" charset="0"/>
              </a:rPr>
              <a:t>. A </a:t>
            </a:r>
            <a:r>
              <a:rPr lang="en-US" sz="2000" b="1" dirty="0">
                <a:solidFill>
                  <a:srgbClr val="990033"/>
                </a:solidFill>
                <a:latin typeface="Arial" charset="0"/>
                <a:cs typeface="Arial" charset="0"/>
              </a:rPr>
              <a:t>bright pink color </a:t>
            </a:r>
            <a:r>
              <a:rPr lang="en-US" sz="2000" dirty="0">
                <a:latin typeface="Arial" charset="0"/>
                <a:cs typeface="Arial" charset="0"/>
              </a:rPr>
              <a:t>on the </a:t>
            </a:r>
            <a:r>
              <a:rPr lang="en-US" sz="2000" b="1" dirty="0">
                <a:latin typeface="Arial" charset="0"/>
                <a:cs typeface="Arial" charset="0"/>
              </a:rPr>
              <a:t>top layer indicated the presence of indole</a:t>
            </a:r>
            <a:r>
              <a:rPr lang="en-US" sz="2000" dirty="0">
                <a:latin typeface="Arial" charset="0"/>
                <a:cs typeface="Arial" charset="0"/>
              </a:rPr>
              <a:t>.</a:t>
            </a:r>
            <a:endParaRPr lang="en-US" sz="2000" dirty="0">
              <a:latin typeface="Baskerville Old Face" pitchFamily="18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0" y="5930900"/>
            <a:ext cx="5651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b="1" dirty="0">
                <a:solidFill>
                  <a:srgbClr val="FF0000"/>
                </a:solidFill>
              </a:rPr>
              <a:t>Media:  </a:t>
            </a:r>
            <a:r>
              <a:rPr lang="en-US" sz="2000" b="1" dirty="0">
                <a:latin typeface="Arial" charset="0"/>
                <a:cs typeface="Arial" charset="0"/>
              </a:rPr>
              <a:t>tryptophan or peptone broth.</a:t>
            </a:r>
          </a:p>
        </p:txBody>
      </p:sp>
      <p:sp>
        <p:nvSpPr>
          <p:cNvPr id="6451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940425" y="795337"/>
            <a:ext cx="2514600" cy="3971925"/>
            <a:chOff x="5940425" y="795337"/>
            <a:chExt cx="2514600" cy="39719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425" y="795337"/>
              <a:ext cx="2514600" cy="3971925"/>
            </a:xfrm>
            <a:prstGeom prst="rect">
              <a:avLst/>
            </a:prstGeom>
          </p:spPr>
        </p:pic>
        <p:sp>
          <p:nvSpPr>
            <p:cNvPr id="65539" name="TextBox 4"/>
            <p:cNvSpPr txBox="1">
              <a:spLocks noChangeArrowheads="1"/>
            </p:cNvSpPr>
            <p:nvPr/>
          </p:nvSpPr>
          <p:spPr bwMode="auto">
            <a:xfrm>
              <a:off x="6324600" y="33528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5540" name="TextBox 5"/>
            <p:cNvSpPr txBox="1">
              <a:spLocks noChangeArrowheads="1"/>
            </p:cNvSpPr>
            <p:nvPr/>
          </p:nvSpPr>
          <p:spPr bwMode="auto">
            <a:xfrm>
              <a:off x="7620000" y="3363913"/>
              <a:ext cx="3206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65541" name="Text Box 1036"/>
          <p:cNvSpPr txBox="1">
            <a:spLocks noChangeArrowheads="1"/>
          </p:cNvSpPr>
          <p:nvPr/>
        </p:nvSpPr>
        <p:spPr bwMode="auto">
          <a:xfrm>
            <a:off x="5635625" y="4876800"/>
            <a:ext cx="3124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lphaUcPeriod"/>
            </a:pPr>
            <a:r>
              <a:rPr lang="en-US" altLang="en-US" sz="1800" b="1">
                <a:latin typeface="Arial Narrow" panose="020B0606020202030204" pitchFamily="34" charset="0"/>
              </a:rPr>
              <a:t>Positive – </a:t>
            </a:r>
            <a:r>
              <a:rPr lang="en-US" altLang="en-US" sz="1800" b="1" i="1">
                <a:solidFill>
                  <a:srgbClr val="70002D"/>
                </a:solidFill>
                <a:latin typeface="Arial Narrow" panose="020B0606020202030204" pitchFamily="34" charset="0"/>
              </a:rPr>
              <a:t>Escherichia coli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UcPeriod"/>
            </a:pPr>
            <a:r>
              <a:rPr lang="en-US" altLang="en-US" sz="1800" b="1">
                <a:latin typeface="Arial Narrow" panose="020B0606020202030204" pitchFamily="34" charset="0"/>
              </a:rPr>
              <a:t>Negative – </a:t>
            </a:r>
            <a:r>
              <a:rPr lang="en-US" altLang="en-US" sz="1800" b="1" i="1">
                <a:latin typeface="Arial Narrow" panose="020B0606020202030204" pitchFamily="34" charset="0"/>
              </a:rPr>
              <a:t>Klebsiella pneumoniae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704850"/>
            <a:ext cx="3003550" cy="585788"/>
          </a:xfr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Interpretation:</a:t>
            </a:r>
            <a:endPara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1735138"/>
            <a:ext cx="5029200" cy="2432050"/>
          </a:xfrm>
        </p:spPr>
        <p:txBody>
          <a:bodyPr>
            <a:sp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Positive: </a:t>
            </a:r>
            <a:r>
              <a:rPr lang="en-US" sz="2400" b="1" dirty="0" smtClean="0"/>
              <a:t>A bright pink color ring at the interface of reagent and broth.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89800"/>
                </a:solidFill>
              </a:rPr>
              <a:t>Negative: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/>
              <a:t>no color development </a:t>
            </a:r>
            <a:endParaRPr lang="en-US" sz="2400" b="1" dirty="0"/>
          </a:p>
        </p:txBody>
      </p:sp>
      <p:sp>
        <p:nvSpPr>
          <p:cNvPr id="6554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787775" y="6019800"/>
            <a:ext cx="2286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266366"/>
            <a:ext cx="8260672" cy="1323439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Methyl Red / Voges Proskauer (MR/VP)</a:t>
            </a:r>
            <a:endParaRPr lang="en-US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Principle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en-US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800" b="1" u="sng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Methyl Red test: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determine the ability of bacteria to ferment glucose with the production and stabilization of high acidic end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products. Ex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Lactic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acid.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800" b="1" u="sng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Voges </a:t>
            </a:r>
            <a:r>
              <a:rPr lang="en-US" sz="2800" b="1" u="sng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Prosakaur</a:t>
            </a:r>
            <a:r>
              <a:rPr lang="en-US" sz="2800" b="1" u="sng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determine the ability of bacteria to produce non-acidic or neutral end products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Ex: acetyl methyl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carbinol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acetoin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1722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35963" cy="5029200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1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Media and Reagents </a:t>
            </a:r>
            <a:r>
              <a:rPr lang="en-US" sz="31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31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Glucose phosphate peptone water (MR-VP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medium)</a:t>
            </a:r>
          </a:p>
          <a:p>
            <a:pPr marL="265176" indent="-265176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Methyl </a:t>
            </a:r>
            <a:r>
              <a:rPr lang="en-US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Red indicator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for acid</a:t>
            </a:r>
          </a:p>
          <a:p>
            <a:pPr marL="265176" indent="-265176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Voges Proskauer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reagents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Barritt's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reagents 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5% Alpha-Naphthol, &amp; ethanol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), and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Potassium Hydroxide, &amp; Deionized Water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Procedure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Inoculate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 glucose broths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inoculating loop.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After 48 hours of incubation,</a:t>
            </a:r>
            <a:r>
              <a:rPr lang="en-US" dirty="0">
                <a:latin typeface="Arial" pitchFamily="34" charset="0"/>
                <a:cs typeface="Arial" pitchFamily="34" charset="0"/>
              </a:rPr>
              <a:t> add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 few drops of MR </a:t>
            </a:r>
            <a:r>
              <a:rPr lang="en-US" dirty="0">
                <a:latin typeface="Arial" pitchFamily="34" charset="0"/>
                <a:cs typeface="Arial" pitchFamily="34" charset="0"/>
              </a:rPr>
              <a:t>to one tube, and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VP reagents </a:t>
            </a:r>
            <a:r>
              <a:rPr lang="en-US" dirty="0">
                <a:latin typeface="Arial" pitchFamily="34" charset="0"/>
                <a:cs typeface="Arial" pitchFamily="34" charset="0"/>
              </a:rPr>
              <a:t>to the other tube.</a:t>
            </a:r>
          </a:p>
          <a:p>
            <a:pPr marL="265176" indent="-265176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5791200" y="5867400"/>
            <a:ext cx="2286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Civic">
  <a:themeElements>
    <a:clrScheme name="Custom 9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424D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lipstream">
  <a:themeElements>
    <a:clrScheme name="Custom 7">
      <a:dk1>
        <a:srgbClr val="00001E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A8A17E"/>
    </a:dk1>
    <a:lt1>
      <a:sysClr val="window" lastClr="FFFFFF"/>
    </a:lt1>
    <a:dk2>
      <a:srgbClr val="37302A"/>
    </a:dk2>
    <a:lt2>
      <a:srgbClr val="D0CCB9"/>
    </a:lt2>
    <a:accent1>
      <a:srgbClr val="9E8E5C"/>
    </a:accent1>
    <a:accent2>
      <a:srgbClr val="A09781"/>
    </a:accent2>
    <a:accent3>
      <a:srgbClr val="85776D"/>
    </a:accent3>
    <a:accent4>
      <a:srgbClr val="AEAFA9"/>
    </a:accent4>
    <a:accent5>
      <a:srgbClr val="8D878B"/>
    </a:accent5>
    <a:accent6>
      <a:srgbClr val="6B6149"/>
    </a:accent6>
    <a:hlink>
      <a:srgbClr val="B6A272"/>
    </a:hlink>
    <a:folHlink>
      <a:srgbClr val="8A784F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A8A17E"/>
    </a:dk1>
    <a:lt1>
      <a:sysClr val="window" lastClr="FFFFFF"/>
    </a:lt1>
    <a:dk2>
      <a:srgbClr val="37302A"/>
    </a:dk2>
    <a:lt2>
      <a:srgbClr val="D0CCB9"/>
    </a:lt2>
    <a:accent1>
      <a:srgbClr val="9E8E5C"/>
    </a:accent1>
    <a:accent2>
      <a:srgbClr val="A09781"/>
    </a:accent2>
    <a:accent3>
      <a:srgbClr val="85776D"/>
    </a:accent3>
    <a:accent4>
      <a:srgbClr val="AEAFA9"/>
    </a:accent4>
    <a:accent5>
      <a:srgbClr val="8D878B"/>
    </a:accent5>
    <a:accent6>
      <a:srgbClr val="6B6149"/>
    </a:accent6>
    <a:hlink>
      <a:srgbClr val="B6A272"/>
    </a:hlink>
    <a:folHlink>
      <a:srgbClr val="8A784F"/>
    </a:folHlink>
  </a:clrScheme>
</a:themeOverride>
</file>

<file path=ppt/theme/themeOverride3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1015</Words>
  <Application>Microsoft Office PowerPoint</Application>
  <PresentationFormat>On-screen Show (4:3)</PresentationFormat>
  <Paragraphs>163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49" baseType="lpstr">
      <vt:lpstr>Arial Unicode MS</vt:lpstr>
      <vt:lpstr>Arial</vt:lpstr>
      <vt:lpstr>Arial Narrow</vt:lpstr>
      <vt:lpstr>Baskerville Old Face</vt:lpstr>
      <vt:lpstr>Book Antiqua</vt:lpstr>
      <vt:lpstr>Calibri</vt:lpstr>
      <vt:lpstr>Century Gothic</vt:lpstr>
      <vt:lpstr>Georgia</vt:lpstr>
      <vt:lpstr>Impact</vt:lpstr>
      <vt:lpstr>Palatino Linotype</vt:lpstr>
      <vt:lpstr>Times New Roman</vt:lpstr>
      <vt:lpstr>Trebuchet MS</vt:lpstr>
      <vt:lpstr>Verdana</vt:lpstr>
      <vt:lpstr>Wingdings</vt:lpstr>
      <vt:lpstr>Wingdings 2</vt:lpstr>
      <vt:lpstr>Civic</vt:lpstr>
      <vt:lpstr>Aspect</vt:lpstr>
      <vt:lpstr>Clarity</vt:lpstr>
      <vt:lpstr>Austin</vt:lpstr>
      <vt:lpstr>NewsPrint</vt:lpstr>
      <vt:lpstr>Slipstream</vt:lpstr>
      <vt:lpstr>Apothecary</vt:lpstr>
      <vt:lpstr>1_Apothecary</vt:lpstr>
      <vt:lpstr>2_Apothecary</vt:lpstr>
      <vt:lpstr>Office Theme</vt:lpstr>
      <vt:lpstr>PowerPoint Presentation</vt:lpstr>
      <vt:lpstr>PowerPoint Presentation</vt:lpstr>
      <vt:lpstr>PowerPoint Presentation</vt:lpstr>
      <vt:lpstr>PowerPoint Presentation</vt:lpstr>
      <vt:lpstr>Biochemical Tests Enterobacteriaceae  </vt:lpstr>
      <vt:lpstr>Indole test  </vt:lpstr>
      <vt:lpstr>Interpretation:</vt:lpstr>
      <vt:lpstr>Methyl Red / Voges Proskauer (MR/VP)</vt:lpstr>
      <vt:lpstr>PowerPoint Presentation</vt:lpstr>
      <vt:lpstr>PowerPoint Presentation</vt:lpstr>
      <vt:lpstr>Citrate utilization test  </vt:lpstr>
      <vt:lpstr>Positive - Klebsiella pneumoniae Negative - Escherichia coli  </vt:lpstr>
      <vt:lpstr> Urease test  </vt:lpstr>
      <vt:lpstr>PowerPoint Presentation</vt:lpstr>
      <vt:lpstr>Phenylalanine deaminase Test </vt:lpstr>
      <vt:lpstr>Sugar fermentation test</vt:lpstr>
      <vt:lpstr>Triple sugar iron agar</vt:lpstr>
      <vt:lpstr>PowerPoint Presentation</vt:lpstr>
      <vt:lpstr>PowerPoint Presentation</vt:lpstr>
      <vt:lpstr>Analytical Profile Index System (API)</vt:lpstr>
      <vt:lpstr>PowerPoint Presentation</vt:lpstr>
      <vt:lpstr>PowerPoint Presentation</vt:lpstr>
      <vt:lpstr>PowerPoint Presentation</vt:lpstr>
      <vt:lpstr>PowerPoint Presentation</vt:lpstr>
    </vt:vector>
  </TitlesOfParts>
  <Company>MPIIB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Culture Media</dc:title>
  <dc:creator>mohammad</dc:creator>
  <cp:lastModifiedBy>Ghada</cp:lastModifiedBy>
  <cp:revision>262</cp:revision>
  <dcterms:created xsi:type="dcterms:W3CDTF">2014-10-30T07:03:08Z</dcterms:created>
  <dcterms:modified xsi:type="dcterms:W3CDTF">2020-11-08T19:20:12Z</dcterms:modified>
</cp:coreProperties>
</file>