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39"/>
  </p:notesMasterIdLst>
  <p:sldIdLst>
    <p:sldId id="307" r:id="rId2"/>
    <p:sldId id="305" r:id="rId3"/>
    <p:sldId id="306" r:id="rId4"/>
    <p:sldId id="258" r:id="rId5"/>
    <p:sldId id="259" r:id="rId6"/>
    <p:sldId id="293" r:id="rId7"/>
    <p:sldId id="298" r:id="rId8"/>
    <p:sldId id="294" r:id="rId9"/>
    <p:sldId id="309" r:id="rId10"/>
    <p:sldId id="260" r:id="rId11"/>
    <p:sldId id="261" r:id="rId12"/>
    <p:sldId id="289" r:id="rId13"/>
    <p:sldId id="290" r:id="rId14"/>
    <p:sldId id="262" r:id="rId15"/>
    <p:sldId id="264" r:id="rId16"/>
    <p:sldId id="291" r:id="rId17"/>
    <p:sldId id="265" r:id="rId18"/>
    <p:sldId id="266" r:id="rId19"/>
    <p:sldId id="267" r:id="rId20"/>
    <p:sldId id="268" r:id="rId21"/>
    <p:sldId id="270" r:id="rId22"/>
    <p:sldId id="269" r:id="rId23"/>
    <p:sldId id="271" r:id="rId24"/>
    <p:sldId id="272" r:id="rId25"/>
    <p:sldId id="292" r:id="rId26"/>
    <p:sldId id="274" r:id="rId27"/>
    <p:sldId id="275" r:id="rId28"/>
    <p:sldId id="276" r:id="rId29"/>
    <p:sldId id="277" r:id="rId30"/>
    <p:sldId id="312" r:id="rId31"/>
    <p:sldId id="313" r:id="rId32"/>
    <p:sldId id="314" r:id="rId33"/>
    <p:sldId id="316" r:id="rId34"/>
    <p:sldId id="317" r:id="rId35"/>
    <p:sldId id="283" r:id="rId36"/>
    <p:sldId id="280" r:id="rId37"/>
    <p:sldId id="288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13CC0F-A47A-4448-A594-7DCC83A8A3D9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03F1529D-B5BB-4B0B-929B-262AB8F12496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b="1" dirty="0" smtClean="0">
              <a:solidFill>
                <a:schemeClr val="tx1"/>
              </a:solidFill>
            </a:rPr>
            <a:t>Body </a:t>
          </a:r>
          <a:endParaRPr lang="ar-EG" b="1" dirty="0">
            <a:solidFill>
              <a:schemeClr val="tx1"/>
            </a:solidFill>
          </a:endParaRPr>
        </a:p>
      </dgm:t>
    </dgm:pt>
    <dgm:pt modelId="{5F15A07A-9D85-42B1-BCBF-D629F9BE50C3}" type="parTrans" cxnId="{9A46ECAC-3E65-409A-8859-C7DD108E06C4}">
      <dgm:prSet/>
      <dgm:spPr/>
      <dgm:t>
        <a:bodyPr/>
        <a:lstStyle/>
        <a:p>
          <a:pPr rtl="1"/>
          <a:endParaRPr lang="ar-EG"/>
        </a:p>
      </dgm:t>
    </dgm:pt>
    <dgm:pt modelId="{B6C374D3-FED0-4AE3-BCFE-19FAE60BF023}" type="sibTrans" cxnId="{9A46ECAC-3E65-409A-8859-C7DD108E06C4}">
      <dgm:prSet/>
      <dgm:spPr/>
      <dgm:t>
        <a:bodyPr/>
        <a:lstStyle/>
        <a:p>
          <a:pPr rtl="1"/>
          <a:endParaRPr lang="ar-EG"/>
        </a:p>
      </dgm:t>
    </dgm:pt>
    <dgm:pt modelId="{0FDE979B-738F-458B-946F-8B03777D1F79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b="1" dirty="0" smtClean="0">
              <a:solidFill>
                <a:schemeClr val="tx1"/>
              </a:solidFill>
            </a:rPr>
            <a:t>Cells</a:t>
          </a:r>
          <a:endParaRPr lang="ar-EG" dirty="0">
            <a:solidFill>
              <a:schemeClr val="tx1"/>
            </a:solidFill>
          </a:endParaRPr>
        </a:p>
      </dgm:t>
    </dgm:pt>
    <dgm:pt modelId="{B16E1D2D-0E49-4CE7-821B-19980BEC06C9}" type="parTrans" cxnId="{40D8B07C-F9E3-45AB-AC3F-A70653C1DE7A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ar-EG"/>
        </a:p>
      </dgm:t>
    </dgm:pt>
    <dgm:pt modelId="{A8483F68-3BDF-4003-8CCB-A1E5F69CDA4F}" type="sibTrans" cxnId="{40D8B07C-F9E3-45AB-AC3F-A70653C1DE7A}">
      <dgm:prSet/>
      <dgm:spPr/>
      <dgm:t>
        <a:bodyPr/>
        <a:lstStyle/>
        <a:p>
          <a:pPr rtl="1"/>
          <a:endParaRPr lang="ar-EG"/>
        </a:p>
      </dgm:t>
    </dgm:pt>
    <dgm:pt modelId="{F3851B22-EC5B-449E-B0B3-EFEE8961E4DF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b="1" dirty="0" smtClean="0">
              <a:solidFill>
                <a:schemeClr val="tx1"/>
              </a:solidFill>
            </a:rPr>
            <a:t>extracellular matrix</a:t>
          </a:r>
          <a:endParaRPr lang="ar-EG" dirty="0">
            <a:solidFill>
              <a:schemeClr val="tx1"/>
            </a:solidFill>
          </a:endParaRPr>
        </a:p>
      </dgm:t>
    </dgm:pt>
    <dgm:pt modelId="{C446890A-FF4C-470D-8DF5-DF707CAFB78F}" type="parTrans" cxnId="{6E1B0397-A274-454C-96E6-9ACD45BFDC5E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ar-EG"/>
        </a:p>
      </dgm:t>
    </dgm:pt>
    <dgm:pt modelId="{19BF684B-06DF-42B8-B80D-62B0FBBA3E0E}" type="sibTrans" cxnId="{6E1B0397-A274-454C-96E6-9ACD45BFDC5E}">
      <dgm:prSet/>
      <dgm:spPr/>
      <dgm:t>
        <a:bodyPr/>
        <a:lstStyle/>
        <a:p>
          <a:pPr rtl="1"/>
          <a:endParaRPr lang="ar-EG"/>
        </a:p>
      </dgm:t>
    </dgm:pt>
    <dgm:pt modelId="{795B9320-0BF6-4FA7-9147-3638F4C5CAB5}" type="pres">
      <dgm:prSet presAssocID="{B813CC0F-A47A-4448-A594-7DCC83A8A3D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0FA680-51ED-4E99-94EC-9D5F7B3FF717}" type="pres">
      <dgm:prSet presAssocID="{B813CC0F-A47A-4448-A594-7DCC83A8A3D9}" presName="hierFlow" presStyleCnt="0"/>
      <dgm:spPr/>
    </dgm:pt>
    <dgm:pt modelId="{E0EFE3DE-8150-4FC1-903B-B960466657B1}" type="pres">
      <dgm:prSet presAssocID="{B813CC0F-A47A-4448-A594-7DCC83A8A3D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2C37C2ED-83D6-47F9-8909-5A4C0102E35C}" type="pres">
      <dgm:prSet presAssocID="{03F1529D-B5BB-4B0B-929B-262AB8F12496}" presName="Name14" presStyleCnt="0"/>
      <dgm:spPr/>
    </dgm:pt>
    <dgm:pt modelId="{AA4F80F7-4FC0-4015-AA8B-1F867B4BBE2B}" type="pres">
      <dgm:prSet presAssocID="{03F1529D-B5BB-4B0B-929B-262AB8F12496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4348CF-694B-4402-BEA3-E482A7539D3F}" type="pres">
      <dgm:prSet presAssocID="{03F1529D-B5BB-4B0B-929B-262AB8F12496}" presName="hierChild2" presStyleCnt="0"/>
      <dgm:spPr/>
    </dgm:pt>
    <dgm:pt modelId="{7413413F-55DF-4675-9EA7-9D356A2586B0}" type="pres">
      <dgm:prSet presAssocID="{B16E1D2D-0E49-4CE7-821B-19980BEC06C9}" presName="Name19" presStyleLbl="parChTrans1D2" presStyleIdx="0" presStyleCnt="2"/>
      <dgm:spPr/>
      <dgm:t>
        <a:bodyPr/>
        <a:lstStyle/>
        <a:p>
          <a:endParaRPr lang="en-US"/>
        </a:p>
      </dgm:t>
    </dgm:pt>
    <dgm:pt modelId="{0D1E913D-9F5D-4B6F-B7F1-881829C3F5E9}" type="pres">
      <dgm:prSet presAssocID="{0FDE979B-738F-458B-946F-8B03777D1F79}" presName="Name21" presStyleCnt="0"/>
      <dgm:spPr/>
    </dgm:pt>
    <dgm:pt modelId="{5ED01E86-F7D0-4A22-872B-A9EBC9A481BC}" type="pres">
      <dgm:prSet presAssocID="{0FDE979B-738F-458B-946F-8B03777D1F79}" presName="level2Shape" presStyleLbl="node2" presStyleIdx="0" presStyleCnt="2" custLinFactNeighborX="-10921"/>
      <dgm:spPr/>
      <dgm:t>
        <a:bodyPr/>
        <a:lstStyle/>
        <a:p>
          <a:endParaRPr lang="en-US"/>
        </a:p>
      </dgm:t>
    </dgm:pt>
    <dgm:pt modelId="{AB1107D1-5EA9-4FB0-9312-30DD9B82B849}" type="pres">
      <dgm:prSet presAssocID="{0FDE979B-738F-458B-946F-8B03777D1F79}" presName="hierChild3" presStyleCnt="0"/>
      <dgm:spPr/>
    </dgm:pt>
    <dgm:pt modelId="{A959D09F-52F5-45E9-BF78-6805E6AB00D2}" type="pres">
      <dgm:prSet presAssocID="{C446890A-FF4C-470D-8DF5-DF707CAFB78F}" presName="Name19" presStyleLbl="parChTrans1D2" presStyleIdx="1" presStyleCnt="2"/>
      <dgm:spPr/>
      <dgm:t>
        <a:bodyPr/>
        <a:lstStyle/>
        <a:p>
          <a:endParaRPr lang="en-US"/>
        </a:p>
      </dgm:t>
    </dgm:pt>
    <dgm:pt modelId="{13DE286B-BA9F-4E82-88A2-3851D522CC1F}" type="pres">
      <dgm:prSet presAssocID="{F3851B22-EC5B-449E-B0B3-EFEE8961E4DF}" presName="Name21" presStyleCnt="0"/>
      <dgm:spPr/>
    </dgm:pt>
    <dgm:pt modelId="{780498FD-42EA-4D29-A50D-738CA070EF60}" type="pres">
      <dgm:prSet presAssocID="{F3851B22-EC5B-449E-B0B3-EFEE8961E4DF}" presName="level2Shape" presStyleLbl="node2" presStyleIdx="1" presStyleCnt="2" custLinFactNeighborX="9665" custLinFactNeighborY="4016"/>
      <dgm:spPr/>
      <dgm:t>
        <a:bodyPr/>
        <a:lstStyle/>
        <a:p>
          <a:endParaRPr lang="en-US"/>
        </a:p>
      </dgm:t>
    </dgm:pt>
    <dgm:pt modelId="{919481F4-CCAC-48A7-845F-7BDEFDF5982C}" type="pres">
      <dgm:prSet presAssocID="{F3851B22-EC5B-449E-B0B3-EFEE8961E4DF}" presName="hierChild3" presStyleCnt="0"/>
      <dgm:spPr/>
    </dgm:pt>
    <dgm:pt modelId="{96BE3DA9-B1CF-4F5D-8A23-0FDA901A1854}" type="pres">
      <dgm:prSet presAssocID="{B813CC0F-A47A-4448-A594-7DCC83A8A3D9}" presName="bgShapesFlow" presStyleCnt="0"/>
      <dgm:spPr/>
    </dgm:pt>
  </dgm:ptLst>
  <dgm:cxnLst>
    <dgm:cxn modelId="{61319D02-27E2-4400-92D6-183D236CFF1E}" type="presOf" srcId="{B813CC0F-A47A-4448-A594-7DCC83A8A3D9}" destId="{795B9320-0BF6-4FA7-9147-3638F4C5CAB5}" srcOrd="0" destOrd="0" presId="urn:microsoft.com/office/officeart/2005/8/layout/hierarchy6"/>
    <dgm:cxn modelId="{6E1B0397-A274-454C-96E6-9ACD45BFDC5E}" srcId="{03F1529D-B5BB-4B0B-929B-262AB8F12496}" destId="{F3851B22-EC5B-449E-B0B3-EFEE8961E4DF}" srcOrd="1" destOrd="0" parTransId="{C446890A-FF4C-470D-8DF5-DF707CAFB78F}" sibTransId="{19BF684B-06DF-42B8-B80D-62B0FBBA3E0E}"/>
    <dgm:cxn modelId="{9FC053DF-EBC2-4EF4-B156-FA9B50124E60}" type="presOf" srcId="{03F1529D-B5BB-4B0B-929B-262AB8F12496}" destId="{AA4F80F7-4FC0-4015-AA8B-1F867B4BBE2B}" srcOrd="0" destOrd="0" presId="urn:microsoft.com/office/officeart/2005/8/layout/hierarchy6"/>
    <dgm:cxn modelId="{F92FBCC1-0923-45ED-AD5C-A65D4FDF9488}" type="presOf" srcId="{F3851B22-EC5B-449E-B0B3-EFEE8961E4DF}" destId="{780498FD-42EA-4D29-A50D-738CA070EF60}" srcOrd="0" destOrd="0" presId="urn:microsoft.com/office/officeart/2005/8/layout/hierarchy6"/>
    <dgm:cxn modelId="{0A509A68-41A0-4F14-BE64-77E2E85B549B}" type="presOf" srcId="{0FDE979B-738F-458B-946F-8B03777D1F79}" destId="{5ED01E86-F7D0-4A22-872B-A9EBC9A481BC}" srcOrd="0" destOrd="0" presId="urn:microsoft.com/office/officeart/2005/8/layout/hierarchy6"/>
    <dgm:cxn modelId="{40D8B07C-F9E3-45AB-AC3F-A70653C1DE7A}" srcId="{03F1529D-B5BB-4B0B-929B-262AB8F12496}" destId="{0FDE979B-738F-458B-946F-8B03777D1F79}" srcOrd="0" destOrd="0" parTransId="{B16E1D2D-0E49-4CE7-821B-19980BEC06C9}" sibTransId="{A8483F68-3BDF-4003-8CCB-A1E5F69CDA4F}"/>
    <dgm:cxn modelId="{9A46ECAC-3E65-409A-8859-C7DD108E06C4}" srcId="{B813CC0F-A47A-4448-A594-7DCC83A8A3D9}" destId="{03F1529D-B5BB-4B0B-929B-262AB8F12496}" srcOrd="0" destOrd="0" parTransId="{5F15A07A-9D85-42B1-BCBF-D629F9BE50C3}" sibTransId="{B6C374D3-FED0-4AE3-BCFE-19FAE60BF023}"/>
    <dgm:cxn modelId="{A614090E-65F8-4490-9DBA-CD5392A8B796}" type="presOf" srcId="{B16E1D2D-0E49-4CE7-821B-19980BEC06C9}" destId="{7413413F-55DF-4675-9EA7-9D356A2586B0}" srcOrd="0" destOrd="0" presId="urn:microsoft.com/office/officeart/2005/8/layout/hierarchy6"/>
    <dgm:cxn modelId="{C1F8E6EC-CEE7-4BBE-855A-6517A59FB935}" type="presOf" srcId="{C446890A-FF4C-470D-8DF5-DF707CAFB78F}" destId="{A959D09F-52F5-45E9-BF78-6805E6AB00D2}" srcOrd="0" destOrd="0" presId="urn:microsoft.com/office/officeart/2005/8/layout/hierarchy6"/>
    <dgm:cxn modelId="{3A355831-1182-4BC1-A295-890D85C13D79}" type="presParOf" srcId="{795B9320-0BF6-4FA7-9147-3638F4C5CAB5}" destId="{D90FA680-51ED-4E99-94EC-9D5F7B3FF717}" srcOrd="0" destOrd="0" presId="urn:microsoft.com/office/officeart/2005/8/layout/hierarchy6"/>
    <dgm:cxn modelId="{CAFD7534-D60D-4253-AA53-2D91AA1AAC9D}" type="presParOf" srcId="{D90FA680-51ED-4E99-94EC-9D5F7B3FF717}" destId="{E0EFE3DE-8150-4FC1-903B-B960466657B1}" srcOrd="0" destOrd="0" presId="urn:microsoft.com/office/officeart/2005/8/layout/hierarchy6"/>
    <dgm:cxn modelId="{FC4FE843-9B9B-44EE-8D94-6EF05BE320B7}" type="presParOf" srcId="{E0EFE3DE-8150-4FC1-903B-B960466657B1}" destId="{2C37C2ED-83D6-47F9-8909-5A4C0102E35C}" srcOrd="0" destOrd="0" presId="urn:microsoft.com/office/officeart/2005/8/layout/hierarchy6"/>
    <dgm:cxn modelId="{F2CB4A85-2C53-41C1-809D-2BBFC386BD27}" type="presParOf" srcId="{2C37C2ED-83D6-47F9-8909-5A4C0102E35C}" destId="{AA4F80F7-4FC0-4015-AA8B-1F867B4BBE2B}" srcOrd="0" destOrd="0" presId="urn:microsoft.com/office/officeart/2005/8/layout/hierarchy6"/>
    <dgm:cxn modelId="{0A3B82CE-B0D1-4155-BDF8-94D9CDEB19AD}" type="presParOf" srcId="{2C37C2ED-83D6-47F9-8909-5A4C0102E35C}" destId="{964348CF-694B-4402-BEA3-E482A7539D3F}" srcOrd="1" destOrd="0" presId="urn:microsoft.com/office/officeart/2005/8/layout/hierarchy6"/>
    <dgm:cxn modelId="{3BC5D515-2CDA-4C1E-9118-CE7A4B4FE5C1}" type="presParOf" srcId="{964348CF-694B-4402-BEA3-E482A7539D3F}" destId="{7413413F-55DF-4675-9EA7-9D356A2586B0}" srcOrd="0" destOrd="0" presId="urn:microsoft.com/office/officeart/2005/8/layout/hierarchy6"/>
    <dgm:cxn modelId="{9D20D35E-9C2B-4E35-87DF-0D72DBA3B4F3}" type="presParOf" srcId="{964348CF-694B-4402-BEA3-E482A7539D3F}" destId="{0D1E913D-9F5D-4B6F-B7F1-881829C3F5E9}" srcOrd="1" destOrd="0" presId="urn:microsoft.com/office/officeart/2005/8/layout/hierarchy6"/>
    <dgm:cxn modelId="{52E014BD-FCC2-4D6E-8324-44A3D9DAB1A8}" type="presParOf" srcId="{0D1E913D-9F5D-4B6F-B7F1-881829C3F5E9}" destId="{5ED01E86-F7D0-4A22-872B-A9EBC9A481BC}" srcOrd="0" destOrd="0" presId="urn:microsoft.com/office/officeart/2005/8/layout/hierarchy6"/>
    <dgm:cxn modelId="{1DE26862-C522-4211-B5B4-B541D8E23C50}" type="presParOf" srcId="{0D1E913D-9F5D-4B6F-B7F1-881829C3F5E9}" destId="{AB1107D1-5EA9-4FB0-9312-30DD9B82B849}" srcOrd="1" destOrd="0" presId="urn:microsoft.com/office/officeart/2005/8/layout/hierarchy6"/>
    <dgm:cxn modelId="{E8FEEB01-0309-4939-9066-41C722BBD72B}" type="presParOf" srcId="{964348CF-694B-4402-BEA3-E482A7539D3F}" destId="{A959D09F-52F5-45E9-BF78-6805E6AB00D2}" srcOrd="2" destOrd="0" presId="urn:microsoft.com/office/officeart/2005/8/layout/hierarchy6"/>
    <dgm:cxn modelId="{2AF06060-23F5-47DE-90E3-F20F9FD01D53}" type="presParOf" srcId="{964348CF-694B-4402-BEA3-E482A7539D3F}" destId="{13DE286B-BA9F-4E82-88A2-3851D522CC1F}" srcOrd="3" destOrd="0" presId="urn:microsoft.com/office/officeart/2005/8/layout/hierarchy6"/>
    <dgm:cxn modelId="{C9BF9E1A-78A6-489D-954C-D2CC7404F96D}" type="presParOf" srcId="{13DE286B-BA9F-4E82-88A2-3851D522CC1F}" destId="{780498FD-42EA-4D29-A50D-738CA070EF60}" srcOrd="0" destOrd="0" presId="urn:microsoft.com/office/officeart/2005/8/layout/hierarchy6"/>
    <dgm:cxn modelId="{CB545F7D-4BC6-4FAD-ACFA-E8379E692210}" type="presParOf" srcId="{13DE286B-BA9F-4E82-88A2-3851D522CC1F}" destId="{919481F4-CCAC-48A7-845F-7BDEFDF5982C}" srcOrd="1" destOrd="0" presId="urn:microsoft.com/office/officeart/2005/8/layout/hierarchy6"/>
    <dgm:cxn modelId="{13B37FE0-91F0-47C7-B04F-8F77ADB542CD}" type="presParOf" srcId="{795B9320-0BF6-4FA7-9147-3638F4C5CAB5}" destId="{96BE3DA9-B1CF-4F5D-8A23-0FDA901A1854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4F80F7-4FC0-4015-AA8B-1F867B4BBE2B}">
      <dsp:nvSpPr>
        <dsp:cNvPr id="0" name=""/>
        <dsp:cNvSpPr/>
      </dsp:nvSpPr>
      <dsp:spPr>
        <a:xfrm>
          <a:off x="2380636" y="1557"/>
          <a:ext cx="2934927" cy="19566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1" kern="1200" dirty="0" smtClean="0">
              <a:solidFill>
                <a:schemeClr val="tx1"/>
              </a:solidFill>
            </a:rPr>
            <a:t>Body </a:t>
          </a:r>
          <a:endParaRPr lang="ar-EG" sz="3800" b="1" kern="1200" dirty="0">
            <a:solidFill>
              <a:schemeClr val="tx1"/>
            </a:solidFill>
          </a:endParaRPr>
        </a:p>
      </dsp:txBody>
      <dsp:txXfrm>
        <a:off x="2437943" y="58864"/>
        <a:ext cx="2820313" cy="1842004"/>
      </dsp:txXfrm>
    </dsp:sp>
    <dsp:sp modelId="{7413413F-55DF-4675-9EA7-9D356A2586B0}">
      <dsp:nvSpPr>
        <dsp:cNvPr id="0" name=""/>
        <dsp:cNvSpPr/>
      </dsp:nvSpPr>
      <dsp:spPr>
        <a:xfrm>
          <a:off x="1619873" y="1958176"/>
          <a:ext cx="2228226" cy="782647"/>
        </a:xfrm>
        <a:custGeom>
          <a:avLst/>
          <a:gdLst/>
          <a:ahLst/>
          <a:cxnLst/>
          <a:rect l="0" t="0" r="0" b="0"/>
          <a:pathLst>
            <a:path>
              <a:moveTo>
                <a:pt x="2228226" y="0"/>
              </a:moveTo>
              <a:lnTo>
                <a:pt x="2228226" y="391323"/>
              </a:lnTo>
              <a:lnTo>
                <a:pt x="0" y="391323"/>
              </a:lnTo>
              <a:lnTo>
                <a:pt x="0" y="782647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D01E86-F7D0-4A22-872B-A9EBC9A481BC}">
      <dsp:nvSpPr>
        <dsp:cNvPr id="0" name=""/>
        <dsp:cNvSpPr/>
      </dsp:nvSpPr>
      <dsp:spPr>
        <a:xfrm>
          <a:off x="152409" y="2740823"/>
          <a:ext cx="2934927" cy="19566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1" kern="1200" dirty="0" smtClean="0">
              <a:solidFill>
                <a:schemeClr val="tx1"/>
              </a:solidFill>
            </a:rPr>
            <a:t>Cells</a:t>
          </a:r>
          <a:endParaRPr lang="ar-EG" sz="3800" kern="1200" dirty="0">
            <a:solidFill>
              <a:schemeClr val="tx1"/>
            </a:solidFill>
          </a:endParaRPr>
        </a:p>
      </dsp:txBody>
      <dsp:txXfrm>
        <a:off x="209716" y="2798130"/>
        <a:ext cx="2820313" cy="1842004"/>
      </dsp:txXfrm>
    </dsp:sp>
    <dsp:sp modelId="{A959D09F-52F5-45E9-BF78-6805E6AB00D2}">
      <dsp:nvSpPr>
        <dsp:cNvPr id="0" name=""/>
        <dsp:cNvSpPr/>
      </dsp:nvSpPr>
      <dsp:spPr>
        <a:xfrm>
          <a:off x="3848099" y="1958176"/>
          <a:ext cx="2191363" cy="7842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102"/>
              </a:lnTo>
              <a:lnTo>
                <a:pt x="2191363" y="392102"/>
              </a:lnTo>
              <a:lnTo>
                <a:pt x="2191363" y="784205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498FD-42EA-4D29-A50D-738CA070EF60}">
      <dsp:nvSpPr>
        <dsp:cNvPr id="0" name=""/>
        <dsp:cNvSpPr/>
      </dsp:nvSpPr>
      <dsp:spPr>
        <a:xfrm>
          <a:off x="4571999" y="2742381"/>
          <a:ext cx="2934927" cy="19566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1" kern="1200" dirty="0" smtClean="0">
              <a:solidFill>
                <a:schemeClr val="tx1"/>
              </a:solidFill>
            </a:rPr>
            <a:t>extracellular matrix</a:t>
          </a:r>
          <a:endParaRPr lang="ar-EG" sz="3800" kern="1200" dirty="0">
            <a:solidFill>
              <a:schemeClr val="tx1"/>
            </a:solidFill>
          </a:endParaRPr>
        </a:p>
      </dsp:txBody>
      <dsp:txXfrm>
        <a:off x="4629306" y="2799688"/>
        <a:ext cx="2820313" cy="1842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EED64-A501-4AF7-BDA5-C40099E3FB1D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EA975-8B3E-4E0C-9C8F-D2AFA5A1A2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4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578D-893B-40DB-918A-072E873201A9}" type="datetime1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48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BB5B8-E5DE-49C8-94C0-2D770FBF8A9B}" type="datetime1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68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6442D-8725-49F3-94F5-4EC6B587EEF0}" type="datetime1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1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296BA-88CE-46BF-B7C0-DD768B91130F}" type="datetime1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69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980C-3C84-4666-8793-0AF0CFBD82D9}" type="datetime1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78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CA2C-4FB4-4F38-9F57-E7833F0BC9DB}" type="datetime1">
              <a:rPr lang="en-US" smtClean="0"/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12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C3681-1E98-49A6-BA6A-524BCE69013C}" type="datetime1">
              <a:rPr lang="en-US" smtClean="0"/>
              <a:t>9/30/2019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77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1CB2B-FA93-41E3-A824-76DCFA99CF18}" type="datetime1">
              <a:rPr lang="en-US" smtClean="0"/>
              <a:t>9/30/2019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49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A5B9-CCF3-49C5-9054-6AE21D4CC85F}" type="datetime1">
              <a:rPr lang="en-US" smtClean="0"/>
              <a:t>9/30/2019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3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2E96-AB14-4F3A-9F0A-0987BA1208AF}" type="datetime1">
              <a:rPr lang="en-US" smtClean="0"/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5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780AC-FBBB-4676-900F-3B82E903163D}" type="datetime1">
              <a:rPr lang="en-US" smtClean="0"/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78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8DC9D-CCEB-47EF-9F4A-79C8B59516AD}" type="datetime1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8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5.wdp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microsoft.com/office/2007/relationships/hdphoto" Target="../media/hdphoto18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microsoft.com/office/2007/relationships/hdphoto" Target="../media/hdphoto25.wdp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2.wdp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4.wdp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7" Type="http://schemas.microsoft.com/office/2007/relationships/hdphoto" Target="../media/hdphoto3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microsoft.com/office/2007/relationships/hdphoto" Target="../media/hdphoto37.wdp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0.wdp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5.wdp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2096195">
            <a:off x="1128872" y="1167426"/>
            <a:ext cx="297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WELCOME NEW CLASS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84958" y="5282044"/>
            <a:ext cx="3739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WELCOME NEW CLASS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6425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93005659"/>
              </p:ext>
            </p:extLst>
          </p:nvPr>
        </p:nvGraphicFramePr>
        <p:xfrm>
          <a:off x="685800" y="990600"/>
          <a:ext cx="7696200" cy="469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7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68362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 smtClean="0">
                <a:latin typeface="+mn-lt"/>
              </a:rPr>
              <a:t>1- The cell</a:t>
            </a:r>
            <a:endParaRPr lang="en-US" sz="3200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77" y="764704"/>
            <a:ext cx="9274759" cy="5976664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US" sz="2400" b="1" dirty="0"/>
              <a:t>The cells in general are classified into :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400" b="1" dirty="0"/>
              <a:t>1.Prokaryote 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sz="2400" b="1" dirty="0"/>
              <a:t>2.Eukaryote </a:t>
            </a:r>
          </a:p>
          <a:p>
            <a:pPr>
              <a:lnSpc>
                <a:spcPct val="90000"/>
              </a:lnSpc>
              <a:buNone/>
              <a:defRPr/>
            </a:pPr>
            <a:endParaRPr lang="en-US" sz="2400" b="1" u="sng" dirty="0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None/>
              <a:defRPr/>
            </a:pPr>
            <a:endParaRPr lang="en-US" sz="2400" b="1" u="sng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en-US" sz="2400" b="1" u="sng" dirty="0" smtClean="0">
                <a:solidFill>
                  <a:srgbClr val="C00000"/>
                </a:solidFill>
              </a:rPr>
              <a:t>Prokaryotic cell: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sz="2400" b="1" dirty="0" smtClean="0"/>
              <a:t> </a:t>
            </a:r>
            <a:r>
              <a:rPr lang="en-US" sz="2400" b="1" dirty="0"/>
              <a:t>lacks the </a:t>
            </a:r>
            <a:r>
              <a:rPr lang="en-US" sz="2400" b="1" dirty="0" smtClean="0"/>
              <a:t>nucleus, </a:t>
            </a:r>
            <a:r>
              <a:rPr lang="en-US" sz="2400" b="1" dirty="0"/>
              <a:t>the genetic materials </a:t>
            </a:r>
            <a:r>
              <a:rPr lang="en-US" sz="2400" b="1" dirty="0" smtClean="0"/>
              <a:t>are scattered </a:t>
            </a:r>
            <a:r>
              <a:rPr lang="en-US" sz="2400" b="1" dirty="0"/>
              <a:t>in </a:t>
            </a:r>
            <a:r>
              <a:rPr lang="en-US" sz="2400" b="1" dirty="0" smtClean="0"/>
              <a:t>the cytoplasm (nucleoid) &amp; has </a:t>
            </a:r>
            <a:r>
              <a:rPr lang="en-US" sz="2400" b="1" u="sng" dirty="0" smtClean="0"/>
              <a:t>No membrane  bounded  organelles</a:t>
            </a:r>
          </a:p>
          <a:p>
            <a:pPr>
              <a:lnSpc>
                <a:spcPct val="90000"/>
              </a:lnSpc>
              <a:buNone/>
              <a:defRPr/>
            </a:pPr>
            <a:endParaRPr lang="en-US" sz="2400" b="1" u="sng" dirty="0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None/>
              <a:defRPr/>
            </a:pPr>
            <a:endParaRPr lang="en-US" sz="2400" b="1" u="sng" dirty="0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en-US" sz="2400" b="1" u="sng" dirty="0" smtClean="0">
                <a:solidFill>
                  <a:srgbClr val="C00000"/>
                </a:solidFill>
              </a:rPr>
              <a:t>Eukaryotic </a:t>
            </a:r>
            <a:r>
              <a:rPr lang="en-US" sz="2400" b="1" u="sng" dirty="0">
                <a:solidFill>
                  <a:srgbClr val="C00000"/>
                </a:solidFill>
              </a:rPr>
              <a:t>cell </a:t>
            </a:r>
            <a:endParaRPr lang="en-US" sz="2400" b="1" u="sng" dirty="0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en-US" sz="2400" b="1" dirty="0"/>
              <a:t>contains nucleus </a:t>
            </a:r>
            <a:r>
              <a:rPr lang="en-US" sz="2400" b="1" dirty="0" smtClean="0"/>
              <a:t>&amp; </a:t>
            </a:r>
            <a:r>
              <a:rPr lang="en-US" sz="2400" b="1" dirty="0"/>
              <a:t>membrane bounded organelles</a:t>
            </a:r>
            <a:r>
              <a:rPr lang="en-US" sz="2400" b="1" dirty="0" smtClean="0"/>
              <a:t>.</a:t>
            </a:r>
            <a:endParaRPr lang="en-US" sz="2400" b="1" dirty="0"/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Both ( Pro &amp; </a:t>
            </a:r>
            <a:r>
              <a:rPr lang="en-US" sz="2400" b="1" dirty="0" err="1" smtClean="0">
                <a:solidFill>
                  <a:srgbClr val="FF0000"/>
                </a:solidFill>
              </a:rPr>
              <a:t>Eu</a:t>
            </a:r>
            <a:r>
              <a:rPr lang="en-US" sz="2400" b="1" dirty="0" smtClean="0">
                <a:solidFill>
                  <a:srgbClr val="FF0000"/>
                </a:solidFill>
              </a:rPr>
              <a:t> ) share 4 key elements ( cell membrane, cytoplasm, genetic material, ribosomes)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098" name="Picture 2" descr="Image result for prokaryote vs eukaryote cel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872" y="1195042"/>
            <a:ext cx="5943600" cy="20899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72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eukaryote cel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"/>
            <a:ext cx="5314950" cy="39719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1610380"/>
            <a:ext cx="2278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Eukaryote cell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838200" y="4431774"/>
            <a:ext cx="7162800" cy="189282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b="1" u="sng" dirty="0"/>
              <a:t>Equivalent lengths: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/>
              <a:t>1 millimeter (mm) = </a:t>
            </a:r>
            <a:r>
              <a:rPr lang="en-US" sz="2800" b="1" dirty="0" smtClean="0"/>
              <a:t> 1000 </a:t>
            </a:r>
            <a:r>
              <a:rPr lang="en-US" sz="2800" b="1" dirty="0"/>
              <a:t>micrometer (micron)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/>
              <a:t>1 micrometer (um</a:t>
            </a:r>
            <a:r>
              <a:rPr lang="en-US" sz="2800" b="1" dirty="0" smtClean="0"/>
              <a:t>)= 1000 </a:t>
            </a:r>
            <a:r>
              <a:rPr lang="en-US" sz="2800" b="1" dirty="0"/>
              <a:t>nanometer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/>
              <a:t>1 nanometer(nm</a:t>
            </a:r>
            <a:r>
              <a:rPr lang="en-US" sz="2800" b="1" dirty="0" smtClean="0"/>
              <a:t>)= 10 </a:t>
            </a:r>
            <a:r>
              <a:rPr lang="en-US" sz="2800" b="1" dirty="0"/>
              <a:t>angstrom</a:t>
            </a:r>
          </a:p>
          <a:p>
            <a:pPr>
              <a:lnSpc>
                <a:spcPct val="90000"/>
              </a:lnSpc>
              <a:defRPr/>
            </a:pPr>
            <a:endParaRPr lang="en-US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7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152400"/>
            <a:ext cx="7543800" cy="838201"/>
          </a:xfrm>
        </p:spPr>
        <p:txBody>
          <a:bodyPr>
            <a:normAutofit/>
          </a:bodyPr>
          <a:lstStyle/>
          <a:p>
            <a:r>
              <a:rPr lang="en-US" sz="2800" b="1" u="sng" dirty="0" smtClean="0">
                <a:latin typeface="+mn-lt"/>
              </a:rPr>
              <a:t>Prokaryote cell</a:t>
            </a:r>
            <a:endParaRPr lang="en-US" sz="2800" b="1" u="sng" dirty="0">
              <a:latin typeface="+mn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26" name="Picture 2" descr="Image result for prokaryot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14400"/>
            <a:ext cx="5400600" cy="35530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binary fiss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909718"/>
            <a:ext cx="5791200" cy="17196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5421868"/>
            <a:ext cx="1901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/>
              <a:t>Binary fission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2204864"/>
            <a:ext cx="2016224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DNA strand is circular and </a:t>
            </a:r>
            <a:r>
              <a:rPr lang="en-US" sz="2000" b="1" dirty="0" smtClean="0"/>
              <a:t>called (nucleoid) found in area called genophore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4797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944562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Prokaryote vs. eukaryote</a:t>
            </a:r>
            <a:endParaRPr lang="en-US" sz="3200" b="1" u="sng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050" name="Picture 2" descr="Image result for prokaryote vs eukaryo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2" t="16953" r="8137"/>
          <a:stretch/>
        </p:blipFill>
        <p:spPr bwMode="auto">
          <a:xfrm>
            <a:off x="762000" y="838201"/>
            <a:ext cx="7772400" cy="538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25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 smtClean="0">
                <a:latin typeface="+mn-lt"/>
              </a:rPr>
              <a:t>2- Extracellular matrix (ECM)</a:t>
            </a:r>
            <a:endParaRPr lang="en-US" sz="3200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685800"/>
            <a:ext cx="8928992" cy="5867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is </a:t>
            </a:r>
            <a:r>
              <a:rPr lang="en-US" sz="2800" dirty="0"/>
              <a:t>the substance that fills spaces between </a:t>
            </a:r>
            <a:r>
              <a:rPr lang="en-US" sz="2800" dirty="0" smtClean="0"/>
              <a:t>cells &amp; </a:t>
            </a:r>
            <a:r>
              <a:rPr lang="en-US" sz="2800" dirty="0"/>
              <a:t> </a:t>
            </a:r>
            <a:r>
              <a:rPr lang="en-US" sz="2800" dirty="0" smtClean="0"/>
              <a:t>is secreted by the cells.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ECM includes: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 smtClean="0"/>
          </a:p>
          <a:p>
            <a:pPr marL="0" indent="0">
              <a:lnSpc>
                <a:spcPct val="90000"/>
              </a:lnSpc>
              <a:buNone/>
            </a:pPr>
            <a:endParaRPr lang="en-US" sz="28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en-US" sz="2800" b="1" u="sng" dirty="0" smtClean="0">
                <a:solidFill>
                  <a:srgbClr val="FF0000"/>
                </a:solidFill>
              </a:rPr>
              <a:t> 1- Interstitial fluid:</a:t>
            </a:r>
            <a:r>
              <a:rPr lang="en-US" sz="2800" u="sng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contains H</a:t>
            </a:r>
            <a:r>
              <a:rPr lang="en-US" sz="2800" dirty="0" smtClean="0">
                <a:latin typeface="Calibri"/>
              </a:rPr>
              <a:t>₂O, proteins, electrolytes, acids, hormones , waste materials </a:t>
            </a:r>
            <a:endParaRPr lang="en-US" sz="2800" b="1" u="sng" dirty="0" smtClean="0">
              <a:solidFill>
                <a:srgbClr val="C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800" b="1" u="sng" dirty="0" smtClean="0">
                <a:solidFill>
                  <a:srgbClr val="FF0000"/>
                </a:solidFill>
              </a:rPr>
              <a:t>2- basement membranes</a:t>
            </a:r>
            <a:r>
              <a:rPr lang="en-US" sz="2800" dirty="0" smtClean="0">
                <a:solidFill>
                  <a:srgbClr val="FF0000"/>
                </a:solidFill>
              </a:rPr>
              <a:t>: </a:t>
            </a:r>
            <a:r>
              <a:rPr lang="en-US" sz="2800" dirty="0"/>
              <a:t>are sheet-like depositions of ECM </a:t>
            </a:r>
            <a:r>
              <a:rPr lang="en-US" sz="2800" dirty="0" smtClean="0"/>
              <a:t>at the basal end of </a:t>
            </a:r>
            <a:r>
              <a:rPr lang="en-US" sz="2800" u="sng" dirty="0" smtClean="0">
                <a:solidFill>
                  <a:srgbClr val="FF0000"/>
                </a:solidFill>
              </a:rPr>
              <a:t>epithelial cells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 smtClean="0"/>
              <a:t>           (plasma membrane VS. basement membrane)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198" name="Picture 6" descr="Image result for extracellular matrix connective tiss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"/>
          <a:stretch/>
        </p:blipFill>
        <p:spPr bwMode="auto">
          <a:xfrm>
            <a:off x="4283968" y="969818"/>
            <a:ext cx="4191000" cy="156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82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 smtClean="0">
                <a:latin typeface="+mn-lt"/>
              </a:rPr>
              <a:t>Interstitial matrix &amp; basement membrane</a:t>
            </a:r>
            <a:endParaRPr lang="en-US" sz="3200" b="1" u="sng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AutoShape 2" descr="Image result for interstitial matrix and basement membra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interstitial matrix and basement membran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Image result for interstitial matrix and basement membran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457"/>
          <a:stretch/>
        </p:blipFill>
        <p:spPr bwMode="auto">
          <a:xfrm>
            <a:off x="323528" y="1052736"/>
            <a:ext cx="4392488" cy="51125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52736"/>
            <a:ext cx="3744416" cy="280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" t="17980" r="4091" b="20606"/>
          <a:stretch/>
        </p:blipFill>
        <p:spPr bwMode="auto">
          <a:xfrm>
            <a:off x="5103440" y="4005064"/>
            <a:ext cx="3429000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31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4038600" cy="247996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800" dirty="0" smtClean="0"/>
              <a:t>ECM</a:t>
            </a:r>
            <a:r>
              <a:rPr lang="en-US" sz="2800" u="sng" dirty="0" smtClean="0">
                <a:solidFill>
                  <a:srgbClr val="FF0000"/>
                </a:solidFill>
              </a:rPr>
              <a:t> </a:t>
            </a:r>
            <a:r>
              <a:rPr lang="en-US" sz="2800" u="sng" dirty="0">
                <a:solidFill>
                  <a:srgbClr val="FF0000"/>
                </a:solidFill>
              </a:rPr>
              <a:t>amount </a:t>
            </a:r>
            <a:r>
              <a:rPr lang="en-US" sz="2800" dirty="0"/>
              <a:t>varies according to </a:t>
            </a:r>
            <a:r>
              <a:rPr lang="en-US" sz="2800" dirty="0" smtClean="0"/>
              <a:t>tissue type </a:t>
            </a:r>
            <a:r>
              <a:rPr lang="en-US" sz="2800" dirty="0"/>
              <a:t>(</a:t>
            </a:r>
            <a:r>
              <a:rPr lang="en-US" sz="2800" b="1" dirty="0"/>
              <a:t>minimal</a:t>
            </a:r>
            <a:r>
              <a:rPr lang="en-US" sz="2800" dirty="0"/>
              <a:t> in </a:t>
            </a:r>
            <a:r>
              <a:rPr lang="en-US" sz="2800" b="1" dirty="0"/>
              <a:t>epithelium</a:t>
            </a:r>
            <a:r>
              <a:rPr lang="en-US" sz="2800" dirty="0"/>
              <a:t> and </a:t>
            </a:r>
            <a:r>
              <a:rPr lang="en-US" sz="2800" b="1" dirty="0"/>
              <a:t>plenty</a:t>
            </a:r>
            <a:r>
              <a:rPr lang="en-US" sz="2800" dirty="0"/>
              <a:t> in </a:t>
            </a:r>
            <a:r>
              <a:rPr lang="en-US" sz="2800" b="1" dirty="0"/>
              <a:t>connective </a:t>
            </a:r>
            <a:r>
              <a:rPr lang="en-US" sz="2800" b="1" dirty="0" smtClean="0"/>
              <a:t>tissue</a:t>
            </a:r>
            <a:endParaRPr lang="en-US" sz="28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3400" y="2895600"/>
            <a:ext cx="8229600" cy="373486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ECM </a:t>
            </a:r>
            <a:r>
              <a:rPr lang="en-US" sz="2800" u="sng" dirty="0" smtClean="0">
                <a:solidFill>
                  <a:srgbClr val="FF0000"/>
                </a:solidFill>
              </a:rPr>
              <a:t>consistency</a:t>
            </a:r>
            <a:r>
              <a:rPr lang="en-US" sz="2800" dirty="0" smtClean="0"/>
              <a:t> varies: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It may be </a:t>
            </a:r>
            <a:r>
              <a:rPr lang="en-US" sz="2800" dirty="0" smtClean="0">
                <a:solidFill>
                  <a:srgbClr val="FF0000"/>
                </a:solidFill>
              </a:rPr>
              <a:t>jelly </a:t>
            </a:r>
            <a:r>
              <a:rPr lang="en-US" sz="2800" dirty="0">
                <a:solidFill>
                  <a:srgbClr val="FF0000"/>
                </a:solidFill>
              </a:rPr>
              <a:t>like  </a:t>
            </a:r>
            <a:r>
              <a:rPr lang="en-US" sz="2800" dirty="0"/>
              <a:t>e.g. connective tissue proper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It </a:t>
            </a:r>
            <a:r>
              <a:rPr lang="en-US" sz="2800" dirty="0"/>
              <a:t>may be </a:t>
            </a:r>
            <a:r>
              <a:rPr lang="en-US" sz="2800" dirty="0">
                <a:solidFill>
                  <a:srgbClr val="FF0000"/>
                </a:solidFill>
              </a:rPr>
              <a:t>rubbery </a:t>
            </a:r>
            <a:r>
              <a:rPr lang="en-US" sz="2800" dirty="0"/>
              <a:t>e.g. cartilage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It </a:t>
            </a:r>
            <a:r>
              <a:rPr lang="en-US" sz="2800" dirty="0"/>
              <a:t>may be </a:t>
            </a:r>
            <a:r>
              <a:rPr lang="en-US" sz="2800" dirty="0">
                <a:solidFill>
                  <a:srgbClr val="FF0000"/>
                </a:solidFill>
              </a:rPr>
              <a:t>hard</a:t>
            </a:r>
            <a:r>
              <a:rPr lang="en-US" sz="2800" dirty="0"/>
              <a:t> e.g. bone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It </a:t>
            </a:r>
            <a:r>
              <a:rPr lang="en-US" sz="2800" dirty="0"/>
              <a:t>may be</a:t>
            </a:r>
            <a:r>
              <a:rPr lang="en-US" sz="2800" dirty="0">
                <a:solidFill>
                  <a:srgbClr val="FF0000"/>
                </a:solidFill>
              </a:rPr>
              <a:t> fluid </a:t>
            </a:r>
            <a:r>
              <a:rPr lang="en-US" sz="2800" dirty="0"/>
              <a:t>e.g. blood</a:t>
            </a:r>
          </a:p>
          <a:p>
            <a:pPr>
              <a:lnSpc>
                <a:spcPct val="90000"/>
              </a:lnSpc>
            </a:pPr>
            <a:r>
              <a:rPr lang="en-US" sz="2800" u="sng" dirty="0">
                <a:solidFill>
                  <a:srgbClr val="FF0000"/>
                </a:solidFill>
              </a:rPr>
              <a:t>Functions: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1-Support  of cells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2-Supply of nutrition and oxygen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3-Removal of </a:t>
            </a:r>
            <a:r>
              <a:rPr lang="en-US" sz="2800" dirty="0" smtClean="0"/>
              <a:t>waste products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1100" dirty="0"/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27" y="260648"/>
            <a:ext cx="3703321" cy="2520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40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Organization of human body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 smtClean="0"/>
              <a:t>Human body organized as follow:</a:t>
            </a:r>
            <a:endParaRPr lang="en-US" sz="2800" b="1" u="sng" dirty="0"/>
          </a:p>
          <a:p>
            <a:pPr marL="0" indent="0">
              <a:buNone/>
            </a:pPr>
            <a:r>
              <a:rPr lang="en-US" sz="2800" dirty="0"/>
              <a:t>1.Cells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2.Tissues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3.Organs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4.Systems </a:t>
            </a:r>
            <a:endParaRPr lang="ar-EG" sz="28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242" name="Picture 2" descr="Image result for organization of human bod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0"/>
            <a:ext cx="5029200" cy="49391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58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+mn-lt"/>
              </a:rPr>
              <a:t>Tissues</a:t>
            </a:r>
            <a:endParaRPr lang="en-US" sz="3200" u="sng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dirty="0"/>
              <a:t>All organs of the body are composed of 4</a:t>
            </a:r>
            <a:r>
              <a:rPr lang="en-US" sz="2800" dirty="0" smtClean="0"/>
              <a:t> </a:t>
            </a:r>
            <a:r>
              <a:rPr lang="en-US" sz="2800" dirty="0"/>
              <a:t>basic tissues in </a:t>
            </a:r>
            <a:r>
              <a:rPr lang="en-US" sz="2800" u="sng" dirty="0">
                <a:solidFill>
                  <a:srgbClr val="FF0000"/>
                </a:solidFill>
              </a:rPr>
              <a:t>various combinations.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800" dirty="0" smtClean="0"/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Each </a:t>
            </a:r>
            <a:r>
              <a:rPr lang="en-US" sz="2800" dirty="0"/>
              <a:t>basic </a:t>
            </a:r>
            <a:r>
              <a:rPr lang="en-US" sz="2800" dirty="0">
                <a:solidFill>
                  <a:srgbClr val="FF0000"/>
                </a:solidFill>
              </a:rPr>
              <a:t>tissue</a:t>
            </a:r>
            <a:r>
              <a:rPr lang="en-US" sz="2800" dirty="0"/>
              <a:t> is formed of special types of cells </a:t>
            </a:r>
            <a:r>
              <a:rPr lang="en-US" sz="2800" u="sng" dirty="0" smtClean="0">
                <a:solidFill>
                  <a:srgbClr val="FF0000"/>
                </a:solidFill>
              </a:rPr>
              <a:t>have </a:t>
            </a:r>
            <a:r>
              <a:rPr lang="en-US" sz="2800" u="sng" dirty="0">
                <a:solidFill>
                  <a:srgbClr val="FF0000"/>
                </a:solidFill>
              </a:rPr>
              <a:t>the same general features </a:t>
            </a:r>
            <a:r>
              <a:rPr lang="en-US" sz="2800" dirty="0"/>
              <a:t>and </a:t>
            </a:r>
            <a:r>
              <a:rPr lang="en-US" sz="2800" dirty="0" smtClean="0"/>
              <a:t> </a:t>
            </a:r>
            <a:r>
              <a:rPr lang="en-US" sz="2800" u="sng" dirty="0" smtClean="0">
                <a:solidFill>
                  <a:srgbClr val="FF0000"/>
                </a:solidFill>
              </a:rPr>
              <a:t>perform </a:t>
            </a:r>
            <a:r>
              <a:rPr lang="en-US" sz="2800" u="sng" dirty="0">
                <a:solidFill>
                  <a:srgbClr val="FF0000"/>
                </a:solidFill>
              </a:rPr>
              <a:t>specific functions</a:t>
            </a:r>
            <a:r>
              <a:rPr lang="en-US" sz="2800" u="sng" dirty="0"/>
              <a:t>.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800" b="1" u="sng" dirty="0" smtClean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800" b="1" u="sng" dirty="0" smtClean="0"/>
              <a:t>The </a:t>
            </a:r>
            <a:r>
              <a:rPr lang="en-US" sz="2800" b="1" u="sng" dirty="0"/>
              <a:t>four basic tissues are: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  <a:defRPr/>
            </a:pPr>
            <a:r>
              <a:rPr lang="en-US" sz="2800" dirty="0"/>
              <a:t>Epithelial tissue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  <a:defRPr/>
            </a:pPr>
            <a:r>
              <a:rPr lang="en-US" sz="2800" dirty="0"/>
              <a:t>Connective tissue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  <a:defRPr/>
            </a:pPr>
            <a:r>
              <a:rPr lang="en-US" sz="2800" dirty="0" smtClean="0"/>
              <a:t>Muscular </a:t>
            </a:r>
            <a:r>
              <a:rPr lang="en-US" sz="2800" dirty="0"/>
              <a:t>tissue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  <a:defRPr/>
            </a:pPr>
            <a:r>
              <a:rPr lang="en-US" sz="2800" dirty="0"/>
              <a:t>Nervous tissue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1266" name="Picture 2" descr="Image result for tissues of bod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7" t="10617" r="8075" b="7217"/>
          <a:stretch/>
        </p:blipFill>
        <p:spPr bwMode="auto">
          <a:xfrm>
            <a:off x="4869873" y="3251726"/>
            <a:ext cx="4038600" cy="33430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78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41682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6" name="5-Point Star 15"/>
          <p:cNvSpPr/>
          <p:nvPr/>
        </p:nvSpPr>
        <p:spPr>
          <a:xfrm flipH="1">
            <a:off x="-36512" y="980728"/>
            <a:ext cx="2232248" cy="2016224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C00000"/>
                </a:solidFill>
              </a:rPr>
              <a:t>Best wishes </a:t>
            </a:r>
          </a:p>
        </p:txBody>
      </p:sp>
      <p:sp>
        <p:nvSpPr>
          <p:cNvPr id="17" name="5-Point Star 16"/>
          <p:cNvSpPr/>
          <p:nvPr/>
        </p:nvSpPr>
        <p:spPr>
          <a:xfrm flipH="1">
            <a:off x="7100664" y="3365376"/>
            <a:ext cx="2160240" cy="2160240"/>
          </a:xfrm>
          <a:prstGeom prst="star5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C00000"/>
                </a:solidFill>
              </a:rPr>
              <a:t>Best wishes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47864" y="260648"/>
            <a:ext cx="234859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Think positive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037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+mn-lt"/>
              </a:rPr>
              <a:t>Organs</a:t>
            </a:r>
            <a:endParaRPr lang="en-US" sz="3200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Each organ is formed of different kinds of tissues that perform together a </a:t>
            </a:r>
            <a:r>
              <a:rPr lang="en-US" sz="2800" u="sng" dirty="0">
                <a:solidFill>
                  <a:srgbClr val="FF0000"/>
                </a:solidFill>
              </a:rPr>
              <a:t>special function</a:t>
            </a:r>
            <a:r>
              <a:rPr lang="en-US" sz="28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b="1" dirty="0" smtClean="0"/>
          </a:p>
          <a:p>
            <a:pPr marL="0" indent="0">
              <a:lnSpc>
                <a:spcPct val="90000"/>
              </a:lnSpc>
              <a:buNone/>
            </a:pPr>
            <a:endParaRPr lang="en-US" sz="2800" b="1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 smtClean="0"/>
              <a:t>Examples </a:t>
            </a:r>
            <a:r>
              <a:rPr lang="en-US" sz="2800" b="1" dirty="0"/>
              <a:t>of organs 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</a:t>
            </a:r>
            <a:r>
              <a:rPr lang="en-US" sz="2800" dirty="0" smtClean="0"/>
              <a:t>kidney</a:t>
            </a: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liver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lung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stomach…..</a:t>
            </a:r>
            <a:r>
              <a:rPr lang="en-US" sz="2800" dirty="0" err="1"/>
              <a:t>etc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26" name="Picture 2" descr="Image result for body organ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28800"/>
            <a:ext cx="4343400" cy="48005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2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+mn-lt"/>
              </a:rPr>
              <a:t>Systems</a:t>
            </a:r>
            <a:endParaRPr lang="en-US" sz="3200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839200" cy="61722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A system is an organization of different organs that </a:t>
            </a:r>
            <a:r>
              <a:rPr lang="en-US" sz="2800" u="sng" dirty="0">
                <a:solidFill>
                  <a:srgbClr val="FF0000"/>
                </a:solidFill>
              </a:rPr>
              <a:t>together perform </a:t>
            </a:r>
            <a:r>
              <a:rPr lang="en-US" sz="2800" u="sng" dirty="0" smtClean="0">
                <a:solidFill>
                  <a:srgbClr val="FF0000"/>
                </a:solidFill>
              </a:rPr>
              <a:t>interrelated complex </a:t>
            </a:r>
            <a:r>
              <a:rPr lang="en-US" sz="2800" u="sng" dirty="0">
                <a:solidFill>
                  <a:srgbClr val="FF0000"/>
                </a:solidFill>
              </a:rPr>
              <a:t>functions</a:t>
            </a:r>
            <a:r>
              <a:rPr lang="en-US" sz="2800" dirty="0"/>
              <a:t> of the body.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b="1" u="sng" dirty="0" smtClean="0"/>
          </a:p>
          <a:p>
            <a:pPr marL="0" indent="0">
              <a:lnSpc>
                <a:spcPct val="90000"/>
              </a:lnSpc>
              <a:buNone/>
            </a:pPr>
            <a:endParaRPr lang="en-US" sz="2800" b="1" u="sng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800" b="1" u="sng" dirty="0" smtClean="0"/>
              <a:t>Examples </a:t>
            </a:r>
            <a:r>
              <a:rPr lang="en-US" sz="2800" b="1" u="sng" dirty="0"/>
              <a:t>of systems </a:t>
            </a:r>
            <a:r>
              <a:rPr lang="en-US" sz="2800" dirty="0"/>
              <a:t>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urinary system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digestive system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respiratory system…..etc.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050" name="Picture 2" descr="Image result for urinary syste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05000"/>
            <a:ext cx="2209800" cy="1937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digestive syste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1905000"/>
            <a:ext cx="2105025" cy="1937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respiratory syste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38600"/>
            <a:ext cx="2590800" cy="23035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09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algn="ctr"/>
            <a:r>
              <a:rPr lang="en-US" sz="3200" b="1" u="sng" dirty="0">
                <a:latin typeface="+mn-lt"/>
              </a:rPr>
              <a:t>Microscopy</a:t>
            </a:r>
            <a:r>
              <a:rPr lang="ar-EG" sz="3200" b="1" dirty="0">
                <a:latin typeface="+mn-lt"/>
              </a:rPr>
              <a:t/>
            </a:r>
            <a:br>
              <a:rPr lang="ar-EG" sz="3200" b="1" dirty="0">
                <a:latin typeface="+mn-lt"/>
              </a:rPr>
            </a:b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8674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800" dirty="0" smtClean="0">
                <a:cs typeface="Arial" panose="020B0604020202020204" pitchFamily="34" charset="0"/>
              </a:rPr>
              <a:t>Is  the standard </a:t>
            </a:r>
            <a:r>
              <a:rPr lang="en-US" sz="2800" u="sng" dirty="0" smtClean="0">
                <a:solidFill>
                  <a:srgbClr val="FF0000"/>
                </a:solidFill>
                <a:cs typeface="Arial" panose="020B0604020202020204" pitchFamily="34" charset="0"/>
              </a:rPr>
              <a:t>optical </a:t>
            </a:r>
            <a:r>
              <a:rPr lang="en-US" sz="2800" u="sng" dirty="0">
                <a:solidFill>
                  <a:srgbClr val="FF0000"/>
                </a:solidFill>
                <a:cs typeface="Arial" panose="020B0604020202020204" pitchFamily="34" charset="0"/>
              </a:rPr>
              <a:t>instrument </a:t>
            </a:r>
            <a:r>
              <a:rPr lang="en-US" sz="2800" dirty="0">
                <a:cs typeface="Arial" panose="020B0604020202020204" pitchFamily="34" charset="0"/>
              </a:rPr>
              <a:t>for </a:t>
            </a:r>
            <a:r>
              <a:rPr lang="en-US" sz="2800" dirty="0" smtClean="0">
                <a:cs typeface="Arial" panose="020B0604020202020204" pitchFamily="34" charset="0"/>
              </a:rPr>
              <a:t>examination </a:t>
            </a:r>
            <a:r>
              <a:rPr lang="en-US" sz="2800" dirty="0">
                <a:cs typeface="Arial" panose="020B0604020202020204" pitchFamily="34" charset="0"/>
              </a:rPr>
              <a:t>of histological specimens.</a:t>
            </a:r>
          </a:p>
          <a:p>
            <a:pPr marL="0" indent="0">
              <a:buNone/>
              <a:defRPr/>
            </a:pPr>
            <a:endParaRPr lang="en-US" sz="2800" b="1" u="sng" dirty="0" smtClean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sz="2800" b="1" u="sng" dirty="0" smtClean="0">
                <a:cs typeface="Arial" panose="020B0604020202020204" pitchFamily="34" charset="0"/>
              </a:rPr>
              <a:t>Types</a:t>
            </a:r>
            <a:r>
              <a:rPr lang="en-US" sz="2800" b="1" u="sng" dirty="0">
                <a:cs typeface="Arial" panose="020B0604020202020204" pitchFamily="34" charset="0"/>
              </a:rPr>
              <a:t>: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Light microscope (LM)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Phase contrast microscope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Differential interphase microscope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Fluorescence microscope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Confocal microscope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cs typeface="Arial" panose="020B0604020202020204" pitchFamily="34" charset="0"/>
              </a:rPr>
              <a:t>Electron microscope (</a:t>
            </a:r>
            <a:r>
              <a:rPr lang="en-US" sz="2800" dirty="0" smtClean="0">
                <a:solidFill>
                  <a:srgbClr val="FF0000"/>
                </a:solidFill>
                <a:cs typeface="Arial" panose="020B0604020202020204" pitchFamily="34" charset="0"/>
              </a:rPr>
              <a:t>Transmission </a:t>
            </a: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and </a:t>
            </a:r>
            <a:r>
              <a:rPr lang="en-US" sz="2800" dirty="0" smtClean="0">
                <a:solidFill>
                  <a:srgbClr val="FF0000"/>
                </a:solidFill>
                <a:cs typeface="Arial" panose="020B0604020202020204" pitchFamily="34" charset="0"/>
              </a:rPr>
              <a:t>scanning)</a:t>
            </a:r>
            <a:endParaRPr lang="en-US" sz="28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8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 </a:t>
            </a:r>
            <a:r>
              <a:rPr lang="en-US" sz="3200" b="1" u="sng" dirty="0" smtClean="0">
                <a:latin typeface="+mn-lt"/>
              </a:rPr>
              <a:t>1- Light microscopy (LM)</a:t>
            </a:r>
            <a:endParaRPr lang="en-US" sz="3200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610600" cy="5943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>
                <a:cs typeface="Arial" panose="020B0604020202020204" pitchFamily="34" charset="0"/>
              </a:rPr>
              <a:t>The widely used microscope</a:t>
            </a:r>
          </a:p>
          <a:p>
            <a:pPr>
              <a:defRPr/>
            </a:pPr>
            <a:r>
              <a:rPr lang="en-US" sz="2800" dirty="0" smtClean="0">
                <a:cs typeface="Arial" panose="020B0604020202020204" pitchFamily="34" charset="0"/>
              </a:rPr>
              <a:t>LM </a:t>
            </a:r>
            <a:r>
              <a:rPr lang="en-US" sz="2800" dirty="0">
                <a:cs typeface="Arial" panose="020B0604020202020204" pitchFamily="34" charset="0"/>
              </a:rPr>
              <a:t>uses visible </a:t>
            </a: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light source </a:t>
            </a:r>
            <a:r>
              <a:rPr lang="en-US" sz="2800" dirty="0">
                <a:cs typeface="Arial" panose="020B0604020202020204" pitchFamily="34" charset="0"/>
              </a:rPr>
              <a:t>+ </a:t>
            </a: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condenser </a:t>
            </a:r>
            <a:r>
              <a:rPr lang="en-US" sz="2800" dirty="0" smtClean="0">
                <a:solidFill>
                  <a:srgbClr val="FF0000"/>
                </a:solidFill>
                <a:cs typeface="Arial" panose="020B0604020202020204" pitchFamily="34" charset="0"/>
              </a:rPr>
              <a:t>lens</a:t>
            </a:r>
            <a:endParaRPr lang="en-US" sz="28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sz="2800" dirty="0" smtClean="0">
                <a:cs typeface="Arial" panose="020B0604020202020204" pitchFamily="34" charset="0"/>
              </a:rPr>
              <a:t>     (</a:t>
            </a:r>
            <a:r>
              <a:rPr lang="en-US" sz="2800" dirty="0">
                <a:cs typeface="Arial" panose="020B0604020202020204" pitchFamily="34" charset="0"/>
              </a:rPr>
              <a:t>to send light through the object). </a:t>
            </a:r>
          </a:p>
          <a:p>
            <a:pPr>
              <a:defRPr/>
            </a:pPr>
            <a:endParaRPr lang="en-US" sz="2800" dirty="0" smtClean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800" dirty="0" smtClean="0">
                <a:cs typeface="Arial" panose="020B0604020202020204" pitchFamily="34" charset="0"/>
              </a:rPr>
              <a:t>The </a:t>
            </a:r>
            <a:r>
              <a:rPr lang="en-US" sz="2800" u="sng" dirty="0">
                <a:solidFill>
                  <a:srgbClr val="FF0000"/>
                </a:solidFill>
                <a:cs typeface="Arial" panose="020B0604020202020204" pitchFamily="34" charset="0"/>
              </a:rPr>
              <a:t>image</a:t>
            </a:r>
            <a:r>
              <a:rPr lang="en-US" sz="2800" dirty="0">
                <a:cs typeface="Arial" panose="020B0604020202020204" pitchFamily="34" charset="0"/>
              </a:rPr>
              <a:t> of this object is </a:t>
            </a:r>
            <a:endParaRPr lang="en-US" sz="2800" dirty="0" smtClean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sz="2800" dirty="0" smtClean="0">
                <a:cs typeface="Arial" panose="020B0604020202020204" pitchFamily="34" charset="0"/>
              </a:rPr>
              <a:t>   </a:t>
            </a:r>
            <a:r>
              <a:rPr lang="en-US" sz="2800" u="sng" dirty="0" smtClean="0">
                <a:solidFill>
                  <a:srgbClr val="FF0000"/>
                </a:solidFill>
                <a:cs typeface="Arial" panose="020B0604020202020204" pitchFamily="34" charset="0"/>
              </a:rPr>
              <a:t>magnified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smtClean="0">
                <a:cs typeface="Arial" panose="020B0604020202020204" pitchFamily="34" charset="0"/>
              </a:rPr>
              <a:t>by two </a:t>
            </a:r>
            <a:r>
              <a:rPr lang="en-US" sz="2800" u="sng" dirty="0">
                <a:solidFill>
                  <a:srgbClr val="FF0000"/>
                </a:solidFill>
                <a:cs typeface="Arial" panose="020B0604020202020204" pitchFamily="34" charset="0"/>
              </a:rPr>
              <a:t>sets of </a:t>
            </a:r>
            <a:r>
              <a:rPr lang="en-US" sz="2800" u="sng" dirty="0" smtClean="0">
                <a:solidFill>
                  <a:srgbClr val="FF0000"/>
                </a:solidFill>
                <a:cs typeface="Arial" panose="020B0604020202020204" pitchFamily="34" charset="0"/>
              </a:rPr>
              <a:t>lenses</a:t>
            </a:r>
            <a:r>
              <a:rPr lang="en-US" sz="2800" dirty="0" smtClean="0">
                <a:cs typeface="Arial" panose="020B0604020202020204" pitchFamily="34" charset="0"/>
              </a:rPr>
              <a:t>:</a:t>
            </a:r>
            <a:endParaRPr lang="en-US" sz="2800" dirty="0"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FF0000"/>
                </a:solidFill>
                <a:cs typeface="Arial" panose="020B0604020202020204" pitchFamily="34" charset="0"/>
              </a:rPr>
              <a:t>Ocular lens  </a:t>
            </a:r>
            <a:r>
              <a:rPr lang="en-US" sz="2800" dirty="0" smtClean="0">
                <a:cs typeface="Arial" panose="020B0604020202020204" pitchFamily="34" charset="0"/>
              </a:rPr>
              <a:t> (10)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FF0000"/>
                </a:solidFill>
                <a:cs typeface="Arial" panose="020B0604020202020204" pitchFamily="34" charset="0"/>
              </a:rPr>
              <a:t>Objective lenses  </a:t>
            </a:r>
            <a:r>
              <a:rPr lang="en-US" sz="2800" dirty="0" smtClean="0">
                <a:cs typeface="Arial" panose="020B0604020202020204" pitchFamily="34" charset="0"/>
              </a:rPr>
              <a:t>(5 ,10 , 40)</a:t>
            </a:r>
            <a:endParaRPr lang="en-US" sz="28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2800" dirty="0" smtClean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800" dirty="0" smtClean="0">
                <a:cs typeface="Arial" panose="020B0604020202020204" pitchFamily="34" charset="0"/>
              </a:rPr>
              <a:t>Total </a:t>
            </a:r>
            <a:r>
              <a:rPr lang="en-US" sz="2800" dirty="0">
                <a:cs typeface="Arial" panose="020B0604020202020204" pitchFamily="34" charset="0"/>
              </a:rPr>
              <a:t>magnification </a:t>
            </a:r>
            <a:r>
              <a:rPr lang="en-US" sz="2800" dirty="0" smtClean="0">
                <a:cs typeface="Arial" panose="020B0604020202020204" pitchFamily="34" charset="0"/>
              </a:rPr>
              <a:t>power </a:t>
            </a:r>
            <a:r>
              <a:rPr lang="en-US" sz="2800" dirty="0">
                <a:cs typeface="Arial" panose="020B0604020202020204" pitchFamily="34" charset="0"/>
              </a:rPr>
              <a:t>= </a:t>
            </a:r>
            <a:r>
              <a:rPr lang="en-US" sz="2800" dirty="0" smtClean="0">
                <a:cs typeface="Arial" panose="020B0604020202020204" pitchFamily="34" charset="0"/>
              </a:rPr>
              <a:t>1 </a:t>
            </a:r>
            <a:r>
              <a:rPr lang="en-US" sz="2800" dirty="0">
                <a:cs typeface="Arial" panose="020B0604020202020204" pitchFamily="34" charset="0"/>
              </a:rPr>
              <a:t>x </a:t>
            </a:r>
            <a:r>
              <a:rPr lang="en-US" sz="2800" dirty="0" smtClean="0">
                <a:cs typeface="Arial" panose="020B0604020202020204" pitchFamily="34" charset="0"/>
              </a:rPr>
              <a:t>2</a:t>
            </a:r>
            <a:endParaRPr lang="en-US" sz="28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sz="2800" dirty="0" smtClean="0">
                <a:cs typeface="Arial" panose="020B0604020202020204" pitchFamily="34" charset="0"/>
              </a:rPr>
              <a:t>     e.g.10 X40 </a:t>
            </a:r>
            <a:r>
              <a:rPr lang="en-US" sz="2800" dirty="0">
                <a:cs typeface="Arial" panose="020B0604020202020204" pitchFamily="34" charset="0"/>
              </a:rPr>
              <a:t>=</a:t>
            </a:r>
            <a:r>
              <a:rPr lang="en-US" sz="2800" dirty="0" smtClean="0">
                <a:cs typeface="Arial" panose="020B0604020202020204" pitchFamily="34" charset="0"/>
              </a:rPr>
              <a:t>400X  </a:t>
            </a:r>
            <a:r>
              <a:rPr lang="en-US" sz="2800" dirty="0">
                <a:cs typeface="Arial" panose="020B0604020202020204" pitchFamily="34" charset="0"/>
              </a:rPr>
              <a:t>times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076" name="Picture 4" descr="Image result for light microscope diagra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026" y="1905000"/>
            <a:ext cx="3316574" cy="4495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50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519864" cy="6477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>
                <a:cs typeface="Arial" panose="020B0604020202020204" pitchFamily="34" charset="0"/>
              </a:rPr>
              <a:t>The </a:t>
            </a:r>
            <a:r>
              <a:rPr lang="en-US" sz="2800" u="sng" dirty="0">
                <a:cs typeface="Arial" panose="020B0604020202020204" pitchFamily="34" charset="0"/>
              </a:rPr>
              <a:t>capacity of microscopes </a:t>
            </a:r>
            <a:r>
              <a:rPr lang="en-US" sz="2800" dirty="0">
                <a:cs typeface="Arial" panose="020B0604020202020204" pitchFamily="34" charset="0"/>
              </a:rPr>
              <a:t>depends on: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solidFill>
                  <a:srgbClr val="C00000"/>
                </a:solidFill>
                <a:cs typeface="Arial" panose="020B0604020202020204" pitchFamily="34" charset="0"/>
              </a:rPr>
              <a:t>Magnification power: </a:t>
            </a:r>
            <a:r>
              <a:rPr lang="en-US" sz="2800" dirty="0">
                <a:cs typeface="Arial" panose="020B0604020202020204" pitchFamily="34" charset="0"/>
              </a:rPr>
              <a:t>the power to enlarge objects </a:t>
            </a:r>
            <a:r>
              <a:rPr lang="en-US" sz="2800" dirty="0" smtClean="0">
                <a:cs typeface="Arial" panose="020B0604020202020204" pitchFamily="34" charset="0"/>
              </a:rPr>
              <a:t>.</a:t>
            </a:r>
          </a:p>
          <a:p>
            <a:pPr>
              <a:buNone/>
              <a:defRPr/>
            </a:pPr>
            <a:endParaRPr lang="en-US" sz="2800" dirty="0" smtClean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>
              <a:buNone/>
              <a:defRPr/>
            </a:pPr>
            <a:r>
              <a:rPr lang="en-US" sz="2800" dirty="0" smtClean="0">
                <a:solidFill>
                  <a:srgbClr val="C00000"/>
                </a:solidFill>
                <a:cs typeface="Arial" panose="020B0604020202020204" pitchFamily="34" charset="0"/>
              </a:rPr>
              <a:t>2. The resolution </a:t>
            </a:r>
            <a:r>
              <a:rPr lang="en-US" sz="2800" dirty="0">
                <a:solidFill>
                  <a:srgbClr val="C00000"/>
                </a:solidFill>
                <a:cs typeface="Arial" panose="020B0604020202020204" pitchFamily="34" charset="0"/>
              </a:rPr>
              <a:t>power </a:t>
            </a:r>
            <a:r>
              <a:rPr lang="en-US" sz="2800" dirty="0" smtClean="0">
                <a:solidFill>
                  <a:srgbClr val="C00000"/>
                </a:solidFill>
                <a:cs typeface="Arial" panose="020B0604020202020204" pitchFamily="34" charset="0"/>
              </a:rPr>
              <a:t>: </a:t>
            </a:r>
            <a:r>
              <a:rPr lang="en-US" sz="2800" dirty="0">
                <a:cs typeface="Arial" panose="020B0604020202020204" pitchFamily="34" charset="0"/>
              </a:rPr>
              <a:t>is </a:t>
            </a:r>
            <a:r>
              <a:rPr lang="en-US" sz="2800" dirty="0" smtClean="0">
                <a:cs typeface="Arial" panose="020B0604020202020204" pitchFamily="34" charset="0"/>
              </a:rPr>
              <a:t>the smallest distance </a:t>
            </a:r>
            <a:r>
              <a:rPr lang="en-US" sz="2800" dirty="0">
                <a:cs typeface="Arial" panose="020B0604020202020204" pitchFamily="34" charset="0"/>
              </a:rPr>
              <a:t>between two </a:t>
            </a:r>
            <a:r>
              <a:rPr lang="en-US" sz="2800" dirty="0" smtClean="0">
                <a:cs typeface="Arial" panose="020B0604020202020204" pitchFamily="34" charset="0"/>
              </a:rPr>
              <a:t>particles </a:t>
            </a:r>
            <a:r>
              <a:rPr lang="en-US" sz="2800" dirty="0">
                <a:cs typeface="Arial" panose="020B0604020202020204" pitchFamily="34" charset="0"/>
              </a:rPr>
              <a:t>that can be </a:t>
            </a:r>
            <a:r>
              <a:rPr lang="en-US" sz="2800" dirty="0" smtClean="0">
                <a:cs typeface="Arial" panose="020B0604020202020204" pitchFamily="34" charset="0"/>
              </a:rPr>
              <a:t>seen </a:t>
            </a:r>
            <a:r>
              <a:rPr lang="en-US" sz="2800" dirty="0">
                <a:cs typeface="Arial" panose="020B0604020202020204" pitchFamily="34" charset="0"/>
              </a:rPr>
              <a:t>as two and not a single </a:t>
            </a:r>
            <a:r>
              <a:rPr lang="en-US" sz="2800" dirty="0" smtClean="0">
                <a:cs typeface="Arial" panose="020B0604020202020204" pitchFamily="34" charset="0"/>
              </a:rPr>
              <a:t>object ( done by : lenses)</a:t>
            </a:r>
          </a:p>
          <a:p>
            <a:pPr>
              <a:buNone/>
              <a:defRPr/>
            </a:pPr>
            <a:r>
              <a:rPr lang="en-US" sz="2800" dirty="0" smtClean="0">
                <a:cs typeface="Arial" panose="020B0604020202020204" pitchFamily="34" charset="0"/>
              </a:rPr>
              <a:t>The magnification </a:t>
            </a:r>
            <a:r>
              <a:rPr lang="en-US" sz="2800" u="sng" dirty="0" smtClean="0">
                <a:solidFill>
                  <a:srgbClr val="FF0000"/>
                </a:solidFill>
                <a:cs typeface="Arial" panose="020B0604020202020204" pitchFamily="34" charset="0"/>
              </a:rPr>
              <a:t>is of value </a:t>
            </a:r>
            <a:r>
              <a:rPr lang="en-US" sz="2800" dirty="0" smtClean="0">
                <a:cs typeface="Arial" panose="020B0604020202020204" pitchFamily="34" charset="0"/>
              </a:rPr>
              <a:t>only when accompanied by high resolution. </a:t>
            </a:r>
            <a:endParaRPr lang="en-US" sz="28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2800" b="1" u="sng" dirty="0" smtClean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800" b="1" u="sng" dirty="0" smtClean="0">
                <a:cs typeface="Arial" panose="020B0604020202020204" pitchFamily="34" charset="0"/>
              </a:rPr>
              <a:t>The </a:t>
            </a:r>
            <a:r>
              <a:rPr lang="en-US" sz="2800" b="1" u="sng" dirty="0">
                <a:cs typeface="Arial" panose="020B0604020202020204" pitchFamily="34" charset="0"/>
              </a:rPr>
              <a:t>resolution power of: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Healthy naked eye =     0.2 millimeter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L M                         =       0.2 micrometer (um)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EM                          =     0.2 nanometer (nm)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6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" y="102072"/>
            <a:ext cx="6172200" cy="14219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b="1" u="sng" dirty="0"/>
              <a:t>Equivalent lengths: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dirty="0"/>
              <a:t>1 millimeter (mm) =  1000 micrometer (micron)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dirty="0"/>
              <a:t>1 micrometer (um)= 1000 nanometer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dirty="0"/>
              <a:t>1 nanometer(nm)= 10 angstrom</a:t>
            </a:r>
          </a:p>
        </p:txBody>
      </p:sp>
      <p:pic>
        <p:nvPicPr>
          <p:cNvPr id="7" name="Picture 4" descr="Image Detai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76400"/>
            <a:ext cx="4953000" cy="5029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200" y="3244334"/>
            <a:ext cx="3545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/>
              <a:t>Binocular light microscopy</a:t>
            </a:r>
          </a:p>
        </p:txBody>
      </p:sp>
    </p:spTree>
    <p:extLst>
      <p:ext uri="{BB962C8B-B14F-4D97-AF65-F5344CB8AC3E}">
        <p14:creationId xmlns:p14="http://schemas.microsoft.com/office/powerpoint/2010/main" val="276552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600" b="1" u="sng" dirty="0">
                <a:latin typeface="+mn-lt"/>
              </a:rPr>
              <a:t>2-Phase contrast microscope</a:t>
            </a: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458200" cy="6019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It depends </a:t>
            </a:r>
            <a:r>
              <a:rPr lang="en-US" sz="2800" dirty="0"/>
              <a:t>on the idea </a:t>
            </a:r>
            <a:r>
              <a:rPr lang="en-US" sz="2800" dirty="0" smtClean="0"/>
              <a:t>that </a:t>
            </a:r>
            <a:r>
              <a:rPr lang="en-US" sz="2800" dirty="0"/>
              <a:t>some </a:t>
            </a:r>
            <a:r>
              <a:rPr lang="en-US" sz="2800" u="sng" dirty="0">
                <a:solidFill>
                  <a:srgbClr val="FF0000"/>
                </a:solidFill>
              </a:rPr>
              <a:t>lens systems </a:t>
            </a:r>
            <a:r>
              <a:rPr lang="en-US" sz="2800" dirty="0"/>
              <a:t>can </a:t>
            </a:r>
            <a:r>
              <a:rPr lang="en-US" sz="2800" dirty="0" smtClean="0"/>
              <a:t> </a:t>
            </a:r>
            <a:r>
              <a:rPr lang="en-US" sz="2800" dirty="0"/>
              <a:t>produce visible images from </a:t>
            </a:r>
            <a:r>
              <a:rPr lang="en-US" sz="2800" b="1" dirty="0">
                <a:solidFill>
                  <a:srgbClr val="C00000"/>
                </a:solidFill>
              </a:rPr>
              <a:t>transparent </a:t>
            </a:r>
            <a:r>
              <a:rPr lang="en-US" sz="2800" b="1" dirty="0" smtClean="0">
                <a:solidFill>
                  <a:srgbClr val="C00000"/>
                </a:solidFill>
              </a:rPr>
              <a:t>objects (unstained).</a:t>
            </a:r>
            <a:endParaRPr lang="en-US" sz="2800" b="1" dirty="0">
              <a:solidFill>
                <a:srgbClr val="C00000"/>
              </a:solidFill>
            </a:endParaRP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principal is that light changes speed when passes through cellular and extracellular structures with </a:t>
            </a:r>
            <a:r>
              <a:rPr lang="en-US" sz="2800" u="sng" dirty="0">
                <a:solidFill>
                  <a:srgbClr val="FF0000"/>
                </a:solidFill>
              </a:rPr>
              <a:t>different refractive indices</a:t>
            </a:r>
            <a:r>
              <a:rPr lang="en-US" sz="2800" dirty="0"/>
              <a:t>.</a:t>
            </a:r>
          </a:p>
          <a:p>
            <a:endParaRPr lang="en-US" sz="2800" dirty="0" smtClean="0"/>
          </a:p>
          <a:p>
            <a:r>
              <a:rPr lang="en-US" sz="2800" dirty="0" smtClean="0"/>
              <a:t>Objects </a:t>
            </a:r>
            <a:r>
              <a:rPr lang="en-US" sz="2800" dirty="0"/>
              <a:t>appear lighter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or </a:t>
            </a:r>
            <a:r>
              <a:rPr lang="en-US" sz="2800" dirty="0"/>
              <a:t>darker to each others.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It </a:t>
            </a:r>
            <a:r>
              <a:rPr lang="en-US" sz="2800" dirty="0"/>
              <a:t>is useful in examining </a:t>
            </a:r>
            <a:r>
              <a:rPr lang="en-US" sz="2800" dirty="0">
                <a:solidFill>
                  <a:srgbClr val="C00000"/>
                </a:solidFill>
              </a:rPr>
              <a:t>living </a:t>
            </a:r>
            <a:r>
              <a:rPr lang="en-US" sz="2800" dirty="0" smtClean="0">
                <a:solidFill>
                  <a:srgbClr val="C00000"/>
                </a:solidFill>
              </a:rPr>
              <a:t>cells &amp; tissue cultures e.g</a:t>
            </a:r>
            <a:r>
              <a:rPr lang="en-US" sz="2800" dirty="0">
                <a:solidFill>
                  <a:srgbClr val="C00000"/>
                </a:solidFill>
              </a:rPr>
              <a:t>. blood cells and sperm</a:t>
            </a:r>
            <a:r>
              <a:rPr lang="en-US" dirty="0">
                <a:solidFill>
                  <a:srgbClr val="C00000"/>
                </a:solidFill>
              </a:rPr>
              <a:t>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1266" name="AutoShape 2" descr="نتيجة بحث الصور عن ‪tissue culture of cells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1268" name="AutoShape 4" descr="نتيجة بحث الصور عن ‪tissue culture of cells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16560"/>
            <a:ext cx="3808040" cy="22029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29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sz="3600" b="1" u="sng" dirty="0" smtClean="0"/>
              <a:t>3- </a:t>
            </a:r>
            <a:r>
              <a:rPr lang="en-US" sz="3600" b="1" u="sng" dirty="0" smtClean="0">
                <a:latin typeface="+mn-lt"/>
              </a:rPr>
              <a:t>Differential </a:t>
            </a:r>
            <a:r>
              <a:rPr lang="en-US" sz="3600" b="1" u="sng" dirty="0">
                <a:latin typeface="+mn-lt"/>
              </a:rPr>
              <a:t>interphase </a:t>
            </a:r>
            <a:r>
              <a:rPr lang="en-US" sz="3600" b="1" u="sng" dirty="0" smtClean="0">
                <a:latin typeface="+mn-lt"/>
              </a:rPr>
              <a:t>contrast microscope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762000"/>
            <a:ext cx="8915400" cy="5867400"/>
          </a:xfrm>
        </p:spPr>
        <p:txBody>
          <a:bodyPr>
            <a:normAutofit/>
          </a:bodyPr>
          <a:lstStyle/>
          <a:p>
            <a:r>
              <a:rPr lang="en-US" sz="2800" dirty="0"/>
              <a:t>The interphase microscope (</a:t>
            </a:r>
            <a:r>
              <a:rPr lang="en-US" sz="2800" dirty="0" err="1"/>
              <a:t>Nomarski</a:t>
            </a:r>
            <a:r>
              <a:rPr lang="en-US" sz="2800" dirty="0"/>
              <a:t> </a:t>
            </a:r>
            <a:r>
              <a:rPr lang="en-US" sz="2800" dirty="0" smtClean="0"/>
              <a:t>microscopy) is </a:t>
            </a:r>
            <a:r>
              <a:rPr lang="en-US" sz="2800" dirty="0"/>
              <a:t>a version of phase contrast </a:t>
            </a:r>
            <a:r>
              <a:rPr lang="en-US" sz="2800" dirty="0" smtClean="0"/>
              <a:t>microscope ( used for transparent or unstained samples).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smtClean="0"/>
              <a:t>The obtained image appears to have </a:t>
            </a:r>
            <a:r>
              <a:rPr lang="en-US" sz="2800" b="1" dirty="0" smtClean="0">
                <a:solidFill>
                  <a:srgbClr val="C00000"/>
                </a:solidFill>
              </a:rPr>
              <a:t>three dimensional characters.</a:t>
            </a:r>
            <a:endParaRPr lang="en-US" sz="2800" dirty="0" smtClean="0"/>
          </a:p>
          <a:p>
            <a:r>
              <a:rPr lang="en-US" sz="2800" dirty="0" smtClean="0"/>
              <a:t>It </a:t>
            </a:r>
            <a:r>
              <a:rPr lang="en-US" sz="2800" dirty="0"/>
              <a:t>utilizes </a:t>
            </a:r>
            <a:r>
              <a:rPr lang="en-US" sz="2800" dirty="0">
                <a:solidFill>
                  <a:srgbClr val="C00000"/>
                </a:solidFill>
              </a:rPr>
              <a:t>two </a:t>
            </a:r>
            <a:r>
              <a:rPr lang="en-US" sz="2800" dirty="0" smtClean="0">
                <a:solidFill>
                  <a:srgbClr val="C00000"/>
                </a:solidFill>
              </a:rPr>
              <a:t>separate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smtClean="0">
                <a:solidFill>
                  <a:srgbClr val="C00000"/>
                </a:solidFill>
              </a:rPr>
              <a:t>    beams </a:t>
            </a:r>
            <a:r>
              <a:rPr lang="en-US" sz="2800" dirty="0">
                <a:solidFill>
                  <a:srgbClr val="C00000"/>
                </a:solidFill>
              </a:rPr>
              <a:t>of light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8" b="8221"/>
          <a:stretch/>
        </p:blipFill>
        <p:spPr bwMode="auto">
          <a:xfrm>
            <a:off x="4139952" y="3068960"/>
            <a:ext cx="4824536" cy="352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Left Brace 2"/>
          <p:cNvSpPr/>
          <p:nvPr/>
        </p:nvSpPr>
        <p:spPr>
          <a:xfrm>
            <a:off x="3059832" y="4797152"/>
            <a:ext cx="864096" cy="1656184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5343599"/>
            <a:ext cx="22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DIC microscopy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215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296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3600" b="1" u="sng" dirty="0" smtClean="0">
                <a:latin typeface="+mn-lt"/>
              </a:rPr>
              <a:t>4- Fluorescence </a:t>
            </a:r>
            <a:r>
              <a:rPr lang="en-US" sz="3600" b="1" u="sng" dirty="0">
                <a:latin typeface="+mn-lt"/>
              </a:rPr>
              <a:t>microscopy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/>
            </a:r>
            <a:br>
              <a:rPr lang="en-US" dirty="0">
                <a:solidFill>
                  <a:srgbClr val="0070C0"/>
                </a:solidFill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76672"/>
            <a:ext cx="8915400" cy="6381328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Certain substances absorb invisible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  <a:r>
              <a:rPr lang="en-US" sz="2800" u="sng" dirty="0" smtClean="0">
                <a:solidFill>
                  <a:srgbClr val="C00000"/>
                </a:solidFill>
              </a:rPr>
              <a:t>ultraviolet </a:t>
            </a:r>
            <a:r>
              <a:rPr lang="en-US" sz="2800" u="sng" dirty="0">
                <a:solidFill>
                  <a:srgbClr val="C00000"/>
                </a:solidFill>
              </a:rPr>
              <a:t>light of short wavelength </a:t>
            </a:r>
          </a:p>
          <a:p>
            <a:endParaRPr lang="en-US" sz="2800" dirty="0" smtClean="0"/>
          </a:p>
          <a:p>
            <a:r>
              <a:rPr lang="en-US" sz="2800" dirty="0" smtClean="0"/>
              <a:t>and emit (reflect) </a:t>
            </a:r>
            <a:r>
              <a:rPr lang="en-US" sz="2800" dirty="0"/>
              <a:t>it as visible light of long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wavelength </a:t>
            </a:r>
            <a:r>
              <a:rPr lang="en-US" sz="2800" dirty="0"/>
              <a:t>and are known to </a:t>
            </a:r>
            <a:r>
              <a:rPr lang="en-US" sz="2800" dirty="0" smtClean="0"/>
              <a:t>exhibit </a:t>
            </a:r>
            <a:r>
              <a:rPr lang="en-US" sz="2800" dirty="0" smtClean="0">
                <a:solidFill>
                  <a:srgbClr val="C00000"/>
                </a:solidFill>
              </a:rPr>
              <a:t>fluorescence</a:t>
            </a:r>
            <a:r>
              <a:rPr lang="en-US" sz="2800" dirty="0">
                <a:solidFill>
                  <a:srgbClr val="C00000"/>
                </a:solidFill>
              </a:rPr>
              <a:t>.</a:t>
            </a:r>
          </a:p>
          <a:p>
            <a:endParaRPr lang="en-US" sz="2800" dirty="0" smtClean="0"/>
          </a:p>
          <a:p>
            <a:r>
              <a:rPr lang="en-US" sz="2800" dirty="0" smtClean="0"/>
              <a:t>This </a:t>
            </a:r>
            <a:r>
              <a:rPr lang="en-US" sz="2800" dirty="0"/>
              <a:t>microscope is provided with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   special </a:t>
            </a:r>
            <a:r>
              <a:rPr lang="en-US" sz="2800" b="1" dirty="0">
                <a:solidFill>
                  <a:srgbClr val="C00000"/>
                </a:solidFill>
              </a:rPr>
              <a:t>lamp </a:t>
            </a:r>
            <a:r>
              <a:rPr lang="en-US" sz="2800" dirty="0"/>
              <a:t>that can</a:t>
            </a:r>
            <a:r>
              <a:rPr lang="en-US" sz="2800" b="1" dirty="0">
                <a:solidFill>
                  <a:srgbClr val="C00000"/>
                </a:solidFill>
              </a:rPr>
              <a:t> emit ultraviolet 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    rays </a:t>
            </a:r>
            <a:r>
              <a:rPr lang="en-US" sz="2800" dirty="0"/>
              <a:t>which </a:t>
            </a:r>
            <a:r>
              <a:rPr lang="en-US" sz="2800" dirty="0" smtClean="0"/>
              <a:t>pass through </a:t>
            </a:r>
            <a:r>
              <a:rPr lang="en-US" sz="2800" dirty="0"/>
              <a:t>the </a:t>
            </a:r>
            <a:r>
              <a:rPr lang="en-US" sz="2800" dirty="0" smtClean="0"/>
              <a:t>tissue.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/>
            <a:r>
              <a:rPr lang="en-US" sz="2800" dirty="0" smtClean="0"/>
              <a:t>   Fluorescent stains are used : </a:t>
            </a:r>
            <a:r>
              <a:rPr lang="en-US" sz="2800" dirty="0" err="1" smtClean="0"/>
              <a:t>Acridine</a:t>
            </a:r>
            <a:r>
              <a:rPr lang="en-US" sz="2800" dirty="0" smtClean="0"/>
              <a:t> orange, </a:t>
            </a:r>
          </a:p>
          <a:p>
            <a:pPr marL="0" indent="0">
              <a:buNone/>
            </a:pPr>
            <a:r>
              <a:rPr lang="en-US" sz="2800" dirty="0" smtClean="0"/>
              <a:t>     DAPI ( </a:t>
            </a:r>
            <a:r>
              <a:rPr lang="en-US" sz="2800" dirty="0" err="1" smtClean="0"/>
              <a:t>immuno</a:t>
            </a:r>
            <a:r>
              <a:rPr lang="en-US" sz="2800" dirty="0" smtClean="0"/>
              <a:t>-histological techniques)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It </a:t>
            </a:r>
            <a:r>
              <a:rPr lang="en-US" sz="2800" dirty="0"/>
              <a:t>can be used to </a:t>
            </a:r>
            <a:r>
              <a:rPr lang="en-US" sz="2800" dirty="0" smtClean="0">
                <a:solidFill>
                  <a:srgbClr val="C00000"/>
                </a:solidFill>
              </a:rPr>
              <a:t>visualize </a:t>
            </a:r>
            <a:r>
              <a:rPr lang="en-US" sz="2800" dirty="0">
                <a:solidFill>
                  <a:srgbClr val="C00000"/>
                </a:solidFill>
              </a:rPr>
              <a:t>DNA</a:t>
            </a:r>
            <a:r>
              <a:rPr lang="en-US" sz="2800" dirty="0" smtClean="0">
                <a:solidFill>
                  <a:srgbClr val="C00000"/>
                </a:solidFill>
              </a:rPr>
              <a:t>, RNA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smtClean="0">
                <a:solidFill>
                  <a:srgbClr val="C00000"/>
                </a:solidFill>
              </a:rPr>
              <a:t>    and antigen antibody complex (antibodies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      labeled with fluorescence)</a:t>
            </a:r>
            <a:endParaRPr lang="ar-EG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170" name="Picture 2" descr="Image result for fluorescent microsco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36912"/>
            <a:ext cx="2448272" cy="39924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fluorescent microscop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6632"/>
            <a:ext cx="3096344" cy="18722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27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200" b="1" u="sng" dirty="0">
                <a:latin typeface="+mn-lt"/>
              </a:rPr>
              <a:t>5- Confocal laser microscope</a:t>
            </a:r>
            <a:r>
              <a:rPr lang="ar-EG" sz="3200" dirty="0">
                <a:solidFill>
                  <a:srgbClr val="0070C0"/>
                </a:solidFill>
                <a:latin typeface="+mn-lt"/>
              </a:rPr>
              <a:t/>
            </a:r>
            <a:br>
              <a:rPr lang="ar-EG" sz="3200" dirty="0">
                <a:solidFill>
                  <a:srgbClr val="0070C0"/>
                </a:solidFill>
                <a:latin typeface="+mn-lt"/>
              </a:rPr>
            </a:b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685800"/>
            <a:ext cx="8912225" cy="6019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* The </a:t>
            </a:r>
            <a:r>
              <a:rPr lang="en-US" sz="2800" dirty="0"/>
              <a:t>illumination is provided by a </a:t>
            </a:r>
            <a:r>
              <a:rPr lang="en-US" sz="2800" dirty="0">
                <a:solidFill>
                  <a:srgbClr val="C00000"/>
                </a:solidFill>
              </a:rPr>
              <a:t>laser source.</a:t>
            </a:r>
          </a:p>
          <a:p>
            <a:pPr marL="0" indent="0">
              <a:buNone/>
            </a:pPr>
            <a:r>
              <a:rPr lang="en-US" sz="2800" dirty="0" smtClean="0"/>
              <a:t>* The </a:t>
            </a:r>
            <a:r>
              <a:rPr lang="en-US" sz="2800" dirty="0"/>
              <a:t>specimen should be labeled </a:t>
            </a:r>
            <a:r>
              <a:rPr lang="en-US" sz="2800" dirty="0" smtClean="0"/>
              <a:t>by fluorescent molecules       Uses: increase optical </a:t>
            </a:r>
            <a:r>
              <a:rPr lang="en-US" sz="2800" dirty="0"/>
              <a:t>resolution and contrast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The </a:t>
            </a:r>
            <a:r>
              <a:rPr lang="en-US" sz="2800" dirty="0"/>
              <a:t>reflected light passes </a:t>
            </a:r>
            <a:r>
              <a:rPr lang="en-US" sz="2800" dirty="0">
                <a:solidFill>
                  <a:srgbClr val="C00000"/>
                </a:solidFill>
              </a:rPr>
              <a:t>through a small hole (to avoid photo </a:t>
            </a:r>
            <a:r>
              <a:rPr lang="en-US" sz="2800" dirty="0" smtClean="0">
                <a:solidFill>
                  <a:srgbClr val="C00000"/>
                </a:solidFill>
              </a:rPr>
              <a:t>bleaching) </a:t>
            </a:r>
            <a:r>
              <a:rPr lang="en-US" sz="2800" dirty="0">
                <a:solidFill>
                  <a:srgbClr val="C00000"/>
                </a:solidFill>
              </a:rPr>
              <a:t>to examine </a:t>
            </a:r>
            <a:r>
              <a:rPr lang="en-US" sz="2800" dirty="0" smtClean="0">
                <a:solidFill>
                  <a:srgbClr val="C00000"/>
                </a:solidFill>
              </a:rPr>
              <a:t>fine details</a:t>
            </a: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dirty="0" smtClean="0"/>
              <a:t>It </a:t>
            </a:r>
            <a:r>
              <a:rPr lang="en-US" sz="2800" dirty="0"/>
              <a:t>is connected to a computer system to reconstruct full image of the specimen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194" name="Picture 2" descr="Image result for confocal laser micros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4191000"/>
            <a:ext cx="4073525" cy="24383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نتيجة بحث الصور عن ‪the principle of confocal microscopy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7" name="AutoShape 4" descr="نتيجة بحث الصور عن ‪the principle of confocal microscopy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410445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46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Introduction to cell biology</a:t>
            </a:r>
            <a:endParaRPr lang="en-US" b="1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 descr="Image result for cell biolo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905000"/>
            <a:ext cx="4991100" cy="4038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30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latin typeface="+mn-lt"/>
              </a:rPr>
              <a:t>6- The </a:t>
            </a:r>
            <a:r>
              <a:rPr lang="en-US" sz="3200" b="1" u="sng" dirty="0">
                <a:latin typeface="+mn-lt"/>
              </a:rPr>
              <a:t>Electron </a:t>
            </a:r>
            <a:r>
              <a:rPr lang="en-US" sz="3200" b="1" u="sng" dirty="0" smtClean="0">
                <a:latin typeface="+mn-lt"/>
              </a:rPr>
              <a:t>Microscope (EM</a:t>
            </a:r>
            <a:r>
              <a:rPr lang="en-US" sz="3200" b="1" u="sng" dirty="0">
                <a:latin typeface="+mn-lt"/>
              </a:rPr>
              <a:t>)</a:t>
            </a:r>
            <a:endParaRPr lang="en-US" sz="3200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80728"/>
            <a:ext cx="8534400" cy="5648672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Technique  is used to obtain high resolution images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u="sng" dirty="0">
                <a:solidFill>
                  <a:srgbClr val="C00000"/>
                </a:solidFill>
              </a:rPr>
              <a:t>Beam of electrons </a:t>
            </a:r>
            <a:r>
              <a:rPr lang="en-US" sz="2800" dirty="0"/>
              <a:t>is used </a:t>
            </a:r>
            <a:r>
              <a:rPr lang="en-US" sz="2800" dirty="0" smtClean="0"/>
              <a:t> as source of light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The image is formed from the interaction</a:t>
            </a:r>
          </a:p>
          <a:p>
            <a:pPr marL="0" indent="0">
              <a:buNone/>
            </a:pPr>
            <a:r>
              <a:rPr lang="en-US" sz="2800" dirty="0" smtClean="0"/>
              <a:t> of the electrons with the specimen as </a:t>
            </a:r>
          </a:p>
          <a:p>
            <a:pPr marL="0" indent="0">
              <a:buNone/>
            </a:pPr>
            <a:r>
              <a:rPr lang="en-US" sz="2800" dirty="0" smtClean="0"/>
              <a:t> the beam travelling through it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/>
              <a:t>Beam passes through a vacuum tube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/>
              <a:t>The lenses are electromagnetic</a:t>
            </a:r>
          </a:p>
          <a:p>
            <a:pPr marL="0" indent="0">
              <a:buNone/>
            </a:pPr>
            <a:r>
              <a:rPr lang="en-US" sz="2800" dirty="0"/>
              <a:t>    coils instead of glass lenses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9218" name="Picture 2" descr="Image result for transmission electron microsco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492896"/>
            <a:ext cx="2448272" cy="39841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29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8640"/>
            <a:ext cx="8884096" cy="644076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800" dirty="0" smtClean="0"/>
              <a:t>The </a:t>
            </a:r>
            <a:r>
              <a:rPr lang="en-US" sz="2800" dirty="0"/>
              <a:t>lenses are </a:t>
            </a:r>
            <a:r>
              <a:rPr lang="en-US" sz="2800" dirty="0" smtClean="0"/>
              <a:t>electromagnetic coils instead of glass lenses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lvl="0" indent="0">
              <a:buNone/>
            </a:pPr>
            <a:r>
              <a:rPr lang="en-US" sz="2000" b="1" dirty="0" smtClean="0">
                <a:solidFill>
                  <a:prstClr val="black"/>
                </a:solidFill>
              </a:rPr>
              <a:t>    Electromagnetic </a:t>
            </a:r>
            <a:r>
              <a:rPr lang="en-US" sz="2000" b="1" dirty="0">
                <a:solidFill>
                  <a:prstClr val="black"/>
                </a:solidFill>
              </a:rPr>
              <a:t>lens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u="sng" dirty="0" smtClean="0">
                <a:solidFill>
                  <a:srgbClr val="FF0000"/>
                </a:solidFill>
              </a:rPr>
              <a:t>Illuminating system consists of:</a:t>
            </a:r>
          </a:p>
          <a:p>
            <a:pPr marL="0" indent="0">
              <a:buNone/>
            </a:pPr>
            <a:r>
              <a:rPr lang="en-US" sz="2800" dirty="0" smtClean="0"/>
              <a:t>Consists of: </a:t>
            </a:r>
            <a:r>
              <a:rPr lang="en-US" sz="2800" u="sng" dirty="0" smtClean="0">
                <a:solidFill>
                  <a:srgbClr val="FF0000"/>
                </a:solidFill>
              </a:rPr>
              <a:t>electron gun </a:t>
            </a:r>
            <a:r>
              <a:rPr lang="en-US" sz="2800" dirty="0" smtClean="0"/>
              <a:t>&amp; </a:t>
            </a:r>
            <a:r>
              <a:rPr lang="en-US" sz="2800" u="sng" dirty="0" smtClean="0">
                <a:solidFill>
                  <a:srgbClr val="FF0000"/>
                </a:solidFill>
              </a:rPr>
              <a:t>condenser lens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 smtClean="0"/>
              <a:t> Condenser lens  is capable of generating </a:t>
            </a:r>
          </a:p>
          <a:p>
            <a:pPr marL="0" indent="0">
              <a:buNone/>
            </a:pPr>
            <a:r>
              <a:rPr lang="en-US" sz="2800" dirty="0" smtClean="0"/>
              <a:t>circular magnetic felid that act to focus </a:t>
            </a:r>
          </a:p>
          <a:p>
            <a:pPr marL="0" indent="0">
              <a:buNone/>
            </a:pPr>
            <a:r>
              <a:rPr lang="en-US" sz="2800" dirty="0" smtClean="0"/>
              <a:t>electrons on the specimen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80728"/>
            <a:ext cx="3096344" cy="2304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764704"/>
            <a:ext cx="237626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01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04664"/>
            <a:ext cx="8784976" cy="61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 smtClean="0"/>
              <a:t> </a:t>
            </a:r>
            <a:r>
              <a:rPr lang="en-US" sz="2800" u="sng" dirty="0" smtClean="0">
                <a:solidFill>
                  <a:srgbClr val="FF0000"/>
                </a:solidFill>
              </a:rPr>
              <a:t>Imaging </a:t>
            </a:r>
            <a:r>
              <a:rPr lang="en-US" sz="2800" u="sng" dirty="0">
                <a:solidFill>
                  <a:srgbClr val="FF0000"/>
                </a:solidFill>
              </a:rPr>
              <a:t>system </a:t>
            </a:r>
            <a:r>
              <a:rPr lang="en-US" sz="2800" u="sng" dirty="0" smtClean="0">
                <a:solidFill>
                  <a:srgbClr val="FF0000"/>
                </a:solidFill>
              </a:rPr>
              <a:t>consists of :</a:t>
            </a:r>
            <a:endParaRPr lang="en-US" sz="2800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b="1" dirty="0"/>
              <a:t>A-</a:t>
            </a:r>
            <a:r>
              <a:rPr lang="en-US" sz="2800" dirty="0"/>
              <a:t> Another electromagnetic lenses (2-3)</a:t>
            </a:r>
          </a:p>
          <a:p>
            <a:pPr marL="0" indent="0">
              <a:buNone/>
            </a:pPr>
            <a:r>
              <a:rPr lang="en-US" sz="2800" b="1" dirty="0"/>
              <a:t>B-</a:t>
            </a:r>
            <a:r>
              <a:rPr lang="en-US" sz="2800" dirty="0"/>
              <a:t> </a:t>
            </a:r>
            <a:r>
              <a:rPr lang="en-US" sz="2800" dirty="0" smtClean="0"/>
              <a:t>Screen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 smtClean="0"/>
              <a:t>The </a:t>
            </a:r>
            <a:r>
              <a:rPr lang="en-US" sz="2800" u="sng" dirty="0" smtClean="0">
                <a:solidFill>
                  <a:srgbClr val="FF0000"/>
                </a:solidFill>
              </a:rPr>
              <a:t>objective lens </a:t>
            </a:r>
            <a:r>
              <a:rPr lang="en-US" sz="2800" dirty="0" smtClean="0"/>
              <a:t>is used to refocusing </a:t>
            </a:r>
          </a:p>
          <a:p>
            <a:pPr marL="0" indent="0">
              <a:buNone/>
            </a:pPr>
            <a:r>
              <a:rPr lang="en-US" sz="2800" dirty="0" smtClean="0"/>
              <a:t>   the electrons after they pass through </a:t>
            </a:r>
          </a:p>
          <a:p>
            <a:pPr marL="0" indent="0">
              <a:buNone/>
            </a:pPr>
            <a:r>
              <a:rPr lang="en-US" sz="2800" dirty="0" smtClean="0"/>
              <a:t>    the specimen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u="sng" dirty="0" smtClean="0">
                <a:solidFill>
                  <a:srgbClr val="FF0000"/>
                </a:solidFill>
              </a:rPr>
              <a:t>projector lens </a:t>
            </a:r>
            <a:r>
              <a:rPr lang="en-US" sz="2800" dirty="0" smtClean="0"/>
              <a:t>is to enlarge the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image of the project and projecting it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into the screen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3" name="Picture 2" descr="Image result for fluorescent screen electron microscop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52736"/>
            <a:ext cx="2880320" cy="51125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3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88640"/>
            <a:ext cx="8712968" cy="648072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The image appears on screen plate which glows when being hit by </a:t>
            </a:r>
            <a:r>
              <a:rPr lang="en-US" sz="2800" dirty="0" smtClean="0"/>
              <a:t>electrons</a:t>
            </a:r>
          </a:p>
          <a:p>
            <a:pPr marL="0" indent="0">
              <a:buNone/>
            </a:pPr>
            <a:endParaRPr lang="en-US" sz="2800" dirty="0" smtClean="0"/>
          </a:p>
          <a:p>
            <a:pPr>
              <a:defRPr/>
            </a:pPr>
            <a:r>
              <a:rPr lang="en-US" sz="2800" dirty="0"/>
              <a:t>Images can be detected </a:t>
            </a:r>
            <a:r>
              <a:rPr lang="en-US" sz="2800" dirty="0" smtClean="0"/>
              <a:t>as: </a:t>
            </a:r>
            <a:endParaRPr lang="en-US" sz="2800" dirty="0"/>
          </a:p>
          <a:p>
            <a:pPr marL="0" indent="0"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Light </a:t>
            </a:r>
            <a:r>
              <a:rPr lang="en-US" sz="2800" dirty="0"/>
              <a:t>areas (</a:t>
            </a:r>
            <a:r>
              <a:rPr lang="en-US" sz="2800" dirty="0">
                <a:solidFill>
                  <a:srgbClr val="C00000"/>
                </a:solidFill>
              </a:rPr>
              <a:t>electron lucent</a:t>
            </a:r>
            <a:r>
              <a:rPr lang="en-US" sz="2800" dirty="0"/>
              <a:t>) &amp; </a:t>
            </a:r>
          </a:p>
          <a:p>
            <a:pPr marL="0" indent="0"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dark </a:t>
            </a:r>
            <a:r>
              <a:rPr lang="en-US" sz="2800" dirty="0"/>
              <a:t>areas  (</a:t>
            </a:r>
            <a:r>
              <a:rPr lang="en-US" sz="2800" dirty="0">
                <a:solidFill>
                  <a:srgbClr val="C00000"/>
                </a:solidFill>
              </a:rPr>
              <a:t>electron dense</a:t>
            </a:r>
            <a:r>
              <a:rPr lang="en-US" sz="2800" dirty="0"/>
              <a:t>) </a:t>
            </a:r>
          </a:p>
          <a:p>
            <a:pPr marL="0" indent="0"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Corresponding </a:t>
            </a:r>
            <a:r>
              <a:rPr lang="en-US" sz="2800" dirty="0"/>
              <a:t>to areas through </a:t>
            </a:r>
          </a:p>
          <a:p>
            <a:pPr marL="0" indent="0"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which </a:t>
            </a:r>
            <a:r>
              <a:rPr lang="en-US" sz="2800" dirty="0"/>
              <a:t>electrons readily </a:t>
            </a:r>
            <a:r>
              <a:rPr lang="en-US" sz="2800" dirty="0" smtClean="0"/>
              <a:t>passed</a:t>
            </a:r>
          </a:p>
          <a:p>
            <a:pPr marL="0" indent="0">
              <a:buNone/>
              <a:defRPr/>
            </a:pPr>
            <a:endParaRPr lang="en-US" sz="2800" dirty="0" smtClean="0"/>
          </a:p>
          <a:p>
            <a:pPr marL="0" lvl="0" indent="0">
              <a:buNone/>
            </a:pPr>
            <a:r>
              <a:rPr lang="en-US" sz="2800" dirty="0" smtClean="0">
                <a:solidFill>
                  <a:prstClr val="black"/>
                </a:solidFill>
              </a:rPr>
              <a:t>The </a:t>
            </a:r>
            <a:r>
              <a:rPr lang="en-US" sz="2800" dirty="0">
                <a:solidFill>
                  <a:prstClr val="black"/>
                </a:solidFill>
              </a:rPr>
              <a:t>tissues and cells need special </a:t>
            </a:r>
            <a:endParaRPr lang="en-US" sz="28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2800" dirty="0" smtClean="0">
                <a:solidFill>
                  <a:prstClr val="black"/>
                </a:solidFill>
              </a:rPr>
              <a:t>preparation &amp; </a:t>
            </a:r>
            <a:r>
              <a:rPr lang="en-US" sz="2800" dirty="0">
                <a:solidFill>
                  <a:prstClr val="black"/>
                </a:solidFill>
              </a:rPr>
              <a:t>then cut into </a:t>
            </a:r>
            <a:endParaRPr lang="en-US" sz="28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2800" dirty="0" smtClean="0">
                <a:solidFill>
                  <a:prstClr val="black"/>
                </a:solidFill>
              </a:rPr>
              <a:t>very </a:t>
            </a:r>
            <a:r>
              <a:rPr lang="en-US" sz="2800" dirty="0">
                <a:solidFill>
                  <a:prstClr val="black"/>
                </a:solidFill>
              </a:rPr>
              <a:t>thin sections </a:t>
            </a:r>
            <a:endParaRPr lang="en-US" sz="28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2800" dirty="0" smtClean="0">
                <a:solidFill>
                  <a:prstClr val="black"/>
                </a:solidFill>
              </a:rPr>
              <a:t>(</a:t>
            </a:r>
            <a:r>
              <a:rPr lang="en-US" sz="2800" u="sng" dirty="0">
                <a:solidFill>
                  <a:srgbClr val="FF0000"/>
                </a:solidFill>
              </a:rPr>
              <a:t>ultra thin sections </a:t>
            </a:r>
            <a:r>
              <a:rPr lang="en-US" sz="2800" dirty="0">
                <a:solidFill>
                  <a:prstClr val="black"/>
                </a:solidFill>
              </a:rPr>
              <a:t>= 0.01 of the micron</a:t>
            </a:r>
            <a:r>
              <a:rPr lang="en-US" sz="2800" dirty="0" smtClean="0">
                <a:solidFill>
                  <a:prstClr val="black"/>
                </a:solidFill>
              </a:rPr>
              <a:t>)</a:t>
            </a:r>
          </a:p>
          <a:p>
            <a:pPr marL="0" lvl="0" indent="0">
              <a:buNone/>
            </a:pPr>
            <a:r>
              <a:rPr lang="en-US" sz="2800" dirty="0" smtClean="0">
                <a:solidFill>
                  <a:prstClr val="black"/>
                </a:solidFill>
              </a:rPr>
              <a:t>Then </a:t>
            </a:r>
            <a:r>
              <a:rPr lang="en-US" sz="2800" dirty="0">
                <a:solidFill>
                  <a:prstClr val="black"/>
                </a:solidFill>
              </a:rPr>
              <a:t>collected on a </a:t>
            </a:r>
            <a:r>
              <a:rPr lang="en-US" sz="2800" dirty="0" smtClean="0">
                <a:solidFill>
                  <a:prstClr val="black"/>
                </a:solidFill>
              </a:rPr>
              <a:t> copper metal </a:t>
            </a:r>
            <a:r>
              <a:rPr lang="en-US" sz="2800" dirty="0">
                <a:solidFill>
                  <a:prstClr val="black"/>
                </a:solidFill>
              </a:rPr>
              <a:t>grid 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20688"/>
            <a:ext cx="3235201" cy="26339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6614" t="24486" r="13621" b="18287"/>
          <a:stretch/>
        </p:blipFill>
        <p:spPr>
          <a:xfrm>
            <a:off x="5364088" y="3429001"/>
            <a:ext cx="1728192" cy="15841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 descr="Image result for copper grid slid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167687"/>
            <a:ext cx="2232247" cy="15592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76256" y="3573016"/>
            <a:ext cx="198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Embedding in resin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20272" y="4869160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Copper grid slides</a:t>
            </a:r>
          </a:p>
        </p:txBody>
      </p:sp>
    </p:spTree>
    <p:extLst>
      <p:ext uri="{BB962C8B-B14F-4D97-AF65-F5344CB8AC3E}">
        <p14:creationId xmlns:p14="http://schemas.microsoft.com/office/powerpoint/2010/main" val="327635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50" y="609029"/>
            <a:ext cx="8047806" cy="5700291"/>
          </a:xfrm>
        </p:spPr>
        <p:txBody>
          <a:bodyPr>
            <a:normAutofit/>
          </a:bodyPr>
          <a:lstStyle/>
          <a:p>
            <a:r>
              <a:rPr lang="en-US" sz="2800" dirty="0"/>
              <a:t>During preparation sections are </a:t>
            </a:r>
            <a:r>
              <a:rPr lang="en-US" sz="2800" u="sng" dirty="0" smtClean="0">
                <a:solidFill>
                  <a:srgbClr val="FF0000"/>
                </a:solidFill>
              </a:rPr>
              <a:t>stained with salts </a:t>
            </a:r>
            <a:r>
              <a:rPr lang="en-US" sz="2800" u="sng" dirty="0">
                <a:solidFill>
                  <a:srgbClr val="FF0000"/>
                </a:solidFill>
              </a:rPr>
              <a:t>of heavy metals</a:t>
            </a:r>
            <a:r>
              <a:rPr lang="en-US" sz="2800" dirty="0"/>
              <a:t> like </a:t>
            </a:r>
            <a:r>
              <a:rPr lang="en-US" sz="2800" b="1" dirty="0">
                <a:solidFill>
                  <a:srgbClr val="FF0000"/>
                </a:solidFill>
              </a:rPr>
              <a:t>lead nitrate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and </a:t>
            </a:r>
            <a:r>
              <a:rPr lang="en-US" sz="2800" b="1" dirty="0" err="1">
                <a:solidFill>
                  <a:srgbClr val="FF0000"/>
                </a:solidFill>
              </a:rPr>
              <a:t>uranyl</a:t>
            </a:r>
            <a:r>
              <a:rPr lang="en-US" sz="2800" b="1" dirty="0">
                <a:solidFill>
                  <a:srgbClr val="FF0000"/>
                </a:solidFill>
              </a:rPr>
              <a:t> acetate </a:t>
            </a:r>
            <a:r>
              <a:rPr lang="en-US" sz="2800" dirty="0"/>
              <a:t>that precipitate in tissues</a:t>
            </a:r>
            <a:r>
              <a:rPr lang="en-US" sz="2800" dirty="0" smtClean="0"/>
              <a:t>.</a:t>
            </a:r>
          </a:p>
          <a:p>
            <a:pPr marL="0" indent="0">
              <a:buNone/>
            </a:pPr>
            <a:endParaRPr lang="en-US" sz="2800" dirty="0"/>
          </a:p>
          <a:p>
            <a:pPr>
              <a:defRPr/>
            </a:pPr>
            <a:r>
              <a:rPr lang="en-US" sz="2800" dirty="0"/>
              <a:t>EM can magnify the image </a:t>
            </a:r>
            <a:r>
              <a:rPr lang="en-US" sz="2800" dirty="0" smtClean="0"/>
              <a:t>thousands </a:t>
            </a:r>
            <a:r>
              <a:rPr lang="en-US" sz="2800" dirty="0"/>
              <a:t>of times(up to 200.000 times).</a:t>
            </a:r>
          </a:p>
          <a:p>
            <a:pPr>
              <a:buNone/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The resolution power = 0.2 nanometer(nm</a:t>
            </a:r>
            <a:r>
              <a:rPr lang="en-US" sz="2800" dirty="0" smtClean="0"/>
              <a:t>)</a:t>
            </a:r>
          </a:p>
          <a:p>
            <a:pPr>
              <a:defRPr/>
            </a:pPr>
            <a:endParaRPr lang="en-US" sz="2800" dirty="0"/>
          </a:p>
          <a:p>
            <a:r>
              <a:rPr lang="en-US" sz="2800" dirty="0"/>
              <a:t>For permanent records, </a:t>
            </a:r>
            <a:r>
              <a:rPr lang="en-US" sz="2800" dirty="0" smtClean="0">
                <a:solidFill>
                  <a:srgbClr val="C00000"/>
                </a:solidFill>
              </a:rPr>
              <a:t>photographic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C00000"/>
                </a:solidFill>
              </a:rPr>
              <a:t>film are made</a:t>
            </a:r>
            <a:endParaRPr lang="ar-EG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1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437"/>
            <a:ext cx="8229600" cy="655267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Types of  </a:t>
            </a:r>
            <a:r>
              <a:rPr lang="en-US" sz="3200" b="1" u="sng" dirty="0" smtClean="0"/>
              <a:t>EM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956772"/>
          </a:xfrm>
        </p:spPr>
        <p:txBody>
          <a:bodyPr>
            <a:normAutofit/>
          </a:bodyPr>
          <a:lstStyle/>
          <a:p>
            <a:pPr marL="0" indent="0"/>
            <a:r>
              <a:rPr lang="en-US" sz="2800" b="1" dirty="0">
                <a:solidFill>
                  <a:srgbClr val="FF0000"/>
                </a:solidFill>
              </a:rPr>
              <a:t>Transmission EM (TEM) 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  <a:r>
              <a:rPr lang="en-US" sz="2800" dirty="0"/>
              <a:t>where electron beams pass through the specimen. It shows the </a:t>
            </a:r>
            <a:r>
              <a:rPr lang="en-US" sz="2800" u="sng" dirty="0"/>
              <a:t>details of internal structures of cells</a:t>
            </a:r>
            <a:r>
              <a:rPr lang="en-US" sz="2800" dirty="0" smtClean="0"/>
              <a:t>. </a:t>
            </a:r>
            <a:r>
              <a:rPr lang="en-US" sz="2800" dirty="0" smtClean="0">
                <a:solidFill>
                  <a:srgbClr val="FF0000"/>
                </a:solidFill>
              </a:rPr>
              <a:t>Resolution power: 0.2 nanometer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/>
            <a:endParaRPr lang="en-US" sz="2800" b="1" dirty="0" smtClean="0">
              <a:solidFill>
                <a:srgbClr val="FF0000"/>
              </a:solidFill>
            </a:endParaRPr>
          </a:p>
          <a:p>
            <a:pPr marL="0" indent="0"/>
            <a:endParaRPr lang="en-US" sz="2800" b="1" dirty="0" smtClean="0">
              <a:solidFill>
                <a:srgbClr val="FF0000"/>
              </a:solidFill>
            </a:endParaRPr>
          </a:p>
          <a:p>
            <a:pPr marL="0" indent="0"/>
            <a:r>
              <a:rPr lang="en-US" sz="2800" b="1" dirty="0" smtClean="0">
                <a:solidFill>
                  <a:srgbClr val="FF0000"/>
                </a:solidFill>
              </a:rPr>
              <a:t>Scanning EM (SEM) :</a:t>
            </a:r>
            <a:r>
              <a:rPr lang="en-US" sz="2800" dirty="0" smtClean="0"/>
              <a:t>a special type of EM where electron beams are reflected from the surface of coated specimen. This gives </a:t>
            </a:r>
            <a:r>
              <a:rPr lang="en-US" sz="2800" u="sng" dirty="0" smtClean="0"/>
              <a:t>a three dimensional image of a specimen. </a:t>
            </a:r>
            <a:r>
              <a:rPr lang="en-US" sz="2800" dirty="0" smtClean="0">
                <a:solidFill>
                  <a:srgbClr val="FF0000"/>
                </a:solidFill>
              </a:rPr>
              <a:t>Resolution power: 10 nanometer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Prof</a:t>
            </a:r>
            <a:r>
              <a:rPr lang="es-ES" dirty="0" smtClean="0"/>
              <a:t> Dr. Hala </a:t>
            </a:r>
            <a:r>
              <a:rPr lang="es-ES" dirty="0" err="1" smtClean="0"/>
              <a:t>Elmazar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15518"/>
            <a:ext cx="3096344" cy="19215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297" y="2531350"/>
            <a:ext cx="2966655" cy="19777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84168" y="2132856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TEM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35949" y="212356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0670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electromagnetic lenses electron microscop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924800" cy="51054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1400" y="304800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200" b="1" u="sng" dirty="0" smtClean="0"/>
              <a:t>LM &amp; EM</a:t>
            </a:r>
            <a:endParaRPr lang="en-US" sz="3200" b="1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  <a:ln>
            <a:miter lim="800000"/>
            <a:headEnd/>
            <a:tailEnd/>
          </a:ln>
          <a:extLst/>
        </p:spPr>
        <p:txBody>
          <a:bodyPr rtlCol="1">
            <a:normAutofit/>
          </a:bodyPr>
          <a:lstStyle/>
          <a:p>
            <a:pPr marL="0" indent="0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8000" dirty="0" smtClean="0">
              <a:solidFill>
                <a:srgbClr val="0070C0"/>
              </a:solidFill>
            </a:endParaRPr>
          </a:p>
          <a:p>
            <a:pPr marL="0" indent="0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Thank you</a:t>
            </a:r>
            <a:endParaRPr lang="en-US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Dr. Hala Elmazar</a:t>
            </a:r>
            <a:endParaRPr lang="ar-JO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5F5DD-29B2-4612-98F4-E3489781576E}" type="slidenum">
              <a:rPr lang="ar-JO" smtClean="0"/>
              <a:pPr>
                <a:defRPr/>
              </a:pPr>
              <a:t>37</a:t>
            </a:fld>
            <a:endParaRPr lang="ar-JO"/>
          </a:p>
        </p:txBody>
      </p:sp>
      <p:sp>
        <p:nvSpPr>
          <p:cNvPr id="5" name="Smiley Face 4"/>
          <p:cNvSpPr/>
          <p:nvPr/>
        </p:nvSpPr>
        <p:spPr>
          <a:xfrm>
            <a:off x="3059113" y="3284538"/>
            <a:ext cx="2736850" cy="180022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2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89154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 smtClean="0">
                <a:solidFill>
                  <a:srgbClr val="FF0000"/>
                </a:solidFill>
              </a:rPr>
              <a:t>Cell biology:</a:t>
            </a:r>
          </a:p>
          <a:p>
            <a:pPr marL="0" indent="0">
              <a:buNone/>
            </a:pPr>
            <a:endParaRPr lang="en-US" sz="2800" b="1" u="sng" dirty="0" smtClean="0">
              <a:solidFill>
                <a:srgbClr val="FF0000"/>
              </a:solidFill>
            </a:endParaRPr>
          </a:p>
          <a:p>
            <a:r>
              <a:rPr lang="en-US" sz="2800" dirty="0"/>
              <a:t>The study of  normal </a:t>
            </a:r>
            <a:r>
              <a:rPr lang="en-US" sz="2800" dirty="0" smtClean="0"/>
              <a:t>cells  structures &amp;  functions</a:t>
            </a:r>
          </a:p>
          <a:p>
            <a:pPr marL="0" indent="0">
              <a:buNone/>
            </a:pPr>
            <a:r>
              <a:rPr lang="en-US" sz="2800" dirty="0" smtClean="0"/>
              <a:t>   (</a:t>
            </a:r>
            <a:r>
              <a:rPr lang="en-US" sz="2800" dirty="0" smtClean="0">
                <a:solidFill>
                  <a:srgbClr val="FF0000"/>
                </a:solidFill>
              </a:rPr>
              <a:t>Cellular &amp; molecular levels</a:t>
            </a:r>
            <a:r>
              <a:rPr lang="en-US" sz="2800" dirty="0" smtClean="0"/>
              <a:t>) </a:t>
            </a:r>
          </a:p>
          <a:p>
            <a:r>
              <a:rPr lang="en-US" sz="2800" dirty="0" smtClean="0"/>
              <a:t>The cell </a:t>
            </a:r>
            <a:r>
              <a:rPr lang="en-US" sz="2800" dirty="0"/>
              <a:t>is the </a:t>
            </a:r>
            <a:r>
              <a:rPr lang="en-US" sz="2800" dirty="0" smtClean="0"/>
              <a:t>smallest &amp; the basic </a:t>
            </a:r>
            <a:r>
              <a:rPr lang="en-US" sz="2800" dirty="0"/>
              <a:t>unit </a:t>
            </a:r>
            <a:r>
              <a:rPr lang="en-US" sz="2800" dirty="0" smtClean="0"/>
              <a:t>of a living body</a:t>
            </a:r>
          </a:p>
          <a:p>
            <a:endParaRPr lang="en-US" sz="2800" dirty="0" smtClean="0"/>
          </a:p>
          <a:p>
            <a:r>
              <a:rPr lang="en-US" sz="2800" dirty="0" smtClean="0"/>
              <a:t>Every living body is made of different cells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Cells varies </a:t>
            </a:r>
            <a:r>
              <a:rPr lang="en-US" sz="2800" dirty="0"/>
              <a:t>in size from 4 to 200 microns.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The living organisms are either unicellular or multicellular</a:t>
            </a:r>
          </a:p>
          <a:p>
            <a:endParaRPr lang="en-US" sz="2800" dirty="0" smtClean="0"/>
          </a:p>
          <a:p>
            <a:r>
              <a:rPr lang="en-US" sz="2800" dirty="0" smtClean="0"/>
              <a:t>The cell can't be seen by naked eye but by </a:t>
            </a:r>
            <a:r>
              <a:rPr lang="en-US" sz="2800" u="sng" dirty="0" smtClean="0">
                <a:solidFill>
                  <a:srgbClr val="FF0000"/>
                </a:solidFill>
              </a:rPr>
              <a:t>microscope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050" name="Picture 2" descr="Image result for ce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996" y="2564904"/>
            <a:ext cx="266750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90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686800" cy="60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 smtClean="0">
                <a:solidFill>
                  <a:srgbClr val="FF0000"/>
                </a:solidFill>
              </a:rPr>
              <a:t>Histology ( </a:t>
            </a:r>
            <a:r>
              <a:rPr lang="en-US" sz="2800" b="1" u="sng" dirty="0" err="1" smtClean="0">
                <a:solidFill>
                  <a:srgbClr val="FF0000"/>
                </a:solidFill>
              </a:rPr>
              <a:t>histo</a:t>
            </a:r>
            <a:r>
              <a:rPr lang="en-US" sz="2800" b="1" u="sng" dirty="0" smtClean="0">
                <a:solidFill>
                  <a:srgbClr val="FF0000"/>
                </a:solidFill>
              </a:rPr>
              <a:t>: tissue):</a:t>
            </a:r>
          </a:p>
          <a:p>
            <a:pPr marL="0" indent="0">
              <a:buNone/>
            </a:pPr>
            <a:r>
              <a:rPr lang="en-US" sz="2800" dirty="0"/>
              <a:t>Microscopic study </a:t>
            </a:r>
            <a:r>
              <a:rPr lang="en-US" sz="2800" dirty="0" smtClean="0"/>
              <a:t>of tissues of the body and how these tissues form organs</a:t>
            </a:r>
            <a:endParaRPr lang="en-US" sz="2800" b="1" u="sng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074" name="Picture 2" descr="Image result for microscop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928802"/>
            <a:ext cx="3743325" cy="439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ell histolog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88" r="8697"/>
          <a:stretch/>
        </p:blipFill>
        <p:spPr bwMode="auto">
          <a:xfrm>
            <a:off x="4876800" y="1524001"/>
            <a:ext cx="3124200" cy="15239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tissue of bod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r="4213"/>
          <a:stretch/>
        </p:blipFill>
        <p:spPr bwMode="auto">
          <a:xfrm>
            <a:off x="4876800" y="3124200"/>
            <a:ext cx="3124200" cy="1676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organs histolog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27" t="11173" r="12626" b="11844"/>
          <a:stretch/>
        </p:blipFill>
        <p:spPr bwMode="auto">
          <a:xfrm>
            <a:off x="4876800" y="4953000"/>
            <a:ext cx="3124200" cy="1752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14800" y="2133600"/>
            <a:ext cx="74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cells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51920" y="384961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tissue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37785" y="5715000"/>
            <a:ext cx="913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organ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2884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 smtClean="0">
                <a:latin typeface="+mn-lt"/>
              </a:rPr>
              <a:t>Methods of  studying cell biology</a:t>
            </a:r>
            <a:endParaRPr lang="en-US" sz="3200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Cell culture</a:t>
            </a:r>
            <a:r>
              <a:rPr lang="en-US" sz="2800" dirty="0" smtClean="0"/>
              <a:t>: isolating the cells to study under controlled conditions ( preserved homeostatic conditions)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b="1" dirty="0" smtClean="0"/>
              <a:t>Cell fractionation</a:t>
            </a:r>
            <a:r>
              <a:rPr lang="en-US" sz="2800" dirty="0" smtClean="0"/>
              <a:t>: breaking the cells &amp; subsequently to their components by centrifugation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b="1" dirty="0" smtClean="0"/>
              <a:t>Chromatography</a:t>
            </a:r>
            <a:r>
              <a:rPr lang="en-US" sz="2800" dirty="0" smtClean="0"/>
              <a:t>: separating molecules based on their physical &amp; chemical properties ( in case of proteins  we uses </a:t>
            </a:r>
            <a:r>
              <a:rPr lang="en-US" sz="2800" u="sng" dirty="0" smtClean="0">
                <a:solidFill>
                  <a:srgbClr val="FF0000"/>
                </a:solidFill>
              </a:rPr>
              <a:t>gel</a:t>
            </a:r>
            <a:r>
              <a:rPr lang="en-US" sz="2800" dirty="0" smtClean="0"/>
              <a:t> instead of </a:t>
            </a:r>
            <a:r>
              <a:rPr lang="en-US" sz="2800" u="sng" dirty="0" smtClean="0">
                <a:solidFill>
                  <a:srgbClr val="FF0000"/>
                </a:solidFill>
              </a:rPr>
              <a:t>paper</a:t>
            </a:r>
            <a:r>
              <a:rPr lang="en-US" sz="2800" dirty="0" smtClean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2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6" t="7356" r="4959" b="16671"/>
          <a:stretch/>
        </p:blipFill>
        <p:spPr bwMode="auto">
          <a:xfrm>
            <a:off x="251520" y="764704"/>
            <a:ext cx="5760640" cy="51125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28800"/>
            <a:ext cx="2808312" cy="3384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2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435280" cy="5505475"/>
          </a:xfrm>
        </p:spPr>
        <p:txBody>
          <a:bodyPr>
            <a:norm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</a:rPr>
              <a:t>Electrophoresis: </a:t>
            </a:r>
            <a:r>
              <a:rPr lang="en-US" sz="2800" dirty="0">
                <a:solidFill>
                  <a:prstClr val="black"/>
                </a:solidFill>
              </a:rPr>
              <a:t>separating charging molecules </a:t>
            </a:r>
            <a:r>
              <a:rPr lang="en-US" sz="2800" dirty="0" smtClean="0">
                <a:solidFill>
                  <a:prstClr val="black"/>
                </a:solidFill>
              </a:rPr>
              <a:t>using </a:t>
            </a:r>
            <a:r>
              <a:rPr lang="en-US" sz="2800" dirty="0">
                <a:solidFill>
                  <a:prstClr val="black"/>
                </a:solidFill>
              </a:rPr>
              <a:t>an electrical field ( size &amp; charge</a:t>
            </a:r>
            <a:r>
              <a:rPr lang="en-US" sz="2800" dirty="0" smtClean="0">
                <a:solidFill>
                  <a:prstClr val="black"/>
                </a:solidFill>
              </a:rPr>
              <a:t>)</a:t>
            </a:r>
          </a:p>
          <a:p>
            <a:pPr marL="0" lvl="0" indent="0"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lvl="0"/>
            <a:r>
              <a:rPr lang="en-US" sz="2800" b="1" dirty="0">
                <a:solidFill>
                  <a:prstClr val="black"/>
                </a:solidFill>
              </a:rPr>
              <a:t>Genetic technology</a:t>
            </a:r>
            <a:r>
              <a:rPr lang="en-US" sz="2800" b="1" dirty="0" smtClean="0">
                <a:solidFill>
                  <a:prstClr val="black"/>
                </a:solidFill>
              </a:rPr>
              <a:t>: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</a:rPr>
              <a:t>study gene structure and </a:t>
            </a:r>
            <a:r>
              <a:rPr lang="en-US" sz="2800" dirty="0" smtClean="0">
                <a:solidFill>
                  <a:prstClr val="black"/>
                </a:solidFill>
              </a:rPr>
              <a:t>function ( Isolating gene,  determine unknown DNA sequence, copy genes &amp; DNA sequence  = cloning)</a:t>
            </a:r>
          </a:p>
          <a:p>
            <a:pPr marL="0" lvl="0" indent="0"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lvl="0"/>
            <a:r>
              <a:rPr lang="en-US" sz="2800" b="1" dirty="0">
                <a:solidFill>
                  <a:prstClr val="black"/>
                </a:solidFill>
              </a:rPr>
              <a:t>Small animal imaging (SAI)</a:t>
            </a:r>
            <a:r>
              <a:rPr lang="en-US" sz="2800" dirty="0">
                <a:solidFill>
                  <a:prstClr val="black"/>
                </a:solidFill>
              </a:rPr>
              <a:t>: examine biological processes from molecular to organ system level in living </a:t>
            </a:r>
            <a:r>
              <a:rPr lang="en-US" sz="2800" dirty="0" smtClean="0">
                <a:solidFill>
                  <a:prstClr val="black"/>
                </a:solidFill>
              </a:rPr>
              <a:t>animals. Is important for preclinical studies e.g. PET /scan, MRI, </a:t>
            </a:r>
            <a:r>
              <a:rPr lang="en-US" sz="2800" dirty="0" smtClean="0">
                <a:solidFill>
                  <a:prstClr val="black"/>
                </a:solidFill>
              </a:rPr>
              <a:t>CT </a:t>
            </a:r>
            <a:endParaRPr lang="en-US" sz="28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5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172" name="Picture 4" descr="Image result for isolation of genes in recombinant dna technolog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068" y="332656"/>
            <a:ext cx="4042420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Image result for pet techniqu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4819550" cy="2534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6056" y="4581128"/>
            <a:ext cx="18722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Positron emission tomography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52120" y="3212976"/>
            <a:ext cx="30037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recombinant </a:t>
            </a:r>
            <a:r>
              <a:rPr lang="en-US" b="1" dirty="0" smtClean="0"/>
              <a:t>DNA </a:t>
            </a:r>
            <a:r>
              <a:rPr lang="en-US" b="1" dirty="0"/>
              <a:t>technology</a:t>
            </a:r>
          </a:p>
        </p:txBody>
      </p:sp>
      <p:pic>
        <p:nvPicPr>
          <p:cNvPr id="1026" name="Picture 2" descr="Image result for gel electrophoresi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3" y="443029"/>
            <a:ext cx="4272409" cy="27699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21925" y="3212976"/>
            <a:ext cx="202593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Gel electrophoresis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470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2286</TotalTime>
  <Words>1705</Words>
  <Application>Microsoft Office PowerPoint</Application>
  <PresentationFormat>On-screen Show (4:3)</PresentationFormat>
  <Paragraphs>346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Introduction to cell biology</vt:lpstr>
      <vt:lpstr>PowerPoint Presentation</vt:lpstr>
      <vt:lpstr>PowerPoint Presentation</vt:lpstr>
      <vt:lpstr>Methods of  studying cell biology</vt:lpstr>
      <vt:lpstr>PowerPoint Presentation</vt:lpstr>
      <vt:lpstr>PowerPoint Presentation</vt:lpstr>
      <vt:lpstr>PowerPoint Presentation</vt:lpstr>
      <vt:lpstr>PowerPoint Presentation</vt:lpstr>
      <vt:lpstr>1- The cell</vt:lpstr>
      <vt:lpstr>PowerPoint Presentation</vt:lpstr>
      <vt:lpstr>Prokaryote cell</vt:lpstr>
      <vt:lpstr>Prokaryote vs. eukaryote</vt:lpstr>
      <vt:lpstr>2- Extracellular matrix (ECM)</vt:lpstr>
      <vt:lpstr>Interstitial matrix &amp; basement membrane</vt:lpstr>
      <vt:lpstr>PowerPoint Presentation</vt:lpstr>
      <vt:lpstr>Organization of human body</vt:lpstr>
      <vt:lpstr>Tissues</vt:lpstr>
      <vt:lpstr>Organs</vt:lpstr>
      <vt:lpstr>Systems</vt:lpstr>
      <vt:lpstr>Microscopy </vt:lpstr>
      <vt:lpstr> 1- Light microscopy (LM)</vt:lpstr>
      <vt:lpstr>PowerPoint Presentation</vt:lpstr>
      <vt:lpstr>PowerPoint Presentation</vt:lpstr>
      <vt:lpstr>2-Phase contrast microscope </vt:lpstr>
      <vt:lpstr>3- Differential interphase contrast microscope </vt:lpstr>
      <vt:lpstr>4- Fluorescence microscopy </vt:lpstr>
      <vt:lpstr>5- Confocal laser microscope </vt:lpstr>
      <vt:lpstr>6- The Electron Microscope (EM)</vt:lpstr>
      <vt:lpstr>PowerPoint Presentation</vt:lpstr>
      <vt:lpstr>PowerPoint Presentation</vt:lpstr>
      <vt:lpstr>PowerPoint Presentation</vt:lpstr>
      <vt:lpstr>PowerPoint Presentation</vt:lpstr>
      <vt:lpstr>Types of  EM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lion</dc:creator>
  <cp:lastModifiedBy>Windows User</cp:lastModifiedBy>
  <cp:revision>214</cp:revision>
  <dcterms:created xsi:type="dcterms:W3CDTF">2016-08-26T17:46:26Z</dcterms:created>
  <dcterms:modified xsi:type="dcterms:W3CDTF">2019-09-30T06:58:30Z</dcterms:modified>
</cp:coreProperties>
</file>