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378" r:id="rId4"/>
    <p:sldId id="343" r:id="rId5"/>
    <p:sldId id="375" r:id="rId6"/>
    <p:sldId id="360" r:id="rId7"/>
    <p:sldId id="362" r:id="rId8"/>
    <p:sldId id="363" r:id="rId9"/>
    <p:sldId id="377" r:id="rId10"/>
    <p:sldId id="368" r:id="rId11"/>
    <p:sldId id="364" r:id="rId12"/>
    <p:sldId id="369" r:id="rId13"/>
    <p:sldId id="370" r:id="rId14"/>
    <p:sldId id="371" r:id="rId15"/>
    <p:sldId id="372" r:id="rId16"/>
    <p:sldId id="37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17" autoAdjust="0"/>
  </p:normalViewPr>
  <p:slideViewPr>
    <p:cSldViewPr>
      <p:cViewPr varScale="1">
        <p:scale>
          <a:sx n="52" d="100"/>
          <a:sy n="52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notesMaster" Target="notesMasters/notesMaster1.xml" /><Relationship Id="rId3" Type="http://schemas.openxmlformats.org/officeDocument/2006/relationships/slideMaster" Target="slideMasters/slideMaster1.xml" /><Relationship Id="rId21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10" Type="http://schemas.openxmlformats.org/officeDocument/2006/relationships/slide" Target="slides/slide7.xml" /><Relationship Id="rId19" Type="http://schemas.openxmlformats.org/officeDocument/2006/relationships/presProps" Target="presProp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8E58AF-A2F4-9AC0-829C-4E898938BC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DF83DF-3384-8D7F-D88E-089F4832A9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461571-CDF0-48A2-B0C0-C895E9E443D8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E705DEB-7F30-794C-419B-BCC90B8FD4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FF26A9D-EAD7-E0D4-3E36-F274B651B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FE325-F567-C78B-42A3-4F389E6081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D34F2-AF03-9CFC-BDD8-4D6C385597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AF48BD6-BBB8-4724-A7EF-330D285027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7F44E-A0C4-7AB1-BFC3-79A0F679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09E6-B1E3-4F21-9916-E7425DAA294F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E358-C50B-D9A1-B804-04E27FE6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0AAE5-052E-5EBE-DCC9-751E28C5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9DA1-6EFF-4B22-B5E5-2A09B997C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95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5FFAA-C337-6C5F-587D-782B7B95B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8EC4A-94FE-4146-8975-C58D5B59EBBB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580AC-357C-BEB8-1850-5823DBA4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14215-F10F-5FFF-663D-A86F48CC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04DD-D131-4E1B-BBBC-83A45F1D0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79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C7622-7E69-8F9F-4484-C8E4D5EC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2E76-8CAF-41E5-8EA4-0AE94FB657AE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2503-2187-AD44-56A5-513233A3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C4716-2D44-B1A0-9BCB-C705C0C9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5C98D-BE88-4641-831A-7FBEF8F9F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39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6321A-3015-464C-6F12-22E306398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E7506-E1B5-4CC3-94AD-261AD7A072E3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91DAA-E44C-C759-46E9-DB5263F7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1C8A1-0FB0-E7A3-6312-96DAE079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1483A-5141-45C2-B115-8B6D102CA5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1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35F74-E73B-1F83-DD85-A94BE64C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F2A14-6424-4DAE-800C-CD55324578FF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A1B97-27CE-5ECA-AC73-3A11608B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9B8DA-77C6-7486-DF5E-3DE2D834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EEF41-5711-4773-9525-D67D34ACA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92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2CA378-118A-57EE-29C5-5B3E392A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8A679-9DB3-4988-971E-A16C14B83F5E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E72E1B-27E0-2490-2A45-6D83485B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F51D9A-9026-421C-555B-7BABFB11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67E3-2EA5-49F6-966E-A637246C59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31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7A63A6-00F6-45AA-5C1D-4D72A235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9B3E8-BAD9-4B7D-AF53-38663DD7B4B7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7DF6E46-08A2-E9BE-E1F0-12A98940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700D3C-49A5-AA14-4302-00C98207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6BE93-3F7F-4B9C-9BC8-BF4D40042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53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278454F-4863-B67F-48FA-B3786435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988F3-2F79-469A-A000-DDDA94495E79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90CD302-FD25-A962-E9D0-D15ED0D4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4EE8B5-037A-50B6-C445-49D58DA9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2D932-A5D5-4FAD-A9E0-17AFE4D6C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59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500651-4710-F67C-D512-16248CF3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3EAA2-8A15-49A3-9339-5A53EDF1C09A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B96FF3-ACB5-F464-6E43-45184229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B00CEF-C6A5-5D2D-6526-B61291C3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539C1-E701-42F4-8730-78DF7D9D48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17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4A411F-F30E-AE84-9596-C53A2851D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EC732-0E04-4F24-B08D-5F65B7E030D1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43A68D-1BB0-4E7A-0CFA-A9C5C8F1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85586F-5B0C-B39A-F918-2DD77161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584A-5F79-4F60-A217-F7E9AEEBF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9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97FC27-EAA7-3F69-CF99-B992F9D9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8818-52F1-4D82-9653-509CCF1583F9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4D5C7F-391E-CBB0-5C4A-8216B6D1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BD9B29-99EA-DDED-C45E-58533675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7C9A-70F9-4C8C-93BA-DA1B2F074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1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DE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3C35D68-9EC5-1F84-4BCA-6D43402B03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4A6AEAD-4FC7-107D-0C59-F7B7F5E6F3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B4DBC-8698-C19D-D210-815218916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B894F3-1AA7-416F-9693-446126DF4261}" type="datetimeFigureOut">
              <a:rPr lang="en-US"/>
              <a:pPr>
                <a:defRPr/>
              </a:pPr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AAA2-433F-4202-4612-4809FAEE0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13B09-F669-B3EC-65B0-1D3E2FA83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80A185-5684-4EFA-8271-C2E2FEA947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85835B83-BB36-D55A-A5FB-B00CC875F9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Gastric secretions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35C9E-44EB-5835-2F30-79B2FC7B4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Arwa  Rawashdeh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5DD96BC4-C7CD-D46C-7100-551F9DC8A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Ach  M3 receptors D cells, inhibits somatostatin</a:t>
            </a:r>
          </a:p>
          <a:p>
            <a:r>
              <a:rPr lang="en-US" altLang="en-US"/>
              <a:t>Gastrin  CCK2 receptors D cells, inhibits somatostatin </a:t>
            </a:r>
          </a:p>
          <a:p>
            <a:r>
              <a:rPr lang="en-US" altLang="en-US"/>
              <a:t>Ach M3 receptor G cells, enhance gastrin</a:t>
            </a:r>
          </a:p>
          <a:p>
            <a:r>
              <a:rPr lang="en-US" altLang="en-US"/>
              <a:t>Gastrin releasing peptide ( bombesin) enhance gastrin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FA140A3-4E32-2E51-233D-7F8140CB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838200"/>
            <a:ext cx="8229600" cy="1143000"/>
          </a:xfrm>
        </p:spPr>
        <p:txBody>
          <a:bodyPr/>
          <a:lstStyle/>
          <a:p>
            <a:r>
              <a:rPr lang="en-US" altLang="en-US"/>
              <a:t>Regulating of Parietal cells secretions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EA150F7-F29C-89B9-7A28-316B9204E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5375"/>
            <a:ext cx="8229600" cy="4525963"/>
          </a:xfrm>
        </p:spPr>
        <p:txBody>
          <a:bodyPr/>
          <a:lstStyle/>
          <a:p>
            <a:r>
              <a:rPr lang="en-US" altLang="en-US"/>
              <a:t>Somatostatin SST receptors , Inhibit H+ pump</a:t>
            </a:r>
          </a:p>
          <a:p>
            <a:r>
              <a:rPr lang="en-US" altLang="en-US"/>
              <a:t>Ach M3 receptor, stimulate H+ pump</a:t>
            </a:r>
          </a:p>
          <a:p>
            <a:r>
              <a:rPr lang="en-US" altLang="en-US"/>
              <a:t>Histamine H2 receptors, stimulate H+ pump</a:t>
            </a:r>
          </a:p>
          <a:p>
            <a:r>
              <a:rPr lang="en-US" altLang="en-US"/>
              <a:t>Prostaglandin ( PGE2) EP3 receptors, inhibit hydrochloric acid production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A2452B8-DBA7-C844-11D3-DF7A8D5F8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Regulating Chief cells secretions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F846B-189C-78D7-6AA7-23E4DFD3B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Histamine H2 receptors,  stimulate pepsinogen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Ach M3 receptors, stimulate pepsinogen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Secretin S cells in duodenum to acidic chyme,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Stimulate pepsinogen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799FE53-CC87-E0BC-DB5B-72B7BD1C4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Enterochromaffin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20E4D-FEA5-AEA6-4B40-B0AFF550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450" y="1323975"/>
            <a:ext cx="8229600" cy="4983163"/>
          </a:xfrm>
        </p:spPr>
        <p:txBody>
          <a:bodyPr/>
          <a:lstStyle/>
          <a:p>
            <a:pPr>
              <a:defRPr/>
            </a:pPr>
            <a:r>
              <a:rPr lang="en-US" dirty="0"/>
              <a:t>Ach M3 receptors,  stimulate histamine </a:t>
            </a:r>
          </a:p>
          <a:p>
            <a:pPr>
              <a:defRPr/>
            </a:pPr>
            <a:r>
              <a:rPr lang="en-US" dirty="0"/>
              <a:t>Somatostatin SST receptors, inhibit histamine </a:t>
            </a:r>
          </a:p>
          <a:p>
            <a:pPr>
              <a:defRPr/>
            </a:pPr>
            <a:r>
              <a:rPr lang="en-US" dirty="0"/>
              <a:t>Gastrin. stimulate histamine </a:t>
            </a:r>
          </a:p>
          <a:p>
            <a:pPr>
              <a:defRPr/>
            </a:pPr>
            <a:r>
              <a:rPr lang="en-US" dirty="0"/>
              <a:t>Histamine stimulate pepsinogen from chief cells and HCL from G cells </a:t>
            </a:r>
          </a:p>
          <a:p>
            <a:pPr>
              <a:defRPr/>
            </a:pPr>
            <a:r>
              <a:rPr lang="en-US" dirty="0"/>
              <a:t>Somatostatin from the corpus or body of stomach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Ach M3 receptor inhibit the D cells and prevent somatostatin from inhibiting the histamine in ECL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D8E3CC4-2086-22A1-4B40-5E03BC65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Mucous barrier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F969-FC53-196F-D809-226AC75C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5"/>
          </a:xfrm>
        </p:spPr>
        <p:txBody>
          <a:bodyPr/>
          <a:lstStyle/>
          <a:p>
            <a:pPr>
              <a:defRPr/>
            </a:pPr>
            <a:r>
              <a:rPr lang="en-US" dirty="0"/>
              <a:t>Foveolar cells </a:t>
            </a:r>
          </a:p>
          <a:p>
            <a:pPr>
              <a:defRPr/>
            </a:pPr>
            <a:r>
              <a:rPr lang="en-US" dirty="0"/>
              <a:t>Mucus neck cells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  95% water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 Electrolytes HCO3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 Phospholipids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 Mucin proteins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Prevents corrosive damage by hydrochloric acid and pepsin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D58D63D-1CF0-515F-2443-FF93850E78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3C35AEB8-1996-1ACD-5DFB-EECC51829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Gastric sections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AD12-3DF6-0E37-E376-C08A98B82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Cephalic phase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Smell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Think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Sight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taste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1/3 of gastric juice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D821FD0-87F4-7C5A-DFCB-E95B74C7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Cephalic phase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138F4-FD9E-32D6-00F4-91F01DA61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7125"/>
            <a:ext cx="8229600" cy="54562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Stimulatory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Cerebral cortex, hypothalamus,   dorsal nucleus </a:t>
            </a:r>
            <a:r>
              <a:rPr lang="en-US" dirty="0" err="1"/>
              <a:t>vagus</a:t>
            </a:r>
            <a:r>
              <a:rPr lang="en-US" dirty="0"/>
              <a:t> ( DNV),  stomach parietal and chief cells,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HCL and pepsinogen respectively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Inhibitory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Activate the sympathetic ( stress , emotion)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T1 to L2  greater splanchnic nerve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Not directly inhibit chief or parietal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D568B57-0E92-E9B1-753E-0F5F679A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Gastric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FDBB8-8475-A24C-D4C4-351623CBD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2/3 of gastric juice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 err="1"/>
              <a:t>Vagovagal</a:t>
            </a:r>
            <a:r>
              <a:rPr lang="en-US" dirty="0"/>
              <a:t> reflex  ( long reflex) </a:t>
            </a:r>
          </a:p>
          <a:p>
            <a:pPr>
              <a:defRPr/>
            </a:pPr>
            <a:r>
              <a:rPr lang="en-US" dirty="0"/>
              <a:t>Stretch receptors,  afferent nerve of </a:t>
            </a:r>
            <a:r>
              <a:rPr lang="en-US" dirty="0" err="1"/>
              <a:t>vagus</a:t>
            </a:r>
            <a:r>
              <a:rPr lang="en-US" dirty="0"/>
              <a:t>, DNV, efferent </a:t>
            </a:r>
            <a:r>
              <a:rPr lang="en-US" dirty="0" err="1"/>
              <a:t>vagus</a:t>
            </a:r>
            <a:r>
              <a:rPr lang="en-US" dirty="0"/>
              <a:t>,  HCL and pepsinogen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Submucosal plexuses ( short reflex)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HCL And Pepsinogen and myenteric plexuses for contractility 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26C58-70D3-3D81-4676-0EED9ACB6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225"/>
            <a:ext cx="8229600" cy="5235575"/>
          </a:xfrm>
        </p:spPr>
        <p:txBody>
          <a:bodyPr/>
          <a:lstStyle/>
          <a:p>
            <a:pPr>
              <a:defRPr/>
            </a:pPr>
            <a:r>
              <a:rPr lang="en-US" dirty="0"/>
              <a:t>Antrum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Patrial digestive protein, </a:t>
            </a:r>
            <a:r>
              <a:rPr lang="en-US" dirty="0" err="1"/>
              <a:t>Entero</a:t>
            </a:r>
            <a:r>
              <a:rPr lang="en-US" dirty="0"/>
              <a:t>  endocrine G cells,  gastrin (hormone),  CCK2 receptors partial cells,  increase Ca+ , hydrogen potassium pump ( H+ lumen and K inside 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Entire body and antrum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Chief cells gastrin CCK1,  increase Ca+, exocytosis pepsinogen, converted to active pepsin with presence of  HCL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82600A72-2884-075B-6CC6-B546B0E3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Pepsinogen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79DB4-F107-4ED0-59CF-DC14FC109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535113"/>
            <a:ext cx="4041775" cy="4591050"/>
          </a:xfrm>
        </p:spPr>
        <p:txBody>
          <a:bodyPr/>
          <a:lstStyle/>
          <a:p>
            <a:pPr>
              <a:defRPr/>
            </a:pPr>
            <a:r>
              <a:rPr lang="en-US" dirty="0"/>
              <a:t>Concentration of proteins affect H+ the higher the protein the higher the pH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Mechanically the  concentration of protein  affect the H+ and thus pH</a:t>
            </a:r>
          </a:p>
        </p:txBody>
      </p:sp>
      <p:pic>
        <p:nvPicPr>
          <p:cNvPr id="9220" name="Content Placeholder 9">
            <a:extLst>
              <a:ext uri="{FF2B5EF4-FFF2-40B4-BE49-F238E27FC236}">
                <a16:creationId xmlns:a16="http://schemas.microsoft.com/office/drawing/2014/main" id="{A1396E06-8E02-B41E-4DE7-2CE26CA17EB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35113"/>
            <a:ext cx="4040188" cy="32829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4">
            <a:extLst>
              <a:ext uri="{FF2B5EF4-FFF2-40B4-BE49-F238E27FC236}">
                <a16:creationId xmlns:a16="http://schemas.microsoft.com/office/drawing/2014/main" id="{2D27AA1C-F603-8397-1F23-4DF58F83068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263" y="990600"/>
            <a:ext cx="8458200" cy="4525963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36734-3BC7-E19F-3B66-1886B165F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85900" y="5691188"/>
            <a:ext cx="6400800" cy="2057400"/>
          </a:xfrm>
        </p:spPr>
        <p:txBody>
          <a:bodyPr/>
          <a:lstStyle/>
          <a:p>
            <a:pPr>
              <a:defRPr/>
            </a:pPr>
            <a:r>
              <a:rPr lang="en-US" dirty="0"/>
              <a:t>omeprazole  Inhibits  gastric secretion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GERD ( gastroesophageal reflex disease) </a:t>
            </a:r>
          </a:p>
        </p:txBody>
      </p:sp>
      <p:sp>
        <p:nvSpPr>
          <p:cNvPr id="10244" name="Title 7">
            <a:extLst>
              <a:ext uri="{FF2B5EF4-FFF2-40B4-BE49-F238E27FC236}">
                <a16:creationId xmlns:a16="http://schemas.microsoft.com/office/drawing/2014/main" id="{323A5960-337B-EE88-6558-089DB5C8D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3513"/>
            <a:ext cx="8229600" cy="1143000"/>
          </a:xfrm>
        </p:spPr>
        <p:txBody>
          <a:bodyPr/>
          <a:lstStyle/>
          <a:p>
            <a:r>
              <a:rPr lang="en-US" altLang="en-US"/>
              <a:t>HCL secretion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A7A2BB2-ADAB-E5DD-13B2-5EB8B684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Continued Gastric phase 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277E015-E60B-FD0C-921D-D9E4ACBE3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Inhibitory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Stimulate sympathetic emotional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( HCL and pepsinogen)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Somatostatin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Antral ( D cells), high  Con H+,   somatostatin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 SST receptors G cells, inhibit gastrin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40E8E7693214FACFCA802A460EE8F" ma:contentTypeVersion="2" ma:contentTypeDescription="Create a new document." ma:contentTypeScope="" ma:versionID="bd560ea27efd6af8bccb82e80e6f2c7c">
  <xsd:schema xmlns:xsd="http://www.w3.org/2001/XMLSchema" xmlns:xs="http://www.w3.org/2001/XMLSchema" xmlns:p="http://schemas.microsoft.com/office/2006/metadata/properties" xmlns:ns2="7bfd935a-17f5-449f-8c05-9a034bc4da16" targetNamespace="http://schemas.microsoft.com/office/2006/metadata/properties" ma:root="true" ma:fieldsID="e701448f33f984923bac1ee534da4ec7" ns2:_="">
    <xsd:import namespace="7bfd935a-17f5-449f-8c05-9a034bc4da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d935a-17f5-449f-8c05-9a034bc4da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A0B3AF-82EF-49AD-BAAD-950663E9D3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6EE729-80C6-4F39-92CE-24B458EA7E1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bfd935a-17f5-449f-8c05-9a034bc4da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411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Gastric secretions </vt:lpstr>
      <vt:lpstr>PowerPoint Presentation</vt:lpstr>
      <vt:lpstr>Gastric sections </vt:lpstr>
      <vt:lpstr>Cephalic phase </vt:lpstr>
      <vt:lpstr>Gastric phase</vt:lpstr>
      <vt:lpstr>PowerPoint Presentation</vt:lpstr>
      <vt:lpstr>Pepsinogen </vt:lpstr>
      <vt:lpstr>HCL secretion </vt:lpstr>
      <vt:lpstr>Continued Gastric phase </vt:lpstr>
      <vt:lpstr>PowerPoint Presentation</vt:lpstr>
      <vt:lpstr>Regulating of Parietal cells secretions </vt:lpstr>
      <vt:lpstr>Regulating Chief cells secretions </vt:lpstr>
      <vt:lpstr>Enterochromaffin cells </vt:lpstr>
      <vt:lpstr>Mucous barrier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Digestion</dc:title>
  <dc:creator>User</dc:creator>
  <cp:lastModifiedBy>بتول علي يوسف عبد عواد</cp:lastModifiedBy>
  <cp:revision>149</cp:revision>
  <dcterms:created xsi:type="dcterms:W3CDTF">2006-08-16T00:00:00Z</dcterms:created>
  <dcterms:modified xsi:type="dcterms:W3CDTF">2022-04-07T21:11:28Z</dcterms:modified>
</cp:coreProperties>
</file>