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72" r:id="rId12"/>
    <p:sldId id="347" r:id="rId13"/>
    <p:sldId id="346" r:id="rId14"/>
    <p:sldId id="266" r:id="rId15"/>
    <p:sldId id="297" r:id="rId16"/>
    <p:sldId id="267" r:id="rId17"/>
    <p:sldId id="268" r:id="rId18"/>
    <p:sldId id="269" r:id="rId19"/>
    <p:sldId id="270" r:id="rId20"/>
    <p:sldId id="275" r:id="rId21"/>
    <p:sldId id="276" r:id="rId22"/>
    <p:sldId id="29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48" r:id="rId37"/>
    <p:sldId id="290" r:id="rId38"/>
    <p:sldId id="322" r:id="rId39"/>
    <p:sldId id="324" r:id="rId40"/>
    <p:sldId id="291" r:id="rId41"/>
    <p:sldId id="325" r:id="rId42"/>
    <p:sldId id="323" r:id="rId43"/>
    <p:sldId id="349" r:id="rId44"/>
    <p:sldId id="326" r:id="rId45"/>
    <p:sldId id="327" r:id="rId46"/>
    <p:sldId id="328" r:id="rId47"/>
    <p:sldId id="333" r:id="rId48"/>
    <p:sldId id="340" r:id="rId49"/>
    <p:sldId id="341" r:id="rId50"/>
    <p:sldId id="344" r:id="rId51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-72" y="2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5EB31E8B-B8B8-4D50-8C92-BAEEC57E559F}" type="datetimeFigureOut">
              <a:rPr lang="ar-JO"/>
              <a:pPr>
                <a:defRPr/>
              </a:pPr>
              <a:t>22/04/1442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63B2DE5F-705A-4D59-892A-CBA9BE0A1AC0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0499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A05FF-40B8-4E7B-9FFC-82D1AA16FEA2}" type="slidenum">
              <a:rPr lang="ar-JO" smtClean="0"/>
              <a:pPr/>
              <a:t>6</a:t>
            </a:fld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val="124623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B6DD-715E-4351-B3D8-F2D6E9852575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9876-3B70-47F9-BB6B-F6D76829BE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423A-117B-4637-BE66-D75091973F3E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E9C4-4DB1-45C4-8BF9-CB5D0467DA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5C12-0ECF-4F36-A6E1-EFB6450313E6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DB90-8A4A-481C-953F-9B04ED34C3D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C1C9-1175-492E-8580-99CA45A5020D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DEE6-A1DC-48A1-B69B-5C8E8DCE45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CCB5-9C6B-4EF7-B471-7C719D41D06F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CE2A-3B93-4093-AF34-044D03FFF6A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413F-7393-4935-AC4C-A1E31DA02879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F5B7-5FD1-45DF-8620-16A0681A39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A90D-C29C-4F7F-822B-1F547A06BA54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AFD1-D173-494C-A101-D6CB810283A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96FE-C910-4436-9A55-66FAF8E5E987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8092-E209-48A1-80FE-10A9ED48A61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5C12-A369-4B73-8E7A-D449EA8DE74D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5A9C-9318-4624-BCD7-2229C3D6C7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31A0-B846-4F32-B3CA-66BAF13A2350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4018-E3F1-43C1-9CD4-70F3A5E1874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76A4-D3D1-497B-B72D-436372E9E814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DE0F-AA2A-4CDF-9D67-68AADAE7883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AD433-FBBD-4953-A5DD-2C3AE5A4D5BA}" type="datetime1">
              <a:rPr lang="en-US"/>
              <a:pPr>
                <a:defRPr/>
              </a:pPr>
              <a:t>12/7/2020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BA09E-35A8-480B-BDA3-97384EEB87D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7772400" cy="5429250"/>
          </a:xfrm>
        </p:spPr>
        <p:txBody>
          <a:bodyPr/>
          <a:lstStyle/>
          <a:p>
            <a:pPr rtl="0" eaLnBrk="1" hangingPunct="1"/>
            <a:r>
              <a:rPr lang="en-US" sz="13800" b="1" smtClean="0">
                <a:solidFill>
                  <a:srgbClr val="002060"/>
                </a:solidFill>
                <a:cs typeface="Times New Roman" pitchFamily="18" charset="0"/>
              </a:rPr>
              <a:t>Care </a:t>
            </a:r>
            <a: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  <a:t>of </a:t>
            </a:r>
            <a:b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6600" b="1" smtClean="0">
                <a:solidFill>
                  <a:srgbClr val="FF0000"/>
                </a:solidFill>
                <a:cs typeface="Times New Roman" pitchFamily="18" charset="0"/>
              </a:rPr>
              <a:t>Disabled</a:t>
            </a:r>
            <a:r>
              <a:rPr lang="en-US" sz="1660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ar-EG" sz="960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75191-0788-47D8-B30A-D358AEAA39D3}" type="slidenum">
              <a:rPr lang="ar-EG" smtClean="0"/>
              <a:pPr>
                <a:defRPr/>
              </a:pPr>
              <a:t>1</a:t>
            </a:fld>
            <a:endParaRPr lang="ar-EG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42875"/>
            <a:ext cx="3095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2500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definition and classification:</a:t>
            </a:r>
            <a:endParaRPr lang="ar-EG" sz="3200" dirty="0" smtClean="0">
              <a:solidFill>
                <a:srgbClr val="00206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4313" y="981075"/>
            <a:ext cx="8715375" cy="5233988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Arial" pitchFamily="34" charset="0"/>
              </a:rPr>
              <a:t>In the past, disability was interpreted according to a </a:t>
            </a:r>
            <a:r>
              <a:rPr lang="en-US" sz="3600" b="1" u="sng" smtClean="0">
                <a:solidFill>
                  <a:srgbClr val="C00000"/>
                </a:solidFill>
                <a:cs typeface="Arial" pitchFamily="34" charset="0"/>
              </a:rPr>
              <a:t>Medical Model</a:t>
            </a:r>
            <a:r>
              <a:rPr lang="en-US" smtClean="0">
                <a:cs typeface="Arial" pitchFamily="34" charset="0"/>
              </a:rPr>
              <a:t>. That is, disability was linked to various medical conditions, and was viewed as a problem residing solely (exclusively) in the affected individual.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900" smtClean="0">
              <a:cs typeface="Arial" pitchFamily="34" charset="0"/>
            </a:endParaRP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Disability was seen solely as the result of an individual’s inability to function.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90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4E4BA-B9A8-4A5D-8BA3-6FA15C3122E6}" type="slidenum">
              <a:rPr lang="ar-EG" smtClean="0"/>
              <a:pPr>
                <a:defRPr/>
              </a:pPr>
              <a:t>10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00062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definition and classification: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2875" y="981075"/>
            <a:ext cx="8858250" cy="5233988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ü"/>
            </a:pPr>
            <a:r>
              <a:rPr lang="en-US" sz="2400" smtClean="0">
                <a:cs typeface="Arial" pitchFamily="34" charset="0"/>
              </a:rPr>
              <a:t>This medical model has recently been replaced by the </a:t>
            </a:r>
            <a:r>
              <a:rPr lang="en-US" b="1" u="sng" smtClean="0">
                <a:solidFill>
                  <a:srgbClr val="C00000"/>
                </a:solidFill>
                <a:cs typeface="Arial" pitchFamily="34" charset="0"/>
              </a:rPr>
              <a:t>Social Model </a:t>
            </a:r>
            <a:r>
              <a:rPr lang="en-US" sz="2400" smtClean="0">
                <a:cs typeface="Arial" pitchFamily="34" charset="0"/>
              </a:rPr>
              <a:t>of disability.</a:t>
            </a:r>
          </a:p>
          <a:p>
            <a:pPr algn="l" rtl="0" eaLnBrk="1" hangingPunct="1">
              <a:buFont typeface="Wingdings" pitchFamily="2" charset="2"/>
              <a:buChar char="ü"/>
            </a:pPr>
            <a:endParaRPr lang="en-US" sz="240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400" smtClean="0">
                <a:cs typeface="Arial" pitchFamily="34" charset="0"/>
              </a:rPr>
              <a:t>Social model conceptualizes </a:t>
            </a:r>
            <a:r>
              <a:rPr lang="en-US" sz="2400" b="1" smtClean="0">
                <a:cs typeface="Arial" pitchFamily="34" charset="0"/>
              </a:rPr>
              <a:t>disability as arising from </a:t>
            </a:r>
            <a:r>
              <a:rPr lang="en-US" sz="2400" b="1" u="sng" smtClean="0">
                <a:cs typeface="Arial" pitchFamily="34" charset="0"/>
              </a:rPr>
              <a:t>the interaction of a person’s functional status with the physical, cultural, and policy environments.</a:t>
            </a:r>
          </a:p>
          <a:p>
            <a:pPr algn="l" rtl="0" eaLnBrk="1" hangingPunct="1">
              <a:buFont typeface="Wingdings" pitchFamily="2" charset="2"/>
              <a:buChar char="ü"/>
            </a:pPr>
            <a:endParaRPr lang="en-US" sz="2400" b="1" u="sng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endParaRPr lang="en-US" sz="70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400" b="1" smtClean="0">
                <a:solidFill>
                  <a:srgbClr val="FF0000"/>
                </a:solidFill>
                <a:cs typeface="Arial" pitchFamily="34" charset="0"/>
              </a:rPr>
              <a:t>If the environment is designed for the full range of human functioning and incorporates appropriate accommodations and supports, then; People with functional limitations would not be “disabled” in the sense that they would be able to fully participate in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BF497-B4BF-4E1D-AC9B-B264372FAAD9}" type="slidenum">
              <a:rPr lang="ar-EG" smtClean="0"/>
              <a:pPr>
                <a:defRPr/>
              </a:pPr>
              <a:t>11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6FBBD-BAD7-499C-8450-F7B00CBEA609}" type="slidenum">
              <a:rPr lang="ar-EG" smtClean="0"/>
              <a:pPr>
                <a:defRPr/>
              </a:pPr>
              <a:t>12</a:t>
            </a:fld>
            <a:endParaRPr lang="ar-EG"/>
          </a:p>
        </p:txBody>
      </p:sp>
      <p:sp>
        <p:nvSpPr>
          <p:cNvPr id="13315" name="AutoShape 2" descr="http://www.3bir.com/web/a/55915_01205864766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 descr="http://www.3bir.com/web/a/55915_0120586486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3"/>
            <a:ext cx="2071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51325"/>
            <a:ext cx="349091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714750"/>
            <a:ext cx="4705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2857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988DC-A672-410F-9192-AF7AED6BE1FA}" type="slidenum">
              <a:rPr lang="ar-EG" smtClean="0"/>
              <a:pPr>
                <a:defRPr/>
              </a:pPr>
              <a:t>13</a:t>
            </a:fld>
            <a:endParaRPr lang="ar-EG"/>
          </a:p>
        </p:txBody>
      </p:sp>
      <p:sp>
        <p:nvSpPr>
          <p:cNvPr id="14339" name="AutoShape 5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25" y="180975"/>
            <a:ext cx="38973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8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3550"/>
            <a:ext cx="48577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1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51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143375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571625"/>
            <a:ext cx="2667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AutoShape 16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8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142875"/>
            <a:ext cx="19732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 rtlCol="1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143375"/>
          </a:xfrm>
        </p:spPr>
        <p:txBody>
          <a:bodyPr rtlCol="1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Three major areas of required interventions; namely, 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 smtClean="0"/>
              <a:t>Prevention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 smtClean="0"/>
              <a:t>Rehabilitation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 smtClean="0"/>
              <a:t>Equalization of opportunities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AC3E6-DF6C-4A8B-B831-E544281FEA4B}" type="slidenum">
              <a:rPr lang="ar-EG" smtClean="0"/>
              <a:pPr>
                <a:defRPr/>
              </a:pPr>
              <a:t>14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286375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A-Prevention:</a:t>
            </a:r>
            <a:r>
              <a:rPr lang="en-US" sz="3600" smtClean="0">
                <a:cs typeface="Arial" pitchFamily="34" charset="0"/>
              </a:rPr>
              <a:t> 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All the measures aimed at </a:t>
            </a:r>
            <a:r>
              <a:rPr lang="en-US" sz="3600" u="sng" smtClean="0">
                <a:cs typeface="Arial" pitchFamily="34" charset="0"/>
              </a:rPr>
              <a:t>preventing the onset</a:t>
            </a:r>
            <a:r>
              <a:rPr lang="en-US" sz="3600" smtClean="0">
                <a:cs typeface="Arial" pitchFamily="34" charset="0"/>
              </a:rPr>
              <a:t> of mental, physical and sensory impairments (</a:t>
            </a:r>
            <a:r>
              <a:rPr lang="en-US" sz="3600" u="sng" smtClean="0">
                <a:cs typeface="Arial" pitchFamily="34" charset="0"/>
              </a:rPr>
              <a:t>primary prevention</a:t>
            </a:r>
            <a:r>
              <a:rPr lang="en-US" sz="3600" smtClean="0">
                <a:cs typeface="Arial" pitchFamily="34" charset="0"/>
              </a:rPr>
              <a:t>) or</a:t>
            </a:r>
          </a:p>
          <a:p>
            <a:pPr algn="l" rtl="0" eaLnBrk="1" hangingPunct="1"/>
            <a:endParaRPr lang="en-US" sz="3600" smtClean="0">
              <a:cs typeface="Arial" pitchFamily="34" charset="0"/>
            </a:endParaRP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Measures aimed at </a:t>
            </a:r>
            <a:r>
              <a:rPr lang="en-US" sz="3600" u="sng" smtClean="0">
                <a:cs typeface="Arial" pitchFamily="34" charset="0"/>
              </a:rPr>
              <a:t>preventing impairment , when it has occurred</a:t>
            </a:r>
            <a:r>
              <a:rPr lang="en-US" sz="3600" smtClean="0">
                <a:cs typeface="Arial" pitchFamily="34" charset="0"/>
              </a:rPr>
              <a:t>, from having negative physical, psychological and social consequence</a:t>
            </a:r>
            <a:r>
              <a:rPr lang="en-US" smtClean="0">
                <a:cs typeface="Arial" pitchFamily="34" charset="0"/>
              </a:rPr>
              <a:t>.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04970-4110-42CB-8FEF-954685DCB55F}" type="slidenum">
              <a:rPr lang="ar-EG" smtClean="0"/>
              <a:pPr>
                <a:defRPr/>
              </a:pPr>
              <a:t>15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4313" y="1052513"/>
            <a:ext cx="8786812" cy="5376862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B-Rehabilitation:</a:t>
            </a:r>
          </a:p>
          <a:p>
            <a:pPr algn="l" rtl="0" eaLnBrk="1" hangingPunct="1"/>
            <a:r>
              <a:rPr lang="en-US" u="sng" smtClean="0">
                <a:cs typeface="Arial" pitchFamily="34" charset="0"/>
              </a:rPr>
              <a:t>Aimed at enabling an impaired person to reach an optimum mental, physical and social functional level</a:t>
            </a:r>
            <a:r>
              <a:rPr lang="en-US" smtClean="0">
                <a:cs typeface="Arial" pitchFamily="34" charset="0"/>
              </a:rPr>
              <a:t>, thus providing him with the tools to change his own life.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It can involve measures: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mtClean="0">
                <a:cs typeface="Arial" pitchFamily="34" charset="0"/>
              </a:rPr>
              <a:t>intended to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compensate for a loss of function </a:t>
            </a:r>
            <a:r>
              <a:rPr lang="en-US" smtClean="0">
                <a:cs typeface="Arial" pitchFamily="34" charset="0"/>
              </a:rPr>
              <a:t>and/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mtClean="0">
                <a:cs typeface="Arial" pitchFamily="34" charset="0"/>
              </a:rPr>
              <a:t>or intended to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 facilitate social adjustment or readjustment. 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FCBF8-5878-4511-803A-ABAEECE82D19}" type="slidenum">
              <a:rPr lang="ar-EG" smtClean="0"/>
              <a:pPr>
                <a:defRPr/>
              </a:pPr>
              <a:t>16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25538"/>
            <a:ext cx="8715375" cy="5303837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C-Equalization of opportunities:</a:t>
            </a: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It is the process through which the</a:t>
            </a: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general system of society are made accessible to all such as: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physical and cultural environment,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Housing and transportation,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Social aid health services,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Educational and work opportunities,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Cultural and social life, including sports and recreational facilities, are made accessible to all.</a:t>
            </a: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E919E-F600-45F4-97C6-1FF5757E14FA}" type="slidenum">
              <a:rPr lang="ar-EG" smtClean="0"/>
              <a:pPr>
                <a:defRPr/>
              </a:pPr>
              <a:t>17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388" y="0"/>
            <a:ext cx="8785225" cy="685800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endParaRPr lang="ar-SA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5750" y="0"/>
            <a:ext cx="3062288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Disablement process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738" y="0"/>
            <a:ext cx="367188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Levels of prevention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7088" y="549275"/>
            <a:ext cx="2305050" cy="576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Risk factors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188" y="1484313"/>
            <a:ext cx="3024187" cy="936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Subclinical stage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(Occult disease)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188" y="2781300"/>
            <a:ext cx="3240087" cy="792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Clinical stage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Apparent disease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088" y="3933825"/>
            <a:ext cx="2449512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Impairment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213" y="4941888"/>
            <a:ext cx="2447925" cy="719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Disability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750" y="5949950"/>
            <a:ext cx="2303463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Handicap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76600" y="476250"/>
            <a:ext cx="3311525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Primary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419475" y="1989138"/>
            <a:ext cx="3313113" cy="11525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Secondary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0200" y="2997200"/>
            <a:ext cx="2303463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Early detection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348038" y="3357563"/>
            <a:ext cx="3240087" cy="100806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Secondary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1275" y="4149725"/>
            <a:ext cx="252095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Early intervention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059113" y="4437063"/>
            <a:ext cx="5616575" cy="8636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Tertiary prevention</a:t>
            </a:r>
            <a:r>
              <a:rPr lang="en-US" b="1" dirty="0">
                <a:solidFill>
                  <a:srgbClr val="C00000"/>
                </a:solidFill>
              </a:rPr>
              <a:t>             </a:t>
            </a:r>
            <a:r>
              <a:rPr lang="en-US" sz="2400" b="1" dirty="0">
                <a:solidFill>
                  <a:srgbClr val="C00000"/>
                </a:solidFill>
              </a:rPr>
              <a:t> Rehabilitation 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2500" y="5229225"/>
            <a:ext cx="5400675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Prevention of disability or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Minimizing its degree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1341438"/>
            <a:ext cx="309721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Identification and prevention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Minimizing risk factors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771775" y="5661025"/>
            <a:ext cx="6121400" cy="7207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Tertiary prevention          Equalization of opportunities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6237288"/>
            <a:ext cx="5616575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Preventing the development of disability into handicap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979613" y="1196975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6" name="Down Arrow 25"/>
          <p:cNvSpPr/>
          <p:nvPr/>
        </p:nvSpPr>
        <p:spPr>
          <a:xfrm>
            <a:off x="1979613" y="2492375"/>
            <a:ext cx="460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7" name="Down Arrow 26"/>
          <p:cNvSpPr/>
          <p:nvPr/>
        </p:nvSpPr>
        <p:spPr>
          <a:xfrm>
            <a:off x="1979613" y="3573463"/>
            <a:ext cx="71437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8" name="Down Arrow 27"/>
          <p:cNvSpPr/>
          <p:nvPr/>
        </p:nvSpPr>
        <p:spPr>
          <a:xfrm>
            <a:off x="1908175" y="5661025"/>
            <a:ext cx="460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9" name="Down Arrow 28"/>
          <p:cNvSpPr/>
          <p:nvPr/>
        </p:nvSpPr>
        <p:spPr>
          <a:xfrm>
            <a:off x="1908175" y="4652963"/>
            <a:ext cx="714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30" name="Rectangle 29"/>
          <p:cNvSpPr/>
          <p:nvPr/>
        </p:nvSpPr>
        <p:spPr>
          <a:xfrm>
            <a:off x="7019925" y="1628775"/>
            <a:ext cx="1800225" cy="237648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Disablement process and levels of intervention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79A03-5B9E-4DA0-914C-293FF01344A9}" type="slidenum">
              <a:rPr lang="ar-EG" smtClean="0"/>
              <a:pPr>
                <a:defRPr/>
              </a:pPr>
              <a:t>18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Benefits of early intervention </a:t>
            </a:r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52513"/>
            <a:ext cx="8643938" cy="5073650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Helps children with disabilities</a:t>
            </a:r>
            <a:r>
              <a:rPr lang="en-US" dirty="0" smtClean="0"/>
              <a:t>: Gains in cognitive, physical, language and social skills.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990033"/>
                </a:solidFill>
              </a:rPr>
              <a:t>Benefits for families: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Helps families manage the child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Reduces stress.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990033"/>
                </a:solidFill>
              </a:rPr>
              <a:t>Benefits for the society: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Reduces means for institutional placement.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Reduces need for special education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Saves money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C4425-715E-47D5-8A2B-5F21C4C9062F}" type="slidenum">
              <a:rPr lang="ar-EG" smtClean="0"/>
              <a:pPr>
                <a:defRPr/>
              </a:pPr>
              <a:t>19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95400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consequences of disease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47529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abnormal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Etiolog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n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birth or acquired)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                                  </a:t>
            </a:r>
            <a:r>
              <a:rPr lang="en-US" sz="3600" b="1" dirty="0" smtClean="0"/>
              <a:t>                    </a:t>
            </a:r>
            <a:r>
              <a:rPr lang="ar-EG" sz="3600" b="1" dirty="0" smtClean="0"/>
              <a:t>↓</a:t>
            </a:r>
            <a:r>
              <a:rPr lang="en-US" sz="3600" b="1" dirty="0" smtClean="0"/>
              <a:t>                                                                </a:t>
            </a:r>
            <a:endParaRPr lang="en-US" sz="2800" b="1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          Pathology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arn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function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b="1" dirty="0" smtClean="0"/>
              <a:t>↓</a:t>
            </a:r>
            <a:endParaRPr lang="en-US" sz="2800" b="1" dirty="0" smtClean="0"/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    Manifestation            </a:t>
            </a:r>
            <a:r>
              <a:rPr lang="en-US" b="1" dirty="0" smtClean="0">
                <a:solidFill>
                  <a:srgbClr val="C00000"/>
                </a:solidFill>
              </a:rPr>
              <a:t>Symptoms &amp; Signs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                    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A44E-7B19-4647-B15E-AF8D8D893DE8}" type="slidenum">
              <a:rPr lang="ar-EG" smtClean="0"/>
              <a:pPr>
                <a:defRPr/>
              </a:pPr>
              <a:t>2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0900"/>
          </a:xfrm>
        </p:spPr>
        <p:txBody>
          <a:bodyPr/>
          <a:lstStyle/>
          <a:p>
            <a:pPr rtl="0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Effects of disability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85750" y="1785938"/>
            <a:ext cx="8642350" cy="3732212"/>
          </a:xfrm>
        </p:spPr>
        <p:txBody>
          <a:bodyPr/>
          <a:lstStyle/>
          <a:p>
            <a:pPr marL="571500" indent="-571500" algn="l" rtl="0" eaLnBrk="1" hangingPunct="1">
              <a:buFont typeface="Calibri" pitchFamily="34" charset="0"/>
              <a:buAutoNum type="romanUcPeriod"/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Emotional adjustment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People’s reaction to their disabilities vary with: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A-  </a:t>
            </a:r>
            <a:r>
              <a:rPr lang="en-US" b="1" u="sng" dirty="0" smtClean="0">
                <a:cs typeface="Arial" pitchFamily="34" charset="0"/>
              </a:rPr>
              <a:t>The individual</a:t>
            </a:r>
            <a:r>
              <a:rPr lang="en-US" dirty="0" smtClean="0">
                <a:cs typeface="Arial" pitchFamily="34" charset="0"/>
              </a:rPr>
              <a:t>, the </a:t>
            </a:r>
            <a:r>
              <a:rPr lang="en-US" u="sng" dirty="0" smtClean="0">
                <a:cs typeface="Arial" pitchFamily="34" charset="0"/>
              </a:rPr>
              <a:t>severity</a:t>
            </a:r>
            <a:r>
              <a:rPr lang="en-US" dirty="0" smtClean="0">
                <a:cs typeface="Arial" pitchFamily="34" charset="0"/>
              </a:rPr>
              <a:t> of the handicap, and the </a:t>
            </a:r>
            <a:r>
              <a:rPr lang="en-US" u="sng" dirty="0" smtClean="0">
                <a:cs typeface="Arial" pitchFamily="34" charset="0"/>
              </a:rPr>
              <a:t>time</a:t>
            </a:r>
            <a:r>
              <a:rPr lang="en-US" dirty="0" smtClean="0">
                <a:cs typeface="Arial" pitchFamily="34" charset="0"/>
              </a:rPr>
              <a:t> of life when the condition began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b="1" dirty="0" smtClean="0">
                <a:cs typeface="Arial" pitchFamily="34" charset="0"/>
              </a:rPr>
              <a:t>B-   </a:t>
            </a:r>
            <a:r>
              <a:rPr lang="en-US" b="1" u="sng" dirty="0" smtClean="0">
                <a:cs typeface="Arial" pitchFamily="34" charset="0"/>
              </a:rPr>
              <a:t>Social</a:t>
            </a:r>
            <a:r>
              <a:rPr lang="en-US" dirty="0" smtClean="0">
                <a:cs typeface="Arial" pitchFamily="34" charset="0"/>
              </a:rPr>
              <a:t>: social discrimination  and the limited </a:t>
            </a:r>
            <a:r>
              <a:rPr lang="en-US" u="sng" dirty="0" smtClean="0">
                <a:cs typeface="Arial" pitchFamily="34" charset="0"/>
              </a:rPr>
              <a:t>concessions</a:t>
            </a:r>
            <a:r>
              <a:rPr lang="en-US" dirty="0" smtClean="0">
                <a:cs typeface="Arial" pitchFamily="34" charset="0"/>
              </a:rPr>
              <a:t> made by the community</a:t>
            </a: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6C3BD-299B-4AC5-8592-E1644CB207E3}" type="slidenum">
              <a:rPr lang="ar-EG" smtClean="0"/>
              <a:pPr>
                <a:defRPr/>
              </a:pPr>
              <a:t>20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Effects of disability</a:t>
            </a:r>
            <a:endParaRPr lang="ar-E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256212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4000" b="1" smtClean="0">
                <a:solidFill>
                  <a:srgbClr val="C00000"/>
                </a:solidFill>
                <a:cs typeface="Arial" pitchFamily="34" charset="0"/>
              </a:rPr>
              <a:t>Individuals born with an impairment:</a:t>
            </a:r>
          </a:p>
          <a:p>
            <a:pPr algn="l" rtl="0" eaLnBrk="1" hangingPunct="1"/>
            <a:r>
              <a:rPr lang="en-US" sz="4000" smtClean="0">
                <a:cs typeface="Arial" pitchFamily="34" charset="0"/>
              </a:rPr>
              <a:t>Those people have </a:t>
            </a:r>
            <a:r>
              <a:rPr lang="en-US" sz="4000" u="sng" smtClean="0">
                <a:cs typeface="Arial" pitchFamily="34" charset="0"/>
              </a:rPr>
              <a:t>never experience </a:t>
            </a:r>
            <a:r>
              <a:rPr lang="en-US" sz="4000" smtClean="0">
                <a:cs typeface="Arial" pitchFamily="34" charset="0"/>
              </a:rPr>
              <a:t>what we consider a normal life, and their awareness that they are </a:t>
            </a:r>
            <a:r>
              <a:rPr lang="en-US" sz="4000" u="sng" smtClean="0">
                <a:cs typeface="Arial" pitchFamily="34" charset="0"/>
              </a:rPr>
              <a:t>different </a:t>
            </a:r>
            <a:r>
              <a:rPr lang="en-US" sz="4000" smtClean="0">
                <a:cs typeface="Arial" pitchFamily="34" charset="0"/>
              </a:rPr>
              <a:t>may develop slowly as their social contacts increase.</a:t>
            </a:r>
          </a:p>
          <a:p>
            <a:pPr algn="l" rtl="0" eaLnBrk="1" hangingPunct="1">
              <a:buFont typeface="Arial" pitchFamily="34" charset="0"/>
              <a:buNone/>
            </a:pP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6BA14-044C-4D9F-8689-98D6F2A198EE}" type="slidenum">
              <a:rPr lang="ar-EG" smtClean="0"/>
              <a:pPr>
                <a:defRPr/>
              </a:pPr>
              <a:t>21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Effects of disability</a:t>
            </a:r>
            <a:endParaRPr lang="ar-EG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Individual who acquire an impairment: </a:t>
            </a:r>
            <a:r>
              <a:rPr lang="en-US" smtClean="0">
                <a:cs typeface="Arial" pitchFamily="34" charset="0"/>
              </a:rPr>
              <a:t>(through injury or sudden disease have more dramatic and immediate adjustment to make)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They must cope with their medical problems.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They have to adjust to a new social situation and accept new attitudes from others.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In addition they may be coping with job loss, family crisis, and marital stress. </a:t>
            </a:r>
          </a:p>
          <a:p>
            <a:pPr algn="l" rtl="0"/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71624-3026-4950-B753-26E91291CFBA}" type="slidenum">
              <a:rPr lang="ar-EG" smtClean="0"/>
              <a:pPr>
                <a:defRPr/>
              </a:pPr>
              <a:t>22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95325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Effects of disability</a:t>
            </a:r>
            <a:endParaRPr lang="ar-EG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162550"/>
          </a:xfrm>
        </p:spPr>
        <p:txBody>
          <a:bodyPr/>
          <a:lstStyle/>
          <a:p>
            <a:pPr marL="571500" indent="-571500" algn="l" rtl="0" eaLnBrk="1" hangingPunct="1">
              <a:buFont typeface="Calibri" pitchFamily="34" charset="0"/>
              <a:buAutoNum type="romanUcPeriod" startAt="2"/>
            </a:pPr>
            <a:r>
              <a:rPr lang="en-US" b="1" u="sng" smtClean="0">
                <a:solidFill>
                  <a:srgbClr val="C00000"/>
                </a:solidFill>
                <a:cs typeface="Arial" pitchFamily="34" charset="0"/>
              </a:rPr>
              <a:t>Social issues:</a:t>
            </a:r>
          </a:p>
          <a:p>
            <a:pPr marL="571500" indent="-571500" algn="l" rtl="0" eaLnBrk="1" hangingPunct="1">
              <a:buFont typeface="Arial" pitchFamily="34" charset="0"/>
              <a:buAutoNum type="arabicPeriod"/>
            </a:pPr>
            <a:r>
              <a:rPr lang="en-US" b="1" u="sng" smtClean="0">
                <a:cs typeface="Arial" pitchFamily="34" charset="0"/>
              </a:rPr>
              <a:t>The attitude of others: 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b="1" smtClean="0">
                <a:cs typeface="Arial" pitchFamily="34" charset="0"/>
              </a:rPr>
              <a:t>This is a major problem due to</a:t>
            </a:r>
            <a:r>
              <a:rPr lang="en-US" smtClean="0">
                <a:cs typeface="Arial" pitchFamily="34" charset="0"/>
              </a:rPr>
              <a:t>: </a:t>
            </a:r>
          </a:p>
          <a:p>
            <a:pPr marL="571500" indent="-571500" algn="l" rtl="0" eaLnBrk="1" hangingPunct="1">
              <a:buFont typeface="Calibri" pitchFamily="34" charset="0"/>
              <a:buAutoNum type="alphaUcPeriod"/>
            </a:pPr>
            <a:r>
              <a:rPr lang="en-US" sz="2800" smtClean="0">
                <a:cs typeface="Arial" pitchFamily="34" charset="0"/>
              </a:rPr>
              <a:t>lack of understanding on the part of the non-disabled and , on the other hand </a:t>
            </a:r>
          </a:p>
          <a:p>
            <a:pPr marL="571500" indent="-571500" algn="l" rtl="0" eaLnBrk="1" hangingPunct="1">
              <a:buFont typeface="Calibri" pitchFamily="34" charset="0"/>
              <a:buAutoNum type="alphaUcPeriod"/>
            </a:pPr>
            <a:r>
              <a:rPr lang="en-US" sz="2800" smtClean="0">
                <a:cs typeface="Arial" pitchFamily="34" charset="0"/>
              </a:rPr>
              <a:t>there is limited patience on the part of the handicapped individuals.</a:t>
            </a:r>
          </a:p>
          <a:p>
            <a:pPr marL="571500" indent="-571500" algn="ctr" rtl="0" eaLnBrk="1" hangingPunct="1">
              <a:buFont typeface="Arial" pitchFamily="34" charset="0"/>
              <a:buNone/>
            </a:pPr>
            <a:r>
              <a:rPr lang="en-US" sz="2800" smtClean="0">
                <a:cs typeface="Arial" pitchFamily="34" charset="0"/>
              </a:rPr>
              <a:t>Disabled may react with </a:t>
            </a:r>
            <a:r>
              <a:rPr lang="en-US" sz="2800" u="sng" smtClean="0">
                <a:cs typeface="Arial" pitchFamily="34" charset="0"/>
              </a:rPr>
              <a:t>anger and frustration </a:t>
            </a:r>
            <a:r>
              <a:rPr lang="en-US" sz="2800" smtClean="0">
                <a:cs typeface="Arial" pitchFamily="34" charset="0"/>
              </a:rPr>
              <a:t>when </a:t>
            </a:r>
            <a:r>
              <a:rPr lang="en-US" sz="2800" u="sng" smtClean="0">
                <a:cs typeface="Arial" pitchFamily="34" charset="0"/>
              </a:rPr>
              <a:t>inappropriate assistance </a:t>
            </a:r>
            <a:r>
              <a:rPr lang="en-US" sz="2800" smtClean="0">
                <a:cs typeface="Arial" pitchFamily="34" charset="0"/>
              </a:rPr>
              <a:t>is forced upon them from non-disabled persons.</a:t>
            </a:r>
            <a:endParaRPr lang="ar-EG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3B5DF-D0F2-458D-9107-00D53DE034B0}" type="slidenum">
              <a:rPr lang="ar-EG" smtClean="0"/>
              <a:pPr>
                <a:defRPr/>
              </a:pPr>
              <a:t>23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Effects of disability</a:t>
            </a:r>
            <a:endParaRPr lang="ar-E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03837"/>
          </a:xfrm>
        </p:spPr>
        <p:txBody>
          <a:bodyPr rtlCol="1">
            <a:normAutofit fontScale="92500" lnSpcReduction="10000"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en-US" b="1" u="sng" dirty="0" smtClean="0"/>
              <a:t>Behavioral and social acceptance: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Social behavior skills (</a:t>
            </a:r>
            <a:r>
              <a:rPr lang="ar-JO" dirty="0" smtClean="0">
                <a:solidFill>
                  <a:srgbClr val="FF0000"/>
                </a:solidFill>
              </a:rPr>
              <a:t>مهارات السلوك الاجتماعي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are needed for a person to experience social acceptance and participation in community life.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is considered to be a difficult task in disabled persons.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order to have a socially productive life disabled persons face three main problems: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Affordability and availability of assistive devices.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Employment and financial concerns.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Accessibility problems, e.g. transportation</a:t>
            </a:r>
            <a:r>
              <a:rPr lang="en-US" b="1" dirty="0" smtClean="0"/>
              <a:t>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E10CA-E95C-4DDC-B3DE-AFB1820D7CB5}" type="slidenum">
              <a:rPr lang="ar-EG" smtClean="0"/>
              <a:pPr>
                <a:defRPr/>
              </a:pPr>
              <a:t>24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256213"/>
          </a:xfrm>
        </p:spPr>
        <p:txBody>
          <a:bodyPr/>
          <a:lstStyle/>
          <a:p>
            <a:pPr marL="514350" indent="-514350" algn="ctr" rtl="0" eaLnBrk="1" hangingPunct="1">
              <a:buFont typeface="Arial" pitchFamily="34" charset="0"/>
              <a:buNone/>
            </a:pPr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Categories of childhood disabilities</a:t>
            </a:r>
            <a:endParaRPr lang="en-US" sz="4000" b="1" smtClean="0">
              <a:cs typeface="Arial" pitchFamily="34" charset="0"/>
            </a:endParaRPr>
          </a:p>
          <a:p>
            <a:pPr marL="514350" indent="-514350" algn="l" rtl="0" eaLnBrk="1" hangingPunct="1">
              <a:buFont typeface="Arial" pitchFamily="34" charset="0"/>
              <a:buAutoNum type="alphaUcParenR"/>
            </a:pPr>
            <a:r>
              <a:rPr lang="en-US" b="1" smtClean="0">
                <a:cs typeface="Arial" pitchFamily="34" charset="0"/>
              </a:rPr>
              <a:t>Sensory disabilities: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Visual disabilities (partial sight or with blindness)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Hearing disabilities (lack or reduction in the ability to hear clearly)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Speech or language impairment (which has an impact and an adverse effect on the child educational performance).</a:t>
            </a:r>
          </a:p>
          <a:p>
            <a:pPr marL="514350" indent="-514350" algn="l" rtl="0" eaLnBrk="1" hangingPunct="1">
              <a:buFont typeface="Arial" pitchFamily="34" charset="0"/>
              <a:buAutoNum type="alphaUcParenR"/>
            </a:pP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EC85A-8CED-4986-966D-4E04FD288E15}" type="slidenum">
              <a:rPr lang="ar-EG" smtClean="0"/>
              <a:pPr>
                <a:defRPr/>
              </a:pPr>
              <a:t>25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childhood disabilities</a:t>
            </a:r>
            <a:endParaRPr lang="ar-EG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89525"/>
          </a:xfrm>
        </p:spPr>
        <p:txBody>
          <a:bodyPr/>
          <a:lstStyle/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Physical (motor) disabilities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Mental disabilities: as mental retardation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Emotional disturbance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Specific learning disability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Traumatic brain injury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Other health impaired conditions, e.g. chronic diseases as </a:t>
            </a:r>
            <a:r>
              <a:rPr lang="en-US" sz="3600" b="1" smtClean="0">
                <a:solidFill>
                  <a:srgbClr val="FF0000"/>
                </a:solidFill>
                <a:cs typeface="Arial" pitchFamily="34" charset="0"/>
              </a:rPr>
              <a:t>DM, epilepsy</a:t>
            </a:r>
            <a:r>
              <a:rPr lang="en-US" sz="3600" b="1" smtClean="0">
                <a:cs typeface="Arial" pitchFamily="34" charset="0"/>
              </a:rPr>
              <a:t>.</a:t>
            </a:r>
            <a:endParaRPr lang="ar-EG" sz="36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FE9FA-2BBD-4D48-A99F-270506699208}" type="slidenum">
              <a:rPr lang="ar-EG" smtClean="0"/>
              <a:pPr>
                <a:defRPr/>
              </a:pPr>
              <a:t>26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4679950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Causes of disabilities</a:t>
            </a:r>
            <a:endParaRPr lang="ar-EG" b="1" u="sng" dirty="0" smtClean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716463" y="1268413"/>
            <a:ext cx="71437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cxnSp>
        <p:nvCxnSpPr>
          <p:cNvPr id="7" name="Straight Connector 6"/>
          <p:cNvCxnSpPr/>
          <p:nvPr/>
        </p:nvCxnSpPr>
        <p:spPr>
          <a:xfrm>
            <a:off x="1692275" y="2492375"/>
            <a:ext cx="6408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8101013" y="2565400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Down Arrow 8"/>
          <p:cNvSpPr/>
          <p:nvPr/>
        </p:nvSpPr>
        <p:spPr>
          <a:xfrm>
            <a:off x="4787900" y="2492375"/>
            <a:ext cx="7143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Down Arrow 9"/>
          <p:cNvSpPr/>
          <p:nvPr/>
        </p:nvSpPr>
        <p:spPr>
          <a:xfrm>
            <a:off x="1619250" y="2565400"/>
            <a:ext cx="144463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755650" y="3068638"/>
            <a:ext cx="1871663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Pre natal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Causes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ar-EG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938" y="3141663"/>
            <a:ext cx="2592387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Peri natal causes 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5825" y="3068638"/>
            <a:ext cx="1728788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Childhood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Causes 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2EDC-D134-42AD-864E-022FB01FDBA8}" type="slidenum">
              <a:rPr lang="ar-EG" smtClean="0"/>
              <a:pPr>
                <a:defRPr/>
              </a:pPr>
              <a:t>27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5449887"/>
          </a:xfrm>
        </p:spPr>
        <p:txBody>
          <a:bodyPr/>
          <a:lstStyle/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Chromosomal cause: </a:t>
            </a:r>
          </a:p>
          <a:p>
            <a:pPr marL="514350" indent="-514350" algn="l" rtl="0" eaLnBrk="1" hangingPunct="1">
              <a:buFont typeface="+mj-lt"/>
              <a:buAutoNum type="arabicParenR" startAt="2"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Genetic </a:t>
            </a:r>
            <a:r>
              <a:rPr lang="en-US" sz="2800" b="1" u="sng" dirty="0" smtClean="0">
                <a:solidFill>
                  <a:srgbClr val="C00000"/>
                </a:solidFill>
              </a:rPr>
              <a:t>causes:</a:t>
            </a:r>
          </a:p>
          <a:p>
            <a:pPr marL="514350" indent="-514350" algn="l" rtl="0" eaLnBrk="1" hangingPunct="1">
              <a:buFont typeface="+mj-lt"/>
              <a:buAutoNum type="arabicParenR" startAt="3"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Rh</a:t>
            </a:r>
            <a:r>
              <a:rPr lang="en-US" sz="2800" b="1" u="sng" dirty="0" smtClean="0">
                <a:solidFill>
                  <a:srgbClr val="C00000"/>
                </a:solidFill>
              </a:rPr>
              <a:t>. Factor:</a:t>
            </a:r>
          </a:p>
          <a:p>
            <a:pPr algn="l" rtl="0" eaLnBrk="1" hangingPunct="1">
              <a:defRPr/>
            </a:pPr>
            <a:r>
              <a:rPr lang="en-US" sz="2800" dirty="0" smtClean="0"/>
              <a:t>When an </a:t>
            </a:r>
            <a:r>
              <a:rPr lang="en-US" sz="2800" dirty="0" err="1" smtClean="0"/>
              <a:t>Rh</a:t>
            </a:r>
            <a:r>
              <a:rPr lang="en-US" sz="2800" dirty="0" smtClean="0"/>
              <a:t> +</a:t>
            </a:r>
            <a:r>
              <a:rPr lang="en-US" sz="2800" dirty="0" err="1" smtClean="0"/>
              <a:t>ve</a:t>
            </a:r>
            <a:r>
              <a:rPr lang="en-US" sz="2800" dirty="0" smtClean="0"/>
              <a:t> man and an </a:t>
            </a:r>
            <a:r>
              <a:rPr lang="en-US" sz="2800" dirty="0" err="1" smtClean="0"/>
              <a:t>Rh</a:t>
            </a:r>
            <a:r>
              <a:rPr lang="en-US" sz="2800" dirty="0" smtClean="0"/>
              <a:t> -</a:t>
            </a:r>
            <a:r>
              <a:rPr lang="en-US" sz="2800" dirty="0" err="1" smtClean="0"/>
              <a:t>ve</a:t>
            </a:r>
            <a:r>
              <a:rPr lang="en-US" sz="2800" dirty="0" smtClean="0"/>
              <a:t> woman have children with </a:t>
            </a:r>
            <a:r>
              <a:rPr lang="en-US" sz="2800" u="sng" dirty="0" err="1" smtClean="0"/>
              <a:t>Rh</a:t>
            </a:r>
            <a:r>
              <a:rPr lang="en-US" sz="2800" u="sng" dirty="0" smtClean="0"/>
              <a:t> incompatibility</a:t>
            </a:r>
            <a:r>
              <a:rPr lang="en-US" sz="2800" dirty="0" smtClean="0"/>
              <a:t>, the mother’s blood may begin to form antibodies against the foreign positive </a:t>
            </a:r>
            <a:r>
              <a:rPr lang="en-US" sz="2800" dirty="0" err="1" smtClean="0"/>
              <a:t>Rh</a:t>
            </a:r>
            <a:r>
              <a:rPr lang="en-US" sz="2800" dirty="0" smtClean="0"/>
              <a:t> factor.</a:t>
            </a:r>
            <a:endParaRPr lang="ar-E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63A97-BD5A-4687-9FBD-916B5E0A6187}" type="slidenum">
              <a:rPr lang="ar-EG" smtClean="0"/>
              <a:pPr>
                <a:defRPr/>
              </a:pPr>
              <a:t>28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233988"/>
          </a:xfrm>
        </p:spPr>
        <p:txBody>
          <a:bodyPr/>
          <a:lstStyle/>
          <a:p>
            <a:pPr marL="514350" indent="-514350" algn="l" rtl="0" eaLnBrk="1" hangingPunct="1">
              <a:buClr>
                <a:srgbClr val="C00000"/>
              </a:buClr>
              <a:buFont typeface="+mj-lt"/>
              <a:buAutoNum type="arabicParenR" startAt="4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Maternal </a:t>
            </a:r>
            <a:r>
              <a:rPr lang="en-US" b="1" u="sng" dirty="0" smtClean="0">
                <a:solidFill>
                  <a:srgbClr val="C00000"/>
                </a:solidFill>
              </a:rPr>
              <a:t>stress:</a:t>
            </a:r>
          </a:p>
          <a:p>
            <a:pPr marL="514350" indent="-514350" algn="l" rtl="0" eaLnBrk="1" hangingPunct="1">
              <a:buClr>
                <a:srgbClr val="C00000"/>
              </a:buClr>
              <a:defRPr/>
            </a:pPr>
            <a:r>
              <a:rPr lang="en-US" sz="2400" dirty="0" smtClean="0"/>
              <a:t>Prolonged emotional stress during pregnancy may have a consequence on the child </a:t>
            </a:r>
            <a:r>
              <a:rPr lang="en-US" sz="2400" u="sng" dirty="0" smtClean="0"/>
              <a:t>as low birth weight (LBW), hyperactivity and irritability.</a:t>
            </a:r>
            <a:endParaRPr lang="ar-EG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9B92A-EB2B-45BF-B98D-BC4E500A4B07}" type="slidenum">
              <a:rPr lang="ar-EG" smtClean="0"/>
              <a:pPr>
                <a:defRPr/>
              </a:pPr>
              <a:t>29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472488" cy="5546725"/>
          </a:xfrm>
        </p:spPr>
        <p:txBody>
          <a:bodyPr/>
          <a:lstStyle/>
          <a:p>
            <a:pPr eaLnBrk="1" hangingPunct="1"/>
            <a:endParaRPr lang="en-US" sz="2800" b="1" smtClean="0">
              <a:cs typeface="Arial" pitchFamily="34" charset="0"/>
            </a:endParaRPr>
          </a:p>
          <a:p>
            <a:pPr algn="l" rtl="0" eaLnBrk="1" hangingPunct="1"/>
            <a:r>
              <a:rPr lang="en-US" b="1" smtClean="0">
                <a:cs typeface="Arial" pitchFamily="34" charset="0"/>
              </a:rPr>
              <a:t>Someone becomes aware        </a:t>
            </a: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Clinical disease</a:t>
            </a:r>
            <a:endParaRPr lang="en-US" b="1" smtClean="0">
              <a:solidFill>
                <a:srgbClr val="C00000"/>
              </a:solidFill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   				Pathological state is exteriorized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cs typeface="Arial" pitchFamily="34" charset="0"/>
              </a:rPr>
              <a:t>                                            			</a:t>
            </a:r>
            <a:r>
              <a:rPr lang="en-US" sz="6600" b="1" smtClean="0">
                <a:cs typeface="Arial" pitchFamily="34" charset="0"/>
              </a:rPr>
              <a:t>↓</a:t>
            </a:r>
            <a:endParaRPr lang="en-US" b="1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6000" b="1" u="sng" smtClean="0">
                <a:solidFill>
                  <a:srgbClr val="C00000"/>
                </a:solidFill>
                <a:cs typeface="Arial" pitchFamily="34" charset="0"/>
              </a:rPr>
              <a:t>				Impairment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cs typeface="Arial" pitchFamily="34" charset="0"/>
              </a:rPr>
              <a:t>                     (Disturbance at the organ level)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cs typeface="Arial" pitchFamily="34" charset="0"/>
              </a:rPr>
              <a:t>                                            ↓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0377B-95E4-4CBB-A916-33F52A66F82D}" type="slidenum">
              <a:rPr lang="ar-EG" smtClean="0"/>
              <a:pPr>
                <a:defRPr/>
              </a:pPr>
              <a:t>3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750300" cy="5521325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 startAt="5"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Environmental causes:</a:t>
            </a:r>
          </a:p>
          <a:p>
            <a:pPr marL="514350" indent="-514350" algn="l" rtl="0" eaLnBrk="1" hangingPunct="1">
              <a:buFont typeface="Arial" pitchFamily="34" charset="0"/>
              <a:buAutoNum type="alphaLcParenR"/>
            </a:pPr>
            <a:r>
              <a:rPr lang="en-US" sz="2800" b="1" u="sng" smtClean="0">
                <a:cs typeface="Arial" pitchFamily="34" charset="0"/>
              </a:rPr>
              <a:t>External agents</a:t>
            </a:r>
            <a:r>
              <a:rPr lang="en-US" sz="2800" b="1" smtClean="0">
                <a:cs typeface="Arial" pitchFamily="34" charset="0"/>
              </a:rPr>
              <a:t>:</a:t>
            </a:r>
            <a:r>
              <a:rPr lang="en-US" sz="2800" smtClean="0">
                <a:cs typeface="Arial" pitchFamily="34" charset="0"/>
              </a:rPr>
              <a:t> as exposure to irradiation such as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sz="2800" smtClean="0">
                <a:cs typeface="Arial" pitchFamily="34" charset="0"/>
              </a:rPr>
              <a:t>	 </a:t>
            </a:r>
            <a:r>
              <a:rPr lang="en-US" sz="2800" u="sng" smtClean="0">
                <a:solidFill>
                  <a:srgbClr val="FF0000"/>
                </a:solidFill>
                <a:cs typeface="Arial" pitchFamily="34" charset="0"/>
              </a:rPr>
              <a:t>X ray</a:t>
            </a:r>
            <a:r>
              <a:rPr lang="en-US" sz="2800" smtClean="0">
                <a:cs typeface="Arial" pitchFamily="34" charset="0"/>
              </a:rPr>
              <a:t>, the greater danger for malformation comes between the </a:t>
            </a:r>
            <a:r>
              <a:rPr lang="en-US" sz="2800" u="sng" smtClean="0">
                <a:solidFill>
                  <a:srgbClr val="FF0000"/>
                </a:solidFill>
                <a:cs typeface="Arial" pitchFamily="34" charset="0"/>
              </a:rPr>
              <a:t>second and sixth weeks </a:t>
            </a:r>
            <a:r>
              <a:rPr lang="en-US" sz="2800" smtClean="0">
                <a:cs typeface="Arial" pitchFamily="34" charset="0"/>
              </a:rPr>
              <a:t>after conception.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sz="1000" smtClean="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AutoNum type="alphaLcParenR" startAt="2"/>
            </a:pPr>
            <a:r>
              <a:rPr lang="en-US" sz="2800" b="1" u="sng" smtClean="0">
                <a:cs typeface="Arial" pitchFamily="34" charset="0"/>
              </a:rPr>
              <a:t>Drugs</a:t>
            </a:r>
            <a:r>
              <a:rPr lang="en-US" sz="2800" b="1" smtClean="0">
                <a:cs typeface="Arial" pitchFamily="34" charset="0"/>
              </a:rPr>
              <a:t>: </a:t>
            </a:r>
            <a:r>
              <a:rPr lang="en-US" sz="2800" b="1" u="sng" smtClean="0">
                <a:solidFill>
                  <a:srgbClr val="FF0000"/>
                </a:solidFill>
                <a:cs typeface="Arial" pitchFamily="34" charset="0"/>
              </a:rPr>
              <a:t>Teratogens</a:t>
            </a: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 are drugs producing birth defects </a:t>
            </a:r>
            <a:r>
              <a:rPr lang="en-US" sz="2800" smtClean="0">
                <a:cs typeface="Arial" pitchFamily="34" charset="0"/>
              </a:rPr>
              <a:t>as 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Legal drugs (nicotine, caffeine), 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Prescription drugs (some antibiotics, hormones, steroid, and tranquilizers)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Illegal drugs (Cocaine, heroin, marijuana and environmental pollutants (lead, methyl mercury)</a:t>
            </a:r>
          </a:p>
          <a:p>
            <a:pPr marL="514350" indent="-514350" algn="l" rtl="0" eaLnBrk="1" hangingPunct="1">
              <a:buFont typeface="Wingdings" pitchFamily="2" charset="2"/>
              <a:buChar char="Ø"/>
            </a:pP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2A761-36F9-4F9D-A4B9-162BDCF96F57}" type="slidenum">
              <a:rPr lang="ar-EG" smtClean="0"/>
              <a:pPr>
                <a:defRPr/>
              </a:pPr>
              <a:t>30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u="sng" dirty="0" smtClean="0"/>
              <a:t>Maternal nutrition</a:t>
            </a:r>
            <a:r>
              <a:rPr lang="en-US" sz="3600" dirty="0" smtClean="0"/>
              <a:t>: Example deficiency of </a:t>
            </a:r>
            <a:r>
              <a:rPr lang="en-US" sz="3600" u="sng" dirty="0" smtClean="0"/>
              <a:t>Folic Acid </a:t>
            </a:r>
            <a:r>
              <a:rPr lang="en-US" sz="3600" dirty="0" smtClean="0"/>
              <a:t>is a risk factor for having a baby with </a:t>
            </a:r>
            <a:r>
              <a:rPr lang="en-US" sz="3600" u="sng" dirty="0" err="1" smtClean="0"/>
              <a:t>Spina</a:t>
            </a:r>
            <a:r>
              <a:rPr lang="en-US" sz="3600" u="sng" dirty="0" smtClean="0"/>
              <a:t> Bifida.</a:t>
            </a:r>
          </a:p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u="sng" dirty="0" smtClean="0"/>
              <a:t>Maternal infections: </a:t>
            </a:r>
            <a:r>
              <a:rPr lang="en-US" sz="3600" dirty="0" smtClean="0"/>
              <a:t>viral diseases such as cytomegalovirus, rubella and chicken pox are particularly dangerous during the early fetal periods.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B1CC1-5BAB-4A3C-9015-765E9661A917}" type="slidenum">
              <a:rPr lang="ar-EG" smtClean="0"/>
              <a:pPr>
                <a:defRPr/>
              </a:pPr>
              <a:t>31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305425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 startAt="6"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Maternal diseases and disorders during pregnancy:</a:t>
            </a:r>
          </a:p>
          <a:p>
            <a:pPr marL="514350" indent="-514350" algn="l" rtl="0" eaLnBrk="1" hangingPunct="1"/>
            <a:r>
              <a:rPr lang="en-US" smtClean="0">
                <a:cs typeface="Arial" pitchFamily="34" charset="0"/>
              </a:rPr>
              <a:t>Children whose mothers had </a:t>
            </a:r>
            <a:r>
              <a:rPr lang="en-US" u="sng" smtClean="0">
                <a:cs typeface="Arial" pitchFamily="34" charset="0"/>
              </a:rPr>
              <a:t>severe toxemia </a:t>
            </a:r>
            <a:r>
              <a:rPr lang="en-US" smtClean="0">
                <a:cs typeface="Arial" pitchFamily="34" charset="0"/>
              </a:rPr>
              <a:t>during pregnancy have a risk of lowered intelligence.</a:t>
            </a:r>
          </a:p>
          <a:p>
            <a:pPr marL="514350" indent="-514350" algn="l" rtl="0" eaLnBrk="1" hangingPunct="1">
              <a:buClr>
                <a:srgbClr val="C00000"/>
              </a:buClr>
              <a:buFont typeface="Calibri" pitchFamily="34" charset="0"/>
              <a:buAutoNum type="arabicParenR" startAt="7"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Age of the mother:</a:t>
            </a:r>
          </a:p>
          <a:p>
            <a:pPr marL="514350" indent="-514350" algn="l" rtl="0" eaLnBrk="1" hangingPunct="1">
              <a:buClr>
                <a:srgbClr val="C00000"/>
              </a:buClr>
            </a:pPr>
            <a:r>
              <a:rPr lang="en-US" sz="2800" u="sng" smtClean="0">
                <a:cs typeface="Arial" pitchFamily="34" charset="0"/>
              </a:rPr>
              <a:t>Teenage </a:t>
            </a:r>
            <a:r>
              <a:rPr lang="en-US" sz="2800" smtClean="0">
                <a:cs typeface="Arial" pitchFamily="34" charset="0"/>
              </a:rPr>
              <a:t>mothers have a greater risk to have babies with </a:t>
            </a:r>
            <a:r>
              <a:rPr lang="en-US" sz="2800" u="sng" smtClean="0">
                <a:cs typeface="Arial" pitchFamily="34" charset="0"/>
              </a:rPr>
              <a:t>low birth weight </a:t>
            </a:r>
            <a:r>
              <a:rPr lang="en-US" sz="2800" smtClean="0">
                <a:cs typeface="Arial" pitchFamily="34" charset="0"/>
              </a:rPr>
              <a:t>and </a:t>
            </a:r>
            <a:r>
              <a:rPr lang="en-US" sz="2800" u="sng" smtClean="0">
                <a:cs typeface="Arial" pitchFamily="34" charset="0"/>
              </a:rPr>
              <a:t>neurological defects</a:t>
            </a:r>
            <a:r>
              <a:rPr lang="en-US" sz="2800" smtClean="0">
                <a:cs typeface="Arial" pitchFamily="34" charset="0"/>
              </a:rPr>
              <a:t>.</a:t>
            </a:r>
          </a:p>
          <a:p>
            <a:pPr marL="514350" indent="-514350" algn="l" rtl="0" eaLnBrk="1" hangingPunct="1">
              <a:buClr>
                <a:srgbClr val="C00000"/>
              </a:buClr>
            </a:pPr>
            <a:r>
              <a:rPr lang="en-US" sz="2800" smtClean="0">
                <a:cs typeface="Arial" pitchFamily="34" charset="0"/>
              </a:rPr>
              <a:t>Mothers </a:t>
            </a:r>
            <a:r>
              <a:rPr lang="en-US" sz="2800" u="sng" smtClean="0">
                <a:cs typeface="Arial" pitchFamily="34" charset="0"/>
              </a:rPr>
              <a:t>over 40 </a:t>
            </a:r>
            <a:r>
              <a:rPr lang="en-US" sz="2800" smtClean="0">
                <a:cs typeface="Arial" pitchFamily="34" charset="0"/>
              </a:rPr>
              <a:t>have an increased risk of having children with </a:t>
            </a:r>
            <a:r>
              <a:rPr lang="en-US" sz="2800" u="sng" smtClean="0">
                <a:cs typeface="Arial" pitchFamily="34" charset="0"/>
              </a:rPr>
              <a:t>chromosomal abnormality</a:t>
            </a:r>
            <a:r>
              <a:rPr lang="en-US" sz="2800" smtClean="0">
                <a:cs typeface="Arial" pitchFamily="34" charset="0"/>
              </a:rPr>
              <a:t>.</a:t>
            </a:r>
            <a:endParaRPr lang="ar-EG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11A5-9687-4947-B45B-83C094291E1E}" type="slidenum">
              <a:rPr lang="ar-EG" smtClean="0"/>
              <a:pPr>
                <a:defRPr/>
              </a:pPr>
              <a:t>32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 startAt="2"/>
            </a:pPr>
            <a:r>
              <a:rPr lang="en-US" sz="4000" b="1" smtClean="0">
                <a:solidFill>
                  <a:srgbClr val="FF0000"/>
                </a:solidFill>
                <a:cs typeface="Times New Roman" pitchFamily="18" charset="0"/>
              </a:rPr>
              <a:t>Peri-natal causes of disabilities</a:t>
            </a:r>
            <a:endParaRPr lang="ar-EG" sz="4000" b="1" smtClean="0">
              <a:solidFill>
                <a:srgbClr val="FF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4643438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3600" b="1" dirty="0" smtClean="0">
                <a:cs typeface="Arial" pitchFamily="34" charset="0"/>
              </a:rPr>
              <a:t>Drugs</a:t>
            </a:r>
            <a:endParaRPr lang="en-US" sz="3600" u="sng" dirty="0" smtClean="0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3600" b="1" dirty="0" smtClean="0">
                <a:cs typeface="Arial" pitchFamily="34" charset="0"/>
              </a:rPr>
              <a:t>Premature infants: </a:t>
            </a:r>
            <a:r>
              <a:rPr lang="en-US" sz="3600" dirty="0" smtClean="0">
                <a:cs typeface="Arial" pitchFamily="34" charset="0"/>
              </a:rPr>
              <a:t>this is more common among: 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economically deprived mothers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smoking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alcohol 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various drugs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0559A-73A7-4376-9EFC-CC338E57B208}" type="slidenum">
              <a:rPr lang="ar-EG" smtClean="0"/>
              <a:pPr>
                <a:defRPr/>
              </a:pPr>
              <a:t>33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sz="3600" b="1" smtClean="0">
                <a:solidFill>
                  <a:srgbClr val="002060"/>
                </a:solidFill>
                <a:cs typeface="Times New Roman" pitchFamily="18" charset="0"/>
              </a:rPr>
              <a:t>Peri natal causes of disabilities</a:t>
            </a:r>
            <a:endParaRPr lang="ar-EG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 dirty="0" smtClean="0">
                <a:cs typeface="Arial" pitchFamily="34" charset="0"/>
              </a:rPr>
              <a:t>Oxygen deprivation</a:t>
            </a:r>
            <a:r>
              <a:rPr lang="en-US" sz="3600" dirty="0" smtClean="0">
                <a:cs typeface="Arial" pitchFamily="34" charset="0"/>
              </a:rPr>
              <a:t>: </a:t>
            </a:r>
          </a:p>
          <a:p>
            <a:pPr marL="1143000" lvl="1" indent="-742950" algn="l" rtl="0" eaLnBrk="1" hangingPunct="1">
              <a:buFont typeface="Arial" pitchFamily="34" charset="0"/>
              <a:buNone/>
            </a:pPr>
            <a:endParaRPr lang="en-US" sz="800" dirty="0" smtClean="0">
              <a:cs typeface="Arial" pitchFamily="34" charset="0"/>
            </a:endParaRPr>
          </a:p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 dirty="0" smtClean="0">
                <a:cs typeface="Arial" pitchFamily="34" charset="0"/>
              </a:rPr>
              <a:t>Infections: </a:t>
            </a:r>
            <a:r>
              <a:rPr lang="en-US" dirty="0" smtClean="0">
                <a:cs typeface="Arial" pitchFamily="34" charset="0"/>
              </a:rPr>
              <a:t>sexually transmitted diseases (STD) can affect the baby (example; </a:t>
            </a:r>
            <a:r>
              <a:rPr lang="en-US" dirty="0" smtClean="0">
                <a:solidFill>
                  <a:srgbClr val="990033"/>
                </a:solidFill>
                <a:cs typeface="Arial" pitchFamily="34" charset="0"/>
              </a:rPr>
              <a:t>AIDS, Gonorrhea, Syphilis and herpes)</a:t>
            </a:r>
            <a:endParaRPr lang="ar-EG" sz="3600" dirty="0" smtClean="0">
              <a:solidFill>
                <a:srgbClr val="9900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EAE37-2FF7-4C25-9106-B31C61C71A1C}" type="slidenum">
              <a:rPr lang="ar-EG" smtClean="0"/>
              <a:pPr>
                <a:defRPr/>
              </a:pPr>
              <a:t>34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57188"/>
            <a:ext cx="8229600" cy="642937"/>
          </a:xfrm>
        </p:spPr>
        <p:txBody>
          <a:bodyPr/>
          <a:lstStyle/>
          <a:p>
            <a:pPr marL="857250" indent="-857250" rtl="0" eaLnBrk="1" hangingPunct="1">
              <a:buFont typeface="+mj-lt"/>
              <a:buAutoNum type="romanUcPeriod" startAt="3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causes of disabilities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50825" y="1428750"/>
            <a:ext cx="8750300" cy="4786313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 smtClean="0">
                <a:cs typeface="Arial" pitchFamily="34" charset="0"/>
              </a:rPr>
              <a:t>Injuries</a:t>
            </a: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 smtClean="0">
                <a:cs typeface="Arial" pitchFamily="34" charset="0"/>
              </a:rPr>
              <a:t>Childhood diseases</a:t>
            </a:r>
            <a:r>
              <a:rPr lang="en-US" smtClean="0">
                <a:cs typeface="Arial" pitchFamily="34" charset="0"/>
              </a:rPr>
              <a:t>: </a:t>
            </a:r>
            <a:r>
              <a:rPr lang="en-US" sz="2800" smtClean="0">
                <a:cs typeface="Arial" pitchFamily="34" charset="0"/>
              </a:rPr>
              <a:t>Meningitis and encephalitis</a:t>
            </a:r>
            <a:endParaRPr lang="en-US" smtClean="0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 smtClean="0">
                <a:cs typeface="Arial" pitchFamily="34" charset="0"/>
              </a:rPr>
              <a:t>Environmental causes</a:t>
            </a:r>
            <a:r>
              <a:rPr lang="en-US" smtClean="0">
                <a:cs typeface="Arial" pitchFamily="34" charset="0"/>
              </a:rPr>
              <a:t>: for some children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environmental deprivation </a:t>
            </a:r>
            <a:r>
              <a:rPr lang="en-US" smtClean="0">
                <a:cs typeface="Arial" pitchFamily="34" charset="0"/>
              </a:rPr>
              <a:t>has a debilitating effect on the development of abilities such as </a:t>
            </a: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Language Use, Adaptive Behavior, and Cognition </a:t>
            </a:r>
            <a:endParaRPr lang="en-US" b="1" smtClean="0">
              <a:solidFill>
                <a:srgbClr val="FF0000"/>
              </a:solidFill>
              <a:cs typeface="Arial" pitchFamily="34" charset="0"/>
            </a:endParaRPr>
          </a:p>
          <a:p>
            <a:pPr marL="514350" indent="-514350" algn="l" rtl="0" eaLnBrk="1" hangingPunct="1"/>
            <a:r>
              <a:rPr lang="en-US" smtClean="0">
                <a:cs typeface="Arial" pitchFamily="34" charset="0"/>
              </a:rPr>
              <a:t>Deprivation can include: poor nutrition, poor housing, lack of social interaction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30854-D70B-4377-B36D-933175001467}" type="slidenum">
              <a:rPr lang="ar-EG" smtClean="0"/>
              <a:pPr>
                <a:defRPr/>
              </a:pPr>
              <a:t>35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8A4F5-12AC-4DF1-B7E7-7A0CB39CCF8D}" type="slidenum">
              <a:rPr lang="ar-EG" smtClean="0"/>
              <a:pPr>
                <a:defRPr/>
              </a:pPr>
              <a:t>36</a:t>
            </a:fld>
            <a:endParaRPr lang="ar-EG"/>
          </a:p>
        </p:txBody>
      </p:sp>
      <p:sp>
        <p:nvSpPr>
          <p:cNvPr id="37891" name="AutoShape 2" descr="Image result for handica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0"/>
            <a:ext cx="4752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 descr="Image result for handicap peopl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725" y="3143250"/>
            <a:ext cx="4740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0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14313" y="1052513"/>
            <a:ext cx="8678862" cy="4805362"/>
          </a:xfrm>
        </p:spPr>
        <p:txBody>
          <a:bodyPr/>
          <a:lstStyle/>
          <a:p>
            <a:pPr marL="514350" indent="-514350" algn="ctr" rtl="0" eaLnBrk="1" hangingPunct="1">
              <a:buFont typeface="Arial" pitchFamily="34" charset="0"/>
              <a:buNone/>
            </a:pPr>
            <a:r>
              <a:rPr lang="en-US" sz="3600" b="1" u="sng" dirty="0" smtClean="0">
                <a:solidFill>
                  <a:srgbClr val="C00000"/>
                </a:solidFill>
                <a:cs typeface="Arial" pitchFamily="34" charset="0"/>
              </a:rPr>
              <a:t>Primary prevention</a:t>
            </a:r>
            <a:r>
              <a:rPr lang="en-US" sz="3600" u="sng" dirty="0" smtClean="0">
                <a:cs typeface="Arial" pitchFamily="34" charset="0"/>
              </a:rPr>
              <a:t>: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b="1" dirty="0" smtClean="0">
                <a:cs typeface="Arial" pitchFamily="34" charset="0"/>
              </a:rPr>
              <a:t>A) 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Genetic counseling: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It is the process of providing information on:</a:t>
            </a:r>
          </a:p>
          <a:p>
            <a:pPr marL="1314450" lvl="2" indent="-514350" algn="l" rtl="0">
              <a:buFont typeface="Calibri" pitchFamily="34" charset="0"/>
              <a:buAutoNum type="arabicPeriod"/>
            </a:pPr>
            <a:r>
              <a:rPr lang="en-US" b="1" dirty="0" smtClean="0">
                <a:cs typeface="Arial" pitchFamily="34" charset="0"/>
              </a:rPr>
              <a:t>The nature and consequences </a:t>
            </a:r>
            <a:r>
              <a:rPr lang="en-US" dirty="0" smtClean="0">
                <a:cs typeface="Arial" pitchFamily="34" charset="0"/>
              </a:rPr>
              <a:t>of genetic disorders i.e. it has a diagnostic aspect</a:t>
            </a:r>
          </a:p>
          <a:p>
            <a:pPr marL="1314450" lvl="2" indent="-514350" algn="l" rtl="0">
              <a:buFont typeface="Calibri" pitchFamily="34" charset="0"/>
              <a:buAutoNum type="arabicPeriod"/>
            </a:pPr>
            <a:r>
              <a:rPr lang="en-US" b="1" dirty="0" smtClean="0">
                <a:cs typeface="Arial" pitchFamily="34" charset="0"/>
              </a:rPr>
              <a:t>Genetic recurrence risk </a:t>
            </a:r>
            <a:r>
              <a:rPr lang="en-US" dirty="0" smtClean="0">
                <a:cs typeface="Arial" pitchFamily="34" charset="0"/>
              </a:rPr>
              <a:t>i.e. to ascertain which individuals at risk of having an affected child</a:t>
            </a:r>
          </a:p>
          <a:p>
            <a:pPr marL="1314450" lvl="2" indent="-514350" algn="l" rtl="0">
              <a:buFont typeface="Calibri" pitchFamily="34" charset="0"/>
              <a:buAutoNum type="arabicPeriod"/>
            </a:pPr>
            <a:r>
              <a:rPr lang="en-US" b="1" dirty="0" smtClean="0">
                <a:cs typeface="Arial" pitchFamily="34" charset="0"/>
              </a:rPr>
              <a:t>The means available for the prevention of transmission of defective genes </a:t>
            </a:r>
            <a:endParaRPr lang="ar-EG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37F-50F6-44A6-B9F2-A211A7455399}" type="slidenum">
              <a:rPr lang="ar-EG" smtClean="0"/>
              <a:pPr>
                <a:defRPr/>
              </a:pPr>
              <a:t>37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7758112" cy="839787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00"/>
          </a:xfrm>
        </p:spPr>
        <p:txBody>
          <a:bodyPr/>
          <a:lstStyle/>
          <a:p>
            <a:pPr algn="l" rtl="0"/>
            <a:r>
              <a:rPr lang="en-US" sz="3600" u="sng" smtClean="0">
                <a:cs typeface="Arial" pitchFamily="34" charset="0"/>
              </a:rPr>
              <a:t>Genetic screening and counseling </a:t>
            </a:r>
            <a:r>
              <a:rPr lang="en-US" sz="3600" smtClean="0">
                <a:cs typeface="Arial" pitchFamily="34" charset="0"/>
              </a:rPr>
              <a:t>prior to conception is important for the control of </a:t>
            </a:r>
            <a:r>
              <a:rPr lang="en-US" sz="3600" u="sng" smtClean="0">
                <a:solidFill>
                  <a:srgbClr val="FF0000"/>
                </a:solidFill>
                <a:cs typeface="Arial" pitchFamily="34" charset="0"/>
              </a:rPr>
              <a:t>genetically determined disabilities </a:t>
            </a:r>
          </a:p>
          <a:p>
            <a:pPr algn="l" rtl="0">
              <a:buFont typeface="Arial" pitchFamily="34" charset="0"/>
              <a:buNone/>
            </a:pPr>
            <a:endParaRPr lang="en-US" sz="800" b="1" smtClean="0"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B)  Pre-pregnancy Planning: </a:t>
            </a:r>
            <a:r>
              <a:rPr lang="en-US" smtClean="0">
                <a:cs typeface="Arial" pitchFamily="34" charset="0"/>
              </a:rPr>
              <a:t>as checking medical conditions of women, Rh factor, infections such as </a:t>
            </a:r>
            <a:r>
              <a:rPr lang="en-US" u="sng" smtClean="0">
                <a:cs typeface="Arial" pitchFamily="34" charset="0"/>
              </a:rPr>
              <a:t>venereal diseases </a:t>
            </a:r>
            <a:r>
              <a:rPr lang="en-US" smtClean="0">
                <a:cs typeface="Arial" pitchFamily="34" charset="0"/>
              </a:rPr>
              <a:t>and rubella immunization</a:t>
            </a:r>
            <a:endParaRPr lang="ar-EG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B92D4-D16B-4624-A47E-DC62E407B10F}" type="slidenum">
              <a:rPr lang="ar-EG" smtClean="0"/>
              <a:pPr>
                <a:defRPr/>
              </a:pPr>
              <a:t>38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00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Improved prenatal, natal and postnatal care.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sz="3600" b="1" smtClean="0">
                <a:cs typeface="Arial" pitchFamily="34" charset="0"/>
              </a:rPr>
              <a:t>The aspect of prevention concentrates on: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sz="800" b="1" smtClean="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r>
              <a:rPr lang="en-US" sz="2800" smtClean="0">
                <a:cs typeface="Arial" pitchFamily="34" charset="0"/>
              </a:rPr>
              <a:t>The management of maternal risk factors at the time of delivery</a:t>
            </a: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endParaRPr lang="en-US" sz="800" smtClean="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r>
              <a:rPr lang="en-US" sz="2800" smtClean="0">
                <a:cs typeface="Arial" pitchFamily="34" charset="0"/>
              </a:rPr>
              <a:t>Support for the premature or compromised neonates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b="1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6436-D5C7-4C96-BB44-5F9EFF4B15E0}" type="slidenum">
              <a:rPr lang="ar-EG" smtClean="0"/>
              <a:pPr>
                <a:defRPr/>
              </a:pPr>
              <a:t>39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 rtlCol="1">
            <a:normAutofit lnSpcReduction="10000"/>
          </a:bodyPr>
          <a:lstStyle/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behavior or performance                      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(Consequentially or cognitively)   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</a:t>
            </a:r>
            <a:r>
              <a:rPr lang="en-US" b="1" dirty="0" smtClean="0"/>
              <a:t>↓</a:t>
            </a:r>
            <a:endParaRPr lang="en-US" sz="2800" b="1" dirty="0" smtClean="0"/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     </a:t>
            </a:r>
            <a:r>
              <a:rPr lang="en-US" b="1" dirty="0" smtClean="0"/>
              <a:t>Experience is objectified                    </a:t>
            </a:r>
            <a:r>
              <a:rPr lang="en-US" sz="2800" b="1" dirty="0" smtClean="0"/>
              <a:t>              </a:t>
            </a:r>
            <a:r>
              <a:rPr lang="en-US" sz="2800" b="1" dirty="0" smtClean="0">
                <a:solidFill>
                  <a:srgbClr val="FFCCFF"/>
                </a:solidFill>
              </a:rPr>
              <a:t>        </a:t>
            </a:r>
            <a:r>
              <a:rPr lang="en-US" sz="4400" b="1" dirty="0" smtClean="0"/>
              <a:t>↓</a:t>
            </a:r>
            <a:r>
              <a:rPr lang="en-US" sz="2800" b="1" dirty="0" smtClean="0">
                <a:solidFill>
                  <a:srgbClr val="FFCCFF"/>
                </a:solidFill>
              </a:rPr>
              <a:t>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Disability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(Disturbance at the level of person)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712A3-F325-4DFA-BD0C-DA9033195545}" type="slidenum">
              <a:rPr lang="ar-EG" smtClean="0"/>
              <a:pPr>
                <a:defRPr/>
              </a:pPr>
              <a:t>4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435975" cy="5761037"/>
          </a:xfrm>
        </p:spPr>
        <p:txBody>
          <a:bodyPr/>
          <a:lstStyle/>
          <a:p>
            <a:pPr marL="742950" indent="-742950" algn="l" rtl="0" eaLnBrk="1" hangingPunct="1">
              <a:buFont typeface="Arial" pitchFamily="34" charset="0"/>
              <a:buAutoNum type="alphaUcParenR" startAt="4"/>
              <a:defRPr/>
            </a:pPr>
            <a:r>
              <a:rPr lang="en-US" sz="3600" b="1" dirty="0" smtClean="0">
                <a:solidFill>
                  <a:srgbClr val="C00000"/>
                </a:solidFill>
                <a:cs typeface="Arial" pitchFamily="34" charset="0"/>
              </a:rPr>
              <a:t>Immunization programs: </a:t>
            </a:r>
            <a:r>
              <a:rPr lang="en-US" dirty="0" smtClean="0">
                <a:cs typeface="Arial" pitchFamily="34" charset="0"/>
              </a:rPr>
              <a:t>Programs of general immunization during infancy have led to a remarkable decrease in infectious diseases that </a:t>
            </a:r>
            <a:r>
              <a:rPr lang="en-US" u="sng" dirty="0" smtClean="0">
                <a:cs typeface="Arial" pitchFamily="34" charset="0"/>
              </a:rPr>
              <a:t>used to be a major cause of disability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4"/>
              <a:defRPr/>
            </a:pPr>
            <a:endParaRPr lang="en-US" sz="3600" dirty="0" smtClean="0">
              <a:cs typeface="Arial" pitchFamily="34" charset="0"/>
            </a:endParaRPr>
          </a:p>
          <a:p>
            <a:pPr algn="l" rtl="0" eaLnBrk="1" hangingPunct="1">
              <a:defRPr/>
            </a:pPr>
            <a:r>
              <a:rPr lang="en-US" sz="3600" dirty="0" smtClean="0">
                <a:cs typeface="Arial" pitchFamily="34" charset="0"/>
              </a:rPr>
              <a:t>These include Poliomyelitis, Tuberculosis, Meningitis, Encephalitis and Measles.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D86AB-6D8B-465C-AD37-9BBDD0575860}" type="slidenum">
              <a:rPr lang="ar-EG" smtClean="0"/>
              <a:pPr>
                <a:defRPr/>
              </a:pPr>
              <a:t>40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4232275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E) Regulations &amp; legislation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cs typeface="Arial" pitchFamily="34" charset="0"/>
              </a:rPr>
              <a:t>Certain health regulations and legislation such as: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mtClean="0">
                <a:cs typeface="Arial" pitchFamily="34" charset="0"/>
              </a:rPr>
              <a:t> Mandating immunization of infants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mtClean="0">
                <a:cs typeface="Arial" pitchFamily="34" charset="0"/>
              </a:rPr>
              <a:t>Legislation concerning </a:t>
            </a:r>
            <a:r>
              <a:rPr lang="en-US" smtClean="0">
                <a:solidFill>
                  <a:srgbClr val="990033"/>
                </a:solidFill>
                <a:cs typeface="Arial" pitchFamily="34" charset="0"/>
              </a:rPr>
              <a:t>safety of toys, seatbelts, fireworks…etc</a:t>
            </a:r>
            <a:r>
              <a:rPr lang="en-US" smtClean="0">
                <a:cs typeface="Arial" pitchFamily="34" charset="0"/>
              </a:rPr>
              <a:t>. also play an important role in primary health prevention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360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83D-88A0-42C3-8FFB-D78513233355}" type="slidenum">
              <a:rPr lang="ar-EG" smtClean="0"/>
              <a:pPr>
                <a:defRPr/>
              </a:pPr>
              <a:t>41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233987"/>
          </a:xfrm>
        </p:spPr>
        <p:txBody>
          <a:bodyPr/>
          <a:lstStyle/>
          <a:p>
            <a:pPr algn="ctr" rtl="0">
              <a:buFont typeface="Arial" pitchFamily="34" charset="0"/>
              <a:buNone/>
            </a:pPr>
            <a:r>
              <a:rPr lang="en-US" sz="3600" b="1" u="sng" smtClean="0">
                <a:solidFill>
                  <a:srgbClr val="C00000"/>
                </a:solidFill>
                <a:cs typeface="Arial" pitchFamily="34" charset="0"/>
              </a:rPr>
              <a:t>Secondary prevention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600" smtClean="0">
                <a:cs typeface="Arial" pitchFamily="34" charset="0"/>
              </a:rPr>
              <a:t>Accurate and early recognition of the disability: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600" b="1" smtClean="0">
                <a:cs typeface="Arial" pitchFamily="34" charset="0"/>
              </a:rPr>
              <a:t>Some impairment features are physical &amp; obvious</a:t>
            </a:r>
            <a:r>
              <a:rPr lang="en-US" sz="3600" smtClean="0">
                <a:cs typeface="Arial" pitchFamily="34" charset="0"/>
              </a:rPr>
              <a:t> during clinical examination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mtClean="0">
                <a:cs typeface="Arial" pitchFamily="34" charset="0"/>
              </a:rPr>
              <a:t>These include skeletal abnormalities, blindness, hearing and speech disorders, some mental disorders and some </a:t>
            </a:r>
            <a:r>
              <a:rPr lang="en-US" u="sng" smtClean="0">
                <a:solidFill>
                  <a:srgbClr val="FF0000"/>
                </a:solidFill>
                <a:cs typeface="Arial" pitchFamily="34" charset="0"/>
              </a:rPr>
              <a:t>chromosomal anomalies</a:t>
            </a:r>
            <a:endParaRPr lang="ar-EG" u="sng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8C012-A342-4225-BBCA-C428ED4B1DBD}" type="slidenum">
              <a:rPr lang="ar-EG" smtClean="0"/>
              <a:pPr>
                <a:defRPr/>
              </a:pPr>
              <a:t>42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C0A1-E9C6-4EDA-92B3-87066B12F28E}" type="slidenum">
              <a:rPr lang="ar-EG" smtClean="0"/>
              <a:pPr>
                <a:defRPr/>
              </a:pPr>
              <a:t>43</a:t>
            </a:fld>
            <a:endParaRPr lang="ar-EG"/>
          </a:p>
        </p:txBody>
      </p:sp>
      <p:sp>
        <p:nvSpPr>
          <p:cNvPr id="45059" name="AutoShape 2" descr="Image result for chromosomal anomalies incompatible with lif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45060" name="AutoShape 4" descr="Image result for chromosomal anomalies incompatible with lif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18528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sz="3600" dirty="0">
              <a:solidFill>
                <a:srgbClr val="C0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63"/>
          </a:xfrm>
        </p:spPr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b="1" dirty="0" smtClean="0">
                <a:cs typeface="Arial" pitchFamily="34" charset="0"/>
              </a:rPr>
              <a:t>Several other disorders do not become evident until later in life.</a:t>
            </a:r>
            <a:endParaRPr lang="en-US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ü"/>
            </a:pPr>
            <a:endParaRPr lang="en-US" sz="800" dirty="0" smtClean="0">
              <a:cs typeface="Arial" pitchFamily="34" charset="0"/>
            </a:endParaRPr>
          </a:p>
          <a:p>
            <a:pPr algn="l" rtl="0"/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A843E-0AEF-4CD4-8CA7-75E970DA8DE2}" type="slidenum">
              <a:rPr lang="ar-EG" smtClean="0"/>
              <a:pPr>
                <a:defRPr/>
              </a:pPr>
              <a:t>44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045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471988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sz="3600" b="1" u="sng" dirty="0" smtClean="0">
                <a:solidFill>
                  <a:srgbClr val="C00000"/>
                </a:solidFill>
                <a:cs typeface="Arial" pitchFamily="34" charset="0"/>
              </a:rPr>
              <a:t>Responsibility of early detection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The </a:t>
            </a:r>
            <a:r>
              <a:rPr lang="en-US" b="1" dirty="0" smtClean="0">
                <a:cs typeface="Arial" pitchFamily="34" charset="0"/>
              </a:rPr>
              <a:t>family</a:t>
            </a:r>
            <a:r>
              <a:rPr lang="en-US" dirty="0" smtClean="0">
                <a:cs typeface="Arial" pitchFamily="34" charset="0"/>
              </a:rPr>
              <a:t> in general and </a:t>
            </a:r>
            <a:r>
              <a:rPr lang="en-US" b="1" u="sng" dirty="0" smtClean="0">
                <a:cs typeface="Arial" pitchFamily="34" charset="0"/>
              </a:rPr>
              <a:t>the mother </a:t>
            </a:r>
            <a:r>
              <a:rPr lang="en-US" dirty="0" smtClean="0">
                <a:cs typeface="Arial" pitchFamily="34" charset="0"/>
              </a:rPr>
              <a:t>in particular play a significant role in early detection of disability</a:t>
            </a:r>
          </a:p>
          <a:p>
            <a:pPr algn="l" rtl="0">
              <a:buFont typeface="Arial" pitchFamily="34" charset="0"/>
              <a:buNone/>
            </a:pPr>
            <a:endParaRPr lang="en-US" sz="800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Abnormalities in development, both physical and others and delay in learning abilities may become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obvious to the diligent eyes of the mother </a:t>
            </a:r>
            <a:r>
              <a:rPr lang="en-US" dirty="0" smtClean="0">
                <a:cs typeface="Arial" pitchFamily="34" charset="0"/>
              </a:rPr>
              <a:t>much earlier than a clinical examination can made</a:t>
            </a: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0EA9E-1315-45F7-86F0-DDA006C5881F}" type="slidenum">
              <a:rPr lang="ar-EG" smtClean="0"/>
              <a:pPr>
                <a:defRPr/>
              </a:pPr>
              <a:t>45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algn="l" rtl="0"/>
            <a:r>
              <a:rPr lang="en-US" sz="3600" smtClean="0">
                <a:cs typeface="Arial" pitchFamily="34" charset="0"/>
              </a:rPr>
              <a:t>Besides the parents and the medical team in the hospitals, or the child health centers, day care nursery staff, </a:t>
            </a:r>
          </a:p>
          <a:p>
            <a:pPr algn="l" rtl="0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algn="l" rtl="0"/>
            <a:r>
              <a:rPr lang="en-US" smtClean="0">
                <a:cs typeface="Arial" pitchFamily="34" charset="0"/>
              </a:rPr>
              <a:t>Teachers at nursery schools and school teachers, school nurse, school medical officer, social workers, educational psychologist…etc. are involved in </a:t>
            </a:r>
            <a:r>
              <a:rPr lang="en-US" u="sng" smtClean="0">
                <a:cs typeface="Arial" pitchFamily="34" charset="0"/>
              </a:rPr>
              <a:t>early diagnoses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E21F4-C8DB-4F8F-ABED-105BA64FB39A}" type="slidenum">
              <a:rPr lang="ar-EG" smtClean="0"/>
              <a:pPr>
                <a:defRPr/>
              </a:pPr>
              <a:t>46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160837"/>
          </a:xfrm>
        </p:spPr>
        <p:txBody>
          <a:bodyPr/>
          <a:lstStyle/>
          <a:p>
            <a:pPr algn="l" rtl="0"/>
            <a:r>
              <a:rPr lang="en-US" smtClean="0">
                <a:cs typeface="Arial" pitchFamily="34" charset="0"/>
              </a:rPr>
              <a:t>New forms of secondary prevention, such as </a:t>
            </a:r>
            <a:r>
              <a:rPr lang="en-US" b="1" smtClean="0">
                <a:cs typeface="Arial" pitchFamily="34" charset="0"/>
              </a:rPr>
              <a:t>genetic or surgical manipulation of an affected fetus</a:t>
            </a:r>
            <a:r>
              <a:rPr lang="en-US" smtClean="0">
                <a:cs typeface="Arial" pitchFamily="34" charset="0"/>
              </a:rPr>
              <a:t> to eradicate the biochemical or anatomical abnormality are being tried.</a:t>
            </a:r>
          </a:p>
          <a:p>
            <a:pPr algn="l" rtl="0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algn="l" rtl="0"/>
            <a:r>
              <a:rPr lang="en-US" smtClean="0">
                <a:cs typeface="Arial" pitchFamily="34" charset="0"/>
              </a:rPr>
              <a:t>This is true for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congenital heart disease (VSD, ASD), cleft lip and cleft palate, congenital dislocation of the hip (CDH) and others</a:t>
            </a:r>
          </a:p>
          <a:p>
            <a:pPr algn="l" rtl="0"/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E7772-F02E-492F-A770-9EBFEAEFB903}" type="slidenum">
              <a:rPr lang="ar-EG" smtClean="0"/>
              <a:pPr>
                <a:defRPr/>
              </a:pPr>
              <a:t>47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rtl="0"/>
            <a:r>
              <a:rPr lang="en-US" sz="3600" b="1" smtClean="0">
                <a:cs typeface="Times New Roman" pitchFamily="18" charset="0"/>
              </a:rPr>
              <a:t/>
            </a:r>
            <a:br>
              <a:rPr lang="en-US" sz="3600" b="1" smtClean="0">
                <a:cs typeface="Times New Roman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Tertiary Prevention (Rehabilitation)</a:t>
            </a:r>
            <a:r>
              <a:rPr lang="en-US" sz="3600" b="1" smtClean="0">
                <a:solidFill>
                  <a:srgbClr val="FF00FF"/>
                </a:solidFill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FF00FF"/>
                </a:solidFill>
                <a:cs typeface="Times New Roman" pitchFamily="18" charset="0"/>
              </a:rPr>
            </a:br>
            <a:endParaRPr lang="en-US" sz="3600" b="1" smtClean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smtClean="0">
                <a:cs typeface="Arial" pitchFamily="34" charset="0"/>
              </a:rPr>
              <a:t>Rehabilitation is the process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aiming at enabling an impaired person to reach an optimal (mental, physical and / or social) functional level, thus providing him with the tools to change his own life</a:t>
            </a:r>
            <a:endParaRPr lang="en-US" sz="3600" smtClean="0">
              <a:solidFill>
                <a:srgbClr val="FF0000"/>
              </a:solidFill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800" smtClean="0"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It includes all the services provided to enable the handicapped to make </a:t>
            </a:r>
            <a:r>
              <a:rPr lang="en-US" u="sng" smtClean="0">
                <a:cs typeface="Arial" pitchFamily="34" charset="0"/>
              </a:rPr>
              <a:t>maximum use of their 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C6E7-0DC6-4936-B001-E1921525A9F1}" type="slidenum">
              <a:rPr lang="ar-EG" smtClean="0"/>
              <a:pPr>
                <a:defRPr/>
              </a:pPr>
              <a:t>48</a:t>
            </a:fld>
            <a:endParaRPr lang="ar-EG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643438"/>
            <a:ext cx="27463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000625"/>
            <a:ext cx="2686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720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57188"/>
            <a:ext cx="7900987" cy="76835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FF00FF"/>
                </a:solidFill>
              </a:rPr>
              <a:t/>
            </a:r>
            <a:br>
              <a:rPr lang="en-US" sz="3600" b="1" dirty="0">
                <a:solidFill>
                  <a:srgbClr val="FF00FF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  <a:r>
              <a:rPr lang="en-US" sz="3600" b="1" dirty="0">
                <a:solidFill>
                  <a:srgbClr val="FF00FF"/>
                </a:solidFill>
              </a:rPr>
              <a:t/>
            </a:r>
            <a:br>
              <a:rPr lang="en-US" sz="3600" b="1" dirty="0">
                <a:solidFill>
                  <a:srgbClr val="FF00FF"/>
                </a:solidFill>
              </a:rPr>
            </a:b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72488" cy="51435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It includes the following measures: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Measures to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compensate</a:t>
            </a:r>
            <a:r>
              <a:rPr lang="en-US" sz="2400" dirty="0" smtClean="0">
                <a:cs typeface="Arial" pitchFamily="34" charset="0"/>
              </a:rPr>
              <a:t> for the limitation or loss of function (e.g. by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technical aid</a:t>
            </a:r>
            <a:r>
              <a:rPr lang="en-US" sz="2400" dirty="0" smtClean="0"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Measures to facilitate social adjustment or readjustment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Through these measures the highest possible degree of 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“independence” </a:t>
            </a:r>
            <a:r>
              <a:rPr lang="en-US" sz="2400" dirty="0" smtClean="0">
                <a:cs typeface="Arial" pitchFamily="34" charset="0"/>
              </a:rPr>
              <a:t>can be achieved which usually includes engagement in suitable work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A9CE-991A-43CD-9B19-ED307B8B9AFA}" type="slidenum">
              <a:rPr lang="ar-EG" smtClean="0"/>
              <a:pPr>
                <a:defRPr/>
              </a:pPr>
              <a:t>49</a:t>
            </a:fld>
            <a:endParaRPr lang="ar-EG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214688"/>
            <a:ext cx="24288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21336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Disadvantage relative to others</a:t>
            </a:r>
            <a:endParaRPr lang="en-US" sz="3600" b="1" u="sng" dirty="0" smtClean="0"/>
          </a:p>
          <a:p>
            <a:pPr lvl="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Socializing the experience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                                      ↓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Handicap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DB453-2339-4BD5-826E-7B5D2CC118C7}" type="slidenum">
              <a:rPr lang="ar-EG" smtClean="0"/>
              <a:pPr>
                <a:defRPr/>
              </a:pPr>
              <a:t>5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57150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375" cy="5572125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success of rehabilitation depends on: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implicitly in the success (that further progress is possible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which motivate the patient and family towards overcoming the effects of disability (self-pity-overprotection)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11B4-B22A-4485-B2B8-36BAC048866B}" type="slidenum">
              <a:rPr lang="ar-EG" smtClean="0"/>
              <a:pPr>
                <a:defRPr/>
              </a:pPr>
              <a:t>50</a:t>
            </a:fld>
            <a:endParaRPr lang="ar-EG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643313"/>
            <a:ext cx="3571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143250"/>
            <a:ext cx="33924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</a:t>
            </a:r>
            <a:endParaRPr lang="ar-EG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Impairment: 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In the context of health experience, Impairment is any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Loss</a:t>
            </a:r>
            <a:r>
              <a:rPr lang="en-US" sz="3600" u="sng" smtClean="0">
                <a:solidFill>
                  <a:srgbClr val="990033"/>
                </a:solidFill>
                <a:cs typeface="Arial" pitchFamily="34" charset="0"/>
              </a:rPr>
              <a:t> or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Abnormalit</a:t>
            </a:r>
            <a:r>
              <a:rPr lang="en-US" sz="3600" u="sng" smtClean="0">
                <a:solidFill>
                  <a:srgbClr val="990033"/>
                </a:solidFill>
                <a:cs typeface="Arial" pitchFamily="34" charset="0"/>
              </a:rPr>
              <a:t>y </a:t>
            </a:r>
            <a:r>
              <a:rPr lang="en-US" sz="3600" smtClean="0">
                <a:cs typeface="Arial" pitchFamily="34" charset="0"/>
              </a:rPr>
              <a:t>of physiological, psychological or anatomical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Structure</a:t>
            </a:r>
            <a:r>
              <a:rPr lang="en-US" sz="3600" u="sng" smtClean="0">
                <a:solidFill>
                  <a:srgbClr val="990033"/>
                </a:solidFill>
                <a:cs typeface="Arial" pitchFamily="34" charset="0"/>
              </a:rPr>
              <a:t>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or Function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It refers to an underlying molecular, cellular, psychological or structural disorders within an individual.</a:t>
            </a:r>
            <a:endParaRPr lang="ar-EG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4E359-F6EC-4D8D-AEDF-D34EA39BA1DA}" type="slidenum">
              <a:rPr lang="ar-EG" smtClean="0"/>
              <a:pPr>
                <a:defRPr/>
              </a:pPr>
              <a:t>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4313" y="714375"/>
            <a:ext cx="8786812" cy="564356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4400" b="1" smtClean="0">
                <a:solidFill>
                  <a:srgbClr val="C00000"/>
                </a:solidFill>
                <a:cs typeface="Arial" pitchFamily="34" charset="0"/>
              </a:rPr>
              <a:t>Disability 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In the context of health experience, Disability is any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Restriction or Lack </a:t>
            </a:r>
            <a:r>
              <a:rPr lang="en-US" sz="3600" smtClean="0">
                <a:cs typeface="Arial" pitchFamily="34" charset="0"/>
              </a:rPr>
              <a:t>of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Ability to Perform an Activity </a:t>
            </a:r>
            <a:r>
              <a:rPr lang="en-US" sz="3600" smtClean="0">
                <a:cs typeface="Arial" pitchFamily="34" charset="0"/>
              </a:rPr>
              <a:t>in the </a:t>
            </a:r>
            <a:r>
              <a:rPr lang="en-US" sz="3600" b="1" u="sng" smtClean="0">
                <a:cs typeface="Arial" pitchFamily="34" charset="0"/>
              </a:rPr>
              <a:t>Manner</a:t>
            </a:r>
            <a:r>
              <a:rPr lang="en-US" sz="3600" smtClean="0">
                <a:cs typeface="Arial" pitchFamily="34" charset="0"/>
              </a:rPr>
              <a:t> or within the </a:t>
            </a:r>
            <a:r>
              <a:rPr lang="en-US" sz="3600" b="1" u="sng" smtClean="0">
                <a:cs typeface="Arial" pitchFamily="34" charset="0"/>
              </a:rPr>
              <a:t>Range</a:t>
            </a:r>
            <a:r>
              <a:rPr lang="en-US" sz="3600" smtClean="0">
                <a:cs typeface="Arial" pitchFamily="34" charset="0"/>
              </a:rPr>
              <a:t> considered </a:t>
            </a:r>
            <a:r>
              <a:rPr lang="en-US" sz="3600" smtClean="0">
                <a:solidFill>
                  <a:srgbClr val="FF0000"/>
                </a:solidFill>
                <a:cs typeface="Arial" pitchFamily="34" charset="0"/>
              </a:rPr>
              <a:t>normal for a human being</a:t>
            </a:r>
            <a:r>
              <a:rPr lang="en-US" sz="3600" smtClean="0">
                <a:cs typeface="Arial" pitchFamily="34" charset="0"/>
              </a:rPr>
              <a:t>.</a:t>
            </a:r>
          </a:p>
          <a:p>
            <a:pPr algn="l" rtl="0" eaLnBrk="1" hangingPunct="1"/>
            <a:r>
              <a:rPr lang="en-US" u="sng" smtClean="0">
                <a:cs typeface="Arial" pitchFamily="34" charset="0"/>
              </a:rPr>
              <a:t>It refers to a </a:t>
            </a:r>
            <a:r>
              <a:rPr lang="en-US" b="1" u="sng" smtClean="0">
                <a:solidFill>
                  <a:srgbClr val="990033"/>
                </a:solidFill>
                <a:cs typeface="Arial" pitchFamily="34" charset="0"/>
              </a:rPr>
              <a:t>Stable and Persistent </a:t>
            </a:r>
            <a:r>
              <a:rPr lang="en-US" u="sng" smtClean="0">
                <a:cs typeface="Arial" pitchFamily="34" charset="0"/>
              </a:rPr>
              <a:t>deficit in function</a:t>
            </a:r>
            <a:r>
              <a:rPr lang="en-US" smtClean="0">
                <a:cs typeface="Arial" pitchFamily="34" charset="0"/>
              </a:rPr>
              <a:t>, often the consequence of Impairment and also confined to the individual. 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567A7-14AF-449B-97CF-E31B62555293}" type="slidenum">
              <a:rPr lang="ar-EG" smtClean="0"/>
              <a:pPr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547211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smtClean="0">
                <a:solidFill>
                  <a:srgbClr val="C00000"/>
                </a:solidFill>
                <a:cs typeface="Arial" pitchFamily="34" charset="0"/>
              </a:rPr>
              <a:t>Handicap:</a:t>
            </a:r>
            <a:r>
              <a:rPr lang="en-US" sz="3600" smtClean="0">
                <a:cs typeface="Arial" pitchFamily="34" charset="0"/>
              </a:rPr>
              <a:t> 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In the context of health experience, A handicap is a </a:t>
            </a:r>
            <a:r>
              <a:rPr lang="en-US" u="sng" smtClean="0">
                <a:cs typeface="Arial" pitchFamily="34" charset="0"/>
              </a:rPr>
              <a:t>disadvantage for a given individual</a:t>
            </a:r>
            <a:r>
              <a:rPr lang="en-US" smtClean="0">
                <a:cs typeface="Arial" pitchFamily="34" charset="0"/>
              </a:rPr>
              <a:t>, resulting from </a:t>
            </a:r>
            <a:r>
              <a:rPr lang="en-US" u="sng" smtClean="0">
                <a:solidFill>
                  <a:srgbClr val="FF0000"/>
                </a:solidFill>
                <a:cs typeface="Arial" pitchFamily="34" charset="0"/>
              </a:rPr>
              <a:t>an impairment or a disability, that </a:t>
            </a:r>
            <a:r>
              <a:rPr lang="en-US" sz="3600" b="1" u="sng" smtClean="0">
                <a:solidFill>
                  <a:srgbClr val="FF0000"/>
                </a:solidFill>
                <a:cs typeface="Arial" pitchFamily="34" charset="0"/>
              </a:rPr>
              <a:t>limits or prevents</a:t>
            </a:r>
            <a:r>
              <a:rPr lang="en-US" u="sng" smtClean="0">
                <a:solidFill>
                  <a:srgbClr val="FF0000"/>
                </a:solidFill>
                <a:cs typeface="Arial" pitchFamily="34" charset="0"/>
              </a:rPr>
              <a:t> the fulfillment of a role that is normal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for that individual </a:t>
            </a:r>
            <a:r>
              <a:rPr lang="en-US" smtClean="0">
                <a:cs typeface="Arial" pitchFamily="34" charset="0"/>
              </a:rPr>
              <a:t>(depending on age, sex, and social and cultural factors). 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It refers to the limitation on carrying out social roles defined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as appropriate </a:t>
            </a:r>
            <a:r>
              <a:rPr lang="en-US" smtClean="0">
                <a:cs typeface="Arial" pitchFamily="34" charset="0"/>
              </a:rPr>
              <a:t>for an individual of certain age, gender or class.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454D-7CD2-4628-92A4-F07DA957369B}" type="slidenum">
              <a:rPr lang="ar-EG" smtClean="0"/>
              <a:pPr>
                <a:defRPr/>
              </a:pPr>
              <a:t>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765175"/>
            <a:ext cx="8858250" cy="5592763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New definition and classification: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The new definition emphasized that, </a:t>
            </a:r>
            <a:r>
              <a:rPr lang="en-US" b="1" u="sng" dirty="0" smtClean="0"/>
              <a:t>the human functioning state</a:t>
            </a:r>
            <a:r>
              <a:rPr lang="en-US" b="1" dirty="0" smtClean="0"/>
              <a:t> is a result of the interaction between three dimensions: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0000"/>
                </a:solidFill>
              </a:rPr>
              <a:t>biological</a:t>
            </a:r>
            <a:r>
              <a:rPr lang="en-US" sz="3000" dirty="0" smtClean="0"/>
              <a:t> status with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0000"/>
                </a:solidFill>
              </a:rPr>
              <a:t>psychological</a:t>
            </a:r>
            <a:r>
              <a:rPr lang="en-US" sz="3000" dirty="0" smtClean="0"/>
              <a:t> status and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the coping mechanisms of the human being and the </a:t>
            </a:r>
            <a:r>
              <a:rPr lang="en-US" sz="3000" dirty="0" smtClean="0">
                <a:solidFill>
                  <a:srgbClr val="FF0000"/>
                </a:solidFill>
              </a:rPr>
              <a:t>environment and the society </a:t>
            </a:r>
            <a:r>
              <a:rPr lang="en-US" sz="3000" dirty="0" smtClean="0"/>
              <a:t>surrounding. </a:t>
            </a:r>
            <a:endParaRPr lang="ar-EG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AB26A-3ED6-4D44-8BD6-1F141D336A2C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6" ma:contentTypeDescription="Create a new document." ma:contentTypeScope="" ma:versionID="f48d1b8c8c867eee902265cf3654613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865a30e56b997494d9cb9dc52bd11eee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E21E73-DC1B-4D56-BD0E-FB23B4C68A0E}"/>
</file>

<file path=customXml/itemProps2.xml><?xml version="1.0" encoding="utf-8"?>
<ds:datastoreItem xmlns:ds="http://schemas.openxmlformats.org/officeDocument/2006/customXml" ds:itemID="{AF1EE5E4-666F-45DF-AB3B-ECD50CAE6921}"/>
</file>

<file path=customXml/itemProps3.xml><?xml version="1.0" encoding="utf-8"?>
<ds:datastoreItem xmlns:ds="http://schemas.openxmlformats.org/officeDocument/2006/customXml" ds:itemID="{9809DE68-ACDE-4DD9-BEEB-88704F4183FE}"/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2095</Words>
  <Application>Microsoft Office PowerPoint</Application>
  <PresentationFormat>On-screen Show (4:3)</PresentationFormat>
  <Paragraphs>323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Office Theme</vt:lpstr>
      <vt:lpstr>Care  of  Disabled </vt:lpstr>
      <vt:lpstr>  Introduction  The consequences of disease</vt:lpstr>
      <vt:lpstr>PowerPoint Presentation</vt:lpstr>
      <vt:lpstr>PowerPoint Presentation</vt:lpstr>
      <vt:lpstr>PowerPoint Presentation</vt:lpstr>
      <vt:lpstr>Definitions </vt:lpstr>
      <vt:lpstr>Definitions</vt:lpstr>
      <vt:lpstr>Definitions</vt:lpstr>
      <vt:lpstr>Definitions</vt:lpstr>
      <vt:lpstr>New definition and classification:</vt:lpstr>
      <vt:lpstr>New definition and classification:</vt:lpstr>
      <vt:lpstr>PowerPoint Presentation</vt:lpstr>
      <vt:lpstr>PowerPoint Presentation</vt:lpstr>
      <vt:lpstr>Required Interventions </vt:lpstr>
      <vt:lpstr>Required interventions </vt:lpstr>
      <vt:lpstr>Required interventions </vt:lpstr>
      <vt:lpstr>Required interventions </vt:lpstr>
      <vt:lpstr>PowerPoint Presentation</vt:lpstr>
      <vt:lpstr>Benefits of early intervention </vt:lpstr>
      <vt:lpstr>Effects of disability</vt:lpstr>
      <vt:lpstr>Effects of disability</vt:lpstr>
      <vt:lpstr>Effects of disability</vt:lpstr>
      <vt:lpstr>Effects of disability</vt:lpstr>
      <vt:lpstr>Effects of disability</vt:lpstr>
      <vt:lpstr>PowerPoint Presentation</vt:lpstr>
      <vt:lpstr>Categories of childhood disabilities</vt:lpstr>
      <vt:lpstr>Causes of disabilities</vt:lpstr>
      <vt:lpstr>Prenatal causes of disabilities</vt:lpstr>
      <vt:lpstr>Prenatal causes of disabilities</vt:lpstr>
      <vt:lpstr>Prenatal causes of disabilities</vt:lpstr>
      <vt:lpstr>Prenatal causes of disabilities</vt:lpstr>
      <vt:lpstr>Prenatal causes of disabilities</vt:lpstr>
      <vt:lpstr>Peri-natal causes of disabilities</vt:lpstr>
      <vt:lpstr>Peri natal causes of disabilities</vt:lpstr>
      <vt:lpstr>Childhood causes of disabilities</vt:lpstr>
      <vt:lpstr>PowerPoint Presentation</vt:lpstr>
      <vt:lpstr>Prevention of disability:</vt:lpstr>
      <vt:lpstr>Prevention of disability:</vt:lpstr>
      <vt:lpstr>Prevention of disability:</vt:lpstr>
      <vt:lpstr>Prevention of disability:</vt:lpstr>
      <vt:lpstr>Prevention of disability:</vt:lpstr>
      <vt:lpstr>Prevention of disability:</vt:lpstr>
      <vt:lpstr>PowerPoint Presentation</vt:lpstr>
      <vt:lpstr>Prevention of disability:  Secondary prevention</vt:lpstr>
      <vt:lpstr>Prevention of disability:  Secondary prevention</vt:lpstr>
      <vt:lpstr>Prevention of disability:  Secondary prevention</vt:lpstr>
      <vt:lpstr>Prevention of disability:  Secondary prevention</vt:lpstr>
      <vt:lpstr> Tertiary Prevention (Rehabilitation) </vt:lpstr>
      <vt:lpstr> Tertiary prevention (rehabilitation) </vt:lpstr>
      <vt:lpstr>Tertiary prevention (rehabilitation)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</dc:title>
  <dc:creator>Dr. mona mortada</dc:creator>
  <cp:lastModifiedBy>Administrator</cp:lastModifiedBy>
  <cp:revision>252</cp:revision>
  <dcterms:created xsi:type="dcterms:W3CDTF">2010-12-12T15:22:17Z</dcterms:created>
  <dcterms:modified xsi:type="dcterms:W3CDTF">2020-12-07T21:36:03Z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