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7" r:id="rId3"/>
  </p:sldMasterIdLst>
  <p:notesMasterIdLst>
    <p:notesMasterId r:id="rId31"/>
  </p:notesMasterIdLst>
  <p:sldIdLst>
    <p:sldId id="256" r:id="rId4"/>
    <p:sldId id="257" r:id="rId5"/>
    <p:sldId id="271" r:id="rId6"/>
    <p:sldId id="258" r:id="rId7"/>
    <p:sldId id="259" r:id="rId8"/>
    <p:sldId id="261" r:id="rId9"/>
    <p:sldId id="283" r:id="rId10"/>
    <p:sldId id="262" r:id="rId11"/>
    <p:sldId id="263" r:id="rId12"/>
    <p:sldId id="264" r:id="rId13"/>
    <p:sldId id="269" r:id="rId14"/>
    <p:sldId id="273" r:id="rId15"/>
    <p:sldId id="274" r:id="rId16"/>
    <p:sldId id="272" r:id="rId17"/>
    <p:sldId id="265" r:id="rId18"/>
    <p:sldId id="285" r:id="rId19"/>
    <p:sldId id="286" r:id="rId20"/>
    <p:sldId id="270" r:id="rId21"/>
    <p:sldId id="275" r:id="rId22"/>
    <p:sldId id="276" r:id="rId23"/>
    <p:sldId id="267" r:id="rId24"/>
    <p:sldId id="277" r:id="rId25"/>
    <p:sldId id="278" r:id="rId26"/>
    <p:sldId id="279" r:id="rId27"/>
    <p:sldId id="281" r:id="rId28"/>
    <p:sldId id="282" r:id="rId29"/>
    <p:sldId id="280" r:id="rId30"/>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463" autoAdjust="0"/>
    <p:restoredTop sz="94660"/>
  </p:normalViewPr>
  <p:slideViewPr>
    <p:cSldViewPr>
      <p:cViewPr varScale="1">
        <p:scale>
          <a:sx n="69" d="100"/>
          <a:sy n="69" d="100"/>
        </p:scale>
        <p:origin x="-1254"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 /><Relationship Id="rId13" Type="http://schemas.openxmlformats.org/officeDocument/2006/relationships/slide" Target="slides/slide10.xml" /><Relationship Id="rId18" Type="http://schemas.openxmlformats.org/officeDocument/2006/relationships/slide" Target="slides/slide15.xml" /><Relationship Id="rId26" Type="http://schemas.openxmlformats.org/officeDocument/2006/relationships/slide" Target="slides/slide23.xml" /><Relationship Id="rId3" Type="http://schemas.openxmlformats.org/officeDocument/2006/relationships/slideMaster" Target="slideMasters/slideMaster1.xml" /><Relationship Id="rId21" Type="http://schemas.openxmlformats.org/officeDocument/2006/relationships/slide" Target="slides/slide18.xml" /><Relationship Id="rId34" Type="http://schemas.openxmlformats.org/officeDocument/2006/relationships/theme" Target="theme/theme1.xml" /><Relationship Id="rId7" Type="http://schemas.openxmlformats.org/officeDocument/2006/relationships/slide" Target="slides/slide4.xml" /><Relationship Id="rId12" Type="http://schemas.openxmlformats.org/officeDocument/2006/relationships/slide" Target="slides/slide9.xml" /><Relationship Id="rId17" Type="http://schemas.openxmlformats.org/officeDocument/2006/relationships/slide" Target="slides/slide14.xml" /><Relationship Id="rId25" Type="http://schemas.openxmlformats.org/officeDocument/2006/relationships/slide" Target="slides/slide22.xml" /><Relationship Id="rId33" Type="http://schemas.openxmlformats.org/officeDocument/2006/relationships/viewProps" Target="viewProps.xml" /><Relationship Id="rId2" Type="http://schemas.openxmlformats.org/officeDocument/2006/relationships/customXml" Target="../customXml/item2.xml" /><Relationship Id="rId16" Type="http://schemas.openxmlformats.org/officeDocument/2006/relationships/slide" Target="slides/slide13.xml" /><Relationship Id="rId20" Type="http://schemas.openxmlformats.org/officeDocument/2006/relationships/slide" Target="slides/slide17.xml" /><Relationship Id="rId29" Type="http://schemas.openxmlformats.org/officeDocument/2006/relationships/slide" Target="slides/slide26.xml" /><Relationship Id="rId1" Type="http://schemas.openxmlformats.org/officeDocument/2006/relationships/customXml" Target="../customXml/item1.xml" /><Relationship Id="rId6" Type="http://schemas.openxmlformats.org/officeDocument/2006/relationships/slide" Target="slides/slide3.xml" /><Relationship Id="rId11" Type="http://schemas.openxmlformats.org/officeDocument/2006/relationships/slide" Target="slides/slide8.xml" /><Relationship Id="rId24" Type="http://schemas.openxmlformats.org/officeDocument/2006/relationships/slide" Target="slides/slide21.xml" /><Relationship Id="rId32" Type="http://schemas.openxmlformats.org/officeDocument/2006/relationships/presProps" Target="presProps.xml" /><Relationship Id="rId5" Type="http://schemas.openxmlformats.org/officeDocument/2006/relationships/slide" Target="slides/slide2.xml" /><Relationship Id="rId15" Type="http://schemas.openxmlformats.org/officeDocument/2006/relationships/slide" Target="slides/slide12.xml" /><Relationship Id="rId23" Type="http://schemas.openxmlformats.org/officeDocument/2006/relationships/slide" Target="slides/slide20.xml" /><Relationship Id="rId28" Type="http://schemas.openxmlformats.org/officeDocument/2006/relationships/slide" Target="slides/slide25.xml" /><Relationship Id="rId10" Type="http://schemas.openxmlformats.org/officeDocument/2006/relationships/slide" Target="slides/slide7.xml" /><Relationship Id="rId19" Type="http://schemas.openxmlformats.org/officeDocument/2006/relationships/slide" Target="slides/slide16.xml" /><Relationship Id="rId31" Type="http://schemas.openxmlformats.org/officeDocument/2006/relationships/notesMaster" Target="notesMasters/notesMaster1.xml" /><Relationship Id="rId4" Type="http://schemas.openxmlformats.org/officeDocument/2006/relationships/slide" Target="slides/slide1.xml" /><Relationship Id="rId9" Type="http://schemas.openxmlformats.org/officeDocument/2006/relationships/slide" Target="slides/slide6.xml" /><Relationship Id="rId14" Type="http://schemas.openxmlformats.org/officeDocument/2006/relationships/slide" Target="slides/slide11.xml" /><Relationship Id="rId22" Type="http://schemas.openxmlformats.org/officeDocument/2006/relationships/slide" Target="slides/slide19.xml" /><Relationship Id="rId27" Type="http://schemas.openxmlformats.org/officeDocument/2006/relationships/slide" Target="slides/slide24.xml" /><Relationship Id="rId30" Type="http://schemas.openxmlformats.org/officeDocument/2006/relationships/slide" Target="slides/slide27.xml" /><Relationship Id="rId35" Type="http://schemas.openxmlformats.org/officeDocument/2006/relationships/tableStyles" Target="tableStyles.xml"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9634" name="Rectangle 2">
            <a:extLst>
              <a:ext uri="{FF2B5EF4-FFF2-40B4-BE49-F238E27FC236}">
                <a16:creationId xmlns:a16="http://schemas.microsoft.com/office/drawing/2014/main" id="{A9FD3F74-C600-D01C-4FEC-B5C4717A31A4}"/>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panose="020B0604020202020204" pitchFamily="34" charset="0"/>
                <a:cs typeface="Arial" panose="020B0604020202020204" pitchFamily="34" charset="0"/>
              </a:defRPr>
            </a:lvl1pPr>
          </a:lstStyle>
          <a:p>
            <a:pPr>
              <a:defRPr/>
            </a:pPr>
            <a:endParaRPr lang="en-US" altLang="en-US"/>
          </a:p>
        </p:txBody>
      </p:sp>
      <p:sp>
        <p:nvSpPr>
          <p:cNvPr id="69635" name="Rectangle 3">
            <a:extLst>
              <a:ext uri="{FF2B5EF4-FFF2-40B4-BE49-F238E27FC236}">
                <a16:creationId xmlns:a16="http://schemas.microsoft.com/office/drawing/2014/main" id="{113881C8-6D84-DC9E-C277-E1112689088D}"/>
              </a:ext>
            </a:extLst>
          </p:cNvPr>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panose="020B0604020202020204" pitchFamily="34" charset="0"/>
                <a:cs typeface="Arial" panose="020B0604020202020204" pitchFamily="34" charset="0"/>
              </a:defRPr>
            </a:lvl1pPr>
          </a:lstStyle>
          <a:p>
            <a:pPr>
              <a:defRPr/>
            </a:pPr>
            <a:endParaRPr lang="en-US" altLang="en-US"/>
          </a:p>
        </p:txBody>
      </p:sp>
      <p:sp>
        <p:nvSpPr>
          <p:cNvPr id="30724" name="Rectangle 4">
            <a:extLst>
              <a:ext uri="{FF2B5EF4-FFF2-40B4-BE49-F238E27FC236}">
                <a16:creationId xmlns:a16="http://schemas.microsoft.com/office/drawing/2014/main" id="{11211462-CB3B-E733-72A6-2C947D09658E}"/>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9637" name="Rectangle 5">
            <a:extLst>
              <a:ext uri="{FF2B5EF4-FFF2-40B4-BE49-F238E27FC236}">
                <a16:creationId xmlns:a16="http://schemas.microsoft.com/office/drawing/2014/main" id="{E020712A-84F0-9092-B459-2A7C9C6D354D}"/>
              </a:ext>
            </a:extLst>
          </p:cNvPr>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69638" name="Rectangle 6">
            <a:extLst>
              <a:ext uri="{FF2B5EF4-FFF2-40B4-BE49-F238E27FC236}">
                <a16:creationId xmlns:a16="http://schemas.microsoft.com/office/drawing/2014/main" id="{AC85442E-AC0F-39A0-3133-3DC955621585}"/>
              </a:ext>
            </a:extLst>
          </p:cNvPr>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panose="020B0604020202020204" pitchFamily="34" charset="0"/>
                <a:cs typeface="Arial" panose="020B0604020202020204" pitchFamily="34" charset="0"/>
              </a:defRPr>
            </a:lvl1pPr>
          </a:lstStyle>
          <a:p>
            <a:pPr>
              <a:defRPr/>
            </a:pPr>
            <a:endParaRPr lang="en-US" altLang="en-US"/>
          </a:p>
        </p:txBody>
      </p:sp>
      <p:sp>
        <p:nvSpPr>
          <p:cNvPr id="69639" name="Rectangle 7">
            <a:extLst>
              <a:ext uri="{FF2B5EF4-FFF2-40B4-BE49-F238E27FC236}">
                <a16:creationId xmlns:a16="http://schemas.microsoft.com/office/drawing/2014/main" id="{8308F576-2BDD-2779-A0AE-DEF03DB66E73}"/>
              </a:ext>
            </a:extLst>
          </p:cNvPr>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fld id="{40A96DE4-29DA-4E29-82E2-FE9DCF3A77B5}"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 /><Relationship Id="rId1" Type="http://schemas.openxmlformats.org/officeDocument/2006/relationships/notesMaster" Target="../notesMasters/notesMaster1.xml" /></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 /><Relationship Id="rId1" Type="http://schemas.openxmlformats.org/officeDocument/2006/relationships/notesMaster" Target="../notesMasters/notesMaster1.xml" /></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 /><Relationship Id="rId1" Type="http://schemas.openxmlformats.org/officeDocument/2006/relationships/notesMaster" Target="../notesMasters/notesMaster1.xml" /></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 /><Relationship Id="rId1" Type="http://schemas.openxmlformats.org/officeDocument/2006/relationships/notesMaster" Target="../notesMasters/notesMaster1.xml" /></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a:extLst>
              <a:ext uri="{FF2B5EF4-FFF2-40B4-BE49-F238E27FC236}">
                <a16:creationId xmlns:a16="http://schemas.microsoft.com/office/drawing/2014/main" id="{116C02E9-541D-50EA-61BA-FD50EA9D81FA}"/>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FFD377F-0910-463E-96E5-B2364487D610}" type="slidenum">
              <a:rPr lang="en-US" altLang="en-US"/>
              <a:pPr/>
              <a:t>2</a:t>
            </a:fld>
            <a:endParaRPr lang="en-US" altLang="en-US"/>
          </a:p>
        </p:txBody>
      </p:sp>
      <p:sp>
        <p:nvSpPr>
          <p:cNvPr id="31747" name="Rectangle 2">
            <a:extLst>
              <a:ext uri="{FF2B5EF4-FFF2-40B4-BE49-F238E27FC236}">
                <a16:creationId xmlns:a16="http://schemas.microsoft.com/office/drawing/2014/main" id="{C2317043-FAD5-BA77-11A5-EFE951CCF043}"/>
              </a:ext>
            </a:extLst>
          </p:cNvPr>
          <p:cNvSpPr>
            <a:spLocks noGrp="1" noRot="1" noChangeAspect="1" noChangeArrowheads="1" noTextEdit="1"/>
          </p:cNvSpPr>
          <p:nvPr>
            <p:ph type="sldImg"/>
          </p:nvPr>
        </p:nvSpPr>
        <p:spPr>
          <a:ln/>
        </p:spPr>
      </p:sp>
      <p:sp>
        <p:nvSpPr>
          <p:cNvPr id="31748" name="Rectangle 3">
            <a:extLst>
              <a:ext uri="{FF2B5EF4-FFF2-40B4-BE49-F238E27FC236}">
                <a16:creationId xmlns:a16="http://schemas.microsoft.com/office/drawing/2014/main" id="{E05B3794-C917-952A-9824-3DD6A98362D2}"/>
              </a:ext>
            </a:extLst>
          </p:cNvPr>
          <p:cNvSpPr>
            <a:spLocks noGrp="1" noChangeArrowheads="1"/>
          </p:cNvSpPr>
          <p:nvPr>
            <p:ph type="body" idx="1"/>
          </p:nvPr>
        </p:nvSpPr>
        <p:spPr>
          <a:noFill/>
        </p:spPr>
        <p:txBody>
          <a:bodyPr/>
          <a:lstStyle/>
          <a:p>
            <a:pPr eaLnBrk="1" hangingPunct="1"/>
            <a:r>
              <a:rPr lang="en-US" altLang="en-US"/>
              <a:t>http://www.rbch.nhs.uk/images/pathology/warfarin_box.jpg</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a:extLst>
              <a:ext uri="{FF2B5EF4-FFF2-40B4-BE49-F238E27FC236}">
                <a16:creationId xmlns:a16="http://schemas.microsoft.com/office/drawing/2014/main" id="{040B1939-9CDE-B33A-5346-ADEC53427BF2}"/>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69D1914-016E-4BCA-B0FB-0E18DD0E9295}" type="slidenum">
              <a:rPr lang="en-US" altLang="en-US"/>
              <a:pPr/>
              <a:t>5</a:t>
            </a:fld>
            <a:endParaRPr lang="en-US" altLang="en-US"/>
          </a:p>
        </p:txBody>
      </p:sp>
      <p:sp>
        <p:nvSpPr>
          <p:cNvPr id="32771" name="Rectangle 2">
            <a:extLst>
              <a:ext uri="{FF2B5EF4-FFF2-40B4-BE49-F238E27FC236}">
                <a16:creationId xmlns:a16="http://schemas.microsoft.com/office/drawing/2014/main" id="{55857D60-4DBE-7848-ADCE-F2A8C69FD9C0}"/>
              </a:ext>
            </a:extLst>
          </p:cNvPr>
          <p:cNvSpPr>
            <a:spLocks noGrp="1" noRot="1" noChangeAspect="1" noChangeArrowheads="1" noTextEdit="1"/>
          </p:cNvSpPr>
          <p:nvPr>
            <p:ph type="sldImg"/>
          </p:nvPr>
        </p:nvSpPr>
        <p:spPr>
          <a:ln/>
        </p:spPr>
      </p:sp>
      <p:sp>
        <p:nvSpPr>
          <p:cNvPr id="32772" name="Rectangle 3">
            <a:extLst>
              <a:ext uri="{FF2B5EF4-FFF2-40B4-BE49-F238E27FC236}">
                <a16:creationId xmlns:a16="http://schemas.microsoft.com/office/drawing/2014/main" id="{6A6B669A-AF20-F702-39F1-D06A56B1E476}"/>
              </a:ext>
            </a:extLst>
          </p:cNvPr>
          <p:cNvSpPr>
            <a:spLocks noGrp="1" noChangeArrowheads="1"/>
          </p:cNvSpPr>
          <p:nvPr>
            <p:ph type="body" idx="1"/>
          </p:nvPr>
        </p:nvSpPr>
        <p:spPr>
          <a:noFill/>
        </p:spPr>
        <p:txBody>
          <a:bodyPr/>
          <a:lstStyle/>
          <a:p>
            <a:pPr eaLnBrk="1" hangingPunct="1"/>
            <a:r>
              <a:rPr lang="en-US" altLang="en-US"/>
              <a:t>Causes a plug for bloodstream</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a:extLst>
              <a:ext uri="{FF2B5EF4-FFF2-40B4-BE49-F238E27FC236}">
                <a16:creationId xmlns:a16="http://schemas.microsoft.com/office/drawing/2014/main" id="{7ACB1204-EA7B-2E8B-0274-36EDB4136BE2}"/>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F63A0303-A0CC-4E1E-ABC4-45AF1A01C546}" type="slidenum">
              <a:rPr lang="en-US" altLang="en-US"/>
              <a:pPr/>
              <a:t>6</a:t>
            </a:fld>
            <a:endParaRPr lang="en-US" altLang="en-US"/>
          </a:p>
        </p:txBody>
      </p:sp>
      <p:sp>
        <p:nvSpPr>
          <p:cNvPr id="33795" name="Rectangle 2">
            <a:extLst>
              <a:ext uri="{FF2B5EF4-FFF2-40B4-BE49-F238E27FC236}">
                <a16:creationId xmlns:a16="http://schemas.microsoft.com/office/drawing/2014/main" id="{A1FF347F-5ABD-70EC-7CD7-8920F35D8DC8}"/>
              </a:ext>
            </a:extLst>
          </p:cNvPr>
          <p:cNvSpPr>
            <a:spLocks noGrp="1" noRot="1" noChangeAspect="1" noChangeArrowheads="1" noTextEdit="1"/>
          </p:cNvSpPr>
          <p:nvPr>
            <p:ph type="sldImg"/>
          </p:nvPr>
        </p:nvSpPr>
        <p:spPr>
          <a:ln/>
        </p:spPr>
      </p:sp>
      <p:sp>
        <p:nvSpPr>
          <p:cNvPr id="33796" name="Rectangle 3">
            <a:extLst>
              <a:ext uri="{FF2B5EF4-FFF2-40B4-BE49-F238E27FC236}">
                <a16:creationId xmlns:a16="http://schemas.microsoft.com/office/drawing/2014/main" id="{D5203DEC-22E8-0493-70DE-34CAF2E2EDE5}"/>
              </a:ext>
            </a:extLst>
          </p:cNvPr>
          <p:cNvSpPr>
            <a:spLocks noGrp="1" noChangeArrowheads="1"/>
          </p:cNvSpPr>
          <p:nvPr>
            <p:ph type="body" idx="1"/>
          </p:nvPr>
        </p:nvSpPr>
        <p:spPr>
          <a:noFill/>
        </p:spPr>
        <p:txBody>
          <a:bodyPr/>
          <a:lstStyle/>
          <a:p>
            <a:pPr eaLnBrk="1" hangingPunct="1"/>
            <a:r>
              <a:rPr lang="en-US" altLang="en-US"/>
              <a:t>http://scit.us/~reed/clotting_system.png</a:t>
            </a:r>
          </a:p>
          <a:p>
            <a:pPr eaLnBrk="1" hangingPunct="1"/>
            <a:r>
              <a:rPr lang="en-US" altLang="en-US"/>
              <a:t>The enzyme thrombokinase is secreted by the damaged tissues and blood platelet </a:t>
            </a:r>
          </a:p>
          <a:p>
            <a:pPr eaLnBrk="1" hangingPunct="1"/>
            <a:r>
              <a:rPr lang="en-US" altLang="en-US"/>
              <a:t>The target of anticoagulants are the different factors in the cascade of chemical reactions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a:extLst>
              <a:ext uri="{FF2B5EF4-FFF2-40B4-BE49-F238E27FC236}">
                <a16:creationId xmlns:a16="http://schemas.microsoft.com/office/drawing/2014/main" id="{55206A25-C666-2ABB-A09C-92F880784F36}"/>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39BFAE0-998D-4B82-B92F-92C171732AEA}" type="slidenum">
              <a:rPr lang="en-US" altLang="en-US"/>
              <a:pPr/>
              <a:t>10</a:t>
            </a:fld>
            <a:endParaRPr lang="en-US" altLang="en-US"/>
          </a:p>
        </p:txBody>
      </p:sp>
      <p:sp>
        <p:nvSpPr>
          <p:cNvPr id="34819" name="Rectangle 2">
            <a:extLst>
              <a:ext uri="{FF2B5EF4-FFF2-40B4-BE49-F238E27FC236}">
                <a16:creationId xmlns:a16="http://schemas.microsoft.com/office/drawing/2014/main" id="{1C52D58C-D4FF-3F03-F401-C1C88EB9A802}"/>
              </a:ext>
            </a:extLst>
          </p:cNvPr>
          <p:cNvSpPr>
            <a:spLocks noGrp="1" noRot="1" noChangeAspect="1" noChangeArrowheads="1" noTextEdit="1"/>
          </p:cNvSpPr>
          <p:nvPr>
            <p:ph type="sldImg"/>
          </p:nvPr>
        </p:nvSpPr>
        <p:spPr>
          <a:ln/>
        </p:spPr>
      </p:sp>
      <p:sp>
        <p:nvSpPr>
          <p:cNvPr id="34820" name="Rectangle 3">
            <a:extLst>
              <a:ext uri="{FF2B5EF4-FFF2-40B4-BE49-F238E27FC236}">
                <a16:creationId xmlns:a16="http://schemas.microsoft.com/office/drawing/2014/main" id="{326DB955-DE64-DB38-D5CF-B9A5D3602859}"/>
              </a:ext>
            </a:extLst>
          </p:cNvPr>
          <p:cNvSpPr>
            <a:spLocks noGrp="1" noChangeArrowheads="1"/>
          </p:cNvSpPr>
          <p:nvPr>
            <p:ph type="body" idx="1"/>
          </p:nvPr>
        </p:nvSpPr>
        <p:spPr>
          <a:noFill/>
        </p:spPr>
        <p:txBody>
          <a:bodyPr/>
          <a:lstStyle/>
          <a:p>
            <a:pPr eaLnBrk="1" hangingPunct="1"/>
            <a:r>
              <a:rPr lang="en-US" altLang="en-US"/>
              <a:t>intravascular coagulation of the blood in any part of the circulatory system, as in the heart, arteries, veins, or capillaries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a:extLst>
              <a:ext uri="{FF2B5EF4-FFF2-40B4-BE49-F238E27FC236}">
                <a16:creationId xmlns:a16="http://schemas.microsoft.com/office/drawing/2014/main" id="{C39CE7E1-18F2-26AE-41D4-737D7B07EB9F}"/>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0B1A124-9303-4598-9BF7-40A42C0111DB}" type="slidenum">
              <a:rPr lang="en-US" altLang="en-US"/>
              <a:pPr/>
              <a:t>11</a:t>
            </a:fld>
            <a:endParaRPr lang="en-US" altLang="en-US"/>
          </a:p>
        </p:txBody>
      </p:sp>
      <p:sp>
        <p:nvSpPr>
          <p:cNvPr id="35843" name="Rectangle 2">
            <a:extLst>
              <a:ext uri="{FF2B5EF4-FFF2-40B4-BE49-F238E27FC236}">
                <a16:creationId xmlns:a16="http://schemas.microsoft.com/office/drawing/2014/main" id="{843A93DA-C536-B2AE-C725-99FC59BAA9C8}"/>
              </a:ext>
            </a:extLst>
          </p:cNvPr>
          <p:cNvSpPr>
            <a:spLocks noGrp="1" noRot="1" noChangeAspect="1" noChangeArrowheads="1" noTextEdit="1"/>
          </p:cNvSpPr>
          <p:nvPr>
            <p:ph type="sldImg"/>
          </p:nvPr>
        </p:nvSpPr>
        <p:spPr>
          <a:ln/>
        </p:spPr>
      </p:sp>
      <p:sp>
        <p:nvSpPr>
          <p:cNvPr id="35844" name="Rectangle 3">
            <a:extLst>
              <a:ext uri="{FF2B5EF4-FFF2-40B4-BE49-F238E27FC236}">
                <a16:creationId xmlns:a16="http://schemas.microsoft.com/office/drawing/2014/main" id="{37DAFA28-2B78-8FBE-B4A0-683FB7B6EE18}"/>
              </a:ext>
            </a:extLst>
          </p:cNvPr>
          <p:cNvSpPr>
            <a:spLocks noGrp="1" noChangeArrowheads="1"/>
          </p:cNvSpPr>
          <p:nvPr>
            <p:ph type="body" idx="1"/>
          </p:nvPr>
        </p:nvSpPr>
        <p:spPr>
          <a:noFill/>
        </p:spPr>
        <p:txBody>
          <a:bodyPr/>
          <a:lstStyle/>
          <a:p>
            <a:pPr eaLnBrk="1" hangingPunct="1"/>
            <a:r>
              <a:rPr lang="en-US" altLang="en-US" b="1"/>
              <a:t>cou·ma·rin</a:t>
            </a:r>
            <a:r>
              <a:rPr lang="en-US" altLang="en-US"/>
              <a:t> (k</a:t>
            </a:r>
            <a:r>
              <a:rPr lang="en-US" altLang="en-US">
                <a:latin typeface="Lucida Grande" pitchFamily="1" charset="0"/>
              </a:rPr>
              <a:t>ōō</a:t>
            </a:r>
            <a:r>
              <a:rPr lang="en-US" altLang="en-US"/>
              <a:t>'m</a:t>
            </a:r>
            <a:r>
              <a:rPr lang="en-US" altLang="en-US">
                <a:latin typeface="Lucida Grande" pitchFamily="1" charset="0"/>
              </a:rPr>
              <a:t>ə</a:t>
            </a:r>
            <a:r>
              <a:rPr lang="en-US" altLang="en-US"/>
              <a:t>r-</a:t>
            </a:r>
            <a:r>
              <a:rPr lang="en-US" altLang="en-US">
                <a:latin typeface="Lucida Grande" pitchFamily="1" charset="0"/>
              </a:rPr>
              <a:t>ĭ</a:t>
            </a:r>
            <a:r>
              <a:rPr lang="en-US" altLang="en-US"/>
              <a:t>n)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7D28E8F4-57E4-1C2E-B02E-340145D97C95}"/>
              </a:ext>
            </a:extLst>
          </p:cNvPr>
          <p:cNvGrpSpPr>
            <a:grpSpLocks/>
          </p:cNvGrpSpPr>
          <p:nvPr/>
        </p:nvGrpSpPr>
        <p:grpSpPr bwMode="auto">
          <a:xfrm>
            <a:off x="0" y="0"/>
            <a:ext cx="5867400" cy="6858000"/>
            <a:chOff x="0" y="0"/>
            <a:chExt cx="3696" cy="4320"/>
          </a:xfrm>
        </p:grpSpPr>
        <p:sp>
          <p:nvSpPr>
            <p:cNvPr id="5" name="Rectangle 3">
              <a:extLst>
                <a:ext uri="{FF2B5EF4-FFF2-40B4-BE49-F238E27FC236}">
                  <a16:creationId xmlns:a16="http://schemas.microsoft.com/office/drawing/2014/main" id="{AEFFD1EE-32C4-8CAA-5D8E-B721E66ECE5D}"/>
                </a:ext>
              </a:extLst>
            </p:cNvPr>
            <p:cNvSpPr>
              <a:spLocks noChangeArrowheads="1"/>
            </p:cNvSpPr>
            <p:nvPr/>
          </p:nvSpPr>
          <p:spPr bwMode="auto">
            <a:xfrm>
              <a:off x="0" y="0"/>
              <a:ext cx="2880"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kumimoji="1" lang="en-US" altLang="en-US" sz="2400">
                <a:latin typeface="Times New Roman" panose="02020603050405020304" pitchFamily="18" charset="0"/>
              </a:endParaRPr>
            </a:p>
          </p:txBody>
        </p:sp>
        <p:sp>
          <p:nvSpPr>
            <p:cNvPr id="6" name="AutoShape 4">
              <a:extLst>
                <a:ext uri="{FF2B5EF4-FFF2-40B4-BE49-F238E27FC236}">
                  <a16:creationId xmlns:a16="http://schemas.microsoft.com/office/drawing/2014/main" id="{C2C459B5-0536-A83C-1112-AC36952A7FA0}"/>
                </a:ext>
              </a:extLst>
            </p:cNvPr>
            <p:cNvSpPr>
              <a:spLocks noChangeArrowheads="1"/>
            </p:cNvSpPr>
            <p:nvPr/>
          </p:nvSpPr>
          <p:spPr bwMode="white">
            <a:xfrm>
              <a:off x="432" y="624"/>
              <a:ext cx="3264" cy="1200"/>
            </a:xfrm>
            <a:prstGeom prst="roundRect">
              <a:avLst>
                <a:gd name="adj" fmla="val 50000"/>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kumimoji="1" lang="en-US" altLang="en-US" sz="2400">
                <a:latin typeface="Times New Roman" panose="02020603050405020304" pitchFamily="18" charset="0"/>
              </a:endParaRPr>
            </a:p>
          </p:txBody>
        </p:sp>
      </p:grpSp>
      <p:grpSp>
        <p:nvGrpSpPr>
          <p:cNvPr id="7" name="Group 5">
            <a:extLst>
              <a:ext uri="{FF2B5EF4-FFF2-40B4-BE49-F238E27FC236}">
                <a16:creationId xmlns:a16="http://schemas.microsoft.com/office/drawing/2014/main" id="{ED909B98-E852-0676-6448-E204F5299017}"/>
              </a:ext>
            </a:extLst>
          </p:cNvPr>
          <p:cNvGrpSpPr>
            <a:grpSpLocks/>
          </p:cNvGrpSpPr>
          <p:nvPr/>
        </p:nvGrpSpPr>
        <p:grpSpPr bwMode="auto">
          <a:xfrm>
            <a:off x="3632200" y="4889500"/>
            <a:ext cx="4876800" cy="319088"/>
            <a:chOff x="2288" y="3080"/>
            <a:chExt cx="3072" cy="201"/>
          </a:xfrm>
        </p:grpSpPr>
        <p:sp>
          <p:nvSpPr>
            <p:cNvPr id="8" name="AutoShape 6">
              <a:extLst>
                <a:ext uri="{FF2B5EF4-FFF2-40B4-BE49-F238E27FC236}">
                  <a16:creationId xmlns:a16="http://schemas.microsoft.com/office/drawing/2014/main" id="{CB2F44BD-E51D-8FE3-D806-DF57A5703135}"/>
                </a:ext>
              </a:extLst>
            </p:cNvPr>
            <p:cNvSpPr>
              <a:spLocks noChangeArrowheads="1"/>
            </p:cNvSpPr>
            <p:nvPr/>
          </p:nvSpPr>
          <p:spPr bwMode="auto">
            <a:xfrm flipH="1">
              <a:off x="2288" y="3080"/>
              <a:ext cx="2914" cy="200"/>
            </a:xfrm>
            <a:prstGeom prst="roundRect">
              <a:avLst>
                <a:gd name="adj" fmla="val 0"/>
              </a:avLst>
            </a:prstGeom>
            <a:solidFill>
              <a:schemeClr va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9" name="AutoShape 7">
              <a:extLst>
                <a:ext uri="{FF2B5EF4-FFF2-40B4-BE49-F238E27FC236}">
                  <a16:creationId xmlns:a16="http://schemas.microsoft.com/office/drawing/2014/main" id="{D9A4F1EF-2EC5-C860-825F-46FB63D4CF9B}"/>
                </a:ext>
              </a:extLst>
            </p:cNvPr>
            <p:cNvSpPr>
              <a:spLocks noChangeArrowheads="1"/>
            </p:cNvSpPr>
            <p:nvPr/>
          </p:nvSpPr>
          <p:spPr bwMode="auto">
            <a:xfrm>
              <a:off x="5196" y="3080"/>
              <a:ext cx="164" cy="201"/>
            </a:xfrm>
            <a:prstGeom prst="flowChartDelay">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grpSp>
      <p:sp>
        <p:nvSpPr>
          <p:cNvPr id="63496" name="Rectangle 8"/>
          <p:cNvSpPr>
            <a:spLocks noGrp="1" noChangeArrowheads="1"/>
          </p:cNvSpPr>
          <p:nvPr>
            <p:ph type="subTitle" idx="1"/>
          </p:nvPr>
        </p:nvSpPr>
        <p:spPr>
          <a:xfrm>
            <a:off x="4673600" y="2927350"/>
            <a:ext cx="4013200" cy="1822450"/>
          </a:xfrm>
        </p:spPr>
        <p:txBody>
          <a:bodyPr anchor="b"/>
          <a:lstStyle>
            <a:lvl1pPr marL="0" indent="0">
              <a:buFont typeface="Wingdings" panose="05000000000000000000" pitchFamily="2" charset="2"/>
              <a:buNone/>
              <a:defRPr>
                <a:solidFill>
                  <a:schemeClr val="tx2"/>
                </a:solidFill>
              </a:defRPr>
            </a:lvl1pPr>
          </a:lstStyle>
          <a:p>
            <a:pPr lvl="0"/>
            <a:r>
              <a:rPr lang="en-US" altLang="en-US" noProof="0"/>
              <a:t>Click to edit Master subtitle style</a:t>
            </a:r>
          </a:p>
        </p:txBody>
      </p:sp>
      <p:sp>
        <p:nvSpPr>
          <p:cNvPr id="63500" name="AutoShape 12"/>
          <p:cNvSpPr>
            <a:spLocks noGrp="1" noChangeArrowheads="1"/>
          </p:cNvSpPr>
          <p:nvPr>
            <p:ph type="ctrTitle" sz="quarter"/>
          </p:nvPr>
        </p:nvSpPr>
        <p:spPr>
          <a:xfrm>
            <a:off x="685800" y="990600"/>
            <a:ext cx="8229600" cy="1905000"/>
          </a:xfrm>
          <a:prstGeom prst="roundRect">
            <a:avLst>
              <a:gd name="adj" fmla="val 50000"/>
            </a:avLst>
          </a:prstGeom>
        </p:spPr>
        <p:txBody>
          <a:bodyPr anchor="ctr"/>
          <a:lstStyle>
            <a:lvl1pPr algn="ctr">
              <a:defRPr>
                <a:solidFill>
                  <a:schemeClr val="tx1"/>
                </a:solidFill>
              </a:defRPr>
            </a:lvl1pPr>
          </a:lstStyle>
          <a:p>
            <a:pPr lvl="0"/>
            <a:r>
              <a:rPr lang="en-US" altLang="en-US" noProof="0"/>
              <a:t>Click to edit Master title style</a:t>
            </a:r>
          </a:p>
        </p:txBody>
      </p:sp>
      <p:sp>
        <p:nvSpPr>
          <p:cNvPr id="10" name="Date Placeholder 9">
            <a:extLst>
              <a:ext uri="{FF2B5EF4-FFF2-40B4-BE49-F238E27FC236}">
                <a16:creationId xmlns:a16="http://schemas.microsoft.com/office/drawing/2014/main" id="{085ACCC8-D29C-5D2E-F7F1-453EF41E9A7F}"/>
              </a:ext>
            </a:extLst>
          </p:cNvPr>
          <p:cNvSpPr>
            <a:spLocks noGrp="1" noChangeArrowheads="1"/>
          </p:cNvSpPr>
          <p:nvPr>
            <p:ph type="dt" sz="quarter" idx="10"/>
          </p:nvPr>
        </p:nvSpPr>
        <p:spPr/>
        <p:txBody>
          <a:bodyPr/>
          <a:lstStyle>
            <a:lvl1pPr>
              <a:defRPr>
                <a:solidFill>
                  <a:schemeClr val="bg1"/>
                </a:solidFill>
              </a:defRPr>
            </a:lvl1pPr>
          </a:lstStyle>
          <a:p>
            <a:pPr>
              <a:defRPr/>
            </a:pPr>
            <a:endParaRPr lang="en-US" altLang="en-US"/>
          </a:p>
        </p:txBody>
      </p:sp>
      <p:sp>
        <p:nvSpPr>
          <p:cNvPr id="11" name="Footer Placeholder 10">
            <a:extLst>
              <a:ext uri="{FF2B5EF4-FFF2-40B4-BE49-F238E27FC236}">
                <a16:creationId xmlns:a16="http://schemas.microsoft.com/office/drawing/2014/main" id="{58E8F3AD-C439-2195-2841-F2304227D200}"/>
              </a:ext>
            </a:extLst>
          </p:cNvPr>
          <p:cNvSpPr>
            <a:spLocks noGrp="1" noChangeArrowheads="1"/>
          </p:cNvSpPr>
          <p:nvPr>
            <p:ph type="ftr" sz="quarter" idx="11"/>
          </p:nvPr>
        </p:nvSpPr>
        <p:spPr/>
        <p:txBody>
          <a:bodyPr/>
          <a:lstStyle>
            <a:lvl1pPr algn="r">
              <a:defRPr/>
            </a:lvl1pPr>
          </a:lstStyle>
          <a:p>
            <a:pPr>
              <a:defRPr/>
            </a:pPr>
            <a:endParaRPr lang="en-US" altLang="en-US"/>
          </a:p>
        </p:txBody>
      </p:sp>
      <p:sp>
        <p:nvSpPr>
          <p:cNvPr id="12" name="Slide Number Placeholder 11">
            <a:extLst>
              <a:ext uri="{FF2B5EF4-FFF2-40B4-BE49-F238E27FC236}">
                <a16:creationId xmlns:a16="http://schemas.microsoft.com/office/drawing/2014/main" id="{8319C7B2-07E8-9CFE-DB63-259C166259D4}"/>
              </a:ext>
            </a:extLst>
          </p:cNvPr>
          <p:cNvSpPr>
            <a:spLocks noGrp="1" noChangeArrowheads="1"/>
          </p:cNvSpPr>
          <p:nvPr>
            <p:ph type="sldNum" sz="quarter" idx="12"/>
          </p:nvPr>
        </p:nvSpPr>
        <p:spPr>
          <a:xfrm>
            <a:off x="76200" y="6248400"/>
            <a:ext cx="587375" cy="488950"/>
          </a:xfrm>
        </p:spPr>
        <p:txBody>
          <a:bodyPr anchorCtr="0"/>
          <a:lstStyle>
            <a:lvl1pPr>
              <a:defRPr/>
            </a:lvl1pPr>
          </a:lstStyle>
          <a:p>
            <a:fld id="{200A6EF3-AB87-4D14-BE2C-DBDE68BFF3C7}" type="slidenum">
              <a:rPr lang="en-US" altLang="en-US"/>
              <a:pPr/>
              <a:t>‹#›</a:t>
            </a:fld>
            <a:endParaRPr lang="en-US" altLang="en-US"/>
          </a:p>
        </p:txBody>
      </p:sp>
    </p:spTree>
    <p:extLst>
      <p:ext uri="{BB962C8B-B14F-4D97-AF65-F5344CB8AC3E}">
        <p14:creationId xmlns:p14="http://schemas.microsoft.com/office/powerpoint/2010/main" val="1664802797"/>
      </p:ext>
    </p:extLst>
  </p:cSld>
  <p:clrMapOvr>
    <a:masterClrMapping/>
  </p:clrMapOvr>
  <p:transition>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1">
            <a:extLst>
              <a:ext uri="{FF2B5EF4-FFF2-40B4-BE49-F238E27FC236}">
                <a16:creationId xmlns:a16="http://schemas.microsoft.com/office/drawing/2014/main" id="{FFA12127-8226-FBF2-1D80-ED2B687FA02F}"/>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12">
            <a:extLst>
              <a:ext uri="{FF2B5EF4-FFF2-40B4-BE49-F238E27FC236}">
                <a16:creationId xmlns:a16="http://schemas.microsoft.com/office/drawing/2014/main" id="{8E0C7514-957A-9966-E9FC-4B7BE6803F68}"/>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13">
            <a:extLst>
              <a:ext uri="{FF2B5EF4-FFF2-40B4-BE49-F238E27FC236}">
                <a16:creationId xmlns:a16="http://schemas.microsoft.com/office/drawing/2014/main" id="{53A6F066-6360-C333-FD47-C3E0041FEB97}"/>
              </a:ext>
            </a:extLst>
          </p:cNvPr>
          <p:cNvSpPr>
            <a:spLocks noGrp="1" noChangeArrowheads="1"/>
          </p:cNvSpPr>
          <p:nvPr>
            <p:ph type="sldNum" sz="quarter" idx="12"/>
          </p:nvPr>
        </p:nvSpPr>
        <p:spPr>
          <a:ln/>
        </p:spPr>
        <p:txBody>
          <a:bodyPr/>
          <a:lstStyle>
            <a:lvl1pPr>
              <a:defRPr/>
            </a:lvl1pPr>
          </a:lstStyle>
          <a:p>
            <a:fld id="{FD42EF11-9430-4A8E-85AF-EDD8024E7334}" type="slidenum">
              <a:rPr lang="en-US" altLang="en-US"/>
              <a:pPr/>
              <a:t>‹#›</a:t>
            </a:fld>
            <a:endParaRPr lang="en-US" altLang="en-US"/>
          </a:p>
        </p:txBody>
      </p:sp>
    </p:spTree>
    <p:extLst>
      <p:ext uri="{BB962C8B-B14F-4D97-AF65-F5344CB8AC3E}">
        <p14:creationId xmlns:p14="http://schemas.microsoft.com/office/powerpoint/2010/main" val="317773259"/>
      </p:ext>
    </p:extLst>
  </p:cSld>
  <p:clrMapOvr>
    <a:masterClrMapping/>
  </p:clrMapOvr>
  <p:transition>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762000"/>
            <a:ext cx="1981200" cy="53244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62000" y="762000"/>
            <a:ext cx="5791200" cy="53244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1">
            <a:extLst>
              <a:ext uri="{FF2B5EF4-FFF2-40B4-BE49-F238E27FC236}">
                <a16:creationId xmlns:a16="http://schemas.microsoft.com/office/drawing/2014/main" id="{B268F81D-FF6B-D1C1-6E85-29F1E670C40D}"/>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12">
            <a:extLst>
              <a:ext uri="{FF2B5EF4-FFF2-40B4-BE49-F238E27FC236}">
                <a16:creationId xmlns:a16="http://schemas.microsoft.com/office/drawing/2014/main" id="{2D11CF9B-D17C-27F2-9177-4DA3F65473CE}"/>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13">
            <a:extLst>
              <a:ext uri="{FF2B5EF4-FFF2-40B4-BE49-F238E27FC236}">
                <a16:creationId xmlns:a16="http://schemas.microsoft.com/office/drawing/2014/main" id="{0C064A47-3A74-29F7-71CE-1033D6FD5778}"/>
              </a:ext>
            </a:extLst>
          </p:cNvPr>
          <p:cNvSpPr>
            <a:spLocks noGrp="1" noChangeArrowheads="1"/>
          </p:cNvSpPr>
          <p:nvPr>
            <p:ph type="sldNum" sz="quarter" idx="12"/>
          </p:nvPr>
        </p:nvSpPr>
        <p:spPr>
          <a:ln/>
        </p:spPr>
        <p:txBody>
          <a:bodyPr/>
          <a:lstStyle>
            <a:lvl1pPr>
              <a:defRPr/>
            </a:lvl1pPr>
          </a:lstStyle>
          <a:p>
            <a:fld id="{207E476C-B1E2-4313-8CDB-B681B8A5D892}" type="slidenum">
              <a:rPr lang="en-US" altLang="en-US"/>
              <a:pPr/>
              <a:t>‹#›</a:t>
            </a:fld>
            <a:endParaRPr lang="en-US" altLang="en-US"/>
          </a:p>
        </p:txBody>
      </p:sp>
    </p:spTree>
    <p:extLst>
      <p:ext uri="{BB962C8B-B14F-4D97-AF65-F5344CB8AC3E}">
        <p14:creationId xmlns:p14="http://schemas.microsoft.com/office/powerpoint/2010/main" val="2732682916"/>
      </p:ext>
    </p:extLst>
  </p:cSld>
  <p:clrMapOvr>
    <a:masterClrMapping/>
  </p:clrMapOvr>
  <p:transition>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0" y="762000"/>
            <a:ext cx="7924800" cy="1143000"/>
          </a:xfrm>
        </p:spPr>
        <p:txBody>
          <a:bodyPr/>
          <a:lstStyle/>
          <a:p>
            <a:r>
              <a:rPr lang="en-US"/>
              <a:t>Click to edit Master title style</a:t>
            </a:r>
          </a:p>
        </p:txBody>
      </p:sp>
      <p:sp>
        <p:nvSpPr>
          <p:cNvPr id="3" name="Text Placeholder 2"/>
          <p:cNvSpPr>
            <a:spLocks noGrp="1"/>
          </p:cNvSpPr>
          <p:nvPr>
            <p:ph type="body" sz="half" idx="1"/>
          </p:nvPr>
        </p:nvSpPr>
        <p:spPr>
          <a:xfrm>
            <a:off x="838200" y="2362200"/>
            <a:ext cx="3770313" cy="37242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60913" y="2362200"/>
            <a:ext cx="3770312" cy="37242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1">
            <a:extLst>
              <a:ext uri="{FF2B5EF4-FFF2-40B4-BE49-F238E27FC236}">
                <a16:creationId xmlns:a16="http://schemas.microsoft.com/office/drawing/2014/main" id="{DF10A6E8-3805-3853-DD81-0CB6A06B6C25}"/>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12">
            <a:extLst>
              <a:ext uri="{FF2B5EF4-FFF2-40B4-BE49-F238E27FC236}">
                <a16:creationId xmlns:a16="http://schemas.microsoft.com/office/drawing/2014/main" id="{B278AE29-DE98-C534-7DC5-A66700022F44}"/>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13">
            <a:extLst>
              <a:ext uri="{FF2B5EF4-FFF2-40B4-BE49-F238E27FC236}">
                <a16:creationId xmlns:a16="http://schemas.microsoft.com/office/drawing/2014/main" id="{A5EA2D34-5131-04C6-0157-3A9025B1E09D}"/>
              </a:ext>
            </a:extLst>
          </p:cNvPr>
          <p:cNvSpPr>
            <a:spLocks noGrp="1" noChangeArrowheads="1"/>
          </p:cNvSpPr>
          <p:nvPr>
            <p:ph type="sldNum" sz="quarter" idx="12"/>
          </p:nvPr>
        </p:nvSpPr>
        <p:spPr>
          <a:ln/>
        </p:spPr>
        <p:txBody>
          <a:bodyPr/>
          <a:lstStyle>
            <a:lvl1pPr>
              <a:defRPr/>
            </a:lvl1pPr>
          </a:lstStyle>
          <a:p>
            <a:fld id="{4063C9E5-7482-4FE7-A2AF-9C72C34C5919}" type="slidenum">
              <a:rPr lang="en-US" altLang="en-US"/>
              <a:pPr/>
              <a:t>‹#›</a:t>
            </a:fld>
            <a:endParaRPr lang="en-US" altLang="en-US"/>
          </a:p>
        </p:txBody>
      </p:sp>
    </p:spTree>
    <p:extLst>
      <p:ext uri="{BB962C8B-B14F-4D97-AF65-F5344CB8AC3E}">
        <p14:creationId xmlns:p14="http://schemas.microsoft.com/office/powerpoint/2010/main" val="991537754"/>
      </p:ext>
    </p:extLst>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1">
            <a:extLst>
              <a:ext uri="{FF2B5EF4-FFF2-40B4-BE49-F238E27FC236}">
                <a16:creationId xmlns:a16="http://schemas.microsoft.com/office/drawing/2014/main" id="{24C5DFDA-BAEA-A04F-69B1-D147EAE29A6C}"/>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12">
            <a:extLst>
              <a:ext uri="{FF2B5EF4-FFF2-40B4-BE49-F238E27FC236}">
                <a16:creationId xmlns:a16="http://schemas.microsoft.com/office/drawing/2014/main" id="{C0622952-5E38-537A-75B9-22CD765DB328}"/>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13">
            <a:extLst>
              <a:ext uri="{FF2B5EF4-FFF2-40B4-BE49-F238E27FC236}">
                <a16:creationId xmlns:a16="http://schemas.microsoft.com/office/drawing/2014/main" id="{F912F1D5-50B7-890C-2006-EF30347B3A7C}"/>
              </a:ext>
            </a:extLst>
          </p:cNvPr>
          <p:cNvSpPr>
            <a:spLocks noGrp="1" noChangeArrowheads="1"/>
          </p:cNvSpPr>
          <p:nvPr>
            <p:ph type="sldNum" sz="quarter" idx="12"/>
          </p:nvPr>
        </p:nvSpPr>
        <p:spPr>
          <a:ln/>
        </p:spPr>
        <p:txBody>
          <a:bodyPr/>
          <a:lstStyle>
            <a:lvl1pPr>
              <a:defRPr/>
            </a:lvl1pPr>
          </a:lstStyle>
          <a:p>
            <a:fld id="{B0750CC6-6C43-4A6B-852E-391750FDADEA}" type="slidenum">
              <a:rPr lang="en-US" altLang="en-US"/>
              <a:pPr/>
              <a:t>‹#›</a:t>
            </a:fld>
            <a:endParaRPr lang="en-US" altLang="en-US"/>
          </a:p>
        </p:txBody>
      </p:sp>
    </p:spTree>
    <p:extLst>
      <p:ext uri="{BB962C8B-B14F-4D97-AF65-F5344CB8AC3E}">
        <p14:creationId xmlns:p14="http://schemas.microsoft.com/office/powerpoint/2010/main" val="575255165"/>
      </p:ext>
    </p:extLst>
  </p:cSld>
  <p:clrMapOvr>
    <a:masterClrMapping/>
  </p:clrMapOvr>
  <p:transition>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11">
            <a:extLst>
              <a:ext uri="{FF2B5EF4-FFF2-40B4-BE49-F238E27FC236}">
                <a16:creationId xmlns:a16="http://schemas.microsoft.com/office/drawing/2014/main" id="{271CE5FB-0F83-F4A4-0335-4A1C8CE8D74F}"/>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12">
            <a:extLst>
              <a:ext uri="{FF2B5EF4-FFF2-40B4-BE49-F238E27FC236}">
                <a16:creationId xmlns:a16="http://schemas.microsoft.com/office/drawing/2014/main" id="{D4C498CA-6536-AF5E-FC63-CC18E30A3B2F}"/>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13">
            <a:extLst>
              <a:ext uri="{FF2B5EF4-FFF2-40B4-BE49-F238E27FC236}">
                <a16:creationId xmlns:a16="http://schemas.microsoft.com/office/drawing/2014/main" id="{5C7B700F-3973-FE15-5A15-A793D628382F}"/>
              </a:ext>
            </a:extLst>
          </p:cNvPr>
          <p:cNvSpPr>
            <a:spLocks noGrp="1" noChangeArrowheads="1"/>
          </p:cNvSpPr>
          <p:nvPr>
            <p:ph type="sldNum" sz="quarter" idx="12"/>
          </p:nvPr>
        </p:nvSpPr>
        <p:spPr>
          <a:ln/>
        </p:spPr>
        <p:txBody>
          <a:bodyPr/>
          <a:lstStyle>
            <a:lvl1pPr>
              <a:defRPr/>
            </a:lvl1pPr>
          </a:lstStyle>
          <a:p>
            <a:fld id="{45C0209B-E9F3-4B27-A715-FE073EC7CF12}" type="slidenum">
              <a:rPr lang="en-US" altLang="en-US"/>
              <a:pPr/>
              <a:t>‹#›</a:t>
            </a:fld>
            <a:endParaRPr lang="en-US" altLang="en-US"/>
          </a:p>
        </p:txBody>
      </p:sp>
    </p:spTree>
    <p:extLst>
      <p:ext uri="{BB962C8B-B14F-4D97-AF65-F5344CB8AC3E}">
        <p14:creationId xmlns:p14="http://schemas.microsoft.com/office/powerpoint/2010/main" val="1763495667"/>
      </p:ext>
    </p:extLst>
  </p:cSld>
  <p:clrMapOvr>
    <a:masterClrMapping/>
  </p:clrMapOvr>
  <p:transition>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2362200"/>
            <a:ext cx="3770313" cy="37242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60913" y="2362200"/>
            <a:ext cx="3770312" cy="37242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1">
            <a:extLst>
              <a:ext uri="{FF2B5EF4-FFF2-40B4-BE49-F238E27FC236}">
                <a16:creationId xmlns:a16="http://schemas.microsoft.com/office/drawing/2014/main" id="{D888333E-D9D0-2DAA-EA68-A10F034FB793}"/>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12">
            <a:extLst>
              <a:ext uri="{FF2B5EF4-FFF2-40B4-BE49-F238E27FC236}">
                <a16:creationId xmlns:a16="http://schemas.microsoft.com/office/drawing/2014/main" id="{6BC12545-B0B3-6E12-B416-AEEDE96A1081}"/>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13">
            <a:extLst>
              <a:ext uri="{FF2B5EF4-FFF2-40B4-BE49-F238E27FC236}">
                <a16:creationId xmlns:a16="http://schemas.microsoft.com/office/drawing/2014/main" id="{FA662925-62C0-7E04-8C5A-93CABE958B4E}"/>
              </a:ext>
            </a:extLst>
          </p:cNvPr>
          <p:cNvSpPr>
            <a:spLocks noGrp="1" noChangeArrowheads="1"/>
          </p:cNvSpPr>
          <p:nvPr>
            <p:ph type="sldNum" sz="quarter" idx="12"/>
          </p:nvPr>
        </p:nvSpPr>
        <p:spPr>
          <a:ln/>
        </p:spPr>
        <p:txBody>
          <a:bodyPr/>
          <a:lstStyle>
            <a:lvl1pPr>
              <a:defRPr/>
            </a:lvl1pPr>
          </a:lstStyle>
          <a:p>
            <a:fld id="{54B9F079-07BD-4D8C-9234-BE476C2055D4}" type="slidenum">
              <a:rPr lang="en-US" altLang="en-US"/>
              <a:pPr/>
              <a:t>‹#›</a:t>
            </a:fld>
            <a:endParaRPr lang="en-US" altLang="en-US"/>
          </a:p>
        </p:txBody>
      </p:sp>
    </p:spTree>
    <p:extLst>
      <p:ext uri="{BB962C8B-B14F-4D97-AF65-F5344CB8AC3E}">
        <p14:creationId xmlns:p14="http://schemas.microsoft.com/office/powerpoint/2010/main" val="3188591566"/>
      </p:ext>
    </p:extLst>
  </p:cSld>
  <p:clrMapOvr>
    <a:masterClrMapping/>
  </p:clrMapOvr>
  <p:transition>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1">
            <a:extLst>
              <a:ext uri="{FF2B5EF4-FFF2-40B4-BE49-F238E27FC236}">
                <a16:creationId xmlns:a16="http://schemas.microsoft.com/office/drawing/2014/main" id="{557FE099-FF97-77FB-2093-CD84B8999FEF}"/>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12">
            <a:extLst>
              <a:ext uri="{FF2B5EF4-FFF2-40B4-BE49-F238E27FC236}">
                <a16:creationId xmlns:a16="http://schemas.microsoft.com/office/drawing/2014/main" id="{3E72FE94-4EE2-B953-9DE1-ECFAA0A55BB6}"/>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13">
            <a:extLst>
              <a:ext uri="{FF2B5EF4-FFF2-40B4-BE49-F238E27FC236}">
                <a16:creationId xmlns:a16="http://schemas.microsoft.com/office/drawing/2014/main" id="{522FF807-8771-1EF7-E9FC-584C755CECE5}"/>
              </a:ext>
            </a:extLst>
          </p:cNvPr>
          <p:cNvSpPr>
            <a:spLocks noGrp="1" noChangeArrowheads="1"/>
          </p:cNvSpPr>
          <p:nvPr>
            <p:ph type="sldNum" sz="quarter" idx="12"/>
          </p:nvPr>
        </p:nvSpPr>
        <p:spPr>
          <a:ln/>
        </p:spPr>
        <p:txBody>
          <a:bodyPr/>
          <a:lstStyle>
            <a:lvl1pPr>
              <a:defRPr/>
            </a:lvl1pPr>
          </a:lstStyle>
          <a:p>
            <a:fld id="{90913A6A-2743-4B12-A5F3-F1558EF547B7}" type="slidenum">
              <a:rPr lang="en-US" altLang="en-US"/>
              <a:pPr/>
              <a:t>‹#›</a:t>
            </a:fld>
            <a:endParaRPr lang="en-US" altLang="en-US"/>
          </a:p>
        </p:txBody>
      </p:sp>
    </p:spTree>
    <p:extLst>
      <p:ext uri="{BB962C8B-B14F-4D97-AF65-F5344CB8AC3E}">
        <p14:creationId xmlns:p14="http://schemas.microsoft.com/office/powerpoint/2010/main" val="4103516978"/>
      </p:ext>
    </p:extLst>
  </p:cSld>
  <p:clrMapOvr>
    <a:masterClrMapping/>
  </p:clrMapOvr>
  <p:transition>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1">
            <a:extLst>
              <a:ext uri="{FF2B5EF4-FFF2-40B4-BE49-F238E27FC236}">
                <a16:creationId xmlns:a16="http://schemas.microsoft.com/office/drawing/2014/main" id="{E856DD0D-82ED-07DA-AF09-C4CFB1B63C11}"/>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12">
            <a:extLst>
              <a:ext uri="{FF2B5EF4-FFF2-40B4-BE49-F238E27FC236}">
                <a16:creationId xmlns:a16="http://schemas.microsoft.com/office/drawing/2014/main" id="{26C6BDEB-17F9-29D2-80DB-67F245F21300}"/>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13">
            <a:extLst>
              <a:ext uri="{FF2B5EF4-FFF2-40B4-BE49-F238E27FC236}">
                <a16:creationId xmlns:a16="http://schemas.microsoft.com/office/drawing/2014/main" id="{3131B8EA-604C-412C-5463-C2C46BD02151}"/>
              </a:ext>
            </a:extLst>
          </p:cNvPr>
          <p:cNvSpPr>
            <a:spLocks noGrp="1" noChangeArrowheads="1"/>
          </p:cNvSpPr>
          <p:nvPr>
            <p:ph type="sldNum" sz="quarter" idx="12"/>
          </p:nvPr>
        </p:nvSpPr>
        <p:spPr>
          <a:ln/>
        </p:spPr>
        <p:txBody>
          <a:bodyPr/>
          <a:lstStyle>
            <a:lvl1pPr>
              <a:defRPr/>
            </a:lvl1pPr>
          </a:lstStyle>
          <a:p>
            <a:fld id="{DB2A4EDB-37CD-44B2-BF2A-8941D5101C67}" type="slidenum">
              <a:rPr lang="en-US" altLang="en-US"/>
              <a:pPr/>
              <a:t>‹#›</a:t>
            </a:fld>
            <a:endParaRPr lang="en-US" altLang="en-US"/>
          </a:p>
        </p:txBody>
      </p:sp>
    </p:spTree>
    <p:extLst>
      <p:ext uri="{BB962C8B-B14F-4D97-AF65-F5344CB8AC3E}">
        <p14:creationId xmlns:p14="http://schemas.microsoft.com/office/powerpoint/2010/main" val="3079987850"/>
      </p:ext>
    </p:extLst>
  </p:cSld>
  <p:clrMapOvr>
    <a:masterClrMapping/>
  </p:clrMapOvr>
  <p:transition>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1">
            <a:extLst>
              <a:ext uri="{FF2B5EF4-FFF2-40B4-BE49-F238E27FC236}">
                <a16:creationId xmlns:a16="http://schemas.microsoft.com/office/drawing/2014/main" id="{ECC3E18A-7AEB-CCAA-A966-9E648CED2EB7}"/>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12">
            <a:extLst>
              <a:ext uri="{FF2B5EF4-FFF2-40B4-BE49-F238E27FC236}">
                <a16:creationId xmlns:a16="http://schemas.microsoft.com/office/drawing/2014/main" id="{FD69924A-EBCA-E596-8006-8168378106F1}"/>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13">
            <a:extLst>
              <a:ext uri="{FF2B5EF4-FFF2-40B4-BE49-F238E27FC236}">
                <a16:creationId xmlns:a16="http://schemas.microsoft.com/office/drawing/2014/main" id="{F83F96D1-5DE9-543B-E74C-29464FD15222}"/>
              </a:ext>
            </a:extLst>
          </p:cNvPr>
          <p:cNvSpPr>
            <a:spLocks noGrp="1" noChangeArrowheads="1"/>
          </p:cNvSpPr>
          <p:nvPr>
            <p:ph type="sldNum" sz="quarter" idx="12"/>
          </p:nvPr>
        </p:nvSpPr>
        <p:spPr>
          <a:ln/>
        </p:spPr>
        <p:txBody>
          <a:bodyPr/>
          <a:lstStyle>
            <a:lvl1pPr>
              <a:defRPr/>
            </a:lvl1pPr>
          </a:lstStyle>
          <a:p>
            <a:fld id="{42FA936C-D23E-4422-97B5-76584EA0BC0C}" type="slidenum">
              <a:rPr lang="en-US" altLang="en-US"/>
              <a:pPr/>
              <a:t>‹#›</a:t>
            </a:fld>
            <a:endParaRPr lang="en-US" altLang="en-US"/>
          </a:p>
        </p:txBody>
      </p:sp>
    </p:spTree>
    <p:extLst>
      <p:ext uri="{BB962C8B-B14F-4D97-AF65-F5344CB8AC3E}">
        <p14:creationId xmlns:p14="http://schemas.microsoft.com/office/powerpoint/2010/main" val="146131473"/>
      </p:ext>
    </p:extLst>
  </p:cSld>
  <p:clrMapOvr>
    <a:masterClrMapping/>
  </p:clrMapOvr>
  <p:transition>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11">
            <a:extLst>
              <a:ext uri="{FF2B5EF4-FFF2-40B4-BE49-F238E27FC236}">
                <a16:creationId xmlns:a16="http://schemas.microsoft.com/office/drawing/2014/main" id="{271915DC-1C73-5CFC-66E9-4E2EF372D2E7}"/>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12">
            <a:extLst>
              <a:ext uri="{FF2B5EF4-FFF2-40B4-BE49-F238E27FC236}">
                <a16:creationId xmlns:a16="http://schemas.microsoft.com/office/drawing/2014/main" id="{63778033-4BE9-1250-C088-1B3BBED7EEFC}"/>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13">
            <a:extLst>
              <a:ext uri="{FF2B5EF4-FFF2-40B4-BE49-F238E27FC236}">
                <a16:creationId xmlns:a16="http://schemas.microsoft.com/office/drawing/2014/main" id="{4417E332-1C58-0737-9E55-B9AA33CD1E96}"/>
              </a:ext>
            </a:extLst>
          </p:cNvPr>
          <p:cNvSpPr>
            <a:spLocks noGrp="1" noChangeArrowheads="1"/>
          </p:cNvSpPr>
          <p:nvPr>
            <p:ph type="sldNum" sz="quarter" idx="12"/>
          </p:nvPr>
        </p:nvSpPr>
        <p:spPr>
          <a:ln/>
        </p:spPr>
        <p:txBody>
          <a:bodyPr/>
          <a:lstStyle>
            <a:lvl1pPr>
              <a:defRPr/>
            </a:lvl1pPr>
          </a:lstStyle>
          <a:p>
            <a:fld id="{343304A5-AEBA-4FDB-B4AA-810DEF928F49}" type="slidenum">
              <a:rPr lang="en-US" altLang="en-US"/>
              <a:pPr/>
              <a:t>‹#›</a:t>
            </a:fld>
            <a:endParaRPr lang="en-US" altLang="en-US"/>
          </a:p>
        </p:txBody>
      </p:sp>
    </p:spTree>
    <p:extLst>
      <p:ext uri="{BB962C8B-B14F-4D97-AF65-F5344CB8AC3E}">
        <p14:creationId xmlns:p14="http://schemas.microsoft.com/office/powerpoint/2010/main" val="583540678"/>
      </p:ext>
    </p:extLst>
  </p:cSld>
  <p:clrMapOvr>
    <a:masterClrMapping/>
  </p:clrMapOvr>
  <p:transition>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11">
            <a:extLst>
              <a:ext uri="{FF2B5EF4-FFF2-40B4-BE49-F238E27FC236}">
                <a16:creationId xmlns:a16="http://schemas.microsoft.com/office/drawing/2014/main" id="{567F3D14-7979-4032-F7B5-F410B73AE65D}"/>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12">
            <a:extLst>
              <a:ext uri="{FF2B5EF4-FFF2-40B4-BE49-F238E27FC236}">
                <a16:creationId xmlns:a16="http://schemas.microsoft.com/office/drawing/2014/main" id="{287CB4C8-65FE-9B0F-766D-6DC33BCF8D43}"/>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13">
            <a:extLst>
              <a:ext uri="{FF2B5EF4-FFF2-40B4-BE49-F238E27FC236}">
                <a16:creationId xmlns:a16="http://schemas.microsoft.com/office/drawing/2014/main" id="{81296E7A-64D1-A0ED-A9CD-9BF528C7C5BD}"/>
              </a:ext>
            </a:extLst>
          </p:cNvPr>
          <p:cNvSpPr>
            <a:spLocks noGrp="1" noChangeArrowheads="1"/>
          </p:cNvSpPr>
          <p:nvPr>
            <p:ph type="sldNum" sz="quarter" idx="12"/>
          </p:nvPr>
        </p:nvSpPr>
        <p:spPr>
          <a:ln/>
        </p:spPr>
        <p:txBody>
          <a:bodyPr/>
          <a:lstStyle>
            <a:lvl1pPr>
              <a:defRPr/>
            </a:lvl1pPr>
          </a:lstStyle>
          <a:p>
            <a:fld id="{CBEDC240-88CC-45D5-BCB2-68F5DBD3342E}" type="slidenum">
              <a:rPr lang="en-US" altLang="en-US"/>
              <a:pPr/>
              <a:t>‹#›</a:t>
            </a:fld>
            <a:endParaRPr lang="en-US" altLang="en-US"/>
          </a:p>
        </p:txBody>
      </p:sp>
    </p:spTree>
    <p:extLst>
      <p:ext uri="{BB962C8B-B14F-4D97-AF65-F5344CB8AC3E}">
        <p14:creationId xmlns:p14="http://schemas.microsoft.com/office/powerpoint/2010/main" val="23525935"/>
      </p:ext>
    </p:extLst>
  </p:cSld>
  <p:clrMapOvr>
    <a:masterClrMapping/>
  </p:clrMapOvr>
  <p:transition>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theme" Target="../theme/theme1.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slideLayout" Target="../slideLayouts/slideLayout12.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a:extLst>
              <a:ext uri="{FF2B5EF4-FFF2-40B4-BE49-F238E27FC236}">
                <a16:creationId xmlns:a16="http://schemas.microsoft.com/office/drawing/2014/main" id="{2FD38828-AB23-BA68-30B0-79CF5325CAB7}"/>
              </a:ext>
            </a:extLst>
          </p:cNvPr>
          <p:cNvGrpSpPr>
            <a:grpSpLocks/>
          </p:cNvGrpSpPr>
          <p:nvPr/>
        </p:nvGrpSpPr>
        <p:grpSpPr bwMode="auto">
          <a:xfrm>
            <a:off x="0" y="0"/>
            <a:ext cx="7620000" cy="6858000"/>
            <a:chOff x="0" y="0"/>
            <a:chExt cx="4800" cy="4320"/>
          </a:xfrm>
        </p:grpSpPr>
        <p:grpSp>
          <p:nvGrpSpPr>
            <p:cNvPr id="1032" name="Group 3">
              <a:extLst>
                <a:ext uri="{FF2B5EF4-FFF2-40B4-BE49-F238E27FC236}">
                  <a16:creationId xmlns:a16="http://schemas.microsoft.com/office/drawing/2014/main" id="{24904C5C-5703-C762-3AFE-0EC517CE14AB}"/>
                </a:ext>
              </a:extLst>
            </p:cNvPr>
            <p:cNvGrpSpPr>
              <a:grpSpLocks/>
            </p:cNvGrpSpPr>
            <p:nvPr userDrawn="1"/>
          </p:nvGrpSpPr>
          <p:grpSpPr bwMode="auto">
            <a:xfrm>
              <a:off x="0" y="0"/>
              <a:ext cx="2016" cy="4320"/>
              <a:chOff x="0" y="0"/>
              <a:chExt cx="2016" cy="4320"/>
            </a:xfrm>
          </p:grpSpPr>
          <p:sp>
            <p:nvSpPr>
              <p:cNvPr id="1036" name="Rectangle 4">
                <a:extLst>
                  <a:ext uri="{FF2B5EF4-FFF2-40B4-BE49-F238E27FC236}">
                    <a16:creationId xmlns:a16="http://schemas.microsoft.com/office/drawing/2014/main" id="{A31AB3C2-45ED-905A-A155-C7786D04FA5B}"/>
                  </a:ext>
                </a:extLst>
              </p:cNvPr>
              <p:cNvSpPr>
                <a:spLocks noChangeArrowheads="1"/>
              </p:cNvSpPr>
              <p:nvPr userDrawn="1"/>
            </p:nvSpPr>
            <p:spPr bwMode="auto">
              <a:xfrm>
                <a:off x="0" y="0"/>
                <a:ext cx="480"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037" name="Freeform 5">
                <a:extLst>
                  <a:ext uri="{FF2B5EF4-FFF2-40B4-BE49-F238E27FC236}">
                    <a16:creationId xmlns:a16="http://schemas.microsoft.com/office/drawing/2014/main" id="{5F89DE8C-4C43-A8D6-5967-15858C53BCA8}"/>
                  </a:ext>
                </a:extLst>
              </p:cNvPr>
              <p:cNvSpPr>
                <a:spLocks/>
              </p:cNvSpPr>
              <p:nvPr userDrawn="1"/>
            </p:nvSpPr>
            <p:spPr bwMode="auto">
              <a:xfrm>
                <a:off x="288" y="0"/>
                <a:ext cx="1728" cy="735"/>
              </a:xfrm>
              <a:custGeom>
                <a:avLst/>
                <a:gdLst>
                  <a:gd name="T0" fmla="*/ 1728 w 1728"/>
                  <a:gd name="T1" fmla="*/ 0 h 735"/>
                  <a:gd name="T2" fmla="*/ 1728 w 1728"/>
                  <a:gd name="T3" fmla="*/ 480 h 735"/>
                  <a:gd name="T4" fmla="*/ 380 w 1728"/>
                  <a:gd name="T5" fmla="*/ 482 h 735"/>
                  <a:gd name="T6" fmla="*/ 354 w 1728"/>
                  <a:gd name="T7" fmla="*/ 480 h 735"/>
                  <a:gd name="T8" fmla="*/ 308 w 1728"/>
                  <a:gd name="T9" fmla="*/ 489 h 735"/>
                  <a:gd name="T10" fmla="*/ 246 w 1728"/>
                  <a:gd name="T11" fmla="*/ 531 h 735"/>
                  <a:gd name="T12" fmla="*/ 206 w 1728"/>
                  <a:gd name="T13" fmla="*/ 597 h 735"/>
                  <a:gd name="T14" fmla="*/ 192 w 1728"/>
                  <a:gd name="T15" fmla="*/ 666 h 735"/>
                  <a:gd name="T16" fmla="*/ 192 w 1728"/>
                  <a:gd name="T17" fmla="*/ 735 h 735"/>
                  <a:gd name="T18" fmla="*/ 0 w 1728"/>
                  <a:gd name="T19" fmla="*/ 735 h 735"/>
                  <a:gd name="T20" fmla="*/ 0 w 1728"/>
                  <a:gd name="T21" fmla="*/ 480 h 735"/>
                  <a:gd name="T22" fmla="*/ 0 w 1728"/>
                  <a:gd name="T23" fmla="*/ 0 h 735"/>
                  <a:gd name="T24" fmla="*/ 1728 w 1728"/>
                  <a:gd name="T25" fmla="*/ 0 h 73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728" h="735">
                    <a:moveTo>
                      <a:pt x="1728" y="0"/>
                    </a:moveTo>
                    <a:lnTo>
                      <a:pt x="1728" y="480"/>
                    </a:lnTo>
                    <a:lnTo>
                      <a:pt x="380" y="482"/>
                    </a:lnTo>
                    <a:lnTo>
                      <a:pt x="354" y="480"/>
                    </a:lnTo>
                    <a:lnTo>
                      <a:pt x="308" y="489"/>
                    </a:lnTo>
                    <a:cubicBezTo>
                      <a:pt x="290" y="498"/>
                      <a:pt x="263" y="513"/>
                      <a:pt x="246" y="531"/>
                    </a:cubicBezTo>
                    <a:cubicBezTo>
                      <a:pt x="229" y="549"/>
                      <a:pt x="215" y="574"/>
                      <a:pt x="206" y="597"/>
                    </a:cubicBezTo>
                    <a:cubicBezTo>
                      <a:pt x="197" y="620"/>
                      <a:pt x="194" y="643"/>
                      <a:pt x="192" y="666"/>
                    </a:cubicBezTo>
                    <a:lnTo>
                      <a:pt x="192" y="735"/>
                    </a:lnTo>
                    <a:lnTo>
                      <a:pt x="0" y="735"/>
                    </a:lnTo>
                    <a:lnTo>
                      <a:pt x="0" y="480"/>
                    </a:lnTo>
                    <a:lnTo>
                      <a:pt x="0" y="0"/>
                    </a:lnTo>
                    <a:lnTo>
                      <a:pt x="1728" y="0"/>
                    </a:lnTo>
                    <a:close/>
                  </a:path>
                </a:pathLst>
              </a:custGeom>
              <a:solidFill>
                <a:schemeClr val="accent2"/>
              </a:solidFill>
              <a:ln>
                <a:noFill/>
              </a:ln>
              <a:effectLst/>
              <a:extLst>
                <a:ext uri="{91240B29-F687-4F45-9708-019B960494DF}">
                  <a14:hiddenLine xmlns:a14="http://schemas.microsoft.com/office/drawing/2010/main" w="9525" cap="flat" cmpd="sng">
                    <a:solidFill>
                      <a:schemeClr val="tx1"/>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nvGrpSpPr>
            <p:cNvPr id="1033" name="Group 6">
              <a:extLst>
                <a:ext uri="{FF2B5EF4-FFF2-40B4-BE49-F238E27FC236}">
                  <a16:creationId xmlns:a16="http://schemas.microsoft.com/office/drawing/2014/main" id="{BB210DBF-2546-220C-B159-996051AD39EC}"/>
                </a:ext>
              </a:extLst>
            </p:cNvPr>
            <p:cNvGrpSpPr>
              <a:grpSpLocks/>
            </p:cNvGrpSpPr>
            <p:nvPr/>
          </p:nvGrpSpPr>
          <p:grpSpPr bwMode="auto">
            <a:xfrm>
              <a:off x="144" y="1248"/>
              <a:ext cx="4656" cy="201"/>
              <a:chOff x="144" y="1248"/>
              <a:chExt cx="4656" cy="201"/>
            </a:xfrm>
          </p:grpSpPr>
          <p:sp>
            <p:nvSpPr>
              <p:cNvPr id="1034" name="AutoShape 7">
                <a:extLst>
                  <a:ext uri="{FF2B5EF4-FFF2-40B4-BE49-F238E27FC236}">
                    <a16:creationId xmlns:a16="http://schemas.microsoft.com/office/drawing/2014/main" id="{E2D1C6CC-477A-E13A-46D9-03B534AB44A4}"/>
                  </a:ext>
                </a:extLst>
              </p:cNvPr>
              <p:cNvSpPr>
                <a:spLocks noChangeArrowheads="1"/>
              </p:cNvSpPr>
              <p:nvPr/>
            </p:nvSpPr>
            <p:spPr bwMode="auto">
              <a:xfrm>
                <a:off x="384" y="1248"/>
                <a:ext cx="4416" cy="200"/>
              </a:xfrm>
              <a:prstGeom prst="roundRect">
                <a:avLst>
                  <a:gd name="adj" fmla="val 0"/>
                </a:avLst>
              </a:prstGeom>
              <a:solidFill>
                <a:schemeClr va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035" name="AutoShape 8">
                <a:extLst>
                  <a:ext uri="{FF2B5EF4-FFF2-40B4-BE49-F238E27FC236}">
                    <a16:creationId xmlns:a16="http://schemas.microsoft.com/office/drawing/2014/main" id="{A5FE2742-4B55-1D3A-4068-497D39593455}"/>
                  </a:ext>
                </a:extLst>
              </p:cNvPr>
              <p:cNvSpPr>
                <a:spLocks noChangeArrowheads="1"/>
              </p:cNvSpPr>
              <p:nvPr/>
            </p:nvSpPr>
            <p:spPr bwMode="auto">
              <a:xfrm flipH="1">
                <a:off x="144" y="1248"/>
                <a:ext cx="248" cy="201"/>
              </a:xfrm>
              <a:prstGeom prst="flowChartDelay">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grpSp>
      </p:grpSp>
      <p:sp>
        <p:nvSpPr>
          <p:cNvPr id="1027" name="AutoShape 9">
            <a:extLst>
              <a:ext uri="{FF2B5EF4-FFF2-40B4-BE49-F238E27FC236}">
                <a16:creationId xmlns:a16="http://schemas.microsoft.com/office/drawing/2014/main" id="{C041CE86-5F22-998B-BD23-FB25A927C660}"/>
              </a:ext>
            </a:extLst>
          </p:cNvPr>
          <p:cNvSpPr>
            <a:spLocks noGrp="1" noChangeArrowheads="1"/>
          </p:cNvSpPr>
          <p:nvPr>
            <p:ph type="title"/>
          </p:nvPr>
        </p:nvSpPr>
        <p:spPr bwMode="auto">
          <a:xfrm>
            <a:off x="762000" y="762000"/>
            <a:ext cx="7924800" cy="1143000"/>
          </a:xfrm>
          <a:prstGeom prst="roundRect">
            <a:avLst>
              <a:gd name="adj" fmla="val 21667"/>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028" name="Rectangle 10">
            <a:extLst>
              <a:ext uri="{FF2B5EF4-FFF2-40B4-BE49-F238E27FC236}">
                <a16:creationId xmlns:a16="http://schemas.microsoft.com/office/drawing/2014/main" id="{55D39A9E-833D-0FC4-0274-1A23CAC30BE9}"/>
              </a:ext>
            </a:extLst>
          </p:cNvPr>
          <p:cNvSpPr>
            <a:spLocks noGrp="1" noChangeArrowheads="1"/>
          </p:cNvSpPr>
          <p:nvPr>
            <p:ph type="body" idx="1"/>
          </p:nvPr>
        </p:nvSpPr>
        <p:spPr bwMode="auto">
          <a:xfrm>
            <a:off x="838200" y="2362200"/>
            <a:ext cx="7693025" cy="3724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62475" name="Rectangle 11">
            <a:extLst>
              <a:ext uri="{FF2B5EF4-FFF2-40B4-BE49-F238E27FC236}">
                <a16:creationId xmlns:a16="http://schemas.microsoft.com/office/drawing/2014/main" id="{8552DDED-2E3E-63EC-08C2-5159C7C245A9}"/>
              </a:ext>
            </a:extLst>
          </p:cNvPr>
          <p:cNvSpPr>
            <a:spLocks noGrp="1" noChangeArrowheads="1"/>
          </p:cNvSpPr>
          <p:nvPr>
            <p:ph type="dt" sz="half" idx="2"/>
          </p:nvPr>
        </p:nvSpPr>
        <p:spPr bwMode="auto">
          <a:xfrm>
            <a:off x="2438400" y="6248400"/>
            <a:ext cx="2130425" cy="474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400">
                <a:latin typeface="Arial" panose="020B0604020202020204" pitchFamily="34" charset="0"/>
                <a:cs typeface="Arial" panose="020B0604020202020204" pitchFamily="34" charset="0"/>
              </a:defRPr>
            </a:lvl1pPr>
          </a:lstStyle>
          <a:p>
            <a:pPr>
              <a:defRPr/>
            </a:pPr>
            <a:endParaRPr lang="en-US" altLang="en-US"/>
          </a:p>
        </p:txBody>
      </p:sp>
      <p:sp>
        <p:nvSpPr>
          <p:cNvPr id="62476" name="Rectangle 12">
            <a:extLst>
              <a:ext uri="{FF2B5EF4-FFF2-40B4-BE49-F238E27FC236}">
                <a16:creationId xmlns:a16="http://schemas.microsoft.com/office/drawing/2014/main" id="{60FD02B7-1745-DB05-29D2-14EF05FDEF85}"/>
              </a:ext>
            </a:extLst>
          </p:cNvPr>
          <p:cNvSpPr>
            <a:spLocks noGrp="1" noChangeArrowheads="1"/>
          </p:cNvSpPr>
          <p:nvPr>
            <p:ph type="ftr" sz="quarter" idx="3"/>
          </p:nvPr>
        </p:nvSpPr>
        <p:spPr bwMode="auto">
          <a:xfrm>
            <a:off x="5791200" y="6248400"/>
            <a:ext cx="2897188" cy="474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400">
                <a:latin typeface="Arial" panose="020B0604020202020204" pitchFamily="34" charset="0"/>
                <a:cs typeface="Arial" panose="020B0604020202020204" pitchFamily="34" charset="0"/>
              </a:defRPr>
            </a:lvl1pPr>
          </a:lstStyle>
          <a:p>
            <a:pPr>
              <a:defRPr/>
            </a:pPr>
            <a:endParaRPr lang="en-US" altLang="en-US"/>
          </a:p>
        </p:txBody>
      </p:sp>
      <p:sp>
        <p:nvSpPr>
          <p:cNvPr id="62477" name="Rectangle 13">
            <a:extLst>
              <a:ext uri="{FF2B5EF4-FFF2-40B4-BE49-F238E27FC236}">
                <a16:creationId xmlns:a16="http://schemas.microsoft.com/office/drawing/2014/main" id="{66C409E8-ADAC-8873-B706-C8E8B0CD3230}"/>
              </a:ext>
            </a:extLst>
          </p:cNvPr>
          <p:cNvSpPr>
            <a:spLocks noGrp="1" noChangeArrowheads="1"/>
          </p:cNvSpPr>
          <p:nvPr>
            <p:ph type="sldNum" sz="quarter" idx="4"/>
          </p:nvPr>
        </p:nvSpPr>
        <p:spPr bwMode="auto">
          <a:xfrm>
            <a:off x="84138" y="6242050"/>
            <a:ext cx="587375"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1" compatLnSpc="1">
            <a:prstTxWarp prst="textNoShape">
              <a:avLst/>
            </a:prstTxWarp>
          </a:bodyPr>
          <a:lstStyle>
            <a:lvl1pPr eaLnBrk="1" hangingPunct="1">
              <a:defRPr sz="2600" b="1">
                <a:solidFill>
                  <a:schemeClr val="bg1"/>
                </a:solidFill>
              </a:defRPr>
            </a:lvl1pPr>
          </a:lstStyle>
          <a:p>
            <a:fld id="{2079E1C0-F5C0-43AB-A2DF-366E33CFD334}"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787"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 id="2147483786" r:id="rId12"/>
  </p:sldLayoutIdLst>
  <p:transition>
    <p:random/>
  </p:transition>
  <p:txStyles>
    <p:titleStyle>
      <a:lvl1pPr algn="l" rtl="0" eaLnBrk="0" fontAlgn="base" hangingPunct="0">
        <a:lnSpc>
          <a:spcPct val="90000"/>
        </a:lnSpc>
        <a:spcBef>
          <a:spcPct val="0"/>
        </a:spcBef>
        <a:spcAft>
          <a:spcPct val="0"/>
        </a:spcAft>
        <a:defRPr sz="3600" b="1" kern="1200">
          <a:solidFill>
            <a:schemeClr val="tx2"/>
          </a:solidFill>
          <a:latin typeface="+mj-lt"/>
          <a:ea typeface="+mj-ea"/>
          <a:cs typeface="+mj-cs"/>
        </a:defRPr>
      </a:lvl1pPr>
      <a:lvl2pPr algn="l" rtl="0" eaLnBrk="0" fontAlgn="base" hangingPunct="0">
        <a:lnSpc>
          <a:spcPct val="90000"/>
        </a:lnSpc>
        <a:spcBef>
          <a:spcPct val="0"/>
        </a:spcBef>
        <a:spcAft>
          <a:spcPct val="0"/>
        </a:spcAft>
        <a:defRPr sz="3600" b="1">
          <a:solidFill>
            <a:schemeClr val="tx2"/>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3600" b="1">
          <a:solidFill>
            <a:schemeClr val="tx2"/>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3600" b="1">
          <a:solidFill>
            <a:schemeClr val="tx2"/>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3600" b="1">
          <a:solidFill>
            <a:schemeClr val="tx2"/>
          </a:solidFill>
          <a:latin typeface="Arial" panose="020B0604020202020204" pitchFamily="34" charset="0"/>
          <a:cs typeface="Arial" panose="020B0604020202020204" pitchFamily="34" charset="0"/>
        </a:defRPr>
      </a:lvl5pPr>
      <a:lvl6pPr marL="457200" algn="l" rtl="0" fontAlgn="base">
        <a:lnSpc>
          <a:spcPct val="90000"/>
        </a:lnSpc>
        <a:spcBef>
          <a:spcPct val="0"/>
        </a:spcBef>
        <a:spcAft>
          <a:spcPct val="0"/>
        </a:spcAft>
        <a:defRPr sz="3600" b="1">
          <a:solidFill>
            <a:schemeClr val="tx2"/>
          </a:solidFill>
          <a:latin typeface="Arial" panose="020B0604020202020204" pitchFamily="34" charset="0"/>
          <a:cs typeface="Arial" panose="020B0604020202020204" pitchFamily="34" charset="0"/>
        </a:defRPr>
      </a:lvl6pPr>
      <a:lvl7pPr marL="914400" algn="l" rtl="0" fontAlgn="base">
        <a:lnSpc>
          <a:spcPct val="90000"/>
        </a:lnSpc>
        <a:spcBef>
          <a:spcPct val="0"/>
        </a:spcBef>
        <a:spcAft>
          <a:spcPct val="0"/>
        </a:spcAft>
        <a:defRPr sz="3600" b="1">
          <a:solidFill>
            <a:schemeClr val="tx2"/>
          </a:solidFill>
          <a:latin typeface="Arial" panose="020B0604020202020204" pitchFamily="34" charset="0"/>
          <a:cs typeface="Arial" panose="020B0604020202020204" pitchFamily="34" charset="0"/>
        </a:defRPr>
      </a:lvl7pPr>
      <a:lvl8pPr marL="1371600" algn="l" rtl="0" fontAlgn="base">
        <a:lnSpc>
          <a:spcPct val="90000"/>
        </a:lnSpc>
        <a:spcBef>
          <a:spcPct val="0"/>
        </a:spcBef>
        <a:spcAft>
          <a:spcPct val="0"/>
        </a:spcAft>
        <a:defRPr sz="3600" b="1">
          <a:solidFill>
            <a:schemeClr val="tx2"/>
          </a:solidFill>
          <a:latin typeface="Arial" panose="020B0604020202020204" pitchFamily="34" charset="0"/>
          <a:cs typeface="Arial" panose="020B0604020202020204" pitchFamily="34" charset="0"/>
        </a:defRPr>
      </a:lvl8pPr>
      <a:lvl9pPr marL="1828800" algn="l" rtl="0" fontAlgn="base">
        <a:lnSpc>
          <a:spcPct val="90000"/>
        </a:lnSpc>
        <a:spcBef>
          <a:spcPct val="0"/>
        </a:spcBef>
        <a:spcAft>
          <a:spcPct val="0"/>
        </a:spcAft>
        <a:defRPr sz="3600" b="1">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lr>
          <a:schemeClr val="tx1"/>
        </a:buClr>
        <a:buSzPct val="75000"/>
        <a:buFont typeface="Wingdings" panose="05000000000000000000" pitchFamily="2" charset="2"/>
        <a:buChar char="l"/>
        <a:defRPr sz="28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75000"/>
        <a:buChar char="–"/>
        <a:defRPr sz="24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1"/>
        </a:buClr>
        <a:buSzPct val="75000"/>
        <a:buFont typeface="Wingdings" panose="05000000000000000000" pitchFamily="2" charset="2"/>
        <a:buChar char="l"/>
        <a:defRPr sz="20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1"/>
        </a:buClr>
        <a:buSzPct val="80000"/>
        <a:buChar char="–"/>
        <a:defRPr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1"/>
        </a:buClr>
        <a:buSzPct val="65000"/>
        <a:buFont typeface="Wingdings" panose="05000000000000000000" pitchFamily="2" charset="2"/>
        <a:buChar char="l"/>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 /><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Relationship Id="rId3" Type="http://schemas.openxmlformats.org/officeDocument/2006/relationships/hyperlink" Target="http://upload.wikimedia.org/wikipedia/commons/7/7e/Warfarin.svg" TargetMode="External" /><Relationship Id="rId2" Type="http://schemas.openxmlformats.org/officeDocument/2006/relationships/notesSlide" Target="../notesSlides/notesSlide5.xml" /><Relationship Id="rId1" Type="http://schemas.openxmlformats.org/officeDocument/2006/relationships/slideLayout" Target="../slideLayouts/slideLayout2.xml" /><Relationship Id="rId6" Type="http://schemas.openxmlformats.org/officeDocument/2006/relationships/image" Target="../media/image8.png" /><Relationship Id="rId5" Type="http://schemas.openxmlformats.org/officeDocument/2006/relationships/hyperlink" Target="http://upload.wikimedia.org/wikipedia/commons/b/b6/Coumarin_acsv.svg" TargetMode="External" /><Relationship Id="rId4" Type="http://schemas.openxmlformats.org/officeDocument/2006/relationships/image" Target="../media/image7.png" /></Relationships>
</file>

<file path=ppt/slides/_rels/slide12.xml.rels><?xml version="1.0" encoding="UTF-8" standalone="yes"?>
<Relationships xmlns="http://schemas.openxmlformats.org/package/2006/relationships"><Relationship Id="rId2" Type="http://schemas.openxmlformats.org/officeDocument/2006/relationships/image" Target="../media/image9.jpeg" /><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Relationship Id="rId2" Type="http://schemas.openxmlformats.org/officeDocument/2006/relationships/image" Target="../media/image10.png" /><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Relationship Id="rId3" Type="http://schemas.openxmlformats.org/officeDocument/2006/relationships/image" Target="../media/image11.png" /><Relationship Id="rId2" Type="http://schemas.openxmlformats.org/officeDocument/2006/relationships/hyperlink" Target="http://upload.wikimedia.org/wikipedia/en/7/77/Dabigatran_etexilate.png" TargetMode="External" /><Relationship Id="rId1" Type="http://schemas.openxmlformats.org/officeDocument/2006/relationships/slideLayout" Target="../slideLayouts/slideLayout2.xml" /></Relationships>
</file>

<file path=ppt/slides/_rels/slide15.xml.rels><?xml version="1.0" encoding="UTF-8" standalone="yes"?>
<Relationships xmlns="http://schemas.openxmlformats.org/package/2006/relationships"><Relationship Id="rId3" Type="http://schemas.openxmlformats.org/officeDocument/2006/relationships/image" Target="../media/image12.png" /><Relationship Id="rId2" Type="http://schemas.openxmlformats.org/officeDocument/2006/relationships/hyperlink" Target="http://upload.wikimedia.org/wikipedia/en/d/dd/Rivaroxaban.png" TargetMode="External" /><Relationship Id="rId1" Type="http://schemas.openxmlformats.org/officeDocument/2006/relationships/slideLayout" Target="../slideLayouts/slideLayout2.xml" /></Relationships>
</file>

<file path=ppt/slides/_rels/slide16.xml.rels><?xml version="1.0" encoding="UTF-8" standalone="yes"?>
<Relationships xmlns="http://schemas.openxmlformats.org/package/2006/relationships"><Relationship Id="rId2" Type="http://schemas.openxmlformats.org/officeDocument/2006/relationships/image" Target="../media/image13.png" /><Relationship Id="rId1" Type="http://schemas.openxmlformats.org/officeDocument/2006/relationships/slideLayout" Target="../slideLayouts/slideLayout2.xml" /></Relationships>
</file>

<file path=ppt/slides/_rels/slide17.xml.rels><?xml version="1.0" encoding="UTF-8" standalone="yes"?>
<Relationships xmlns="http://schemas.openxmlformats.org/package/2006/relationships"><Relationship Id="rId3" Type="http://schemas.openxmlformats.org/officeDocument/2006/relationships/image" Target="../media/image14.png" /><Relationship Id="rId2" Type="http://schemas.openxmlformats.org/officeDocument/2006/relationships/hyperlink" Target="http://upload.wikimedia.org/wikipedia/commons/c/c5/Dicumarol.svg" TargetMode="External" /><Relationship Id="rId1" Type="http://schemas.openxmlformats.org/officeDocument/2006/relationships/slideLayout" Target="../slideLayouts/slideLayout2.xml" /></Relationships>
</file>

<file path=ppt/slides/_rels/slide18.xml.rels><?xml version="1.0" encoding="UTF-8" standalone="yes"?>
<Relationships xmlns="http://schemas.openxmlformats.org/package/2006/relationships"><Relationship Id="rId2" Type="http://schemas.openxmlformats.org/officeDocument/2006/relationships/image" Target="../media/image15.jpeg" /><Relationship Id="rId1" Type="http://schemas.openxmlformats.org/officeDocument/2006/relationships/slideLayout" Target="../slideLayouts/slideLayout12.xml" /></Relationships>
</file>

<file path=ppt/slides/_rels/slide19.xml.rels><?xml version="1.0" encoding="UTF-8" standalone="yes"?>
<Relationships xmlns="http://schemas.openxmlformats.org/package/2006/relationships"><Relationship Id="rId2" Type="http://schemas.openxmlformats.org/officeDocument/2006/relationships/image" Target="../media/image16.jpeg" /><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Relationship Id="rId3" Type="http://schemas.openxmlformats.org/officeDocument/2006/relationships/image" Target="../media/image1.jpeg" /><Relationship Id="rId2" Type="http://schemas.openxmlformats.org/officeDocument/2006/relationships/notesSlide" Target="../notesSlides/notesSlide1.xml" /><Relationship Id="rId1" Type="http://schemas.openxmlformats.org/officeDocument/2006/relationships/slideLayout" Target="../slideLayouts/slideLayout12.xml" /></Relationships>
</file>

<file path=ppt/slides/_rels/slide20.xml.rels><?xml version="1.0" encoding="UTF-8" standalone="yes"?>
<Relationships xmlns="http://schemas.openxmlformats.org/package/2006/relationships"><Relationship Id="rId2" Type="http://schemas.openxmlformats.org/officeDocument/2006/relationships/image" Target="../media/image17.jpeg" /><Relationship Id="rId1" Type="http://schemas.openxmlformats.org/officeDocument/2006/relationships/slideLayout" Target="../slideLayouts/slideLayout2.xml" /></Relationships>
</file>

<file path=ppt/slides/_rels/slide21.xml.rels><?xml version="1.0" encoding="UTF-8" standalone="yes"?>
<Relationships xmlns="http://schemas.openxmlformats.org/package/2006/relationships"><Relationship Id="rId3" Type="http://schemas.openxmlformats.org/officeDocument/2006/relationships/image" Target="../media/image19.jpeg" /><Relationship Id="rId2" Type="http://schemas.openxmlformats.org/officeDocument/2006/relationships/image" Target="../media/image18.jpeg" /><Relationship Id="rId1" Type="http://schemas.openxmlformats.org/officeDocument/2006/relationships/slideLayout" Target="../slideLayouts/slideLayout2.xml" /></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4.xml.rels><?xml version="1.0" encoding="UTF-8" standalone="yes"?>
<Relationships xmlns="http://schemas.openxmlformats.org/package/2006/relationships"><Relationship Id="rId2" Type="http://schemas.openxmlformats.org/officeDocument/2006/relationships/image" Target="../media/image5.png" /><Relationship Id="rId1" Type="http://schemas.openxmlformats.org/officeDocument/2006/relationships/slideLayout" Target="../slideLayouts/slideLayout2.xml" /></Relationships>
</file>

<file path=ppt/slides/_rels/slide25.xml.rels><?xml version="1.0" encoding="UTF-8" standalone="yes"?>
<Relationships xmlns="http://schemas.openxmlformats.org/package/2006/relationships"><Relationship Id="rId2" Type="http://schemas.openxmlformats.org/officeDocument/2006/relationships/image" Target="../media/image5.png" /><Relationship Id="rId1" Type="http://schemas.openxmlformats.org/officeDocument/2006/relationships/slideLayout" Target="../slideLayouts/slideLayout2.xml" /></Relationships>
</file>

<file path=ppt/slides/_rels/slide26.xml.rels><?xml version="1.0" encoding="UTF-8" standalone="yes"?>
<Relationships xmlns="http://schemas.openxmlformats.org/package/2006/relationships"><Relationship Id="rId2" Type="http://schemas.openxmlformats.org/officeDocument/2006/relationships/image" Target="../media/image5.png" /><Relationship Id="rId1" Type="http://schemas.openxmlformats.org/officeDocument/2006/relationships/slideLayout" Target="../slideLayouts/slideLayout2.xml" /></Relationships>
</file>

<file path=ppt/slides/_rels/slide27.xml.rels><?xml version="1.0" encoding="UTF-8" standalone="yes"?>
<Relationships xmlns="http://schemas.openxmlformats.org/package/2006/relationships"><Relationship Id="rId2" Type="http://schemas.openxmlformats.org/officeDocument/2006/relationships/image" Target="../media/image20.png" /><Relationship Id="rId1" Type="http://schemas.openxmlformats.org/officeDocument/2006/relationships/slideLayout" Target="../slideLayouts/slideLayout12.xml" /></Relationships>
</file>

<file path=ppt/slides/_rels/slide3.xml.rels><?xml version="1.0" encoding="UTF-8" standalone="yes"?>
<Relationships xmlns="http://schemas.openxmlformats.org/package/2006/relationships"><Relationship Id="rId2" Type="http://schemas.openxmlformats.org/officeDocument/2006/relationships/image" Target="../media/image2.jpeg" /><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3" Type="http://schemas.openxmlformats.org/officeDocument/2006/relationships/image" Target="../media/image4.jpeg" /><Relationship Id="rId2" Type="http://schemas.openxmlformats.org/officeDocument/2006/relationships/notesSlide" Target="../notesSlides/notesSlide2.xml" /><Relationship Id="rId1" Type="http://schemas.openxmlformats.org/officeDocument/2006/relationships/slideLayout" Target="../slideLayouts/slideLayout12.xml" /></Relationships>
</file>

<file path=ppt/slides/_rels/slide6.xml.rels><?xml version="1.0" encoding="UTF-8" standalone="yes"?>
<Relationships xmlns="http://schemas.openxmlformats.org/package/2006/relationships"><Relationship Id="rId3" Type="http://schemas.openxmlformats.org/officeDocument/2006/relationships/image" Target="../media/image5.png" /><Relationship Id="rId2" Type="http://schemas.openxmlformats.org/officeDocument/2006/relationships/notesSlide" Target="../notesSlides/notesSlide3.xml" /><Relationship Id="rId1" Type="http://schemas.openxmlformats.org/officeDocument/2006/relationships/slideLayout" Target="../slideLayouts/slideLayout12.xml" /></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3" Type="http://schemas.openxmlformats.org/officeDocument/2006/relationships/image" Target="../media/image6.png" /><Relationship Id="rId2" Type="http://schemas.openxmlformats.org/officeDocument/2006/relationships/hyperlink" Target="http://upload.wikimedia.org/wikipedia/commons/a/aa/Heparin-2D-skeletal.png" TargetMode="External" /><Relationship Id="rId1" Type="http://schemas.openxmlformats.org/officeDocument/2006/relationships/slideLayout" Target="../slideLayouts/slideLayout12.xml" /></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AutoShape 2">
            <a:extLst>
              <a:ext uri="{FF2B5EF4-FFF2-40B4-BE49-F238E27FC236}">
                <a16:creationId xmlns:a16="http://schemas.microsoft.com/office/drawing/2014/main" id="{4D9D3CC4-9296-6992-6700-219CE07578A7}"/>
              </a:ext>
            </a:extLst>
          </p:cNvPr>
          <p:cNvSpPr>
            <a:spLocks noGrp="1" noChangeArrowheads="1"/>
          </p:cNvSpPr>
          <p:nvPr>
            <p:ph type="ctrTitle"/>
          </p:nvPr>
        </p:nvSpPr>
        <p:spPr/>
        <p:txBody>
          <a:bodyPr/>
          <a:lstStyle/>
          <a:p>
            <a:pPr eaLnBrk="1" hangingPunct="1"/>
            <a:r>
              <a:rPr lang="en-US" altLang="en-US"/>
              <a:t>Anticoagulants</a:t>
            </a:r>
          </a:p>
        </p:txBody>
      </p:sp>
    </p:spTree>
  </p:cSld>
  <p:clrMapOvr>
    <a:masterClrMapping/>
  </p:clrMapOvr>
  <p:transition>
    <p:random/>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AutoShape 2">
            <a:extLst>
              <a:ext uri="{FF2B5EF4-FFF2-40B4-BE49-F238E27FC236}">
                <a16:creationId xmlns:a16="http://schemas.microsoft.com/office/drawing/2014/main" id="{D390E75F-62A5-222F-AA77-29C9DE85C875}"/>
              </a:ext>
            </a:extLst>
          </p:cNvPr>
          <p:cNvSpPr>
            <a:spLocks noGrp="1" noChangeArrowheads="1"/>
          </p:cNvSpPr>
          <p:nvPr>
            <p:ph type="title"/>
          </p:nvPr>
        </p:nvSpPr>
        <p:spPr/>
        <p:txBody>
          <a:bodyPr/>
          <a:lstStyle/>
          <a:p>
            <a:pPr eaLnBrk="1" hangingPunct="1"/>
            <a:r>
              <a:rPr lang="en-US" altLang="en-US"/>
              <a:t>Anticoagulant Drugs</a:t>
            </a:r>
          </a:p>
        </p:txBody>
      </p:sp>
      <p:sp>
        <p:nvSpPr>
          <p:cNvPr id="12291" name="Rectangle 3">
            <a:extLst>
              <a:ext uri="{FF2B5EF4-FFF2-40B4-BE49-F238E27FC236}">
                <a16:creationId xmlns:a16="http://schemas.microsoft.com/office/drawing/2014/main" id="{7DFE5393-F8D7-2459-4763-BC15360004F0}"/>
              </a:ext>
            </a:extLst>
          </p:cNvPr>
          <p:cNvSpPr>
            <a:spLocks noGrp="1" noChangeArrowheads="1"/>
          </p:cNvSpPr>
          <p:nvPr>
            <p:ph type="body" idx="1"/>
          </p:nvPr>
        </p:nvSpPr>
        <p:spPr>
          <a:xfrm>
            <a:off x="838200" y="2362200"/>
            <a:ext cx="7693025" cy="4343400"/>
          </a:xfrm>
        </p:spPr>
        <p:txBody>
          <a:bodyPr/>
          <a:lstStyle/>
          <a:p>
            <a:pPr eaLnBrk="1" hangingPunct="1">
              <a:lnSpc>
                <a:spcPct val="90000"/>
              </a:lnSpc>
            </a:pPr>
            <a:r>
              <a:rPr lang="en-US" altLang="en-US" sz="2300"/>
              <a:t>Heparin and warfarin are the two traditional anticoagulants</a:t>
            </a:r>
          </a:p>
          <a:p>
            <a:pPr eaLnBrk="1" hangingPunct="1">
              <a:lnSpc>
                <a:spcPct val="90000"/>
              </a:lnSpc>
            </a:pPr>
            <a:r>
              <a:rPr lang="en-US" altLang="en-US" sz="2300"/>
              <a:t>Anticoagulants are used for acute coronary syndromes, deep-vein thrombosis (DVT), pulmonary embolism (PE), and heart surgery</a:t>
            </a:r>
          </a:p>
          <a:p>
            <a:pPr eaLnBrk="1" hangingPunct="1">
              <a:lnSpc>
                <a:spcPct val="90000"/>
              </a:lnSpc>
            </a:pPr>
            <a:r>
              <a:rPr lang="en-US" altLang="en-US" sz="2300"/>
              <a:t>Thrombus - A blood clot that forms abnormally within the blood vessels</a:t>
            </a:r>
          </a:p>
          <a:p>
            <a:pPr eaLnBrk="1" hangingPunct="1">
              <a:lnSpc>
                <a:spcPct val="90000"/>
              </a:lnSpc>
            </a:pPr>
            <a:r>
              <a:rPr lang="en-US" altLang="en-US" sz="2300"/>
              <a:t>Embolus - When a blood clot becomes dislodged from the vessel wall and travels through the bloodstream</a:t>
            </a:r>
          </a:p>
          <a:p>
            <a:pPr eaLnBrk="1" hangingPunct="1">
              <a:lnSpc>
                <a:spcPct val="90000"/>
              </a:lnSpc>
            </a:pPr>
            <a:r>
              <a:rPr lang="en-US" altLang="en-US" sz="2300"/>
              <a:t>It is also given to certain people at risk for forming blood clots, such as those with artificial heart valves or who have atrial fibrillation (AF)</a:t>
            </a:r>
          </a:p>
        </p:txBody>
      </p:sp>
    </p:spTree>
  </p:cSld>
  <p:clrMapOvr>
    <a:masterClrMapping/>
  </p:clrMapOvr>
  <p:transition>
    <p:random/>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AutoShape 2">
            <a:extLst>
              <a:ext uri="{FF2B5EF4-FFF2-40B4-BE49-F238E27FC236}">
                <a16:creationId xmlns:a16="http://schemas.microsoft.com/office/drawing/2014/main" id="{D07C3930-A148-9B6C-CDFE-27C302A1C600}"/>
              </a:ext>
            </a:extLst>
          </p:cNvPr>
          <p:cNvSpPr>
            <a:spLocks noGrp="1" noChangeArrowheads="1"/>
          </p:cNvSpPr>
          <p:nvPr>
            <p:ph type="title"/>
          </p:nvPr>
        </p:nvSpPr>
        <p:spPr/>
        <p:txBody>
          <a:bodyPr/>
          <a:lstStyle/>
          <a:p>
            <a:pPr eaLnBrk="1" hangingPunct="1"/>
            <a:r>
              <a:rPr lang="en-US" altLang="en-US"/>
              <a:t>Warfarin</a:t>
            </a:r>
          </a:p>
        </p:txBody>
      </p:sp>
      <p:sp>
        <p:nvSpPr>
          <p:cNvPr id="13315" name="Rectangle 3">
            <a:extLst>
              <a:ext uri="{FF2B5EF4-FFF2-40B4-BE49-F238E27FC236}">
                <a16:creationId xmlns:a16="http://schemas.microsoft.com/office/drawing/2014/main" id="{89C54F79-577F-2E66-0E93-17B626734F7C}"/>
              </a:ext>
            </a:extLst>
          </p:cNvPr>
          <p:cNvSpPr>
            <a:spLocks noGrp="1" noChangeArrowheads="1"/>
          </p:cNvSpPr>
          <p:nvPr>
            <p:ph type="body" idx="1"/>
          </p:nvPr>
        </p:nvSpPr>
        <p:spPr>
          <a:xfrm>
            <a:off x="838200" y="2362200"/>
            <a:ext cx="4191000" cy="4343400"/>
          </a:xfrm>
        </p:spPr>
        <p:txBody>
          <a:bodyPr/>
          <a:lstStyle/>
          <a:p>
            <a:pPr eaLnBrk="1" hangingPunct="1">
              <a:lnSpc>
                <a:spcPct val="90000"/>
              </a:lnSpc>
            </a:pPr>
            <a:r>
              <a:rPr lang="en-US" altLang="en-US" sz="2100"/>
              <a:t>Warfarin is an oral medication</a:t>
            </a:r>
          </a:p>
          <a:p>
            <a:pPr eaLnBrk="1" hangingPunct="1">
              <a:lnSpc>
                <a:spcPct val="90000"/>
              </a:lnSpc>
            </a:pPr>
            <a:r>
              <a:rPr lang="en-US" altLang="en-US" sz="2100"/>
              <a:t>It is a synthetic derivative of coumarin, a chemical found naturally in many plants -- it decreases blood coagulation by interfering with vitamin K metabolism</a:t>
            </a:r>
          </a:p>
          <a:p>
            <a:pPr eaLnBrk="1" hangingPunct="1">
              <a:lnSpc>
                <a:spcPct val="90000"/>
              </a:lnSpc>
            </a:pPr>
            <a:r>
              <a:rPr lang="en-US" altLang="en-US" sz="2100"/>
              <a:t>It stops the blood from clotting within the blood vessels and is used to stop existing clots from getting bigger (as in DVT) and to stop parts of clots breaking off and forming emboli (as in PE)</a:t>
            </a:r>
          </a:p>
        </p:txBody>
      </p:sp>
      <p:pic>
        <p:nvPicPr>
          <p:cNvPr id="13316" name="Picture 8" descr="Image:Warfarin.svg">
            <a:hlinkClick r:id="rId3"/>
            <a:extLst>
              <a:ext uri="{FF2B5EF4-FFF2-40B4-BE49-F238E27FC236}">
                <a16:creationId xmlns:a16="http://schemas.microsoft.com/office/drawing/2014/main" id="{C602BA9A-395E-7D42-7E4F-7BE2DE399F1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62600" y="4114800"/>
            <a:ext cx="3276600" cy="243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Picture 18" descr="Image:Coumarin acsv.svg">
            <a:hlinkClick r:id="rId5"/>
            <a:extLst>
              <a:ext uri="{FF2B5EF4-FFF2-40B4-BE49-F238E27FC236}">
                <a16:creationId xmlns:a16="http://schemas.microsoft.com/office/drawing/2014/main" id="{FBEFDFCC-F247-5552-E14E-034C6640059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05400" y="2514600"/>
            <a:ext cx="2362200" cy="134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AutoShape 2">
            <a:extLst>
              <a:ext uri="{FF2B5EF4-FFF2-40B4-BE49-F238E27FC236}">
                <a16:creationId xmlns:a16="http://schemas.microsoft.com/office/drawing/2014/main" id="{00B51FFC-2495-7AE4-AA47-3460DC9B9790}"/>
              </a:ext>
            </a:extLst>
          </p:cNvPr>
          <p:cNvSpPr>
            <a:spLocks noGrp="1" noChangeArrowheads="1"/>
          </p:cNvSpPr>
          <p:nvPr>
            <p:ph type="title"/>
          </p:nvPr>
        </p:nvSpPr>
        <p:spPr/>
        <p:txBody>
          <a:bodyPr/>
          <a:lstStyle/>
          <a:p>
            <a:pPr eaLnBrk="1" hangingPunct="1"/>
            <a:r>
              <a:rPr lang="en-US" altLang="en-US"/>
              <a:t>Warfarin</a:t>
            </a:r>
          </a:p>
        </p:txBody>
      </p:sp>
      <p:sp>
        <p:nvSpPr>
          <p:cNvPr id="14339" name="Rectangle 3">
            <a:extLst>
              <a:ext uri="{FF2B5EF4-FFF2-40B4-BE49-F238E27FC236}">
                <a16:creationId xmlns:a16="http://schemas.microsoft.com/office/drawing/2014/main" id="{A73A81A7-1311-F89C-355B-95886FC6D79D}"/>
              </a:ext>
            </a:extLst>
          </p:cNvPr>
          <p:cNvSpPr>
            <a:spLocks noGrp="1" noChangeArrowheads="1"/>
          </p:cNvSpPr>
          <p:nvPr>
            <p:ph type="body" idx="1"/>
          </p:nvPr>
        </p:nvSpPr>
        <p:spPr/>
        <p:txBody>
          <a:bodyPr/>
          <a:lstStyle/>
          <a:p>
            <a:pPr eaLnBrk="1" hangingPunct="1"/>
            <a:r>
              <a:rPr lang="en-US" altLang="en-US" sz="2400"/>
              <a:t>The most common side effects of warfarin are bleeding and bruising </a:t>
            </a:r>
          </a:p>
          <a:p>
            <a:pPr eaLnBrk="1" hangingPunct="1"/>
            <a:r>
              <a:rPr lang="en-US" altLang="en-US" sz="2400"/>
              <a:t>The bleeding can be in the form of prolonged bleeding from cuts; bleeding that does not stop by itself </a:t>
            </a:r>
          </a:p>
          <a:p>
            <a:pPr eaLnBrk="1" hangingPunct="1"/>
            <a:r>
              <a:rPr lang="en-US" altLang="en-US" sz="2400"/>
              <a:t>Treatment is monitored by regular blood testing using the International Normalized Ratio (INR), which is a measure of how much longer it takes the blood to clot when oral anticoagulant drug is used</a:t>
            </a:r>
          </a:p>
        </p:txBody>
      </p:sp>
      <p:pic>
        <p:nvPicPr>
          <p:cNvPr id="14340" name="Picture 8" descr="coumadin">
            <a:extLst>
              <a:ext uri="{FF2B5EF4-FFF2-40B4-BE49-F238E27FC236}">
                <a16:creationId xmlns:a16="http://schemas.microsoft.com/office/drawing/2014/main" id="{2B153622-CD5F-5B0E-DFEA-74671FC108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0" y="304800"/>
            <a:ext cx="190500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AutoShape 2">
            <a:extLst>
              <a:ext uri="{FF2B5EF4-FFF2-40B4-BE49-F238E27FC236}">
                <a16:creationId xmlns:a16="http://schemas.microsoft.com/office/drawing/2014/main" id="{65D2D5DA-08C3-719C-385D-106C940D2A37}"/>
              </a:ext>
            </a:extLst>
          </p:cNvPr>
          <p:cNvSpPr>
            <a:spLocks noGrp="1" noChangeArrowheads="1"/>
          </p:cNvSpPr>
          <p:nvPr>
            <p:ph type="title"/>
          </p:nvPr>
        </p:nvSpPr>
        <p:spPr/>
        <p:txBody>
          <a:bodyPr/>
          <a:lstStyle/>
          <a:p>
            <a:pPr eaLnBrk="1" hangingPunct="1"/>
            <a:r>
              <a:rPr lang="en-US" altLang="en-US"/>
              <a:t>Warfarin</a:t>
            </a:r>
          </a:p>
        </p:txBody>
      </p:sp>
      <p:sp>
        <p:nvSpPr>
          <p:cNvPr id="15363" name="Rectangle 3">
            <a:extLst>
              <a:ext uri="{FF2B5EF4-FFF2-40B4-BE49-F238E27FC236}">
                <a16:creationId xmlns:a16="http://schemas.microsoft.com/office/drawing/2014/main" id="{EC7F5DCC-D7E2-4E29-B82E-96FD0D0BA21A}"/>
              </a:ext>
            </a:extLst>
          </p:cNvPr>
          <p:cNvSpPr>
            <a:spLocks noGrp="1" noChangeArrowheads="1"/>
          </p:cNvSpPr>
          <p:nvPr>
            <p:ph type="body" idx="1"/>
          </p:nvPr>
        </p:nvSpPr>
        <p:spPr/>
        <p:txBody>
          <a:bodyPr/>
          <a:lstStyle/>
          <a:p>
            <a:pPr eaLnBrk="1" hangingPunct="1"/>
            <a:r>
              <a:rPr lang="en-US" altLang="en-US" sz="2200"/>
              <a:t>Warfarin inhibits the effective synthesis of biologically active forms of the vitamin K-dependent clotting factors: II, VII, IX and X, as well as the regulatory factors protein C, protein S and protein Z </a:t>
            </a:r>
          </a:p>
        </p:txBody>
      </p:sp>
      <p:pic>
        <p:nvPicPr>
          <p:cNvPr id="15364" name="Picture 10">
            <a:extLst>
              <a:ext uri="{FF2B5EF4-FFF2-40B4-BE49-F238E27FC236}">
                <a16:creationId xmlns:a16="http://schemas.microsoft.com/office/drawing/2014/main" id="{35155C2F-85F3-93E7-E8D2-1CB924DB48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38333" t="30223" r="24445" b="35110"/>
          <a:stretch>
            <a:fillRect/>
          </a:stretch>
        </p:blipFill>
        <p:spPr bwMode="auto">
          <a:xfrm>
            <a:off x="2057400" y="3733800"/>
            <a:ext cx="5105400" cy="297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random/>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8" descr="Image:Dabigatran etexilate.png">
            <a:hlinkClick r:id="rId2"/>
            <a:extLst>
              <a:ext uri="{FF2B5EF4-FFF2-40B4-BE49-F238E27FC236}">
                <a16:creationId xmlns:a16="http://schemas.microsoft.com/office/drawing/2014/main" id="{86B3ECED-2DEA-CC52-F4EF-074261694F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89800" y="152400"/>
            <a:ext cx="1616075" cy="447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AutoShape 2">
            <a:extLst>
              <a:ext uri="{FF2B5EF4-FFF2-40B4-BE49-F238E27FC236}">
                <a16:creationId xmlns:a16="http://schemas.microsoft.com/office/drawing/2014/main" id="{9C720F91-2BC3-DB48-E627-2C6EBA2D3718}"/>
              </a:ext>
            </a:extLst>
          </p:cNvPr>
          <p:cNvSpPr>
            <a:spLocks noGrp="1" noChangeArrowheads="1"/>
          </p:cNvSpPr>
          <p:nvPr>
            <p:ph type="title"/>
          </p:nvPr>
        </p:nvSpPr>
        <p:spPr/>
        <p:txBody>
          <a:bodyPr/>
          <a:lstStyle/>
          <a:p>
            <a:pPr eaLnBrk="1" hangingPunct="1"/>
            <a:r>
              <a:rPr lang="en-US" altLang="en-US"/>
              <a:t>Dabigatran etexilate</a:t>
            </a:r>
          </a:p>
        </p:txBody>
      </p:sp>
      <p:sp>
        <p:nvSpPr>
          <p:cNvPr id="16388" name="Rectangle 3">
            <a:extLst>
              <a:ext uri="{FF2B5EF4-FFF2-40B4-BE49-F238E27FC236}">
                <a16:creationId xmlns:a16="http://schemas.microsoft.com/office/drawing/2014/main" id="{FF2236D8-9A8C-03A1-C1DE-540E7631A3CE}"/>
              </a:ext>
            </a:extLst>
          </p:cNvPr>
          <p:cNvSpPr>
            <a:spLocks noGrp="1" noChangeArrowheads="1"/>
          </p:cNvSpPr>
          <p:nvPr>
            <p:ph type="body" idx="1"/>
          </p:nvPr>
        </p:nvSpPr>
        <p:spPr>
          <a:xfrm>
            <a:off x="838200" y="2362200"/>
            <a:ext cx="7693025" cy="4495800"/>
          </a:xfrm>
        </p:spPr>
        <p:txBody>
          <a:bodyPr/>
          <a:lstStyle/>
          <a:p>
            <a:pPr eaLnBrk="1" hangingPunct="1"/>
            <a:r>
              <a:rPr lang="en-US" altLang="en-US"/>
              <a:t>It was developed by Boehringer Ingelheim</a:t>
            </a:r>
          </a:p>
          <a:p>
            <a:pPr eaLnBrk="1" hangingPunct="1"/>
            <a:r>
              <a:rPr lang="en-US" altLang="en-US"/>
              <a:t>Dabigatran etexilate is a new oral direct thrombin inhibitor and the prodrug of dabigatran</a:t>
            </a:r>
          </a:p>
          <a:p>
            <a:pPr eaLnBrk="1" hangingPunct="1"/>
            <a:r>
              <a:rPr lang="en-US" altLang="en-US"/>
              <a:t>Dabigatran is a small molecule that reversibly inhibits both free and clot-bound thrombin by binding to exosite 1 and/or the active site of thrombin</a:t>
            </a:r>
          </a:p>
        </p:txBody>
      </p:sp>
    </p:spTree>
  </p:cSld>
  <p:clrMapOvr>
    <a:masterClrMapping/>
  </p:clrMapOvr>
  <p:transition>
    <p:random/>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8" descr="Image:Rivaroxaban.png">
            <a:hlinkClick r:id="rId2"/>
            <a:extLst>
              <a:ext uri="{FF2B5EF4-FFF2-40B4-BE49-F238E27FC236}">
                <a16:creationId xmlns:a16="http://schemas.microsoft.com/office/drawing/2014/main" id="{AAFCE2B0-3205-FF5E-D013-01A9AE12A5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0" y="381000"/>
            <a:ext cx="1427163" cy="391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AutoShape 2">
            <a:extLst>
              <a:ext uri="{FF2B5EF4-FFF2-40B4-BE49-F238E27FC236}">
                <a16:creationId xmlns:a16="http://schemas.microsoft.com/office/drawing/2014/main" id="{4C0CAE48-B86C-C708-9BE4-0F446B9389DF}"/>
              </a:ext>
            </a:extLst>
          </p:cNvPr>
          <p:cNvSpPr>
            <a:spLocks noGrp="1" noChangeArrowheads="1"/>
          </p:cNvSpPr>
          <p:nvPr>
            <p:ph type="title"/>
          </p:nvPr>
        </p:nvSpPr>
        <p:spPr/>
        <p:txBody>
          <a:bodyPr/>
          <a:lstStyle/>
          <a:p>
            <a:pPr eaLnBrk="1" hangingPunct="1"/>
            <a:r>
              <a:rPr lang="en-US" altLang="en-US"/>
              <a:t>Rivaroxaban</a:t>
            </a:r>
          </a:p>
        </p:txBody>
      </p:sp>
      <p:sp>
        <p:nvSpPr>
          <p:cNvPr id="17412" name="Rectangle 3">
            <a:extLst>
              <a:ext uri="{FF2B5EF4-FFF2-40B4-BE49-F238E27FC236}">
                <a16:creationId xmlns:a16="http://schemas.microsoft.com/office/drawing/2014/main" id="{F45CD5C7-6452-0628-633D-A36E19D1F583}"/>
              </a:ext>
            </a:extLst>
          </p:cNvPr>
          <p:cNvSpPr>
            <a:spLocks noGrp="1" noChangeArrowheads="1"/>
          </p:cNvSpPr>
          <p:nvPr>
            <p:ph type="body" idx="1"/>
          </p:nvPr>
        </p:nvSpPr>
        <p:spPr>
          <a:xfrm>
            <a:off x="838200" y="2362200"/>
            <a:ext cx="7693025" cy="4495800"/>
          </a:xfrm>
        </p:spPr>
        <p:txBody>
          <a:bodyPr/>
          <a:lstStyle/>
          <a:p>
            <a:pPr eaLnBrk="1" hangingPunct="1"/>
            <a:r>
              <a:rPr lang="en-US" altLang="en-US" sz="2600"/>
              <a:t>Developed by Bayer</a:t>
            </a:r>
          </a:p>
          <a:p>
            <a:pPr eaLnBrk="1" hangingPunct="1"/>
            <a:r>
              <a:rPr lang="en-US" altLang="en-US" sz="2600"/>
              <a:t>Rivaroxaban is an orally available, small-molecule, active site-directed factor Xa inhibitor</a:t>
            </a:r>
          </a:p>
          <a:p>
            <a:pPr eaLnBrk="1" hangingPunct="1"/>
            <a:r>
              <a:rPr lang="en-US" altLang="en-US" sz="2600"/>
              <a:t>There are no significant interactions between food, antacids, digoxin, aspirin, naproxen and rivaroxaban have been noted suggesting that dose adjustment of rivaroxaban would not be required when these agents are concurrently administered</a:t>
            </a:r>
          </a:p>
        </p:txBody>
      </p:sp>
    </p:spTree>
  </p:cSld>
  <p:clrMapOvr>
    <a:masterClrMapping/>
  </p:clrMapOvr>
  <p:transition>
    <p:random/>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AutoShape 2">
            <a:extLst>
              <a:ext uri="{FF2B5EF4-FFF2-40B4-BE49-F238E27FC236}">
                <a16:creationId xmlns:a16="http://schemas.microsoft.com/office/drawing/2014/main" id="{A7FC42AA-0A22-0FB8-47BA-934A1AA0B2BE}"/>
              </a:ext>
            </a:extLst>
          </p:cNvPr>
          <p:cNvSpPr>
            <a:spLocks noGrp="1" noChangeArrowheads="1"/>
          </p:cNvSpPr>
          <p:nvPr>
            <p:ph type="title"/>
          </p:nvPr>
        </p:nvSpPr>
        <p:spPr/>
        <p:txBody>
          <a:bodyPr/>
          <a:lstStyle/>
          <a:p>
            <a:pPr eaLnBrk="1" hangingPunct="1"/>
            <a:r>
              <a:rPr lang="en-US" altLang="en-US"/>
              <a:t>Anisindione</a:t>
            </a:r>
          </a:p>
        </p:txBody>
      </p:sp>
      <p:sp>
        <p:nvSpPr>
          <p:cNvPr id="18435" name="Rectangle 3">
            <a:extLst>
              <a:ext uri="{FF2B5EF4-FFF2-40B4-BE49-F238E27FC236}">
                <a16:creationId xmlns:a16="http://schemas.microsoft.com/office/drawing/2014/main" id="{9154AEFD-ACA3-8C07-A23E-CCA5172E609A}"/>
              </a:ext>
            </a:extLst>
          </p:cNvPr>
          <p:cNvSpPr>
            <a:spLocks noGrp="1" noChangeArrowheads="1"/>
          </p:cNvSpPr>
          <p:nvPr>
            <p:ph type="body" idx="1"/>
          </p:nvPr>
        </p:nvSpPr>
        <p:spPr/>
        <p:txBody>
          <a:bodyPr/>
          <a:lstStyle/>
          <a:p>
            <a:pPr eaLnBrk="1" hangingPunct="1">
              <a:lnSpc>
                <a:spcPct val="90000"/>
              </a:lnSpc>
            </a:pPr>
            <a:r>
              <a:rPr lang="en-US" altLang="en-US"/>
              <a:t>Anisindione (brand name Miradon) is a synthetic oral anticoagulant and an indanedione  derivative</a:t>
            </a:r>
          </a:p>
          <a:p>
            <a:pPr eaLnBrk="1" hangingPunct="1">
              <a:lnSpc>
                <a:spcPct val="90000"/>
              </a:lnSpc>
            </a:pPr>
            <a:r>
              <a:rPr lang="en-US" altLang="en-US"/>
              <a:t>Reduces the prothrombin activity of the blood </a:t>
            </a:r>
          </a:p>
          <a:p>
            <a:pPr eaLnBrk="1" hangingPunct="1">
              <a:lnSpc>
                <a:spcPct val="90000"/>
              </a:lnSpc>
            </a:pPr>
            <a:r>
              <a:rPr lang="en-US" altLang="en-US"/>
              <a:t>It prevents the formation of active procoagulation factors II, VII, IX, and X, as well as the anticoagulant proteins C and S, in the liver by inhibiting the vitamin K–mediated gamma-carboxylation of precursor proteins </a:t>
            </a:r>
          </a:p>
        </p:txBody>
      </p:sp>
      <p:pic>
        <p:nvPicPr>
          <p:cNvPr id="18436" name="Picture 8" descr="800px-Anisindione_skeletal">
            <a:extLst>
              <a:ext uri="{FF2B5EF4-FFF2-40B4-BE49-F238E27FC236}">
                <a16:creationId xmlns:a16="http://schemas.microsoft.com/office/drawing/2014/main" id="{9A4221E6-B71F-E33F-B576-6056D84B706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400" y="152400"/>
            <a:ext cx="3200400" cy="170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AutoShape 2">
            <a:extLst>
              <a:ext uri="{FF2B5EF4-FFF2-40B4-BE49-F238E27FC236}">
                <a16:creationId xmlns:a16="http://schemas.microsoft.com/office/drawing/2014/main" id="{CAA85FF1-1C71-FAF8-2CC4-882A2F466C85}"/>
              </a:ext>
            </a:extLst>
          </p:cNvPr>
          <p:cNvSpPr>
            <a:spLocks noGrp="1" noChangeArrowheads="1"/>
          </p:cNvSpPr>
          <p:nvPr>
            <p:ph type="title"/>
          </p:nvPr>
        </p:nvSpPr>
        <p:spPr/>
        <p:txBody>
          <a:bodyPr/>
          <a:lstStyle/>
          <a:p>
            <a:pPr eaLnBrk="1" hangingPunct="1"/>
            <a:r>
              <a:rPr lang="en-US" altLang="en-US"/>
              <a:t>Dicumarol </a:t>
            </a:r>
          </a:p>
        </p:txBody>
      </p:sp>
      <p:sp>
        <p:nvSpPr>
          <p:cNvPr id="19459" name="Rectangle 3">
            <a:extLst>
              <a:ext uri="{FF2B5EF4-FFF2-40B4-BE49-F238E27FC236}">
                <a16:creationId xmlns:a16="http://schemas.microsoft.com/office/drawing/2014/main" id="{7322ED23-DB7E-3E9D-D95A-B39F51776ED5}"/>
              </a:ext>
            </a:extLst>
          </p:cNvPr>
          <p:cNvSpPr>
            <a:spLocks noGrp="1" noChangeArrowheads="1"/>
          </p:cNvSpPr>
          <p:nvPr>
            <p:ph type="body" idx="1"/>
          </p:nvPr>
        </p:nvSpPr>
        <p:spPr>
          <a:xfrm>
            <a:off x="838200" y="2362200"/>
            <a:ext cx="7693025" cy="4343400"/>
          </a:xfrm>
        </p:spPr>
        <p:txBody>
          <a:bodyPr/>
          <a:lstStyle/>
          <a:p>
            <a:pPr eaLnBrk="1" hangingPunct="1"/>
            <a:r>
              <a:rPr lang="en-US" altLang="en-US" sz="2400"/>
              <a:t>It is a potent oral anticoagulant that acts by inhibiting the synthesis of vitamin K-dependent clotting factors (prothrombin and factors VII, IX and X) in the liver; it is starting to largely replace warfarin</a:t>
            </a:r>
          </a:p>
          <a:p>
            <a:pPr eaLnBrk="1" hangingPunct="1"/>
            <a:r>
              <a:rPr lang="en-US" altLang="en-US" sz="2400"/>
              <a:t>Dicumarol is produced naturally by conversion of nontoxic coumarin in moldy sweet clover hay, lespepeza hay or sweet vernal hay</a:t>
            </a:r>
          </a:p>
          <a:p>
            <a:pPr eaLnBrk="1" hangingPunct="1"/>
            <a:r>
              <a:rPr lang="en-US" altLang="en-US" sz="2400"/>
              <a:t>It is used especially in preventing and treating thromboembolic disease</a:t>
            </a:r>
          </a:p>
          <a:p>
            <a:pPr eaLnBrk="1" hangingPunct="1"/>
            <a:r>
              <a:rPr lang="en-US" altLang="en-US" sz="2400"/>
              <a:t>Formerly called bishydroxycoumarin</a:t>
            </a:r>
          </a:p>
        </p:txBody>
      </p:sp>
      <p:pic>
        <p:nvPicPr>
          <p:cNvPr id="19460" name="Picture 8" descr="Image:Dicumarol.svg">
            <a:hlinkClick r:id="rId2"/>
            <a:extLst>
              <a:ext uri="{FF2B5EF4-FFF2-40B4-BE49-F238E27FC236}">
                <a16:creationId xmlns:a16="http://schemas.microsoft.com/office/drawing/2014/main" id="{A1F9FB56-70D3-C72C-B42B-C5F200B3106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152400"/>
            <a:ext cx="3595688" cy="161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AutoShape 2">
            <a:extLst>
              <a:ext uri="{FF2B5EF4-FFF2-40B4-BE49-F238E27FC236}">
                <a16:creationId xmlns:a16="http://schemas.microsoft.com/office/drawing/2014/main" id="{C2F3183B-0ABB-2838-9E20-6AB15C54985C}"/>
              </a:ext>
            </a:extLst>
          </p:cNvPr>
          <p:cNvSpPr>
            <a:spLocks noGrp="1" noChangeArrowheads="1"/>
          </p:cNvSpPr>
          <p:nvPr>
            <p:ph type="title"/>
          </p:nvPr>
        </p:nvSpPr>
        <p:spPr/>
        <p:txBody>
          <a:bodyPr/>
          <a:lstStyle/>
          <a:p>
            <a:pPr eaLnBrk="1" hangingPunct="1"/>
            <a:r>
              <a:rPr lang="en-US" altLang="en-US"/>
              <a:t>Heparin</a:t>
            </a:r>
          </a:p>
        </p:txBody>
      </p:sp>
      <p:sp>
        <p:nvSpPr>
          <p:cNvPr id="20483" name="Rectangle 3">
            <a:extLst>
              <a:ext uri="{FF2B5EF4-FFF2-40B4-BE49-F238E27FC236}">
                <a16:creationId xmlns:a16="http://schemas.microsoft.com/office/drawing/2014/main" id="{C53634A5-7BAF-428C-E1BD-1DC0FE856B34}"/>
              </a:ext>
            </a:extLst>
          </p:cNvPr>
          <p:cNvSpPr>
            <a:spLocks noGrp="1" noChangeArrowheads="1"/>
          </p:cNvSpPr>
          <p:nvPr>
            <p:ph type="body" sz="half" idx="1"/>
          </p:nvPr>
        </p:nvSpPr>
        <p:spPr>
          <a:xfrm>
            <a:off x="685800" y="2286000"/>
            <a:ext cx="7620000" cy="4343400"/>
          </a:xfrm>
        </p:spPr>
        <p:txBody>
          <a:bodyPr/>
          <a:lstStyle/>
          <a:p>
            <a:pPr eaLnBrk="1" hangingPunct="1">
              <a:lnSpc>
                <a:spcPct val="90000"/>
              </a:lnSpc>
            </a:pPr>
            <a:r>
              <a:rPr lang="en-US" altLang="en-US" sz="2100"/>
              <a:t>Heparin is given by injection or drip into a vein</a:t>
            </a:r>
          </a:p>
          <a:p>
            <a:pPr eaLnBrk="1" hangingPunct="1">
              <a:lnSpc>
                <a:spcPct val="90000"/>
              </a:lnSpc>
              <a:buFont typeface="Wingdings" panose="05000000000000000000" pitchFamily="2" charset="2"/>
              <a:buNone/>
            </a:pPr>
            <a:r>
              <a:rPr lang="en-US" altLang="en-US" sz="2100"/>
              <a:t>	(intravenously) or by injection under the skin</a:t>
            </a:r>
          </a:p>
          <a:p>
            <a:pPr eaLnBrk="1" hangingPunct="1">
              <a:lnSpc>
                <a:spcPct val="90000"/>
              </a:lnSpc>
              <a:buFont typeface="Wingdings" panose="05000000000000000000" pitchFamily="2" charset="2"/>
              <a:buNone/>
            </a:pPr>
            <a:r>
              <a:rPr lang="en-US" altLang="en-US" sz="2100"/>
              <a:t>	(subcutaneously) for treatment and prevention</a:t>
            </a:r>
          </a:p>
          <a:p>
            <a:pPr eaLnBrk="1" hangingPunct="1">
              <a:lnSpc>
                <a:spcPct val="90000"/>
              </a:lnSpc>
            </a:pPr>
            <a:r>
              <a:rPr lang="en-US" altLang="en-US" sz="2100"/>
              <a:t>It is derived from porcine intestinal mucosa, standardized for anticoagulant activity</a:t>
            </a:r>
          </a:p>
          <a:p>
            <a:pPr eaLnBrk="1" hangingPunct="1">
              <a:lnSpc>
                <a:spcPct val="90000"/>
              </a:lnSpc>
            </a:pPr>
            <a:r>
              <a:rPr lang="en-US" altLang="en-US" sz="2100"/>
              <a:t>Heparin works by inhibiting the three major clotting factors (thrombin, thromboplastin, and prothrombin)</a:t>
            </a:r>
          </a:p>
          <a:p>
            <a:pPr eaLnBrk="1" hangingPunct="1">
              <a:lnSpc>
                <a:spcPct val="90000"/>
              </a:lnSpc>
            </a:pPr>
            <a:r>
              <a:rPr lang="en-US" altLang="en-US" sz="2100"/>
              <a:t>It slows the process of thromboplastin synthesis, </a:t>
            </a:r>
            <a:r>
              <a:rPr lang="en-US" altLang="en-US" sz="2000"/>
              <a:t>decelerates</a:t>
            </a:r>
            <a:r>
              <a:rPr lang="en-US" altLang="en-US" sz="2000" b="1"/>
              <a:t> </a:t>
            </a:r>
            <a:r>
              <a:rPr lang="en-US" altLang="en-US" sz="2100"/>
              <a:t>the conversion of prothrombin to thrombin, and inhibits the effects of thrombin on fibrinogen, blocking its conversion to fibrin</a:t>
            </a:r>
          </a:p>
          <a:p>
            <a:pPr eaLnBrk="1" hangingPunct="1">
              <a:lnSpc>
                <a:spcPct val="90000"/>
              </a:lnSpc>
            </a:pPr>
            <a:r>
              <a:rPr lang="en-US" altLang="en-US" sz="2100"/>
              <a:t>The agent also causes an increase in the number of negatively charged ions in the vascular wall, which helps prevent the formation of intravascular clots.</a:t>
            </a:r>
          </a:p>
        </p:txBody>
      </p:sp>
      <p:pic>
        <p:nvPicPr>
          <p:cNvPr id="20484" name="Picture 5" descr="ht_heparin_080306_ms">
            <a:extLst>
              <a:ext uri="{FF2B5EF4-FFF2-40B4-BE49-F238E27FC236}">
                <a16:creationId xmlns:a16="http://schemas.microsoft.com/office/drawing/2014/main" id="{745507A5-B2E6-7C22-626E-18757620DAE5}"/>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l="29347" r="34274"/>
          <a:stretch>
            <a:fillRect/>
          </a:stretch>
        </p:blipFill>
        <p:spPr>
          <a:xfrm>
            <a:off x="7010400" y="381000"/>
            <a:ext cx="1371600" cy="28305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random/>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AutoShape 2">
            <a:extLst>
              <a:ext uri="{FF2B5EF4-FFF2-40B4-BE49-F238E27FC236}">
                <a16:creationId xmlns:a16="http://schemas.microsoft.com/office/drawing/2014/main" id="{C46C9AD5-4B1A-5D29-2FB2-455657512A56}"/>
              </a:ext>
            </a:extLst>
          </p:cNvPr>
          <p:cNvSpPr>
            <a:spLocks noGrp="1" noChangeArrowheads="1"/>
          </p:cNvSpPr>
          <p:nvPr>
            <p:ph type="title"/>
          </p:nvPr>
        </p:nvSpPr>
        <p:spPr/>
        <p:txBody>
          <a:bodyPr/>
          <a:lstStyle/>
          <a:p>
            <a:pPr eaLnBrk="1" hangingPunct="1"/>
            <a:r>
              <a:rPr lang="en-US" altLang="en-US"/>
              <a:t>Low-molecular weight heparin</a:t>
            </a:r>
          </a:p>
        </p:txBody>
      </p:sp>
      <p:sp>
        <p:nvSpPr>
          <p:cNvPr id="21507" name="Rectangle 3">
            <a:extLst>
              <a:ext uri="{FF2B5EF4-FFF2-40B4-BE49-F238E27FC236}">
                <a16:creationId xmlns:a16="http://schemas.microsoft.com/office/drawing/2014/main" id="{F8800259-8D27-B98C-F9E5-5F11CE9B2C7B}"/>
              </a:ext>
            </a:extLst>
          </p:cNvPr>
          <p:cNvSpPr>
            <a:spLocks noGrp="1" noChangeArrowheads="1"/>
          </p:cNvSpPr>
          <p:nvPr>
            <p:ph type="body" idx="1"/>
          </p:nvPr>
        </p:nvSpPr>
        <p:spPr>
          <a:xfrm>
            <a:off x="838200" y="2362200"/>
            <a:ext cx="7693025" cy="4343400"/>
          </a:xfrm>
        </p:spPr>
        <p:txBody>
          <a:bodyPr/>
          <a:lstStyle/>
          <a:p>
            <a:pPr eaLnBrk="1" hangingPunct="1"/>
            <a:r>
              <a:rPr lang="en-US" altLang="en-US"/>
              <a:t>Low-molecular weight heparin is gradually replacing heparin for treatment of most patients with venous thromboembolism and acute coronary syndromes because it has more convenient and cost-effective</a:t>
            </a:r>
          </a:p>
          <a:p>
            <a:pPr eaLnBrk="1" hangingPunct="1"/>
            <a:r>
              <a:rPr lang="en-US" altLang="en-US"/>
              <a:t>It has similar results to heparin</a:t>
            </a:r>
          </a:p>
          <a:p>
            <a:pPr eaLnBrk="1" hangingPunct="1"/>
            <a:r>
              <a:rPr lang="en-US" altLang="en-US"/>
              <a:t>Administered by subcutaneous</a:t>
            </a:r>
          </a:p>
          <a:p>
            <a:pPr eaLnBrk="1" hangingPunct="1">
              <a:buFont typeface="Wingdings" panose="05000000000000000000" pitchFamily="2" charset="2"/>
              <a:buNone/>
            </a:pPr>
            <a:r>
              <a:rPr lang="en-US" altLang="en-US"/>
              <a:t>    injection</a:t>
            </a:r>
          </a:p>
          <a:p>
            <a:pPr eaLnBrk="1" hangingPunct="1"/>
            <a:r>
              <a:rPr lang="en-US" altLang="en-US"/>
              <a:t>LOVENOX® is an example</a:t>
            </a:r>
          </a:p>
        </p:txBody>
      </p:sp>
      <p:pic>
        <p:nvPicPr>
          <p:cNvPr id="21508" name="Picture 8" descr="bloodinj">
            <a:extLst>
              <a:ext uri="{FF2B5EF4-FFF2-40B4-BE49-F238E27FC236}">
                <a16:creationId xmlns:a16="http://schemas.microsoft.com/office/drawing/2014/main" id="{08FD1CDD-2ACA-D1E3-21F7-1EDD900806D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9579" t="9833" r="9579" b="9833"/>
          <a:stretch>
            <a:fillRect/>
          </a:stretch>
        </p:blipFill>
        <p:spPr bwMode="auto">
          <a:xfrm>
            <a:off x="7239000" y="4191000"/>
            <a:ext cx="16764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AutoShape 2">
            <a:extLst>
              <a:ext uri="{FF2B5EF4-FFF2-40B4-BE49-F238E27FC236}">
                <a16:creationId xmlns:a16="http://schemas.microsoft.com/office/drawing/2014/main" id="{57084B61-0680-53FA-04B1-1E8A8145B7B9}"/>
              </a:ext>
            </a:extLst>
          </p:cNvPr>
          <p:cNvSpPr>
            <a:spLocks noGrp="1" noChangeArrowheads="1"/>
          </p:cNvSpPr>
          <p:nvPr>
            <p:ph type="title"/>
          </p:nvPr>
        </p:nvSpPr>
        <p:spPr/>
        <p:txBody>
          <a:bodyPr/>
          <a:lstStyle/>
          <a:p>
            <a:pPr eaLnBrk="1" hangingPunct="1"/>
            <a:r>
              <a:rPr lang="en-US" altLang="en-US"/>
              <a:t>Outline</a:t>
            </a:r>
          </a:p>
        </p:txBody>
      </p:sp>
      <p:sp>
        <p:nvSpPr>
          <p:cNvPr id="4099" name="Rectangle 3">
            <a:extLst>
              <a:ext uri="{FF2B5EF4-FFF2-40B4-BE49-F238E27FC236}">
                <a16:creationId xmlns:a16="http://schemas.microsoft.com/office/drawing/2014/main" id="{03D367E6-62EC-C6EF-B00F-9F4F0F31903E}"/>
              </a:ext>
            </a:extLst>
          </p:cNvPr>
          <p:cNvSpPr>
            <a:spLocks noGrp="1" noChangeArrowheads="1"/>
          </p:cNvSpPr>
          <p:nvPr>
            <p:ph type="body" sz="half" idx="1"/>
          </p:nvPr>
        </p:nvSpPr>
        <p:spPr>
          <a:xfrm>
            <a:off x="838200" y="2362200"/>
            <a:ext cx="4724400" cy="4191000"/>
          </a:xfrm>
        </p:spPr>
        <p:txBody>
          <a:bodyPr/>
          <a:lstStyle/>
          <a:p>
            <a:pPr eaLnBrk="1" hangingPunct="1"/>
            <a:r>
              <a:rPr lang="en-US" altLang="en-US" sz="2400"/>
              <a:t>General Overview of Anticoagulants</a:t>
            </a:r>
          </a:p>
          <a:p>
            <a:pPr eaLnBrk="1" hangingPunct="1"/>
            <a:r>
              <a:rPr lang="en-US" altLang="en-US" sz="2400"/>
              <a:t>Overview of Blood Coagulation</a:t>
            </a:r>
          </a:p>
          <a:p>
            <a:pPr eaLnBrk="1" hangingPunct="1"/>
            <a:r>
              <a:rPr lang="en-US" altLang="en-US" sz="2400"/>
              <a:t>Anticoagulant Drugs</a:t>
            </a:r>
          </a:p>
          <a:p>
            <a:pPr eaLnBrk="1" hangingPunct="1"/>
            <a:r>
              <a:rPr lang="en-US" altLang="en-US" sz="2400"/>
              <a:t>History of Anticoagulant Drugs</a:t>
            </a:r>
          </a:p>
          <a:p>
            <a:pPr eaLnBrk="1" hangingPunct="1"/>
            <a:r>
              <a:rPr lang="en-US" altLang="en-US" sz="2400"/>
              <a:t>Use of Anticoagulants Today, Prevention</a:t>
            </a:r>
          </a:p>
          <a:p>
            <a:pPr eaLnBrk="1" hangingPunct="1"/>
            <a:r>
              <a:rPr lang="en-US" altLang="en-US" sz="2400"/>
              <a:t>Future Outlook</a:t>
            </a:r>
          </a:p>
        </p:txBody>
      </p:sp>
      <p:pic>
        <p:nvPicPr>
          <p:cNvPr id="4100" name="Picture 5" descr="warfarin_box">
            <a:extLst>
              <a:ext uri="{FF2B5EF4-FFF2-40B4-BE49-F238E27FC236}">
                <a16:creationId xmlns:a16="http://schemas.microsoft.com/office/drawing/2014/main" id="{093BB640-FF5D-CC90-81F5-F6B8C838398E}"/>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562600" y="2438400"/>
            <a:ext cx="2874963" cy="39243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random/>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AutoShape 2">
            <a:extLst>
              <a:ext uri="{FF2B5EF4-FFF2-40B4-BE49-F238E27FC236}">
                <a16:creationId xmlns:a16="http://schemas.microsoft.com/office/drawing/2014/main" id="{5D997338-6EC2-F6EC-5F6C-A891FFA687E2}"/>
              </a:ext>
            </a:extLst>
          </p:cNvPr>
          <p:cNvSpPr>
            <a:spLocks noGrp="1" noChangeArrowheads="1"/>
          </p:cNvSpPr>
          <p:nvPr>
            <p:ph type="title"/>
          </p:nvPr>
        </p:nvSpPr>
        <p:spPr/>
        <p:txBody>
          <a:bodyPr/>
          <a:lstStyle/>
          <a:p>
            <a:pPr eaLnBrk="1" hangingPunct="1"/>
            <a:r>
              <a:rPr lang="en-US" altLang="en-US"/>
              <a:t>Fondaparinux</a:t>
            </a:r>
          </a:p>
        </p:txBody>
      </p:sp>
      <p:sp>
        <p:nvSpPr>
          <p:cNvPr id="22531" name="Rectangle 3">
            <a:extLst>
              <a:ext uri="{FF2B5EF4-FFF2-40B4-BE49-F238E27FC236}">
                <a16:creationId xmlns:a16="http://schemas.microsoft.com/office/drawing/2014/main" id="{70919943-DB36-D8F8-E406-C3A53B173FF6}"/>
              </a:ext>
            </a:extLst>
          </p:cNvPr>
          <p:cNvSpPr>
            <a:spLocks noGrp="1" noChangeArrowheads="1"/>
          </p:cNvSpPr>
          <p:nvPr>
            <p:ph type="body" idx="1"/>
          </p:nvPr>
        </p:nvSpPr>
        <p:spPr/>
        <p:txBody>
          <a:bodyPr/>
          <a:lstStyle/>
          <a:p>
            <a:pPr eaLnBrk="1" hangingPunct="1"/>
            <a:r>
              <a:rPr lang="en-US" altLang="en-US" sz="2600"/>
              <a:t>Fondaparinux is given via injection once daily</a:t>
            </a:r>
          </a:p>
          <a:p>
            <a:pPr eaLnBrk="1" hangingPunct="1"/>
            <a:r>
              <a:rPr lang="en-US" altLang="en-US" sz="2600"/>
              <a:t>It is licensed for initial treatment of deep vein thrombosis (DVT) and pulmonary embolism (PE) and for venous thromboembolism prevention in patients undergoing surgery for hip fracture or hip/knee replacement</a:t>
            </a:r>
          </a:p>
        </p:txBody>
      </p:sp>
      <p:pic>
        <p:nvPicPr>
          <p:cNvPr id="22532" name="Picture 16" descr="Fondaparinux">
            <a:extLst>
              <a:ext uri="{FF2B5EF4-FFF2-40B4-BE49-F238E27FC236}">
                <a16:creationId xmlns:a16="http://schemas.microsoft.com/office/drawing/2014/main" id="{57069964-CB93-68AE-69C6-E5CCFDD815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5105400"/>
            <a:ext cx="5419725" cy="158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AutoShape 2">
            <a:extLst>
              <a:ext uri="{FF2B5EF4-FFF2-40B4-BE49-F238E27FC236}">
                <a16:creationId xmlns:a16="http://schemas.microsoft.com/office/drawing/2014/main" id="{55AF88D8-0AF8-DC2D-8F44-C64A83C3B07A}"/>
              </a:ext>
            </a:extLst>
          </p:cNvPr>
          <p:cNvSpPr>
            <a:spLocks noGrp="1" noChangeArrowheads="1"/>
          </p:cNvSpPr>
          <p:nvPr>
            <p:ph type="title"/>
          </p:nvPr>
        </p:nvSpPr>
        <p:spPr/>
        <p:txBody>
          <a:bodyPr/>
          <a:lstStyle/>
          <a:p>
            <a:pPr eaLnBrk="1" hangingPunct="1"/>
            <a:r>
              <a:rPr lang="en-US" altLang="en-US"/>
              <a:t>History of Anticoagulants</a:t>
            </a:r>
          </a:p>
        </p:txBody>
      </p:sp>
      <p:sp>
        <p:nvSpPr>
          <p:cNvPr id="23555" name="Rectangle 3">
            <a:extLst>
              <a:ext uri="{FF2B5EF4-FFF2-40B4-BE49-F238E27FC236}">
                <a16:creationId xmlns:a16="http://schemas.microsoft.com/office/drawing/2014/main" id="{235B4AEE-0756-EF8E-78A9-AF47F43BB649}"/>
              </a:ext>
            </a:extLst>
          </p:cNvPr>
          <p:cNvSpPr>
            <a:spLocks noGrp="1" noChangeArrowheads="1"/>
          </p:cNvSpPr>
          <p:nvPr>
            <p:ph type="body" idx="1"/>
          </p:nvPr>
        </p:nvSpPr>
        <p:spPr/>
        <p:txBody>
          <a:bodyPr/>
          <a:lstStyle/>
          <a:p>
            <a:pPr eaLnBrk="1" hangingPunct="1"/>
            <a:r>
              <a:rPr lang="en-US" altLang="en-US"/>
              <a:t>Warfarin has been the drug of choice for the prevention and treatment of arterial and venous thrombotic disorders for more than 40 years</a:t>
            </a:r>
          </a:p>
          <a:p>
            <a:pPr eaLnBrk="1" hangingPunct="1"/>
            <a:r>
              <a:rPr lang="en-US" altLang="en-US"/>
              <a:t>It was initially marketed as a</a:t>
            </a:r>
          </a:p>
          <a:p>
            <a:pPr eaLnBrk="1" hangingPunct="1">
              <a:buFont typeface="Wingdings" panose="05000000000000000000" pitchFamily="2" charset="2"/>
              <a:buNone/>
            </a:pPr>
            <a:r>
              <a:rPr lang="en-US" altLang="en-US"/>
              <a:t>   pesticide against rats and mice,</a:t>
            </a:r>
          </a:p>
          <a:p>
            <a:pPr eaLnBrk="1" hangingPunct="1">
              <a:buFont typeface="Wingdings" panose="05000000000000000000" pitchFamily="2" charset="2"/>
              <a:buNone/>
            </a:pPr>
            <a:r>
              <a:rPr lang="en-US" altLang="en-US"/>
              <a:t>   and is still popular for this purpose </a:t>
            </a:r>
          </a:p>
        </p:txBody>
      </p:sp>
      <p:pic>
        <p:nvPicPr>
          <p:cNvPr id="23556" name="Picture 8" descr="040-0228S">
            <a:extLst>
              <a:ext uri="{FF2B5EF4-FFF2-40B4-BE49-F238E27FC236}">
                <a16:creationId xmlns:a16="http://schemas.microsoft.com/office/drawing/2014/main" id="{E940D1D9-1C59-3106-5425-6F0804E7E0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86600" y="228600"/>
            <a:ext cx="1657350" cy="165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7" name="Picture 13" descr="2000160">
            <a:extLst>
              <a:ext uri="{FF2B5EF4-FFF2-40B4-BE49-F238E27FC236}">
                <a16:creationId xmlns:a16="http://schemas.microsoft.com/office/drawing/2014/main" id="{C6F4896F-41DC-37AE-7339-05D9ED4C57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0" y="3886200"/>
            <a:ext cx="1681163"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AutoShape 2">
            <a:extLst>
              <a:ext uri="{FF2B5EF4-FFF2-40B4-BE49-F238E27FC236}">
                <a16:creationId xmlns:a16="http://schemas.microsoft.com/office/drawing/2014/main" id="{BA4941AE-8F09-049F-B2E0-DCC9E4159883}"/>
              </a:ext>
            </a:extLst>
          </p:cNvPr>
          <p:cNvSpPr>
            <a:spLocks noGrp="1" noChangeArrowheads="1"/>
          </p:cNvSpPr>
          <p:nvPr>
            <p:ph type="title"/>
          </p:nvPr>
        </p:nvSpPr>
        <p:spPr/>
        <p:txBody>
          <a:bodyPr/>
          <a:lstStyle/>
          <a:p>
            <a:pPr eaLnBrk="1" hangingPunct="1"/>
            <a:r>
              <a:rPr lang="en-US" altLang="en-US"/>
              <a:t>The future for anticoagulants</a:t>
            </a:r>
          </a:p>
        </p:txBody>
      </p:sp>
      <p:sp>
        <p:nvSpPr>
          <p:cNvPr id="24579" name="Rectangle 3">
            <a:extLst>
              <a:ext uri="{FF2B5EF4-FFF2-40B4-BE49-F238E27FC236}">
                <a16:creationId xmlns:a16="http://schemas.microsoft.com/office/drawing/2014/main" id="{BD4B2267-7198-B78D-5B52-B33291E38C89}"/>
              </a:ext>
            </a:extLst>
          </p:cNvPr>
          <p:cNvSpPr>
            <a:spLocks noGrp="1" noChangeArrowheads="1"/>
          </p:cNvSpPr>
          <p:nvPr>
            <p:ph type="body" idx="1"/>
          </p:nvPr>
        </p:nvSpPr>
        <p:spPr/>
        <p:txBody>
          <a:bodyPr/>
          <a:lstStyle/>
          <a:p>
            <a:pPr eaLnBrk="1" hangingPunct="1"/>
            <a:r>
              <a:rPr lang="en-US" altLang="en-US"/>
              <a:t>Limitations of warfarin have fostered a great interest in the development of novel anticoagulants for oral use to potentially replace warfarin</a:t>
            </a:r>
          </a:p>
          <a:p>
            <a:pPr eaLnBrk="1" hangingPunct="1"/>
            <a:r>
              <a:rPr lang="en-US" altLang="en-US"/>
              <a:t>The design of specific inhibitors against molecular targets that play a pivotal role in the coagulation cascade are in development</a:t>
            </a:r>
          </a:p>
        </p:txBody>
      </p:sp>
    </p:spTree>
  </p:cSld>
  <p:clrMapOvr>
    <a:masterClrMapping/>
  </p:clrMapOvr>
  <p:transition>
    <p:random/>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AutoShape 2">
            <a:extLst>
              <a:ext uri="{FF2B5EF4-FFF2-40B4-BE49-F238E27FC236}">
                <a16:creationId xmlns:a16="http://schemas.microsoft.com/office/drawing/2014/main" id="{25DDC6CB-C1DC-CD2D-D933-FBD0D43C6E40}"/>
              </a:ext>
            </a:extLst>
          </p:cNvPr>
          <p:cNvSpPr>
            <a:spLocks noGrp="1" noChangeArrowheads="1"/>
          </p:cNvSpPr>
          <p:nvPr>
            <p:ph type="title"/>
          </p:nvPr>
        </p:nvSpPr>
        <p:spPr/>
        <p:txBody>
          <a:bodyPr/>
          <a:lstStyle/>
          <a:p>
            <a:pPr eaLnBrk="1" hangingPunct="1"/>
            <a:r>
              <a:rPr lang="en-US" altLang="en-US"/>
              <a:t>The future for anticoagulants</a:t>
            </a:r>
          </a:p>
        </p:txBody>
      </p:sp>
      <p:sp>
        <p:nvSpPr>
          <p:cNvPr id="25603" name="Rectangle 3">
            <a:extLst>
              <a:ext uri="{FF2B5EF4-FFF2-40B4-BE49-F238E27FC236}">
                <a16:creationId xmlns:a16="http://schemas.microsoft.com/office/drawing/2014/main" id="{64C76154-5F4E-DA3C-895A-D02F7C847215}"/>
              </a:ext>
            </a:extLst>
          </p:cNvPr>
          <p:cNvSpPr>
            <a:spLocks noGrp="1" noChangeArrowheads="1"/>
          </p:cNvSpPr>
          <p:nvPr>
            <p:ph type="body" idx="1"/>
          </p:nvPr>
        </p:nvSpPr>
        <p:spPr/>
        <p:txBody>
          <a:bodyPr/>
          <a:lstStyle/>
          <a:p>
            <a:pPr eaLnBrk="1" hangingPunct="1"/>
            <a:r>
              <a:rPr lang="en-US" altLang="en-US"/>
              <a:t>Molecular targets are factor IIa (thrombin) and factor Xa</a:t>
            </a:r>
          </a:p>
          <a:p>
            <a:pPr eaLnBrk="1" hangingPunct="1"/>
            <a:r>
              <a:rPr lang="en-US" altLang="en-US"/>
              <a:t>The two candidate compounds, one direct thrombin inhibitor (dabigatran etexilate) and one direct factor Xa inhibitor (rivaroxaban) are hoping to be approved as new oral anticoagulants in the near future</a:t>
            </a:r>
          </a:p>
        </p:txBody>
      </p:sp>
    </p:spTree>
  </p:cSld>
  <p:clrMapOvr>
    <a:masterClrMapping/>
  </p:clrMapOvr>
  <p:transition>
    <p:random/>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AutoShape 2">
            <a:extLst>
              <a:ext uri="{FF2B5EF4-FFF2-40B4-BE49-F238E27FC236}">
                <a16:creationId xmlns:a16="http://schemas.microsoft.com/office/drawing/2014/main" id="{F2DFC8BB-FC0A-C461-7594-C409571DDAF8}"/>
              </a:ext>
            </a:extLst>
          </p:cNvPr>
          <p:cNvSpPr>
            <a:spLocks noGrp="1" noChangeArrowheads="1"/>
          </p:cNvSpPr>
          <p:nvPr>
            <p:ph type="title"/>
          </p:nvPr>
        </p:nvSpPr>
        <p:spPr/>
        <p:txBody>
          <a:bodyPr/>
          <a:lstStyle/>
          <a:p>
            <a:pPr eaLnBrk="1" hangingPunct="1"/>
            <a:r>
              <a:rPr lang="en-US" altLang="en-US"/>
              <a:t>The future for anticoagulants</a:t>
            </a:r>
          </a:p>
        </p:txBody>
      </p:sp>
      <p:sp>
        <p:nvSpPr>
          <p:cNvPr id="26627" name="Rectangle 3">
            <a:extLst>
              <a:ext uri="{FF2B5EF4-FFF2-40B4-BE49-F238E27FC236}">
                <a16:creationId xmlns:a16="http://schemas.microsoft.com/office/drawing/2014/main" id="{325AE48A-8FFE-492E-BA55-FB370738F695}"/>
              </a:ext>
            </a:extLst>
          </p:cNvPr>
          <p:cNvSpPr>
            <a:spLocks noGrp="1" noChangeArrowheads="1"/>
          </p:cNvSpPr>
          <p:nvPr>
            <p:ph type="body" idx="1"/>
          </p:nvPr>
        </p:nvSpPr>
        <p:spPr>
          <a:xfrm>
            <a:off x="838200" y="2362200"/>
            <a:ext cx="3962400" cy="4495800"/>
          </a:xfrm>
        </p:spPr>
        <p:txBody>
          <a:bodyPr/>
          <a:lstStyle/>
          <a:p>
            <a:pPr eaLnBrk="1" hangingPunct="1"/>
            <a:r>
              <a:rPr lang="en-US" altLang="en-US" sz="2400"/>
              <a:t>Factor Xa is an attractive target for the design of new oral anticoagulants because of the unique role factor Xa plays in the coagulation cascade as a connection between the extrinsic and intrinsic pathways</a:t>
            </a:r>
          </a:p>
          <a:p>
            <a:pPr eaLnBrk="1" hangingPunct="1"/>
            <a:endParaRPr lang="en-US" altLang="en-US" sz="2400"/>
          </a:p>
        </p:txBody>
      </p:sp>
      <p:pic>
        <p:nvPicPr>
          <p:cNvPr id="26628" name="Picture 6" descr="clotting_system">
            <a:extLst>
              <a:ext uri="{FF2B5EF4-FFF2-40B4-BE49-F238E27FC236}">
                <a16:creationId xmlns:a16="http://schemas.microsoft.com/office/drawing/2014/main" id="{4E9BB078-13A5-7B7C-C3F6-61DE388A1A2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52472" t="54369" r="2417"/>
          <a:stretch>
            <a:fillRect/>
          </a:stretch>
        </p:blipFill>
        <p:spPr bwMode="auto">
          <a:xfrm>
            <a:off x="4724400" y="2590800"/>
            <a:ext cx="4267200" cy="409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9" name="Oval 7">
            <a:extLst>
              <a:ext uri="{FF2B5EF4-FFF2-40B4-BE49-F238E27FC236}">
                <a16:creationId xmlns:a16="http://schemas.microsoft.com/office/drawing/2014/main" id="{385DD2A0-AEB6-3F83-0C3C-F27102BEAC57}"/>
              </a:ext>
            </a:extLst>
          </p:cNvPr>
          <p:cNvSpPr>
            <a:spLocks noChangeArrowheads="1"/>
          </p:cNvSpPr>
          <p:nvPr/>
        </p:nvSpPr>
        <p:spPr bwMode="auto">
          <a:xfrm>
            <a:off x="4800600" y="4953000"/>
            <a:ext cx="1981200" cy="685800"/>
          </a:xfrm>
          <a:prstGeom prst="ellipse">
            <a:avLst/>
          </a:prstGeom>
          <a:noFill/>
          <a:ln w="38100">
            <a:solidFill>
              <a:srgbClr val="FF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Tree>
  </p:cSld>
  <p:clrMapOvr>
    <a:masterClrMapping/>
  </p:clrMapOvr>
  <p:transition>
    <p:random/>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AutoShape 2">
            <a:extLst>
              <a:ext uri="{FF2B5EF4-FFF2-40B4-BE49-F238E27FC236}">
                <a16:creationId xmlns:a16="http://schemas.microsoft.com/office/drawing/2014/main" id="{6BC769AC-45EB-6ADF-C0FD-88AEE0B00D27}"/>
              </a:ext>
            </a:extLst>
          </p:cNvPr>
          <p:cNvSpPr>
            <a:spLocks noGrp="1" noChangeArrowheads="1"/>
          </p:cNvSpPr>
          <p:nvPr>
            <p:ph type="title"/>
          </p:nvPr>
        </p:nvSpPr>
        <p:spPr/>
        <p:txBody>
          <a:bodyPr/>
          <a:lstStyle/>
          <a:p>
            <a:pPr eaLnBrk="1" hangingPunct="1"/>
            <a:r>
              <a:rPr lang="en-US" altLang="en-US"/>
              <a:t>The future for anticoagulants</a:t>
            </a:r>
          </a:p>
        </p:txBody>
      </p:sp>
      <p:sp>
        <p:nvSpPr>
          <p:cNvPr id="27651" name="Rectangle 3">
            <a:extLst>
              <a:ext uri="{FF2B5EF4-FFF2-40B4-BE49-F238E27FC236}">
                <a16:creationId xmlns:a16="http://schemas.microsoft.com/office/drawing/2014/main" id="{62C85790-EA33-5A8F-2BD6-6A5892644238}"/>
              </a:ext>
            </a:extLst>
          </p:cNvPr>
          <p:cNvSpPr>
            <a:spLocks noGrp="1" noChangeArrowheads="1"/>
          </p:cNvSpPr>
          <p:nvPr>
            <p:ph type="body" idx="1"/>
          </p:nvPr>
        </p:nvSpPr>
        <p:spPr>
          <a:xfrm>
            <a:off x="838200" y="2362200"/>
            <a:ext cx="3962400" cy="4495800"/>
          </a:xfrm>
        </p:spPr>
        <p:txBody>
          <a:bodyPr/>
          <a:lstStyle/>
          <a:p>
            <a:pPr eaLnBrk="1" hangingPunct="1"/>
            <a:r>
              <a:rPr lang="en-US" altLang="en-US"/>
              <a:t>Factor Xa also regulates thrombin generation via binding to factor Va followed by activation of prothrombin to thrombin</a:t>
            </a:r>
          </a:p>
        </p:txBody>
      </p:sp>
      <p:pic>
        <p:nvPicPr>
          <p:cNvPr id="27652" name="Picture 4" descr="clotting_system">
            <a:extLst>
              <a:ext uri="{FF2B5EF4-FFF2-40B4-BE49-F238E27FC236}">
                <a16:creationId xmlns:a16="http://schemas.microsoft.com/office/drawing/2014/main" id="{4D0B87E8-551D-317C-9EAC-062FE947B5F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52472" t="54369" r="2417"/>
          <a:stretch>
            <a:fillRect/>
          </a:stretch>
        </p:blipFill>
        <p:spPr bwMode="auto">
          <a:xfrm>
            <a:off x="4724400" y="2590800"/>
            <a:ext cx="4267200" cy="409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3" name="Oval 5">
            <a:extLst>
              <a:ext uri="{FF2B5EF4-FFF2-40B4-BE49-F238E27FC236}">
                <a16:creationId xmlns:a16="http://schemas.microsoft.com/office/drawing/2014/main" id="{97D63255-270F-1F73-317D-A8250D303180}"/>
              </a:ext>
            </a:extLst>
          </p:cNvPr>
          <p:cNvSpPr>
            <a:spLocks noChangeArrowheads="1"/>
          </p:cNvSpPr>
          <p:nvPr/>
        </p:nvSpPr>
        <p:spPr bwMode="auto">
          <a:xfrm>
            <a:off x="5943600" y="4953000"/>
            <a:ext cx="1219200" cy="838200"/>
          </a:xfrm>
          <a:prstGeom prst="ellipse">
            <a:avLst/>
          </a:prstGeom>
          <a:noFill/>
          <a:ln w="38100">
            <a:solidFill>
              <a:srgbClr val="FF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Tree>
  </p:cSld>
  <p:clrMapOvr>
    <a:masterClrMapping/>
  </p:clrMapOvr>
  <p:transition>
    <p:random/>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AutoShape 2">
            <a:extLst>
              <a:ext uri="{FF2B5EF4-FFF2-40B4-BE49-F238E27FC236}">
                <a16:creationId xmlns:a16="http://schemas.microsoft.com/office/drawing/2014/main" id="{048805BA-0768-B3B9-8EB7-1DD406B67668}"/>
              </a:ext>
            </a:extLst>
          </p:cNvPr>
          <p:cNvSpPr>
            <a:spLocks noGrp="1" noChangeArrowheads="1"/>
          </p:cNvSpPr>
          <p:nvPr>
            <p:ph type="title"/>
          </p:nvPr>
        </p:nvSpPr>
        <p:spPr/>
        <p:txBody>
          <a:bodyPr/>
          <a:lstStyle/>
          <a:p>
            <a:pPr eaLnBrk="1" hangingPunct="1"/>
            <a:r>
              <a:rPr lang="en-US" altLang="en-US"/>
              <a:t>The future for anticoagulants</a:t>
            </a:r>
          </a:p>
        </p:txBody>
      </p:sp>
      <p:sp>
        <p:nvSpPr>
          <p:cNvPr id="28675" name="Rectangle 3">
            <a:extLst>
              <a:ext uri="{FF2B5EF4-FFF2-40B4-BE49-F238E27FC236}">
                <a16:creationId xmlns:a16="http://schemas.microsoft.com/office/drawing/2014/main" id="{155FCCE5-D068-FEAB-D6DB-EA8D68E974E9}"/>
              </a:ext>
            </a:extLst>
          </p:cNvPr>
          <p:cNvSpPr>
            <a:spLocks noGrp="1" noChangeArrowheads="1"/>
          </p:cNvSpPr>
          <p:nvPr>
            <p:ph type="body" idx="1"/>
          </p:nvPr>
        </p:nvSpPr>
        <p:spPr>
          <a:xfrm>
            <a:off x="838200" y="2362200"/>
            <a:ext cx="3962400" cy="4495800"/>
          </a:xfrm>
        </p:spPr>
        <p:txBody>
          <a:bodyPr/>
          <a:lstStyle/>
          <a:p>
            <a:pPr eaLnBrk="1" hangingPunct="1"/>
            <a:r>
              <a:rPr lang="en-US" altLang="en-US"/>
              <a:t>It is hypothesized that anticoagulants targeting factor Xa might be more effective than those targeting coagulation factors located lower down in the cascade, such as thrombin</a:t>
            </a:r>
          </a:p>
        </p:txBody>
      </p:sp>
      <p:pic>
        <p:nvPicPr>
          <p:cNvPr id="28676" name="Picture 4" descr="clotting_system">
            <a:extLst>
              <a:ext uri="{FF2B5EF4-FFF2-40B4-BE49-F238E27FC236}">
                <a16:creationId xmlns:a16="http://schemas.microsoft.com/office/drawing/2014/main" id="{C51A08F5-C5D2-F2EC-344C-B74A0B6E2EF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52472" t="54369" r="2417"/>
          <a:stretch>
            <a:fillRect/>
          </a:stretch>
        </p:blipFill>
        <p:spPr bwMode="auto">
          <a:xfrm>
            <a:off x="4724400" y="2590800"/>
            <a:ext cx="4267200" cy="409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7" name="Oval 5">
            <a:extLst>
              <a:ext uri="{FF2B5EF4-FFF2-40B4-BE49-F238E27FC236}">
                <a16:creationId xmlns:a16="http://schemas.microsoft.com/office/drawing/2014/main" id="{88AE61D5-A1CD-8EAE-3BFA-C076E4F3AB70}"/>
              </a:ext>
            </a:extLst>
          </p:cNvPr>
          <p:cNvSpPr>
            <a:spLocks noChangeArrowheads="1"/>
          </p:cNvSpPr>
          <p:nvPr/>
        </p:nvSpPr>
        <p:spPr bwMode="auto">
          <a:xfrm>
            <a:off x="4800600" y="4953000"/>
            <a:ext cx="1981200" cy="685800"/>
          </a:xfrm>
          <a:prstGeom prst="ellipse">
            <a:avLst/>
          </a:prstGeom>
          <a:noFill/>
          <a:ln w="38100">
            <a:solidFill>
              <a:srgbClr val="FF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Tree>
  </p:cSld>
  <p:clrMapOvr>
    <a:masterClrMapping/>
  </p:clrMapOvr>
  <p:transition>
    <p:random/>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AutoShape 2">
            <a:extLst>
              <a:ext uri="{FF2B5EF4-FFF2-40B4-BE49-F238E27FC236}">
                <a16:creationId xmlns:a16="http://schemas.microsoft.com/office/drawing/2014/main" id="{02FA6E4B-21FB-BAC8-9A59-F5CCB16D76B4}"/>
              </a:ext>
            </a:extLst>
          </p:cNvPr>
          <p:cNvSpPr>
            <a:spLocks noGrp="1" noChangeArrowheads="1"/>
          </p:cNvSpPr>
          <p:nvPr>
            <p:ph type="title"/>
          </p:nvPr>
        </p:nvSpPr>
        <p:spPr/>
        <p:txBody>
          <a:bodyPr/>
          <a:lstStyle/>
          <a:p>
            <a:pPr eaLnBrk="1" hangingPunct="1"/>
            <a:r>
              <a:rPr lang="en-US" altLang="en-US"/>
              <a:t>The future for anticoagulants</a:t>
            </a:r>
          </a:p>
        </p:txBody>
      </p:sp>
      <p:sp>
        <p:nvSpPr>
          <p:cNvPr id="29699" name="Rectangle 3">
            <a:extLst>
              <a:ext uri="{FF2B5EF4-FFF2-40B4-BE49-F238E27FC236}">
                <a16:creationId xmlns:a16="http://schemas.microsoft.com/office/drawing/2014/main" id="{F0537A40-B5CD-68C7-9863-0575729E901E}"/>
              </a:ext>
            </a:extLst>
          </p:cNvPr>
          <p:cNvSpPr>
            <a:spLocks noGrp="1" noChangeArrowheads="1"/>
          </p:cNvSpPr>
          <p:nvPr>
            <p:ph type="body" sz="half" idx="1"/>
          </p:nvPr>
        </p:nvSpPr>
        <p:spPr/>
        <p:txBody>
          <a:bodyPr/>
          <a:lstStyle/>
          <a:p>
            <a:pPr eaLnBrk="1" hangingPunct="1"/>
            <a:r>
              <a:rPr lang="en-US" altLang="en-US" sz="2600"/>
              <a:t>This concept has been partially proved when the first indirect factor Xa inhibitor, fondaparinux, received FDA approval for the prevention and treatment of VTE. </a:t>
            </a:r>
          </a:p>
        </p:txBody>
      </p:sp>
      <p:pic>
        <p:nvPicPr>
          <p:cNvPr id="29700" name="Picture 5" descr="Embolism2">
            <a:extLst>
              <a:ext uri="{FF2B5EF4-FFF2-40B4-BE49-F238E27FC236}">
                <a16:creationId xmlns:a16="http://schemas.microsoft.com/office/drawing/2014/main" id="{E041680E-BE00-7AC4-271E-C9C786F8E548}"/>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495800" y="2743200"/>
            <a:ext cx="4324350" cy="3521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random/>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AutoShape 2">
            <a:extLst>
              <a:ext uri="{FF2B5EF4-FFF2-40B4-BE49-F238E27FC236}">
                <a16:creationId xmlns:a16="http://schemas.microsoft.com/office/drawing/2014/main" id="{EC710D46-1E70-278D-BDE6-8237DC8FD62A}"/>
              </a:ext>
            </a:extLst>
          </p:cNvPr>
          <p:cNvSpPr>
            <a:spLocks noGrp="1" noChangeArrowheads="1"/>
          </p:cNvSpPr>
          <p:nvPr>
            <p:ph type="title"/>
          </p:nvPr>
        </p:nvSpPr>
        <p:spPr/>
        <p:txBody>
          <a:bodyPr/>
          <a:lstStyle/>
          <a:p>
            <a:pPr eaLnBrk="1" hangingPunct="1"/>
            <a:r>
              <a:rPr lang="en-US" altLang="en-US"/>
              <a:t>Platelets</a:t>
            </a:r>
          </a:p>
        </p:txBody>
      </p:sp>
      <p:sp>
        <p:nvSpPr>
          <p:cNvPr id="5123" name="Rectangle 3">
            <a:extLst>
              <a:ext uri="{FF2B5EF4-FFF2-40B4-BE49-F238E27FC236}">
                <a16:creationId xmlns:a16="http://schemas.microsoft.com/office/drawing/2014/main" id="{35D1C9AA-0D47-205D-67A4-C35893053B7F}"/>
              </a:ext>
            </a:extLst>
          </p:cNvPr>
          <p:cNvSpPr>
            <a:spLocks noGrp="1" noChangeArrowheads="1"/>
          </p:cNvSpPr>
          <p:nvPr>
            <p:ph type="body" idx="1"/>
          </p:nvPr>
        </p:nvSpPr>
        <p:spPr>
          <a:xfrm>
            <a:off x="838200" y="2362200"/>
            <a:ext cx="7693025" cy="4038600"/>
          </a:xfrm>
        </p:spPr>
        <p:txBody>
          <a:bodyPr/>
          <a:lstStyle/>
          <a:p>
            <a:pPr eaLnBrk="1" hangingPunct="1">
              <a:lnSpc>
                <a:spcPct val="90000"/>
              </a:lnSpc>
            </a:pPr>
            <a:r>
              <a:rPr lang="en-US" altLang="en-US"/>
              <a:t>Tiny cellular elements, made in the bone marrow, that travel in the bloodstream waiting for a bleeding problem to develop</a:t>
            </a:r>
          </a:p>
          <a:p>
            <a:pPr eaLnBrk="1" hangingPunct="1">
              <a:lnSpc>
                <a:spcPct val="90000"/>
              </a:lnSpc>
            </a:pPr>
            <a:r>
              <a:rPr lang="en-US" altLang="en-US"/>
              <a:t>When bleeding occurs, chemical reactions change the surface of the platelet to make it activated and become “sticky”</a:t>
            </a:r>
          </a:p>
          <a:p>
            <a:pPr eaLnBrk="1" hangingPunct="1">
              <a:lnSpc>
                <a:spcPct val="90000"/>
              </a:lnSpc>
            </a:pPr>
            <a:r>
              <a:rPr lang="en-US" altLang="en-US"/>
              <a:t>These activated platelets begin adhering to the wall of the blood vessel at the site of bleeding</a:t>
            </a:r>
          </a:p>
        </p:txBody>
      </p:sp>
      <p:sp>
        <p:nvSpPr>
          <p:cNvPr id="5124" name="Rectangle 4">
            <a:extLst>
              <a:ext uri="{FF2B5EF4-FFF2-40B4-BE49-F238E27FC236}">
                <a16:creationId xmlns:a16="http://schemas.microsoft.com/office/drawing/2014/main" id="{A2AF009C-F4B1-FB54-191E-8E183A33241B}"/>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125" name="Rectangle 5">
            <a:extLst>
              <a:ext uri="{FF2B5EF4-FFF2-40B4-BE49-F238E27FC236}">
                <a16:creationId xmlns:a16="http://schemas.microsoft.com/office/drawing/2014/main" id="{B9AC4F21-7851-A649-F91C-01D3B1FC521D}"/>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126" name="Rectangle 6">
            <a:extLst>
              <a:ext uri="{FF2B5EF4-FFF2-40B4-BE49-F238E27FC236}">
                <a16:creationId xmlns:a16="http://schemas.microsoft.com/office/drawing/2014/main" id="{D9EEEF8D-E452-8928-741B-71486A51798C}"/>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127" name="Rectangle 7">
            <a:extLst>
              <a:ext uri="{FF2B5EF4-FFF2-40B4-BE49-F238E27FC236}">
                <a16:creationId xmlns:a16="http://schemas.microsoft.com/office/drawing/2014/main" id="{EC2603D6-B591-E6BD-1EBC-9AFC6F008C5C}"/>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pic>
        <p:nvPicPr>
          <p:cNvPr id="5128" name="Picture 12" descr="image023">
            <a:extLst>
              <a:ext uri="{FF2B5EF4-FFF2-40B4-BE49-F238E27FC236}">
                <a16:creationId xmlns:a16="http://schemas.microsoft.com/office/drawing/2014/main" id="{16794775-BF4B-0374-A010-591122ABCF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1818" t="18730" r="10001" b="25244"/>
          <a:stretch>
            <a:fillRect/>
          </a:stretch>
        </p:blipFill>
        <p:spPr bwMode="auto">
          <a:xfrm>
            <a:off x="6858000" y="304800"/>
            <a:ext cx="1905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AutoShape 2">
            <a:extLst>
              <a:ext uri="{FF2B5EF4-FFF2-40B4-BE49-F238E27FC236}">
                <a16:creationId xmlns:a16="http://schemas.microsoft.com/office/drawing/2014/main" id="{0E485693-C14E-EA23-D52F-37A475E4E766}"/>
              </a:ext>
            </a:extLst>
          </p:cNvPr>
          <p:cNvSpPr>
            <a:spLocks noGrp="1" noChangeArrowheads="1"/>
          </p:cNvSpPr>
          <p:nvPr>
            <p:ph type="title"/>
          </p:nvPr>
        </p:nvSpPr>
        <p:spPr>
          <a:xfrm>
            <a:off x="762000" y="762000"/>
            <a:ext cx="8229600" cy="1143000"/>
          </a:xfrm>
        </p:spPr>
        <p:txBody>
          <a:bodyPr/>
          <a:lstStyle/>
          <a:p>
            <a:pPr eaLnBrk="1" hangingPunct="1"/>
            <a:r>
              <a:rPr lang="en-US" altLang="en-US"/>
              <a:t>Anticoagulants – General Overview</a:t>
            </a:r>
          </a:p>
        </p:txBody>
      </p:sp>
      <p:sp>
        <p:nvSpPr>
          <p:cNvPr id="6147" name="Rectangle 3">
            <a:extLst>
              <a:ext uri="{FF2B5EF4-FFF2-40B4-BE49-F238E27FC236}">
                <a16:creationId xmlns:a16="http://schemas.microsoft.com/office/drawing/2014/main" id="{D57B00D6-41DC-42F4-DE4C-49C230B5C77B}"/>
              </a:ext>
            </a:extLst>
          </p:cNvPr>
          <p:cNvSpPr>
            <a:spLocks noGrp="1" noChangeArrowheads="1"/>
          </p:cNvSpPr>
          <p:nvPr>
            <p:ph type="body" idx="1"/>
          </p:nvPr>
        </p:nvSpPr>
        <p:spPr/>
        <p:txBody>
          <a:bodyPr/>
          <a:lstStyle/>
          <a:p>
            <a:pPr eaLnBrk="1" hangingPunct="1">
              <a:lnSpc>
                <a:spcPct val="90000"/>
              </a:lnSpc>
            </a:pPr>
            <a:r>
              <a:rPr lang="en-US" altLang="en-US"/>
              <a:t>Drugs that help prevent the clotting (coagulation) of blood</a:t>
            </a:r>
          </a:p>
          <a:p>
            <a:pPr eaLnBrk="1" hangingPunct="1">
              <a:lnSpc>
                <a:spcPct val="90000"/>
              </a:lnSpc>
            </a:pPr>
            <a:r>
              <a:rPr lang="en-US" altLang="en-US"/>
              <a:t>Coagulation will occur instantaneously once a blood vessel has been severed</a:t>
            </a:r>
          </a:p>
          <a:p>
            <a:pPr eaLnBrk="1" hangingPunct="1">
              <a:lnSpc>
                <a:spcPct val="90000"/>
              </a:lnSpc>
            </a:pPr>
            <a:r>
              <a:rPr lang="en-US" altLang="en-US"/>
              <a:t>Blood begins to solidify to prevent</a:t>
            </a:r>
          </a:p>
          <a:p>
            <a:pPr eaLnBrk="1" hangingPunct="1">
              <a:lnSpc>
                <a:spcPct val="90000"/>
              </a:lnSpc>
              <a:buFont typeface="Wingdings" panose="05000000000000000000" pitchFamily="2" charset="2"/>
              <a:buNone/>
            </a:pPr>
            <a:r>
              <a:rPr lang="en-US" altLang="en-US"/>
              <a:t>   excessive blood loss and to prevent</a:t>
            </a:r>
          </a:p>
          <a:p>
            <a:pPr eaLnBrk="1" hangingPunct="1">
              <a:lnSpc>
                <a:spcPct val="90000"/>
              </a:lnSpc>
              <a:buFont typeface="Wingdings" panose="05000000000000000000" pitchFamily="2" charset="2"/>
              <a:buNone/>
            </a:pPr>
            <a:r>
              <a:rPr lang="en-US" altLang="en-US"/>
              <a:t>   invasive substances from entering</a:t>
            </a:r>
          </a:p>
          <a:p>
            <a:pPr eaLnBrk="1" hangingPunct="1">
              <a:lnSpc>
                <a:spcPct val="90000"/>
              </a:lnSpc>
              <a:buFont typeface="Wingdings" panose="05000000000000000000" pitchFamily="2" charset="2"/>
              <a:buNone/>
            </a:pPr>
            <a:r>
              <a:rPr lang="en-US" altLang="en-US"/>
              <a:t>   the bloodstream</a:t>
            </a:r>
          </a:p>
        </p:txBody>
      </p:sp>
      <p:pic>
        <p:nvPicPr>
          <p:cNvPr id="6148" name="Picture 8" descr="6CFE6-bleeding">
            <a:extLst>
              <a:ext uri="{FF2B5EF4-FFF2-40B4-BE49-F238E27FC236}">
                <a16:creationId xmlns:a16="http://schemas.microsoft.com/office/drawing/2014/main" id="{7BADEB60-693F-EDCD-642F-53D1F39C75C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10400" y="4343400"/>
            <a:ext cx="1571625"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AutoShape 2">
            <a:extLst>
              <a:ext uri="{FF2B5EF4-FFF2-40B4-BE49-F238E27FC236}">
                <a16:creationId xmlns:a16="http://schemas.microsoft.com/office/drawing/2014/main" id="{C675196C-946B-D61E-CDEA-0A763E358280}"/>
              </a:ext>
            </a:extLst>
          </p:cNvPr>
          <p:cNvSpPr>
            <a:spLocks noGrp="1" noChangeArrowheads="1"/>
          </p:cNvSpPr>
          <p:nvPr>
            <p:ph type="title"/>
          </p:nvPr>
        </p:nvSpPr>
        <p:spPr/>
        <p:txBody>
          <a:bodyPr/>
          <a:lstStyle/>
          <a:p>
            <a:pPr eaLnBrk="1" hangingPunct="1"/>
            <a:r>
              <a:rPr lang="en-US" altLang="en-US"/>
              <a:t>A Blood Clot</a:t>
            </a:r>
          </a:p>
        </p:txBody>
      </p:sp>
      <p:sp>
        <p:nvSpPr>
          <p:cNvPr id="7171" name="Rectangle 3">
            <a:extLst>
              <a:ext uri="{FF2B5EF4-FFF2-40B4-BE49-F238E27FC236}">
                <a16:creationId xmlns:a16="http://schemas.microsoft.com/office/drawing/2014/main" id="{065441BE-0B23-7A70-1518-5D93C4B1A726}"/>
              </a:ext>
            </a:extLst>
          </p:cNvPr>
          <p:cNvSpPr>
            <a:spLocks noGrp="1" noChangeArrowheads="1"/>
          </p:cNvSpPr>
          <p:nvPr>
            <p:ph type="body" sz="half" idx="1"/>
          </p:nvPr>
        </p:nvSpPr>
        <p:spPr>
          <a:xfrm>
            <a:off x="838200" y="2362200"/>
            <a:ext cx="3770313" cy="4343400"/>
          </a:xfrm>
        </p:spPr>
        <p:txBody>
          <a:bodyPr/>
          <a:lstStyle/>
          <a:p>
            <a:pPr eaLnBrk="1" hangingPunct="1"/>
            <a:r>
              <a:rPr lang="en-US" altLang="en-US" sz="2600"/>
              <a:t>Consists of platelets meshed into fibrin</a:t>
            </a:r>
          </a:p>
          <a:p>
            <a:pPr eaLnBrk="1" hangingPunct="1"/>
            <a:r>
              <a:rPr lang="en-US" altLang="en-US" sz="2600"/>
              <a:t>A web-like accumulation of strands with RBCs</a:t>
            </a:r>
          </a:p>
          <a:p>
            <a:pPr eaLnBrk="1" hangingPunct="1"/>
            <a:r>
              <a:rPr lang="en-US" altLang="en-US" sz="2600"/>
              <a:t>There are two major facets of the clotting mechanism – the platelets, and the thrombin system </a:t>
            </a:r>
          </a:p>
        </p:txBody>
      </p:sp>
      <p:pic>
        <p:nvPicPr>
          <p:cNvPr id="7172" name="Picture 5" descr="image?binaryId=98328&amp;rendTypeId=4">
            <a:extLst>
              <a:ext uri="{FF2B5EF4-FFF2-40B4-BE49-F238E27FC236}">
                <a16:creationId xmlns:a16="http://schemas.microsoft.com/office/drawing/2014/main" id="{D2743BCC-2ABC-CA56-0D6F-6AE67CEB820D}"/>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724400" y="2514600"/>
            <a:ext cx="4038600" cy="403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random/>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11" descr="clotting_system">
            <a:extLst>
              <a:ext uri="{FF2B5EF4-FFF2-40B4-BE49-F238E27FC236}">
                <a16:creationId xmlns:a16="http://schemas.microsoft.com/office/drawing/2014/main" id="{94DC45B7-E133-8C5A-C65E-B6C981A9BFE0}"/>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l="52472" t="54369" r="2417"/>
          <a:stretch>
            <a:fillRect/>
          </a:stretch>
        </p:blipFill>
        <p:spPr>
          <a:xfrm>
            <a:off x="4724400" y="2438400"/>
            <a:ext cx="4267200" cy="40989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195" name="AutoShape 4">
            <a:extLst>
              <a:ext uri="{FF2B5EF4-FFF2-40B4-BE49-F238E27FC236}">
                <a16:creationId xmlns:a16="http://schemas.microsoft.com/office/drawing/2014/main" id="{9139C59C-F441-A26D-BAEF-8D8BE9BFFD6C}"/>
              </a:ext>
            </a:extLst>
          </p:cNvPr>
          <p:cNvSpPr>
            <a:spLocks noGrp="1" noChangeArrowheads="1"/>
          </p:cNvSpPr>
          <p:nvPr>
            <p:ph type="title"/>
          </p:nvPr>
        </p:nvSpPr>
        <p:spPr/>
        <p:txBody>
          <a:bodyPr/>
          <a:lstStyle/>
          <a:p>
            <a:pPr eaLnBrk="1" hangingPunct="1"/>
            <a:r>
              <a:rPr lang="en-US" altLang="en-US"/>
              <a:t>Thrombin System</a:t>
            </a:r>
          </a:p>
        </p:txBody>
      </p:sp>
      <p:sp>
        <p:nvSpPr>
          <p:cNvPr id="8196" name="Rectangle 5">
            <a:extLst>
              <a:ext uri="{FF2B5EF4-FFF2-40B4-BE49-F238E27FC236}">
                <a16:creationId xmlns:a16="http://schemas.microsoft.com/office/drawing/2014/main" id="{A8031C53-EA7D-76FB-54D6-12BFA04B5753}"/>
              </a:ext>
            </a:extLst>
          </p:cNvPr>
          <p:cNvSpPr>
            <a:spLocks noGrp="1" noChangeArrowheads="1"/>
          </p:cNvSpPr>
          <p:nvPr>
            <p:ph type="body" sz="half" idx="1"/>
          </p:nvPr>
        </p:nvSpPr>
        <p:spPr>
          <a:xfrm>
            <a:off x="762000" y="2362200"/>
            <a:ext cx="4191000" cy="4495800"/>
          </a:xfrm>
        </p:spPr>
        <p:txBody>
          <a:bodyPr/>
          <a:lstStyle/>
          <a:p>
            <a:pPr eaLnBrk="1" hangingPunct="1">
              <a:lnSpc>
                <a:spcPct val="90000"/>
              </a:lnSpc>
            </a:pPr>
            <a:r>
              <a:rPr lang="en-US" altLang="en-US" sz="1900"/>
              <a:t>Calcium ions must be present for the thrombin system to begin</a:t>
            </a:r>
          </a:p>
          <a:p>
            <a:pPr eaLnBrk="1" hangingPunct="1">
              <a:lnSpc>
                <a:spcPct val="90000"/>
              </a:lnSpc>
            </a:pPr>
            <a:r>
              <a:rPr lang="en-US" altLang="en-US" sz="1900"/>
              <a:t>The thrombin system consists of several blood proteins that activate when bleeding occurs</a:t>
            </a:r>
          </a:p>
          <a:p>
            <a:pPr eaLnBrk="1" hangingPunct="1">
              <a:lnSpc>
                <a:spcPct val="90000"/>
              </a:lnSpc>
            </a:pPr>
            <a:r>
              <a:rPr lang="en-US" altLang="en-US" sz="1900"/>
              <a:t>The activated clotting proteins engage in a cascade of chemical reactions that finally produce a substance called fibrin</a:t>
            </a:r>
          </a:p>
          <a:p>
            <a:pPr eaLnBrk="1" hangingPunct="1">
              <a:lnSpc>
                <a:spcPct val="90000"/>
              </a:lnSpc>
            </a:pPr>
            <a:r>
              <a:rPr lang="en-US" altLang="en-US" sz="1900"/>
              <a:t>Fibrin strands stick to the exposed vessel wall, clumping together and forming a web-like complex of strands</a:t>
            </a:r>
          </a:p>
          <a:p>
            <a:pPr eaLnBrk="1" hangingPunct="1">
              <a:lnSpc>
                <a:spcPct val="90000"/>
              </a:lnSpc>
            </a:pPr>
            <a:r>
              <a:rPr lang="en-US" altLang="en-US" sz="1900"/>
              <a:t>Red blood cells become caught up in the web, causing a clot</a:t>
            </a:r>
          </a:p>
        </p:txBody>
      </p:sp>
      <p:sp>
        <p:nvSpPr>
          <p:cNvPr id="8197" name="WordArt 13">
            <a:extLst>
              <a:ext uri="{FF2B5EF4-FFF2-40B4-BE49-F238E27FC236}">
                <a16:creationId xmlns:a16="http://schemas.microsoft.com/office/drawing/2014/main" id="{E019E0BB-5559-E0E9-D6AA-04A3BD35EB14}"/>
              </a:ext>
            </a:extLst>
          </p:cNvPr>
          <p:cNvSpPr>
            <a:spLocks noChangeArrowheads="1" noChangeShapeType="1" noTextEdit="1"/>
          </p:cNvSpPr>
          <p:nvPr/>
        </p:nvSpPr>
        <p:spPr bwMode="auto">
          <a:xfrm rot="595574">
            <a:off x="5562600" y="1295400"/>
            <a:ext cx="514350" cy="257175"/>
          </a:xfrm>
          <a:prstGeom prst="rect">
            <a:avLst/>
          </a:prstGeom>
        </p:spPr>
        <p:txBody>
          <a:bodyPr wrap="none" fromWordArt="1">
            <a:prstTxWarp prst="textPlain">
              <a:avLst>
                <a:gd name="adj" fmla="val 50000"/>
              </a:avLst>
            </a:prstTxWarp>
          </a:bodyPr>
          <a:lstStyle/>
          <a:p>
            <a:pPr algn="ctr"/>
            <a:r>
              <a:rPr lang="en-US" sz="1400" kern="10">
                <a:ln w="9525">
                  <a:solidFill>
                    <a:srgbClr val="000000"/>
                  </a:solidFill>
                  <a:round/>
                  <a:headEnd/>
                  <a:tailEnd/>
                </a:ln>
                <a:solidFill>
                  <a:schemeClr val="tx2"/>
                </a:solidFill>
                <a:latin typeface="Arial Black" panose="020B0A04020102020204" pitchFamily="34" charset="0"/>
              </a:rPr>
              <a:t>Ca++</a:t>
            </a:r>
          </a:p>
        </p:txBody>
      </p:sp>
      <p:sp>
        <p:nvSpPr>
          <p:cNvPr id="8198" name="WordArt 14">
            <a:extLst>
              <a:ext uri="{FF2B5EF4-FFF2-40B4-BE49-F238E27FC236}">
                <a16:creationId xmlns:a16="http://schemas.microsoft.com/office/drawing/2014/main" id="{AAAF5FCC-FF6A-3975-4346-702DF4259330}"/>
              </a:ext>
            </a:extLst>
          </p:cNvPr>
          <p:cNvSpPr>
            <a:spLocks noChangeArrowheads="1" noChangeShapeType="1" noTextEdit="1"/>
          </p:cNvSpPr>
          <p:nvPr/>
        </p:nvSpPr>
        <p:spPr bwMode="auto">
          <a:xfrm>
            <a:off x="5867400" y="685800"/>
            <a:ext cx="514350" cy="257175"/>
          </a:xfrm>
          <a:prstGeom prst="rect">
            <a:avLst/>
          </a:prstGeom>
        </p:spPr>
        <p:txBody>
          <a:bodyPr wrap="none" fromWordArt="1">
            <a:prstTxWarp prst="textPlain">
              <a:avLst>
                <a:gd name="adj" fmla="val 50000"/>
              </a:avLst>
            </a:prstTxWarp>
          </a:bodyPr>
          <a:lstStyle/>
          <a:p>
            <a:pPr algn="ctr"/>
            <a:r>
              <a:rPr lang="en-US" sz="1400" kern="10">
                <a:ln w="9525">
                  <a:solidFill>
                    <a:srgbClr val="000000"/>
                  </a:solidFill>
                  <a:round/>
                  <a:headEnd/>
                  <a:tailEnd/>
                </a:ln>
                <a:solidFill>
                  <a:schemeClr val="tx2"/>
                </a:solidFill>
                <a:latin typeface="Arial Black" panose="020B0A04020102020204" pitchFamily="34" charset="0"/>
              </a:rPr>
              <a:t>Ca++</a:t>
            </a:r>
          </a:p>
        </p:txBody>
      </p:sp>
      <p:sp>
        <p:nvSpPr>
          <p:cNvPr id="8199" name="WordArt 15">
            <a:extLst>
              <a:ext uri="{FF2B5EF4-FFF2-40B4-BE49-F238E27FC236}">
                <a16:creationId xmlns:a16="http://schemas.microsoft.com/office/drawing/2014/main" id="{10FF6CC8-6A7B-D39C-9D79-FBAA5FFFE787}"/>
              </a:ext>
            </a:extLst>
          </p:cNvPr>
          <p:cNvSpPr>
            <a:spLocks noChangeArrowheads="1" noChangeShapeType="1" noTextEdit="1"/>
          </p:cNvSpPr>
          <p:nvPr/>
        </p:nvSpPr>
        <p:spPr bwMode="auto">
          <a:xfrm rot="-760823">
            <a:off x="6477000" y="1600200"/>
            <a:ext cx="514350" cy="257175"/>
          </a:xfrm>
          <a:prstGeom prst="rect">
            <a:avLst/>
          </a:prstGeom>
        </p:spPr>
        <p:txBody>
          <a:bodyPr wrap="none" fromWordArt="1">
            <a:prstTxWarp prst="textPlain">
              <a:avLst>
                <a:gd name="adj" fmla="val 50000"/>
              </a:avLst>
            </a:prstTxWarp>
          </a:bodyPr>
          <a:lstStyle/>
          <a:p>
            <a:pPr algn="ctr"/>
            <a:r>
              <a:rPr lang="en-US" sz="1400" kern="10">
                <a:ln w="9525">
                  <a:solidFill>
                    <a:srgbClr val="000000"/>
                  </a:solidFill>
                  <a:round/>
                  <a:headEnd/>
                  <a:tailEnd/>
                </a:ln>
                <a:solidFill>
                  <a:schemeClr val="tx2"/>
                </a:solidFill>
                <a:latin typeface="Arial Black" panose="020B0A04020102020204" pitchFamily="34" charset="0"/>
              </a:rPr>
              <a:t>Ca++</a:t>
            </a:r>
          </a:p>
        </p:txBody>
      </p:sp>
      <p:sp>
        <p:nvSpPr>
          <p:cNvPr id="8200" name="WordArt 16">
            <a:extLst>
              <a:ext uri="{FF2B5EF4-FFF2-40B4-BE49-F238E27FC236}">
                <a16:creationId xmlns:a16="http://schemas.microsoft.com/office/drawing/2014/main" id="{5D667113-E337-061A-1222-9E8FFB0BF71C}"/>
              </a:ext>
            </a:extLst>
          </p:cNvPr>
          <p:cNvSpPr>
            <a:spLocks noChangeArrowheads="1" noChangeShapeType="1" noTextEdit="1"/>
          </p:cNvSpPr>
          <p:nvPr/>
        </p:nvSpPr>
        <p:spPr bwMode="auto">
          <a:xfrm>
            <a:off x="6858000" y="914400"/>
            <a:ext cx="514350" cy="257175"/>
          </a:xfrm>
          <a:prstGeom prst="rect">
            <a:avLst/>
          </a:prstGeom>
        </p:spPr>
        <p:txBody>
          <a:bodyPr wrap="none" fromWordArt="1">
            <a:prstTxWarp prst="textPlain">
              <a:avLst>
                <a:gd name="adj" fmla="val 50000"/>
              </a:avLst>
            </a:prstTxWarp>
          </a:bodyPr>
          <a:lstStyle/>
          <a:p>
            <a:pPr algn="ctr"/>
            <a:r>
              <a:rPr lang="en-US" sz="1400" kern="10">
                <a:ln w="9525">
                  <a:solidFill>
                    <a:srgbClr val="000000"/>
                  </a:solidFill>
                  <a:round/>
                  <a:headEnd/>
                  <a:tailEnd/>
                </a:ln>
                <a:solidFill>
                  <a:schemeClr val="tx2"/>
                </a:solidFill>
                <a:latin typeface="Arial Black" panose="020B0A04020102020204" pitchFamily="34" charset="0"/>
              </a:rPr>
              <a:t>Ca++</a:t>
            </a:r>
          </a:p>
        </p:txBody>
      </p:sp>
      <p:sp>
        <p:nvSpPr>
          <p:cNvPr id="8201" name="WordArt 17">
            <a:extLst>
              <a:ext uri="{FF2B5EF4-FFF2-40B4-BE49-F238E27FC236}">
                <a16:creationId xmlns:a16="http://schemas.microsoft.com/office/drawing/2014/main" id="{D456536B-07A4-DC33-0D22-54C714A471B0}"/>
              </a:ext>
            </a:extLst>
          </p:cNvPr>
          <p:cNvSpPr>
            <a:spLocks noChangeArrowheads="1" noChangeShapeType="1" noTextEdit="1"/>
          </p:cNvSpPr>
          <p:nvPr/>
        </p:nvSpPr>
        <p:spPr bwMode="auto">
          <a:xfrm rot="1480612">
            <a:off x="7543800" y="1524000"/>
            <a:ext cx="514350" cy="257175"/>
          </a:xfrm>
          <a:prstGeom prst="rect">
            <a:avLst/>
          </a:prstGeom>
        </p:spPr>
        <p:txBody>
          <a:bodyPr wrap="none" fromWordArt="1">
            <a:prstTxWarp prst="textPlain">
              <a:avLst>
                <a:gd name="adj" fmla="val 50000"/>
              </a:avLst>
            </a:prstTxWarp>
          </a:bodyPr>
          <a:lstStyle/>
          <a:p>
            <a:pPr algn="ctr"/>
            <a:r>
              <a:rPr lang="en-US" sz="1400" kern="10">
                <a:ln w="9525">
                  <a:solidFill>
                    <a:srgbClr val="000000"/>
                  </a:solidFill>
                  <a:round/>
                  <a:headEnd/>
                  <a:tailEnd/>
                </a:ln>
                <a:solidFill>
                  <a:schemeClr val="tx2"/>
                </a:solidFill>
                <a:latin typeface="Arial Black" panose="020B0A04020102020204" pitchFamily="34" charset="0"/>
              </a:rPr>
              <a:t>Ca++</a:t>
            </a:r>
          </a:p>
        </p:txBody>
      </p:sp>
    </p:spTree>
  </p:cSld>
  <p:clrMapOvr>
    <a:masterClrMapping/>
  </p:clrMapOvr>
  <p:transition>
    <p:random/>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AutoShape 2">
            <a:extLst>
              <a:ext uri="{FF2B5EF4-FFF2-40B4-BE49-F238E27FC236}">
                <a16:creationId xmlns:a16="http://schemas.microsoft.com/office/drawing/2014/main" id="{90633311-1F8D-9D56-3C4D-3BA8BED6EB94}"/>
              </a:ext>
            </a:extLst>
          </p:cNvPr>
          <p:cNvSpPr>
            <a:spLocks noGrp="1" noChangeArrowheads="1"/>
          </p:cNvSpPr>
          <p:nvPr>
            <p:ph type="title"/>
          </p:nvPr>
        </p:nvSpPr>
        <p:spPr/>
        <p:txBody>
          <a:bodyPr/>
          <a:lstStyle/>
          <a:p>
            <a:pPr eaLnBrk="1" hangingPunct="1"/>
            <a:r>
              <a:rPr lang="en-US" altLang="en-US"/>
              <a:t>Coagulation Factors</a:t>
            </a:r>
          </a:p>
        </p:txBody>
      </p:sp>
      <p:sp>
        <p:nvSpPr>
          <p:cNvPr id="9219" name="Rectangle 3">
            <a:extLst>
              <a:ext uri="{FF2B5EF4-FFF2-40B4-BE49-F238E27FC236}">
                <a16:creationId xmlns:a16="http://schemas.microsoft.com/office/drawing/2014/main" id="{C2625E80-45B7-4B85-2D1E-066B476FC558}"/>
              </a:ext>
            </a:extLst>
          </p:cNvPr>
          <p:cNvSpPr>
            <a:spLocks noGrp="1" noChangeArrowheads="1"/>
          </p:cNvSpPr>
          <p:nvPr>
            <p:ph type="body" idx="1"/>
          </p:nvPr>
        </p:nvSpPr>
        <p:spPr>
          <a:xfrm>
            <a:off x="838200" y="2362200"/>
            <a:ext cx="3733800" cy="4495800"/>
          </a:xfrm>
        </p:spPr>
        <p:txBody>
          <a:bodyPr/>
          <a:lstStyle/>
          <a:p>
            <a:pPr eaLnBrk="1" hangingPunct="1">
              <a:lnSpc>
                <a:spcPct val="80000"/>
              </a:lnSpc>
              <a:buFont typeface="Wingdings" panose="05000000000000000000" pitchFamily="2" charset="2"/>
              <a:buNone/>
            </a:pPr>
            <a:r>
              <a:rPr lang="en-US" altLang="en-US" sz="2200"/>
              <a:t>Factor	Name</a:t>
            </a:r>
          </a:p>
          <a:p>
            <a:pPr eaLnBrk="1" hangingPunct="1">
              <a:lnSpc>
                <a:spcPct val="80000"/>
              </a:lnSpc>
              <a:buFont typeface="Wingdings" panose="05000000000000000000" pitchFamily="2" charset="2"/>
              <a:buNone/>
            </a:pPr>
            <a:r>
              <a:rPr lang="en-US" altLang="en-US" sz="2200"/>
              <a:t>I		Fibrinogen</a:t>
            </a:r>
          </a:p>
          <a:p>
            <a:pPr eaLnBrk="1" hangingPunct="1">
              <a:lnSpc>
                <a:spcPct val="80000"/>
              </a:lnSpc>
              <a:buFont typeface="Wingdings" panose="05000000000000000000" pitchFamily="2" charset="2"/>
              <a:buNone/>
            </a:pPr>
            <a:r>
              <a:rPr lang="en-US" altLang="en-US" sz="2200"/>
              <a:t>II		Prothrombin</a:t>
            </a:r>
          </a:p>
          <a:p>
            <a:pPr eaLnBrk="1" hangingPunct="1">
              <a:lnSpc>
                <a:spcPct val="80000"/>
              </a:lnSpc>
              <a:buFont typeface="Wingdings" panose="05000000000000000000" pitchFamily="2" charset="2"/>
              <a:buNone/>
            </a:pPr>
            <a:r>
              <a:rPr lang="en-US" altLang="en-US" sz="2200"/>
              <a:t>III		Tissue Factor or 	thromboplastin</a:t>
            </a:r>
          </a:p>
          <a:p>
            <a:pPr eaLnBrk="1" hangingPunct="1">
              <a:lnSpc>
                <a:spcPct val="80000"/>
              </a:lnSpc>
              <a:buFont typeface="Wingdings" panose="05000000000000000000" pitchFamily="2" charset="2"/>
              <a:buNone/>
            </a:pPr>
            <a:r>
              <a:rPr lang="en-US" altLang="en-US" sz="2200"/>
              <a:t>IV		Ca++</a:t>
            </a:r>
          </a:p>
          <a:p>
            <a:pPr eaLnBrk="1" hangingPunct="1">
              <a:lnSpc>
                <a:spcPct val="80000"/>
              </a:lnSpc>
              <a:buFont typeface="Wingdings" panose="05000000000000000000" pitchFamily="2" charset="2"/>
              <a:buNone/>
            </a:pPr>
            <a:r>
              <a:rPr lang="en-US" altLang="en-US" sz="2200"/>
              <a:t>V		Proaccelerin</a:t>
            </a:r>
          </a:p>
          <a:p>
            <a:pPr eaLnBrk="1" hangingPunct="1">
              <a:lnSpc>
                <a:spcPct val="80000"/>
              </a:lnSpc>
              <a:buFont typeface="Wingdings" panose="05000000000000000000" pitchFamily="2" charset="2"/>
              <a:buNone/>
            </a:pPr>
            <a:r>
              <a:rPr lang="en-US" altLang="en-US" sz="2200"/>
              <a:t>VII		Proconvertin</a:t>
            </a:r>
          </a:p>
          <a:p>
            <a:pPr eaLnBrk="1" hangingPunct="1">
              <a:lnSpc>
                <a:spcPct val="80000"/>
              </a:lnSpc>
              <a:buFont typeface="Wingdings" panose="05000000000000000000" pitchFamily="2" charset="2"/>
              <a:buNone/>
            </a:pPr>
            <a:r>
              <a:rPr lang="en-US" altLang="en-US" sz="2200"/>
              <a:t>VIII	Antihemophilic A 	factor</a:t>
            </a:r>
          </a:p>
          <a:p>
            <a:pPr eaLnBrk="1" hangingPunct="1">
              <a:lnSpc>
                <a:spcPct val="80000"/>
              </a:lnSpc>
              <a:buFont typeface="Wingdings" panose="05000000000000000000" pitchFamily="2" charset="2"/>
              <a:buNone/>
            </a:pPr>
            <a:r>
              <a:rPr lang="en-US" altLang="en-US" sz="2200"/>
              <a:t>IX		Antihemophilic B 	factor or Christmas 	factor</a:t>
            </a:r>
          </a:p>
        </p:txBody>
      </p:sp>
      <p:sp>
        <p:nvSpPr>
          <p:cNvPr id="9220" name="Text Box 4">
            <a:extLst>
              <a:ext uri="{FF2B5EF4-FFF2-40B4-BE49-F238E27FC236}">
                <a16:creationId xmlns:a16="http://schemas.microsoft.com/office/drawing/2014/main" id="{EB514FFB-8713-51B8-75FB-7C8FD5A7450C}"/>
              </a:ext>
            </a:extLst>
          </p:cNvPr>
          <p:cNvSpPr txBox="1">
            <a:spLocks noChangeArrowheads="1"/>
          </p:cNvSpPr>
          <p:nvPr/>
        </p:nvSpPr>
        <p:spPr bwMode="auto">
          <a:xfrm>
            <a:off x="4724400" y="2362200"/>
            <a:ext cx="3962400" cy="3776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200"/>
              <a:t>Factor	Name</a:t>
            </a:r>
          </a:p>
          <a:p>
            <a:pPr eaLnBrk="1" hangingPunct="1"/>
            <a:r>
              <a:rPr lang="en-US" altLang="en-US" sz="2200"/>
              <a:t>X	Stuart or Stuart-	Prower factor</a:t>
            </a:r>
          </a:p>
          <a:p>
            <a:pPr eaLnBrk="1" hangingPunct="1"/>
            <a:r>
              <a:rPr lang="en-US" altLang="en-US" sz="2200"/>
              <a:t>XI	Plasma thomboplastin 	antecedent</a:t>
            </a:r>
          </a:p>
          <a:p>
            <a:pPr eaLnBrk="1" hangingPunct="1"/>
            <a:r>
              <a:rPr lang="en-US" altLang="en-US" sz="2200"/>
              <a:t>XII	Hageman factor, 	contact factor</a:t>
            </a:r>
          </a:p>
          <a:p>
            <a:pPr eaLnBrk="1" hangingPunct="1"/>
            <a:r>
              <a:rPr lang="en-US" altLang="en-US" sz="2200"/>
              <a:t>XIII	Fibrin stabilizing factor</a:t>
            </a:r>
          </a:p>
          <a:p>
            <a:pPr eaLnBrk="1" hangingPunct="1"/>
            <a:r>
              <a:rPr lang="en-US" altLang="en-US" sz="2200"/>
              <a:t>	Prekallikrein factor</a:t>
            </a:r>
          </a:p>
          <a:p>
            <a:pPr eaLnBrk="1" hangingPunct="1"/>
            <a:r>
              <a:rPr lang="en-US" altLang="en-US" sz="2200"/>
              <a:t>	High-molecular-weight 	kininogen</a:t>
            </a:r>
          </a:p>
        </p:txBody>
      </p:sp>
      <p:sp>
        <p:nvSpPr>
          <p:cNvPr id="9221" name="Line 5">
            <a:extLst>
              <a:ext uri="{FF2B5EF4-FFF2-40B4-BE49-F238E27FC236}">
                <a16:creationId xmlns:a16="http://schemas.microsoft.com/office/drawing/2014/main" id="{D2B89C44-4E18-E116-A2B5-E1CFC11CE016}"/>
              </a:ext>
            </a:extLst>
          </p:cNvPr>
          <p:cNvSpPr>
            <a:spLocks noChangeShapeType="1"/>
          </p:cNvSpPr>
          <p:nvPr/>
        </p:nvSpPr>
        <p:spPr bwMode="auto">
          <a:xfrm>
            <a:off x="4495800" y="2286000"/>
            <a:ext cx="0" cy="4572000"/>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ransition>
    <p:random/>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AutoShape 2">
            <a:extLst>
              <a:ext uri="{FF2B5EF4-FFF2-40B4-BE49-F238E27FC236}">
                <a16:creationId xmlns:a16="http://schemas.microsoft.com/office/drawing/2014/main" id="{0B73EACF-BE5F-EECC-F7A3-4FCAEC65D451}"/>
              </a:ext>
            </a:extLst>
          </p:cNvPr>
          <p:cNvSpPr>
            <a:spLocks noGrp="1" noChangeArrowheads="1"/>
          </p:cNvSpPr>
          <p:nvPr>
            <p:ph type="title"/>
          </p:nvPr>
        </p:nvSpPr>
        <p:spPr/>
        <p:txBody>
          <a:bodyPr/>
          <a:lstStyle/>
          <a:p>
            <a:pPr eaLnBrk="1" hangingPunct="1"/>
            <a:r>
              <a:rPr lang="en-US" altLang="en-US"/>
              <a:t>Heparin</a:t>
            </a:r>
          </a:p>
        </p:txBody>
      </p:sp>
      <p:sp>
        <p:nvSpPr>
          <p:cNvPr id="10243" name="Rectangle 3">
            <a:extLst>
              <a:ext uri="{FF2B5EF4-FFF2-40B4-BE49-F238E27FC236}">
                <a16:creationId xmlns:a16="http://schemas.microsoft.com/office/drawing/2014/main" id="{1CEEA6CA-0E78-7A79-18D5-1EF8866B1AC3}"/>
              </a:ext>
            </a:extLst>
          </p:cNvPr>
          <p:cNvSpPr>
            <a:spLocks noGrp="1" noChangeArrowheads="1"/>
          </p:cNvSpPr>
          <p:nvPr>
            <p:ph type="body" sz="half" idx="1"/>
          </p:nvPr>
        </p:nvSpPr>
        <p:spPr>
          <a:xfrm>
            <a:off x="838200" y="2362200"/>
            <a:ext cx="5410200" cy="4343400"/>
          </a:xfrm>
        </p:spPr>
        <p:txBody>
          <a:bodyPr/>
          <a:lstStyle/>
          <a:p>
            <a:pPr eaLnBrk="1" hangingPunct="1"/>
            <a:r>
              <a:rPr lang="en-US" altLang="en-US" sz="2100"/>
              <a:t>Heparin is a naturally-occurring anticoagulant produced by basophils and mast cells to prevent formation and extension of blood clots</a:t>
            </a:r>
          </a:p>
          <a:p>
            <a:pPr eaLnBrk="1" hangingPunct="1"/>
            <a:r>
              <a:rPr lang="en-US" altLang="en-US" sz="2100"/>
              <a:t>Heparin does not disintegrate clots that have already formed. It permits the body's natural clot lysis mechanisms, i.e. fibrinolysis</a:t>
            </a:r>
            <a:r>
              <a:rPr lang="en-US" altLang="en-US" sz="2100" b="1"/>
              <a:t>,</a:t>
            </a:r>
            <a:r>
              <a:rPr lang="en-US" altLang="en-US" sz="2100"/>
              <a:t> to work normally to break down previously formed clots</a:t>
            </a:r>
          </a:p>
          <a:p>
            <a:pPr eaLnBrk="1" hangingPunct="1"/>
            <a:r>
              <a:rPr lang="en-US" altLang="en-US" sz="2100"/>
              <a:t>As the thrombokinase is released, it neutralizes the action of heparin to allow clotting to occur</a:t>
            </a:r>
          </a:p>
        </p:txBody>
      </p:sp>
      <p:pic>
        <p:nvPicPr>
          <p:cNvPr id="10244" name="Picture 5" descr="Image:Heparin-2D-skeletal.png">
            <a:hlinkClick r:id="rId2"/>
            <a:extLst>
              <a:ext uri="{FF2B5EF4-FFF2-40B4-BE49-F238E27FC236}">
                <a16:creationId xmlns:a16="http://schemas.microsoft.com/office/drawing/2014/main" id="{FC8445FE-051D-8ACB-62F7-054E1201F7D4}"/>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6172200" y="3048000"/>
            <a:ext cx="2782888" cy="28194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random/>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AutoShape 2">
            <a:extLst>
              <a:ext uri="{FF2B5EF4-FFF2-40B4-BE49-F238E27FC236}">
                <a16:creationId xmlns:a16="http://schemas.microsoft.com/office/drawing/2014/main" id="{4D758235-25E1-75F6-3732-34358E92B895}"/>
              </a:ext>
            </a:extLst>
          </p:cNvPr>
          <p:cNvSpPr>
            <a:spLocks noGrp="1" noChangeArrowheads="1"/>
          </p:cNvSpPr>
          <p:nvPr>
            <p:ph type="title"/>
          </p:nvPr>
        </p:nvSpPr>
        <p:spPr/>
        <p:txBody>
          <a:bodyPr/>
          <a:lstStyle/>
          <a:p>
            <a:pPr eaLnBrk="1" hangingPunct="1"/>
            <a:r>
              <a:rPr lang="en-US" altLang="en-US"/>
              <a:t>Anticoagulant Use</a:t>
            </a:r>
          </a:p>
        </p:txBody>
      </p:sp>
      <p:sp>
        <p:nvSpPr>
          <p:cNvPr id="11267" name="Rectangle 3">
            <a:extLst>
              <a:ext uri="{FF2B5EF4-FFF2-40B4-BE49-F238E27FC236}">
                <a16:creationId xmlns:a16="http://schemas.microsoft.com/office/drawing/2014/main" id="{81E20E73-6DB8-E022-AB7B-0BA107A36C6E}"/>
              </a:ext>
            </a:extLst>
          </p:cNvPr>
          <p:cNvSpPr>
            <a:spLocks noGrp="1" noChangeArrowheads="1"/>
          </p:cNvSpPr>
          <p:nvPr>
            <p:ph type="body" idx="1"/>
          </p:nvPr>
        </p:nvSpPr>
        <p:spPr/>
        <p:txBody>
          <a:bodyPr/>
          <a:lstStyle/>
          <a:p>
            <a:pPr eaLnBrk="1" hangingPunct="1"/>
            <a:r>
              <a:rPr lang="en-US" altLang="en-US" sz="2400"/>
              <a:t>Anticoagulant drugs help prevent the development of harmful clots in the blood vessels by lessening the blood's ability to cluster together</a:t>
            </a:r>
          </a:p>
          <a:p>
            <a:pPr eaLnBrk="1" hangingPunct="1"/>
            <a:r>
              <a:rPr lang="en-US" altLang="en-US" sz="2400"/>
              <a:t>The function of these drugs is often misunderstood because they are sometimes referred to as blood thinners; they do not in fact thin the blood</a:t>
            </a:r>
          </a:p>
          <a:p>
            <a:pPr eaLnBrk="1" hangingPunct="1"/>
            <a:r>
              <a:rPr lang="en-US" altLang="en-US" sz="2400"/>
              <a:t>These drugs will not dissolve clots that already have formed, but it will stop an existing clot from becoming worse and prevent future clots</a:t>
            </a:r>
          </a:p>
        </p:txBody>
      </p:sp>
    </p:spTree>
  </p:cSld>
  <p:clrMapOvr>
    <a:masterClrMapping/>
  </p:clrMapOvr>
  <p:transition>
    <p:random/>
  </p:transition>
</p:sld>
</file>

<file path=ppt/theme/theme1.xml><?xml version="1.0" encoding="utf-8"?>
<a:theme xmlns:a="http://schemas.openxmlformats.org/drawingml/2006/main" name="Capsules">
  <a:themeElements>
    <a:clrScheme name="Capsules 1">
      <a:dk1>
        <a:srgbClr val="003366"/>
      </a:dk1>
      <a:lt1>
        <a:srgbClr val="FFFFFF"/>
      </a:lt1>
      <a:dk2>
        <a:srgbClr val="006666"/>
      </a:dk2>
      <a:lt2>
        <a:srgbClr val="666699"/>
      </a:lt2>
      <a:accent1>
        <a:srgbClr val="33CCCC"/>
      </a:accent1>
      <a:accent2>
        <a:srgbClr val="99CC99"/>
      </a:accent2>
      <a:accent3>
        <a:srgbClr val="FFFFFF"/>
      </a:accent3>
      <a:accent4>
        <a:srgbClr val="002A56"/>
      </a:accent4>
      <a:accent5>
        <a:srgbClr val="ADE2E2"/>
      </a:accent5>
      <a:accent6>
        <a:srgbClr val="8AB98A"/>
      </a:accent6>
      <a:hlink>
        <a:srgbClr val="003366"/>
      </a:hlink>
      <a:folHlink>
        <a:srgbClr val="CC99FF"/>
      </a:folHlink>
    </a:clrScheme>
    <a:fontScheme name="Capsules">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Capsules 1">
        <a:dk1>
          <a:srgbClr val="003366"/>
        </a:dk1>
        <a:lt1>
          <a:srgbClr val="FFFFFF"/>
        </a:lt1>
        <a:dk2>
          <a:srgbClr val="006666"/>
        </a:dk2>
        <a:lt2>
          <a:srgbClr val="666699"/>
        </a:lt2>
        <a:accent1>
          <a:srgbClr val="33CCCC"/>
        </a:accent1>
        <a:accent2>
          <a:srgbClr val="99CC99"/>
        </a:accent2>
        <a:accent3>
          <a:srgbClr val="FFFFFF"/>
        </a:accent3>
        <a:accent4>
          <a:srgbClr val="002A56"/>
        </a:accent4>
        <a:accent5>
          <a:srgbClr val="ADE2E2"/>
        </a:accent5>
        <a:accent6>
          <a:srgbClr val="8AB98A"/>
        </a:accent6>
        <a:hlink>
          <a:srgbClr val="003366"/>
        </a:hlink>
        <a:folHlink>
          <a:srgbClr val="CC99FF"/>
        </a:folHlink>
      </a:clrScheme>
      <a:clrMap bg1="lt1" tx1="dk1" bg2="lt2" tx2="dk2" accent1="accent1" accent2="accent2" accent3="accent3" accent4="accent4" accent5="accent5" accent6="accent6" hlink="hlink" folHlink="folHlink"/>
    </a:extraClrScheme>
    <a:extraClrScheme>
      <a:clrScheme name="Capsules 2">
        <a:dk1>
          <a:srgbClr val="000000"/>
        </a:dk1>
        <a:lt1>
          <a:srgbClr val="FFFFFF"/>
        </a:lt1>
        <a:dk2>
          <a:srgbClr val="000000"/>
        </a:dk2>
        <a:lt2>
          <a:srgbClr val="808000"/>
        </a:lt2>
        <a:accent1>
          <a:srgbClr val="FFCC99"/>
        </a:accent1>
        <a:accent2>
          <a:srgbClr val="99CC00"/>
        </a:accent2>
        <a:accent3>
          <a:srgbClr val="FFFFFF"/>
        </a:accent3>
        <a:accent4>
          <a:srgbClr val="000000"/>
        </a:accent4>
        <a:accent5>
          <a:srgbClr val="FFE2CA"/>
        </a:accent5>
        <a:accent6>
          <a:srgbClr val="8AB900"/>
        </a:accent6>
        <a:hlink>
          <a:srgbClr val="336600"/>
        </a:hlink>
        <a:folHlink>
          <a:srgbClr val="FFCC00"/>
        </a:folHlink>
      </a:clrScheme>
      <a:clrMap bg1="lt1" tx1="dk1" bg2="lt2" tx2="dk2" accent1="accent1" accent2="accent2" accent3="accent3" accent4="accent4" accent5="accent5" accent6="accent6" hlink="hlink" folHlink="folHlink"/>
    </a:extraClrScheme>
    <a:extraClrScheme>
      <a:clrScheme name="Capsules 3">
        <a:dk1>
          <a:srgbClr val="006699"/>
        </a:dk1>
        <a:lt1>
          <a:srgbClr val="FFFFFF"/>
        </a:lt1>
        <a:dk2>
          <a:srgbClr val="6699FF"/>
        </a:dk2>
        <a:lt2>
          <a:srgbClr val="FFFFFF"/>
        </a:lt2>
        <a:accent1>
          <a:srgbClr val="33CCCC"/>
        </a:accent1>
        <a:accent2>
          <a:srgbClr val="006699"/>
        </a:accent2>
        <a:accent3>
          <a:srgbClr val="B8CAFF"/>
        </a:accent3>
        <a:accent4>
          <a:srgbClr val="DADADA"/>
        </a:accent4>
        <a:accent5>
          <a:srgbClr val="ADE2E2"/>
        </a:accent5>
        <a:accent6>
          <a:srgbClr val="005C8A"/>
        </a:accent6>
        <a:hlink>
          <a:srgbClr val="99CC00"/>
        </a:hlink>
        <a:folHlink>
          <a:srgbClr val="FFFFCC"/>
        </a:folHlink>
      </a:clrScheme>
      <a:clrMap bg1="dk2" tx1="lt1" bg2="dk1" tx2="lt2" accent1="accent1" accent2="accent2" accent3="accent3" accent4="accent4" accent5="accent5" accent6="accent6" hlink="hlink" folHlink="folHlink"/>
    </a:extraClrScheme>
    <a:extraClrScheme>
      <a:clrScheme name="Capsules 4">
        <a:dk1>
          <a:srgbClr val="000000"/>
        </a:dk1>
        <a:lt1>
          <a:srgbClr val="FFFFFF"/>
        </a:lt1>
        <a:dk2>
          <a:srgbClr val="9900CC"/>
        </a:dk2>
        <a:lt2>
          <a:srgbClr val="006600"/>
        </a:lt2>
        <a:accent1>
          <a:srgbClr val="33CC33"/>
        </a:accent1>
        <a:accent2>
          <a:srgbClr val="FFCC66"/>
        </a:accent2>
        <a:accent3>
          <a:srgbClr val="FFFFFF"/>
        </a:accent3>
        <a:accent4>
          <a:srgbClr val="000000"/>
        </a:accent4>
        <a:accent5>
          <a:srgbClr val="ADE2AD"/>
        </a:accent5>
        <a:accent6>
          <a:srgbClr val="E7B95C"/>
        </a:accent6>
        <a:hlink>
          <a:srgbClr val="0033CC"/>
        </a:hlink>
        <a:folHlink>
          <a:srgbClr val="CC0066"/>
        </a:folHlink>
      </a:clrScheme>
      <a:clrMap bg1="lt1" tx1="dk1" bg2="lt2" tx2="dk2" accent1="accent1" accent2="accent2" accent3="accent3" accent4="accent4" accent5="accent5" accent6="accent6" hlink="hlink" folHlink="folHlink"/>
    </a:extraClrScheme>
    <a:extraClrScheme>
      <a:clrScheme name="Capsules 5">
        <a:dk1>
          <a:srgbClr val="000066"/>
        </a:dk1>
        <a:lt1>
          <a:srgbClr val="FFFFFF"/>
        </a:lt1>
        <a:dk2>
          <a:srgbClr val="336699"/>
        </a:dk2>
        <a:lt2>
          <a:srgbClr val="FFFFEB"/>
        </a:lt2>
        <a:accent1>
          <a:srgbClr val="99CCFF"/>
        </a:accent1>
        <a:accent2>
          <a:srgbClr val="9999FF"/>
        </a:accent2>
        <a:accent3>
          <a:srgbClr val="ADB8CA"/>
        </a:accent3>
        <a:accent4>
          <a:srgbClr val="DADADA"/>
        </a:accent4>
        <a:accent5>
          <a:srgbClr val="CAE2FF"/>
        </a:accent5>
        <a:accent6>
          <a:srgbClr val="8A8AE7"/>
        </a:accent6>
        <a:hlink>
          <a:srgbClr val="CCCCFF"/>
        </a:hlink>
        <a:folHlink>
          <a:srgbClr val="C68DFF"/>
        </a:folHlink>
      </a:clrScheme>
      <a:clrMap bg1="dk2" tx1="lt1" bg2="dk1" tx2="lt2" accent1="accent1" accent2="accent2" accent3="accent3" accent4="accent4" accent5="accent5" accent6="accent6" hlink="hlink" folHlink="folHlink"/>
    </a:extraClrScheme>
    <a:extraClrScheme>
      <a:clrScheme name="Capsules 6">
        <a:dk1>
          <a:srgbClr val="808000"/>
        </a:dk1>
        <a:lt1>
          <a:srgbClr val="FFFFFF"/>
        </a:lt1>
        <a:dk2>
          <a:srgbClr val="006666"/>
        </a:dk2>
        <a:lt2>
          <a:srgbClr val="FFFFFF"/>
        </a:lt2>
        <a:accent1>
          <a:srgbClr val="FFCC66"/>
        </a:accent1>
        <a:accent2>
          <a:srgbClr val="00ACA8"/>
        </a:accent2>
        <a:accent3>
          <a:srgbClr val="AAB8B8"/>
        </a:accent3>
        <a:accent4>
          <a:srgbClr val="DADADA"/>
        </a:accent4>
        <a:accent5>
          <a:srgbClr val="FFE2B8"/>
        </a:accent5>
        <a:accent6>
          <a:srgbClr val="009B98"/>
        </a:accent6>
        <a:hlink>
          <a:srgbClr val="CCCC00"/>
        </a:hlink>
        <a:folHlink>
          <a:srgbClr val="33CCCC"/>
        </a:folHlink>
      </a:clrScheme>
      <a:clrMap bg1="dk2" tx1="lt1" bg2="dk1" tx2="lt2" accent1="accent1" accent2="accent2" accent3="accent3" accent4="accent4" accent5="accent5" accent6="accent6" hlink="hlink" folHlink="folHlink"/>
    </a:extraClrScheme>
    <a:extraClrScheme>
      <a:clrScheme name="Capsules 7">
        <a:dk1>
          <a:srgbClr val="FFFFCC"/>
        </a:dk1>
        <a:lt1>
          <a:srgbClr val="FFFFFF"/>
        </a:lt1>
        <a:dk2>
          <a:srgbClr val="660033"/>
        </a:dk2>
        <a:lt2>
          <a:srgbClr val="FFFFFF"/>
        </a:lt2>
        <a:accent1>
          <a:srgbClr val="FF9900"/>
        </a:accent1>
        <a:accent2>
          <a:srgbClr val="CC3300"/>
        </a:accent2>
        <a:accent3>
          <a:srgbClr val="B8AAAD"/>
        </a:accent3>
        <a:accent4>
          <a:srgbClr val="DADADA"/>
        </a:accent4>
        <a:accent5>
          <a:srgbClr val="FFCAAA"/>
        </a:accent5>
        <a:accent6>
          <a:srgbClr val="B92D00"/>
        </a:accent6>
        <a:hlink>
          <a:srgbClr val="FFCC00"/>
        </a:hlink>
        <a:folHlink>
          <a:srgbClr val="FFCC99"/>
        </a:folHlink>
      </a:clrScheme>
      <a:clrMap bg1="dk2" tx1="lt1" bg2="dk1" tx2="lt2" accent1="accent1" accent2="accent2" accent3="accent3" accent4="accent4" accent5="accent5" accent6="accent6" hlink="hlink" folHlink="folHlink"/>
    </a:extraClrScheme>
    <a:extraClrScheme>
      <a:clrScheme name="Capsules 8">
        <a:dk1>
          <a:srgbClr val="FF0000"/>
        </a:dk1>
        <a:lt1>
          <a:srgbClr val="FFFFFF"/>
        </a:lt1>
        <a:dk2>
          <a:srgbClr val="000000"/>
        </a:dk2>
        <a:lt2>
          <a:srgbClr val="FFFFFF"/>
        </a:lt2>
        <a:accent1>
          <a:srgbClr val="FFCC00"/>
        </a:accent1>
        <a:accent2>
          <a:srgbClr val="CC3300"/>
        </a:accent2>
        <a:accent3>
          <a:srgbClr val="AAAAAA"/>
        </a:accent3>
        <a:accent4>
          <a:srgbClr val="DADADA"/>
        </a:accent4>
        <a:accent5>
          <a:srgbClr val="FFE2AA"/>
        </a:accent5>
        <a:accent6>
          <a:srgbClr val="B92D00"/>
        </a:accent6>
        <a:hlink>
          <a:srgbClr val="FF6600"/>
        </a:hlink>
        <a:folHlink>
          <a:srgbClr val="FF7C8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 /></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 /></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1A1E8E06EC6444FAFC969E2A8D1A55E" ma:contentTypeVersion="4" ma:contentTypeDescription="Create a new document." ma:contentTypeScope="" ma:versionID="f5dea1a68b0326f63c2e530132a118ad">
  <xsd:schema xmlns:xsd="http://www.w3.org/2001/XMLSchema" xmlns:xs="http://www.w3.org/2001/XMLSchema" xmlns:p="http://schemas.microsoft.com/office/2006/metadata/properties" xmlns:ns2="3ae45523-5a85-45e7-8008-accd3c84eec0" targetNamespace="http://schemas.microsoft.com/office/2006/metadata/properties" ma:root="true" ma:fieldsID="363deaca5050fa10968f66489b46302e" ns2:_="">
    <xsd:import namespace="3ae45523-5a85-45e7-8008-accd3c84eec0"/>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ae45523-5a85-45e7-8008-accd3c84eec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AA374FC-7BD3-4B24-911F-5960CCE6707E}">
  <ds:schemaRefs>
    <ds:schemaRef ds:uri="http://schemas.microsoft.com/sharepoint/v3/contenttype/forms"/>
  </ds:schemaRefs>
</ds:datastoreItem>
</file>

<file path=customXml/itemProps2.xml><?xml version="1.0" encoding="utf-8"?>
<ds:datastoreItem xmlns:ds="http://schemas.openxmlformats.org/officeDocument/2006/customXml" ds:itemID="{4CFE9CD5-9030-449C-95B4-E2D082813B90}">
  <ds:schemaRefs>
    <ds:schemaRef ds:uri="http://schemas.microsoft.com/office/2006/metadata/contentType"/>
    <ds:schemaRef ds:uri="http://schemas.microsoft.com/office/2006/metadata/properties/metaAttributes"/>
    <ds:schemaRef ds:uri="http://www.w3.org/2000/xmlns/"/>
    <ds:schemaRef ds:uri="http://www.w3.org/2001/XMLSchema"/>
    <ds:schemaRef ds:uri="3ae45523-5a85-45e7-8008-accd3c84eec0"/>
  </ds:schemaRefs>
</ds:datastoreItem>
</file>

<file path=docProps/app.xml><?xml version="1.0" encoding="utf-8"?>
<Properties xmlns="http://schemas.openxmlformats.org/officeDocument/2006/extended-properties" xmlns:vt="http://schemas.openxmlformats.org/officeDocument/2006/docPropsVTypes">
  <Template>Capsules</Template>
  <TotalTime>424</TotalTime>
  <Words>1330</Words>
  <Application>Microsoft Office PowerPoint</Application>
  <PresentationFormat>On-screen Show (4:3)</PresentationFormat>
  <Paragraphs>140</Paragraphs>
  <Slides>27</Slides>
  <Notes>5</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Capsules</vt:lpstr>
      <vt:lpstr>Anticoagulants</vt:lpstr>
      <vt:lpstr>Outline</vt:lpstr>
      <vt:lpstr>Platelets</vt:lpstr>
      <vt:lpstr>Anticoagulants – General Overview</vt:lpstr>
      <vt:lpstr>A Blood Clot</vt:lpstr>
      <vt:lpstr>Thrombin System</vt:lpstr>
      <vt:lpstr>Coagulation Factors</vt:lpstr>
      <vt:lpstr>Heparin</vt:lpstr>
      <vt:lpstr>Anticoagulant Use</vt:lpstr>
      <vt:lpstr>Anticoagulant Drugs</vt:lpstr>
      <vt:lpstr>Warfarin</vt:lpstr>
      <vt:lpstr>Warfarin</vt:lpstr>
      <vt:lpstr>Warfarin</vt:lpstr>
      <vt:lpstr>Dabigatran etexilate</vt:lpstr>
      <vt:lpstr>Rivaroxaban</vt:lpstr>
      <vt:lpstr>Anisindione</vt:lpstr>
      <vt:lpstr>Dicumarol </vt:lpstr>
      <vt:lpstr>Heparin</vt:lpstr>
      <vt:lpstr>Low-molecular weight heparin</vt:lpstr>
      <vt:lpstr>Fondaparinux</vt:lpstr>
      <vt:lpstr>History of Anticoagulants</vt:lpstr>
      <vt:lpstr>The future for anticoagulants</vt:lpstr>
      <vt:lpstr>The future for anticoagulants</vt:lpstr>
      <vt:lpstr>The future for anticoagulants</vt:lpstr>
      <vt:lpstr>The future for anticoagulants</vt:lpstr>
      <vt:lpstr>The future for anticoagulants</vt:lpstr>
      <vt:lpstr>The future for anticoagulants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Anticoagulants</dc:title>
  <dc:creator>Danielle</dc:creator>
  <cp:lastModifiedBy>Sanabil Hassanat</cp:lastModifiedBy>
  <cp:revision>33</cp:revision>
  <dcterms:created xsi:type="dcterms:W3CDTF">2008-03-26T04:50:47Z</dcterms:created>
  <dcterms:modified xsi:type="dcterms:W3CDTF">2022-04-04T19:09:18Z</dcterms:modified>
</cp:coreProperties>
</file>