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362" r:id="rId2"/>
    <p:sldId id="256" r:id="rId3"/>
    <p:sldId id="259" r:id="rId4"/>
    <p:sldId id="282" r:id="rId5"/>
    <p:sldId id="275" r:id="rId6"/>
    <p:sldId id="363" r:id="rId7"/>
    <p:sldId id="364" r:id="rId8"/>
    <p:sldId id="365" r:id="rId9"/>
    <p:sldId id="276" r:id="rId10"/>
    <p:sldId id="277" r:id="rId11"/>
    <p:sldId id="264" r:id="rId12"/>
    <p:sldId id="265" r:id="rId13"/>
    <p:sldId id="278" r:id="rId14"/>
    <p:sldId id="266" r:id="rId15"/>
    <p:sldId id="283" r:id="rId16"/>
    <p:sldId id="284" r:id="rId17"/>
    <p:sldId id="285" r:id="rId18"/>
    <p:sldId id="287" r:id="rId19"/>
    <p:sldId id="367" r:id="rId20"/>
    <p:sldId id="366" r:id="rId21"/>
    <p:sldId id="289" r:id="rId22"/>
    <p:sldId id="368" r:id="rId23"/>
    <p:sldId id="290" r:id="rId24"/>
    <p:sldId id="291" r:id="rId25"/>
    <p:sldId id="294" r:id="rId26"/>
    <p:sldId id="369" r:id="rId27"/>
    <p:sldId id="296" r:id="rId28"/>
    <p:sldId id="298" r:id="rId29"/>
    <p:sldId id="314" r:id="rId30"/>
    <p:sldId id="319" r:id="rId31"/>
    <p:sldId id="378" r:id="rId32"/>
    <p:sldId id="324" r:id="rId33"/>
    <p:sldId id="379" r:id="rId34"/>
    <p:sldId id="326" r:id="rId35"/>
    <p:sldId id="320" r:id="rId36"/>
    <p:sldId id="329" r:id="rId37"/>
    <p:sldId id="330" r:id="rId38"/>
    <p:sldId id="370" r:id="rId39"/>
    <p:sldId id="335" r:id="rId40"/>
    <p:sldId id="337" r:id="rId41"/>
    <p:sldId id="371" r:id="rId42"/>
    <p:sldId id="372" r:id="rId43"/>
    <p:sldId id="339" r:id="rId44"/>
    <p:sldId id="341" r:id="rId45"/>
    <p:sldId id="343" r:id="rId46"/>
    <p:sldId id="345" r:id="rId47"/>
    <p:sldId id="348" r:id="rId48"/>
    <p:sldId id="350" r:id="rId49"/>
    <p:sldId id="375" r:id="rId50"/>
    <p:sldId id="376" r:id="rId51"/>
    <p:sldId id="373" r:id="rId52"/>
    <p:sldId id="355" r:id="rId53"/>
    <p:sldId id="377" r:id="rId54"/>
    <p:sldId id="374" r:id="rId55"/>
    <p:sldId id="361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1" d="100"/>
          <a:sy n="61" d="100"/>
        </p:scale>
        <p:origin x="-1542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D5234F5-9A20-4A0A-A134-47E45BECDF95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4F5-9A20-4A0A-A134-47E45BECDF95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4F5-9A20-4A0A-A134-47E45BECDF95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D5234F5-9A20-4A0A-A134-47E45BECDF95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D5234F5-9A20-4A0A-A134-47E45BECDF95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4F5-9A20-4A0A-A134-47E45BECDF95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4F5-9A20-4A0A-A134-47E45BECDF95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D5234F5-9A20-4A0A-A134-47E45BECDF95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4F5-9A20-4A0A-A134-47E45BECDF95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D5234F5-9A20-4A0A-A134-47E45BECDF95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D5234F5-9A20-4A0A-A134-47E45BECDF95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D5234F5-9A20-4A0A-A134-47E45BECDF95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FF350C3-9C1B-4647-8C04-A3C21CFD722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-387424"/>
            <a:ext cx="7342584" cy="3173738"/>
          </a:xfrm>
        </p:spPr>
        <p:txBody>
          <a:bodyPr/>
          <a:lstStyle/>
          <a:p>
            <a:r>
              <a:rPr lang="en-US" b="0" dirty="0" smtClean="0"/>
              <a:t>Gastrointestinal tract lab 1+2</a:t>
            </a:r>
            <a:br>
              <a:rPr lang="en-US" b="0" dirty="0" smtClean="0"/>
            </a:br>
            <a:r>
              <a:rPr lang="en-US" b="0" dirty="0" smtClean="0"/>
              <a:t>Second year.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2040" y="5229200"/>
            <a:ext cx="6172200" cy="1371600"/>
          </a:xfrm>
        </p:spPr>
        <p:txBody>
          <a:bodyPr/>
          <a:lstStyle/>
          <a:p>
            <a:r>
              <a:rPr lang="en-US" dirty="0" err="1" smtClean="0"/>
              <a:t>DR.Bushra</a:t>
            </a:r>
            <a:r>
              <a:rPr lang="en-US" dirty="0" smtClean="0"/>
              <a:t> Al-</a:t>
            </a:r>
            <a:r>
              <a:rPr lang="en-US" dirty="0" err="1" smtClean="0"/>
              <a:t>Tarawneh,MD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40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364187"/>
            <a:ext cx="8247670" cy="48737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Clinical </a:t>
            </a:r>
            <a:r>
              <a:rPr lang="en-US" dirty="0" smtClean="0"/>
              <a:t>appearance demonstrating </a:t>
            </a:r>
            <a:r>
              <a:rPr lang="en-US" dirty="0"/>
              <a:t>ulceration and induration of the oral mucosa. </a:t>
            </a:r>
            <a:r>
              <a:rPr lang="en-US" dirty="0" smtClean="0"/>
              <a:t>Histologic appearance </a:t>
            </a:r>
            <a:r>
              <a:rPr lang="en-US" dirty="0"/>
              <a:t>demonstrating numerous nests and islands of malignant </a:t>
            </a:r>
            <a:r>
              <a:rPr lang="en-US" dirty="0" smtClean="0"/>
              <a:t>keratinocytes invading </a:t>
            </a:r>
            <a:r>
              <a:rPr lang="en-US" dirty="0"/>
              <a:t>the underlying connective tissue stroma.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02" y="2899988"/>
            <a:ext cx="3993777" cy="322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79" y="2924944"/>
            <a:ext cx="4225411" cy="343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459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23528" y="116632"/>
            <a:ext cx="8363272" cy="5890659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4400" dirty="0" err="1" smtClean="0">
                <a:solidFill>
                  <a:srgbClr val="FF0000"/>
                </a:solidFill>
              </a:rPr>
              <a:t>Mucocele</a:t>
            </a:r>
            <a:endParaRPr lang="en-US" sz="4400" dirty="0">
              <a:solidFill>
                <a:srgbClr val="FF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576" y="5624568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Histologic examination demonstrates a </a:t>
            </a:r>
            <a:r>
              <a:rPr lang="en-US" dirty="0" err="1" smtClean="0"/>
              <a:t>cystlike</a:t>
            </a:r>
            <a:r>
              <a:rPr lang="en-US" dirty="0" smtClean="0"/>
              <a:t> space lined by inflammatory granulation tissue or fibrous connective tissue that is filled with </a:t>
            </a:r>
            <a:r>
              <a:rPr lang="en-US" dirty="0" err="1" smtClean="0"/>
              <a:t>mucin</a:t>
            </a:r>
            <a:r>
              <a:rPr lang="en-US" dirty="0" smtClean="0"/>
              <a:t> and inflammatory cells, particularly macrophages.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093963"/>
            <a:ext cx="3312583" cy="267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818" y="974007"/>
            <a:ext cx="6395746" cy="454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360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806" y="260648"/>
            <a:ext cx="5660346" cy="576064"/>
          </a:xfrm>
        </p:spPr>
        <p:txBody>
          <a:bodyPr/>
          <a:lstStyle/>
          <a:p>
            <a:r>
              <a:rPr lang="en-US" dirty="0"/>
              <a:t>Salivary gland tumors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56084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264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Pleomorphic Adenoma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686800" cy="4873752"/>
          </a:xfrm>
        </p:spPr>
        <p:txBody>
          <a:bodyPr/>
          <a:lstStyle/>
          <a:p>
            <a:r>
              <a:rPr lang="en-US" dirty="0"/>
              <a:t>Low-power view showing </a:t>
            </a:r>
            <a:r>
              <a:rPr lang="en-US" dirty="0" err="1" smtClean="0"/>
              <a:t>awell</a:t>
            </a:r>
            <a:r>
              <a:rPr lang="en-US" dirty="0" smtClean="0"/>
              <a:t>-demarcated </a:t>
            </a:r>
            <a:r>
              <a:rPr lang="en-US" dirty="0"/>
              <a:t>tumor with adjacent normal salivary gland parenchyma</a:t>
            </a:r>
            <a:r>
              <a:rPr lang="en-US" dirty="0" smtClean="0"/>
              <a:t>. </a:t>
            </a:r>
            <a:r>
              <a:rPr lang="en-US" b="1" dirty="0" smtClean="0"/>
              <a:t>B</a:t>
            </a:r>
            <a:r>
              <a:rPr lang="en-US" b="1" dirty="0"/>
              <a:t>, </a:t>
            </a:r>
            <a:r>
              <a:rPr lang="en-US" dirty="0"/>
              <a:t>High-power view showing epithelial cells as well as </a:t>
            </a:r>
            <a:r>
              <a:rPr lang="en-US" dirty="0" err="1"/>
              <a:t>myoepithelial</a:t>
            </a:r>
            <a:r>
              <a:rPr lang="en-US" dirty="0"/>
              <a:t> </a:t>
            </a:r>
            <a:r>
              <a:rPr lang="en-US" dirty="0" smtClean="0"/>
              <a:t>cells within </a:t>
            </a:r>
            <a:r>
              <a:rPr lang="en-US" dirty="0" err="1"/>
              <a:t>chondroid</a:t>
            </a:r>
            <a:r>
              <a:rPr lang="en-US" dirty="0"/>
              <a:t> matrix material.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29000"/>
            <a:ext cx="32004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352" y="3419475"/>
            <a:ext cx="32194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696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Mucoepidermoid</a:t>
            </a:r>
            <a:r>
              <a:rPr lang="en-US" dirty="0"/>
              <a:t> Carcinoma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6150622" cy="462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937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Esophagus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 smtClean="0"/>
              <a:t>Dr. </a:t>
            </a:r>
            <a:r>
              <a:rPr lang="en-US" dirty="0" err="1" smtClean="0"/>
              <a:t>Bushra</a:t>
            </a:r>
            <a:r>
              <a:rPr lang="en-US" dirty="0" smtClean="0"/>
              <a:t> Al-</a:t>
            </a:r>
            <a:r>
              <a:rPr lang="en-US" dirty="0" err="1" smtClean="0"/>
              <a:t>Tarawneh</a:t>
            </a:r>
            <a:r>
              <a:rPr lang="en-US" dirty="0" smtClean="0"/>
              <a:t>,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838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Normal histology of the oral mucosa.</a:t>
            </a:r>
            <a:r>
              <a:rPr lang="en-US" sz="3200" dirty="0"/>
              <a:t/>
            </a:r>
            <a:br>
              <a:rPr lang="en-US" sz="3200" dirty="0"/>
            </a:br>
            <a:endParaRPr lang="en-US" dirty="0"/>
          </a:p>
        </p:txBody>
      </p:sp>
      <p:sp>
        <p:nvSpPr>
          <p:cNvPr id="3" name="AutoShape 2" descr="Image result for normal esophagus"/>
          <p:cNvSpPr>
            <a:spLocks noGrp="1" noChangeAspect="1" noChangeArrowheads="1"/>
          </p:cNvSpPr>
          <p:nvPr>
            <p:ph sz="quarter"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243013"/>
            <a:ext cx="78105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154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8568952" cy="6285312"/>
          </a:xfrm>
        </p:spPr>
        <p:txBody>
          <a:bodyPr>
            <a:normAutofit/>
          </a:bodyPr>
          <a:lstStyle/>
          <a:p>
            <a:r>
              <a:rPr lang="en-US" dirty="0" smtClean="0"/>
              <a:t>Esophageal </a:t>
            </a:r>
            <a:r>
              <a:rPr lang="en-US" dirty="0" err="1" smtClean="0"/>
              <a:t>Varices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272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116631"/>
            <a:ext cx="8942744" cy="3600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Herpesviruses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typically </a:t>
            </a:r>
            <a:r>
              <a:rPr lang="en-US" dirty="0"/>
              <a:t>cause punched-out ulcers </a:t>
            </a:r>
            <a:r>
              <a:rPr lang="en-US" dirty="0" smtClean="0"/>
              <a:t>and </a:t>
            </a:r>
            <a:r>
              <a:rPr lang="en-US" dirty="0"/>
              <a:t>histopathologic analysis demonstrates nuclear </a:t>
            </a:r>
            <a:r>
              <a:rPr lang="en-US" dirty="0" smtClean="0"/>
              <a:t>viral inclusions </a:t>
            </a:r>
            <a:r>
              <a:rPr lang="en-US" dirty="0"/>
              <a:t>within a rim of degenerating epithelial cells </a:t>
            </a:r>
            <a:r>
              <a:rPr lang="en-US" dirty="0" smtClean="0"/>
              <a:t>at the </a:t>
            </a:r>
            <a:r>
              <a:rPr lang="en-US" dirty="0"/>
              <a:t>ulcer </a:t>
            </a:r>
            <a:r>
              <a:rPr lang="en-US" dirty="0" smtClean="0"/>
              <a:t>edge).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>
                <a:solidFill>
                  <a:srgbClr val="FF0000"/>
                </a:solidFill>
              </a:rPr>
              <a:t>CMV</a:t>
            </a:r>
            <a:r>
              <a:rPr lang="en-US" dirty="0"/>
              <a:t> causes </a:t>
            </a:r>
            <a:r>
              <a:rPr lang="en-US" dirty="0" smtClean="0"/>
              <a:t>shallower ulcerations </a:t>
            </a:r>
            <a:r>
              <a:rPr lang="en-US" dirty="0"/>
              <a:t>and </a:t>
            </a:r>
            <a:r>
              <a:rPr lang="en-US" dirty="0" smtClean="0"/>
              <a:t> characteristic </a:t>
            </a:r>
            <a:r>
              <a:rPr lang="en-US" dirty="0"/>
              <a:t>nuclear and </a:t>
            </a:r>
            <a:r>
              <a:rPr lang="en-US" dirty="0" smtClean="0"/>
              <a:t>cytoplasmic inclusions </a:t>
            </a:r>
            <a:r>
              <a:rPr lang="en-US" dirty="0"/>
              <a:t>within capillary endothelium and </a:t>
            </a:r>
            <a:r>
              <a:rPr lang="en-US" dirty="0" smtClean="0"/>
              <a:t>stromal cells.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20712"/>
            <a:ext cx="5846400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828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Herpesviruses</a:t>
            </a:r>
            <a:r>
              <a:rPr lang="en-US" dirty="0"/>
              <a:t> esophagitis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4887416" cy="42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119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ORAL </a:t>
            </a:r>
            <a:r>
              <a:rPr lang="en-US" dirty="0" smtClean="0"/>
              <a:t>CAVITY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062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Candidiasis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Image result for candidia  esophag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2452688"/>
            <a:ext cx="4627958" cy="385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966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16632"/>
            <a:ext cx="8676456" cy="635732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</a:rPr>
              <a:t>Reflux esophagitis</a:t>
            </a:r>
            <a:endParaRPr lang="en-US" sz="4800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Simple </a:t>
            </a:r>
            <a:r>
              <a:rPr lang="en-US" dirty="0"/>
              <a:t>hyperemia, evident to the </a:t>
            </a:r>
            <a:r>
              <a:rPr lang="en-US" dirty="0" err="1"/>
              <a:t>endoscopist</a:t>
            </a:r>
            <a:r>
              <a:rPr lang="en-US" dirty="0"/>
              <a:t> as redness. </a:t>
            </a:r>
            <a:r>
              <a:rPr lang="en-US" b="1" u="sng" dirty="0" smtClean="0"/>
              <a:t>Microscopically</a:t>
            </a:r>
            <a:r>
              <a:rPr lang="en-US" dirty="0" smtClean="0"/>
              <a:t>: </a:t>
            </a:r>
            <a:r>
              <a:rPr lang="en-US" dirty="0" err="1"/>
              <a:t>Eosinophils</a:t>
            </a:r>
            <a:r>
              <a:rPr lang="en-US" dirty="0"/>
              <a:t> are recruited into the squamous mucosa, followed by </a:t>
            </a:r>
            <a:r>
              <a:rPr lang="en-US" dirty="0" err="1"/>
              <a:t>neutrophils.Basal</a:t>
            </a:r>
            <a:r>
              <a:rPr lang="en-US" dirty="0"/>
              <a:t> zone hyperplasia elongation of lamina propria papillae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Treatment with proton pump inhibitors reduces </a:t>
            </a:r>
            <a:r>
              <a:rPr lang="en-US" dirty="0" smtClean="0"/>
              <a:t>gastric acidity </a:t>
            </a:r>
            <a:r>
              <a:rPr lang="en-US" dirty="0"/>
              <a:t>and typically provides symptomatic relief.</a:t>
            </a:r>
          </a:p>
          <a:p>
            <a:r>
              <a:rPr lang="en-US" dirty="0"/>
              <a:t>Complications include esophageal ulceration, </a:t>
            </a:r>
            <a:r>
              <a:rPr lang="en-US" dirty="0" smtClean="0"/>
              <a:t> hematemesis</a:t>
            </a:r>
            <a:r>
              <a:rPr lang="en-US" dirty="0"/>
              <a:t>, melena, stricture  development, and Barrett esophagus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859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91" y="1124744"/>
            <a:ext cx="8588018" cy="5360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667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Eosinophilic</a:t>
            </a:r>
            <a:r>
              <a:rPr lang="en-US" dirty="0"/>
              <a:t> Esophagitis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686800" cy="487375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556792"/>
            <a:ext cx="8340799" cy="526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620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276350"/>
            <a:ext cx="652462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395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175552"/>
            <a:ext cx="8259688" cy="935898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Barrett esophagus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93482"/>
            <a:ext cx="6624736" cy="603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55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. Barrett </a:t>
            </a:r>
            <a:r>
              <a:rPr lang="en-US" dirty="0"/>
              <a:t>esophagus with low-grade dysplasia, intestinal type.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7737485" cy="48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529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2929681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2060848"/>
            <a:ext cx="2952328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ESOPHAGEAL TUMORS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9512" y="1268760"/>
            <a:ext cx="8856984" cy="520519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sz="1800" b="1" smtClean="0">
                <a:solidFill>
                  <a:srgbClr val="FF0000"/>
                </a:solidFill>
              </a:rPr>
              <a:t>1- Esophageal adenocarcinoma</a:t>
            </a:r>
            <a:r>
              <a:rPr lang="en-US" sz="1800" smtClean="0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29396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Squamous cell carcinoma composed of nests of malignant cells that partially recapitulate the stratified organization of squamous epithelium.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59416"/>
            <a:ext cx="2766045" cy="544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47" y="1124744"/>
            <a:ext cx="3057525" cy="5354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271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STOMACH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 smtClean="0"/>
              <a:t>Dr. </a:t>
            </a:r>
            <a:r>
              <a:rPr lang="en-US" dirty="0" err="1" smtClean="0"/>
              <a:t>Bushra</a:t>
            </a:r>
            <a:r>
              <a:rPr lang="en-US" dirty="0" smtClean="0"/>
              <a:t> Al-</a:t>
            </a:r>
            <a:r>
              <a:rPr lang="en-US" dirty="0" err="1" smtClean="0"/>
              <a:t>Tarawneh</a:t>
            </a:r>
            <a:r>
              <a:rPr lang="en-US" dirty="0" smtClean="0"/>
              <a:t>,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587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ORAL INFLAMMATORY LESIONS.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23528" y="980728"/>
            <a:ext cx="8640960" cy="5493224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Aphthous</a:t>
            </a:r>
            <a:r>
              <a:rPr lang="en-US" dirty="0">
                <a:solidFill>
                  <a:srgbClr val="FF0000"/>
                </a:solidFill>
              </a:rPr>
              <a:t> Ulcers (Canker Sores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5264819" cy="4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698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Gastritis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8795320" cy="54932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Helicobacter </a:t>
            </a:r>
            <a:r>
              <a:rPr lang="en-US" sz="2000" dirty="0"/>
              <a:t>pylori </a:t>
            </a:r>
            <a:r>
              <a:rPr lang="en-US" sz="2000" i="1" dirty="0" smtClean="0"/>
              <a:t>Gastritis</a:t>
            </a:r>
            <a:endParaRPr lang="en-US" sz="2000" i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3778" y="1747599"/>
            <a:ext cx="5645271" cy="423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842" y="2204864"/>
            <a:ext cx="4770823" cy="356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9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640960" cy="747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116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7504" y="1124744"/>
            <a:ext cx="8686800" cy="487375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Autoimmune </a:t>
            </a:r>
            <a:r>
              <a:rPr lang="en-US" dirty="0"/>
              <a:t>gastritis is characterized by diffuse </a:t>
            </a:r>
            <a:r>
              <a:rPr lang="en-US" b="1" dirty="0"/>
              <a:t>damage </a:t>
            </a:r>
            <a:r>
              <a:rPr lang="en-US" b="1" dirty="0" smtClean="0"/>
              <a:t>of the </a:t>
            </a:r>
            <a:r>
              <a:rPr lang="en-US" b="1" dirty="0"/>
              <a:t>oxyntic </a:t>
            </a:r>
            <a:r>
              <a:rPr lang="en-US" dirty="0"/>
              <a:t>(acid-producing) </a:t>
            </a:r>
            <a:r>
              <a:rPr lang="en-US" b="1" dirty="0"/>
              <a:t>mucosa </a:t>
            </a:r>
            <a:r>
              <a:rPr lang="en-US" dirty="0"/>
              <a:t>within the body </a:t>
            </a:r>
            <a:r>
              <a:rPr lang="en-US" dirty="0" smtClean="0"/>
              <a:t>and fundus.</a:t>
            </a:r>
          </a:p>
          <a:p>
            <a:endParaRPr lang="en-US" dirty="0" smtClean="0"/>
          </a:p>
          <a:p>
            <a:r>
              <a:rPr lang="en-US" dirty="0" smtClean="0"/>
              <a:t>With </a:t>
            </a:r>
            <a:r>
              <a:rPr lang="en-US" b="1" dirty="0"/>
              <a:t>diffuse atrophy, </a:t>
            </a:r>
            <a:r>
              <a:rPr lang="en-US" dirty="0"/>
              <a:t>the oxyntic mucosa of </a:t>
            </a:r>
            <a:r>
              <a:rPr lang="en-US" dirty="0" smtClean="0"/>
              <a:t>the body </a:t>
            </a:r>
            <a:r>
              <a:rPr lang="en-US" dirty="0"/>
              <a:t>and fundus appears markedly thinned, and </a:t>
            </a:r>
            <a:r>
              <a:rPr lang="en-US" dirty="0" err="1"/>
              <a:t>rugal</a:t>
            </a:r>
            <a:r>
              <a:rPr lang="en-US" dirty="0"/>
              <a:t> </a:t>
            </a:r>
            <a:r>
              <a:rPr lang="en-US" dirty="0" smtClean="0"/>
              <a:t>folds are </a:t>
            </a:r>
            <a:r>
              <a:rPr lang="en-US" dirty="0"/>
              <a:t>lost.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inflammatory infiltrate </a:t>
            </a:r>
            <a:r>
              <a:rPr lang="en-US" dirty="0"/>
              <a:t>more commonly is composed of lymphocytes, macrophages</a:t>
            </a:r>
            <a:r>
              <a:rPr lang="en-US" dirty="0" smtClean="0"/>
              <a:t>, and </a:t>
            </a:r>
            <a:r>
              <a:rPr lang="en-US" dirty="0"/>
              <a:t>plasma cells;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contrast with </a:t>
            </a:r>
            <a:r>
              <a:rPr lang="en-US" b="1" i="1" dirty="0"/>
              <a:t>H. pylori </a:t>
            </a:r>
            <a:r>
              <a:rPr lang="en-US" b="1" dirty="0"/>
              <a:t>gastritis</a:t>
            </a:r>
            <a:r>
              <a:rPr lang="en-US" b="1" dirty="0" smtClean="0"/>
              <a:t>,  </a:t>
            </a:r>
            <a:r>
              <a:rPr lang="en-US" dirty="0" smtClean="0"/>
              <a:t>the </a:t>
            </a:r>
            <a:r>
              <a:rPr lang="en-US" dirty="0"/>
              <a:t>inflammatory reaction most often is deep </a:t>
            </a:r>
            <a:r>
              <a:rPr lang="en-US" dirty="0" smtClean="0"/>
              <a:t>and centered </a:t>
            </a:r>
            <a:r>
              <a:rPr lang="en-US" dirty="0"/>
              <a:t>on the gastric glands.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9946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72650" cy="752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38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8" y="1484784"/>
            <a:ext cx="7467600" cy="1143000"/>
          </a:xfrm>
        </p:spPr>
        <p:txBody>
          <a:bodyPr/>
          <a:lstStyle/>
          <a:p>
            <a:r>
              <a:rPr lang="en-US" dirty="0"/>
              <a:t>Gastric adenomas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564904"/>
            <a:ext cx="8867328" cy="39090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220961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cap="small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Fundic</a:t>
            </a:r>
            <a:r>
              <a:rPr lang="en-US" sz="3000" cap="sm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Gland </a:t>
            </a:r>
            <a:r>
              <a:rPr lang="en-US" sz="3000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Polyps.</a:t>
            </a:r>
          </a:p>
          <a:p>
            <a:endParaRPr lang="en-US" sz="300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r>
              <a:rPr lang="en-US" sz="3000" cap="small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flammatory</a:t>
            </a:r>
            <a:r>
              <a:rPr lang="en-US" sz="3000" cap="sm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and Hyperplastic </a:t>
            </a:r>
            <a:r>
              <a:rPr lang="en-US" sz="3000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Polyps.</a:t>
            </a:r>
            <a:endParaRPr lang="en-US" sz="3000" cap="sm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7979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8363272" cy="5349208"/>
          </a:xfrm>
        </p:spPr>
        <p:txBody>
          <a:bodyPr>
            <a:noAutofit/>
          </a:bodyPr>
          <a:lstStyle/>
          <a:p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13621"/>
            <a:ext cx="4824536" cy="322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314" y="927295"/>
            <a:ext cx="4435226" cy="29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41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52928" cy="186308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Intestinal-type </a:t>
            </a:r>
            <a:r>
              <a:rPr lang="en-US" sz="3200" dirty="0" smtClean="0"/>
              <a:t>adenocarcinoma consisting </a:t>
            </a:r>
            <a:r>
              <a:rPr lang="en-US" sz="3200" dirty="0"/>
              <a:t>of an elevated mass with heaped-up </a:t>
            </a:r>
            <a:r>
              <a:rPr lang="en-US" sz="3200" dirty="0" smtClean="0"/>
              <a:t> borders </a:t>
            </a:r>
            <a:r>
              <a:rPr lang="en-US" sz="3200" dirty="0"/>
              <a:t>and</a:t>
            </a:r>
            <a:br>
              <a:rPr lang="en-US" sz="3200" dirty="0"/>
            </a:br>
            <a:r>
              <a:rPr lang="en-US" sz="3200" dirty="0"/>
              <a:t>central ulceration</a:t>
            </a: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2327275"/>
            <a:ext cx="65151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773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24936" cy="1228998"/>
          </a:xfrm>
        </p:spPr>
        <p:txBody>
          <a:bodyPr>
            <a:noAutofit/>
          </a:bodyPr>
          <a:lstStyle/>
          <a:p>
            <a:r>
              <a:rPr lang="en-US" sz="1600" b="1" i="1" dirty="0"/>
              <a:t/>
            </a:r>
            <a:br>
              <a:rPr lang="en-US" sz="1600" b="1" i="1" dirty="0"/>
            </a:br>
            <a:r>
              <a:rPr lang="en-US" sz="1600" b="1" dirty="0" smtClean="0"/>
              <a:t>A, </a:t>
            </a:r>
            <a:r>
              <a:rPr lang="en-US" sz="1600" b="1" dirty="0" err="1"/>
              <a:t>Linitis</a:t>
            </a:r>
            <a:r>
              <a:rPr lang="en-US" sz="1600" b="1" dirty="0"/>
              <a:t> </a:t>
            </a:r>
            <a:r>
              <a:rPr lang="en-US" sz="1600" b="1" dirty="0" err="1"/>
              <a:t>plastica</a:t>
            </a:r>
            <a:r>
              <a:rPr lang="en-US" sz="1600" b="1" dirty="0"/>
              <a:t>. The gastric wall is markedly thickened, and </a:t>
            </a:r>
            <a:r>
              <a:rPr lang="en-US" sz="1600" b="1" dirty="0" err="1"/>
              <a:t>rugal</a:t>
            </a:r>
            <a:r>
              <a:rPr lang="en-US" sz="1600" b="1" dirty="0"/>
              <a:t> </a:t>
            </a:r>
            <a:r>
              <a:rPr lang="en-US" sz="1600" b="1" dirty="0" smtClean="0"/>
              <a:t>folds are </a:t>
            </a:r>
            <a:r>
              <a:rPr lang="en-US" sz="1600" b="1" dirty="0"/>
              <a:t>partially lost. </a:t>
            </a:r>
            <a:r>
              <a:rPr lang="en-US" sz="1600" b="1" dirty="0" smtClean="0"/>
              <a:t>B, </a:t>
            </a:r>
            <a:r>
              <a:rPr lang="en-US" sz="1600" b="1" dirty="0"/>
              <a:t>Signet ring cells with large cytoplasmic </a:t>
            </a:r>
            <a:r>
              <a:rPr lang="en-US" sz="1600" b="1" dirty="0" err="1"/>
              <a:t>mucin</a:t>
            </a:r>
            <a:r>
              <a:rPr lang="en-US" sz="1600" b="1" dirty="0"/>
              <a:t> </a:t>
            </a:r>
            <a:r>
              <a:rPr lang="en-US" sz="1600" b="1" dirty="0" smtClean="0"/>
              <a:t>vacuoles and </a:t>
            </a:r>
            <a:r>
              <a:rPr lang="en-US" sz="1600" b="1" dirty="0"/>
              <a:t>peripherally displaced, crescent-shaped nuclei.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70378"/>
            <a:ext cx="30099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340995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488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34550" cy="778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849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75240" cy="1844824"/>
          </a:xfrm>
        </p:spPr>
        <p:txBody>
          <a:bodyPr>
            <a:noAutofit/>
          </a:bodyPr>
          <a:lstStyle/>
          <a:p>
            <a:r>
              <a:rPr lang="en-US" sz="1400" dirty="0"/>
              <a:t>Gastrointestinal carcinoid tumor (neuroendocrine</a:t>
            </a:r>
            <a:br>
              <a:rPr lang="en-US" sz="1400" dirty="0"/>
            </a:br>
            <a:r>
              <a:rPr lang="en-US" sz="1400" dirty="0"/>
              <a:t>tumor). </a:t>
            </a:r>
            <a:r>
              <a:rPr lang="en-US" sz="1400" b="1" dirty="0"/>
              <a:t>A, </a:t>
            </a:r>
            <a:r>
              <a:rPr lang="en-US" sz="1400" dirty="0"/>
              <a:t>Carcinoid tumors often form a </a:t>
            </a:r>
            <a:r>
              <a:rPr lang="en-US" sz="1400" dirty="0" smtClean="0"/>
              <a:t>submucosal. B. Shows </a:t>
            </a:r>
            <a:r>
              <a:rPr lang="en-US" sz="1400" dirty="0"/>
              <a:t>the bland cytology that typifies carcinoid tumors. The </a:t>
            </a:r>
            <a:r>
              <a:rPr lang="en-US" sz="1400" dirty="0" smtClean="0"/>
              <a:t>chromatin texture</a:t>
            </a:r>
            <a:r>
              <a:rPr lang="en-US" sz="1400" dirty="0"/>
              <a:t>, with fine and coarse clumps, frequently assumes a </a:t>
            </a:r>
            <a:r>
              <a:rPr lang="en-US" sz="1400" b="1" dirty="0">
                <a:solidFill>
                  <a:srgbClr val="FF0000"/>
                </a:solidFill>
              </a:rPr>
              <a:t>“salt </a:t>
            </a:r>
            <a:r>
              <a:rPr lang="en-US" sz="1400" b="1" dirty="0" smtClean="0">
                <a:solidFill>
                  <a:srgbClr val="FF0000"/>
                </a:solidFill>
              </a:rPr>
              <a:t>and pepper</a:t>
            </a:r>
            <a:r>
              <a:rPr lang="en-US" sz="1400" b="1" dirty="0">
                <a:solidFill>
                  <a:srgbClr val="FF0000"/>
                </a:solidFill>
              </a:rPr>
              <a:t>” pattern</a:t>
            </a:r>
            <a:r>
              <a:rPr lang="en-US" sz="1400" dirty="0"/>
              <a:t>. </a:t>
            </a:r>
            <a:br>
              <a:rPr lang="en-US" sz="1400" dirty="0"/>
            </a:br>
            <a:r>
              <a:rPr lang="en-US" sz="1400" dirty="0"/>
              <a:t>aggressive.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41" y="2133600"/>
            <a:ext cx="33813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456" y="1988840"/>
            <a:ext cx="30384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57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Candidiasis (Thrush).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Image result for candidia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18" y="1124744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candidiasis h&amp;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candidiasis h&amp;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Image result for candidiasis h&amp;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8637"/>
            <a:ext cx="4702326" cy="312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2641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Gastrointestinal Stromal Tumor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7992888" cy="4873752"/>
          </a:xfrm>
        </p:spPr>
        <p:txBody>
          <a:bodyPr>
            <a:normAutofit/>
          </a:bodyPr>
          <a:lstStyle/>
          <a:p>
            <a:r>
              <a:rPr lang="en-US" dirty="0" smtClean="0"/>
              <a:t>The most </a:t>
            </a:r>
            <a:r>
              <a:rPr lang="en-US" dirty="0"/>
              <a:t>common </a:t>
            </a:r>
            <a:r>
              <a:rPr lang="en-US" dirty="0" err="1"/>
              <a:t>mesenchymal</a:t>
            </a:r>
            <a:r>
              <a:rPr lang="en-US" dirty="0"/>
              <a:t> tumor of </a:t>
            </a:r>
            <a:r>
              <a:rPr lang="en-US" dirty="0" smtClean="0"/>
              <a:t>in </a:t>
            </a:r>
            <a:r>
              <a:rPr lang="en-US" dirty="0"/>
              <a:t>the </a:t>
            </a:r>
            <a:r>
              <a:rPr lang="en-US" dirty="0" smtClean="0"/>
              <a:t> stomach.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Overall</a:t>
            </a:r>
            <a:r>
              <a:rPr lang="en-US" dirty="0"/>
              <a:t>, GISTs are slightly more common in males. </a:t>
            </a:r>
            <a:r>
              <a:rPr lang="en-US" dirty="0" smtClean="0"/>
              <a:t>The peak </a:t>
            </a:r>
            <a:r>
              <a:rPr lang="en-US" dirty="0"/>
              <a:t>incidence of gastric GIST is around 60 years of </a:t>
            </a:r>
            <a:r>
              <a:rPr lang="en-US" dirty="0" err="1" smtClean="0"/>
              <a:t>age,with</a:t>
            </a:r>
            <a:r>
              <a:rPr lang="en-US" dirty="0" smtClean="0"/>
              <a:t> </a:t>
            </a:r>
            <a:r>
              <a:rPr lang="en-US" dirty="0"/>
              <a:t>less than 10% occurring in persons younger than </a:t>
            </a:r>
            <a:r>
              <a:rPr lang="en-US" dirty="0" smtClean="0"/>
              <a:t>40 years </a:t>
            </a:r>
            <a:r>
              <a:rPr lang="en-US" dirty="0"/>
              <a:t>of age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Approximately </a:t>
            </a:r>
            <a:r>
              <a:rPr lang="en-US" b="1" dirty="0"/>
              <a:t>75% to 80% of all GISTs have oncogenic</a:t>
            </a:r>
            <a:r>
              <a:rPr lang="en-US" b="1" dirty="0" smtClean="0"/>
              <a:t>, gain-of-function </a:t>
            </a:r>
            <a:r>
              <a:rPr lang="en-US" b="1" dirty="0"/>
              <a:t>mutations of the gene </a:t>
            </a:r>
            <a:r>
              <a:rPr lang="en-US" b="1" dirty="0" smtClean="0"/>
              <a:t>encoding the </a:t>
            </a:r>
            <a:r>
              <a:rPr lang="en-US" b="1" dirty="0"/>
              <a:t>tyrosine kinase c-KIT,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6908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3861048"/>
            <a:ext cx="3682752" cy="261290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Diffuse CD117 (KIT) </a:t>
            </a:r>
            <a:r>
              <a:rPr lang="en-US" dirty="0" err="1"/>
              <a:t>immunoreactivity</a:t>
            </a:r>
            <a:r>
              <a:rPr lang="en-US" dirty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1"/>
            <a:ext cx="5144708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428999"/>
            <a:ext cx="48863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4530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MALToma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669" y="-26892"/>
            <a:ext cx="6401128" cy="740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3615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>INFLAMMATORY INTESTINAL DISEASE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82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24008"/>
            <a:ext cx="8712968" cy="3404992"/>
          </a:xfrm>
        </p:spPr>
        <p:txBody>
          <a:bodyPr/>
          <a:lstStyle/>
          <a:p>
            <a:r>
              <a:rPr lang="en-US" dirty="0"/>
              <a:t>Sigmoid diverticular disease. </a:t>
            </a:r>
            <a:r>
              <a:rPr lang="en-US" b="1" dirty="0"/>
              <a:t>A, </a:t>
            </a:r>
            <a:r>
              <a:rPr lang="en-US" dirty="0"/>
              <a:t>Stool-filled diverticula </a:t>
            </a:r>
            <a:r>
              <a:rPr lang="en-US" dirty="0" smtClean="0"/>
              <a:t>are regularly </a:t>
            </a:r>
            <a:r>
              <a:rPr lang="en-US" dirty="0"/>
              <a:t>arranged. </a:t>
            </a:r>
            <a:r>
              <a:rPr lang="en-US" b="1" dirty="0"/>
              <a:t>B, </a:t>
            </a:r>
            <a:r>
              <a:rPr lang="en-US" dirty="0"/>
              <a:t>Cross-section showing the </a:t>
            </a:r>
            <a:r>
              <a:rPr lang="en-US" dirty="0" err="1"/>
              <a:t>outpouching</a:t>
            </a:r>
            <a:r>
              <a:rPr lang="en-US" dirty="0"/>
              <a:t> of </a:t>
            </a:r>
            <a:r>
              <a:rPr lang="en-US" dirty="0" smtClean="0"/>
              <a:t>mucosa beneath </a:t>
            </a:r>
            <a:r>
              <a:rPr lang="en-US" dirty="0"/>
              <a:t>the </a:t>
            </a:r>
            <a:r>
              <a:rPr lang="en-US" dirty="0" err="1"/>
              <a:t>muscularis</a:t>
            </a:r>
            <a:r>
              <a:rPr lang="en-US" dirty="0"/>
              <a:t> propria. 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C</a:t>
            </a:r>
            <a:r>
              <a:rPr lang="en-US" b="1" dirty="0"/>
              <a:t>, </a:t>
            </a:r>
            <a:r>
              <a:rPr lang="en-US" dirty="0"/>
              <a:t>Low-power photomicrograph of </a:t>
            </a:r>
            <a:r>
              <a:rPr lang="en-US" dirty="0" smtClean="0"/>
              <a:t>a sigmoid </a:t>
            </a:r>
            <a:r>
              <a:rPr lang="en-US" dirty="0"/>
              <a:t>diverticulum showing protrusion of the mucosa and </a:t>
            </a:r>
            <a:r>
              <a:rPr lang="en-US" dirty="0" err="1"/>
              <a:t>submucosa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through the </a:t>
            </a:r>
            <a:r>
              <a:rPr lang="en-US" dirty="0" err="1"/>
              <a:t>muscularis</a:t>
            </a:r>
            <a:r>
              <a:rPr lang="en-US" dirty="0"/>
              <a:t> propria.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2492896"/>
            <a:ext cx="6934719" cy="407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67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Inflammatory Bowel Disease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8496944" cy="4873752"/>
          </a:xfrm>
        </p:spPr>
        <p:txBody>
          <a:bodyPr>
            <a:normAutofit/>
          </a:bodyPr>
          <a:lstStyle/>
          <a:p>
            <a:r>
              <a:rPr lang="en-US" i="1" dirty="0" smtClean="0"/>
              <a:t>Inflammatory </a:t>
            </a:r>
            <a:r>
              <a:rPr lang="en-US" i="1" dirty="0"/>
              <a:t>bowel disease </a:t>
            </a:r>
            <a:r>
              <a:rPr lang="en-US" dirty="0"/>
              <a:t>(IBD) is a chronic condition</a:t>
            </a:r>
          </a:p>
          <a:p>
            <a:pPr marL="0" indent="0">
              <a:buNone/>
            </a:pPr>
            <a:r>
              <a:rPr lang="en-US" dirty="0"/>
              <a:t>resulting from inappropriate mucosal immune activation.</a:t>
            </a:r>
          </a:p>
          <a:p>
            <a:pPr marL="0" indent="0">
              <a:buNone/>
            </a:pPr>
            <a:r>
              <a:rPr lang="en-US" dirty="0"/>
              <a:t>IBD encompasses two major entities, </a:t>
            </a:r>
            <a:r>
              <a:rPr lang="en-US" i="1" dirty="0" err="1"/>
              <a:t>Crohn</a:t>
            </a:r>
            <a:r>
              <a:rPr lang="en-US" i="1" dirty="0"/>
              <a:t> disease </a:t>
            </a:r>
            <a:r>
              <a:rPr lang="en-US" dirty="0"/>
              <a:t>and</a:t>
            </a:r>
          </a:p>
          <a:p>
            <a:pPr marL="0" indent="0">
              <a:buNone/>
            </a:pPr>
            <a:r>
              <a:rPr lang="en-US" i="1" dirty="0"/>
              <a:t>ulcerative colitis</a:t>
            </a:r>
            <a:r>
              <a:rPr lang="en-US" dirty="0"/>
              <a:t>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498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5782766" cy="671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32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7504" y="404664"/>
            <a:ext cx="3600400" cy="606928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microscopic features of active </a:t>
            </a:r>
            <a:r>
              <a:rPr lang="en-US" dirty="0" err="1"/>
              <a:t>Crohn</a:t>
            </a:r>
            <a:r>
              <a:rPr lang="en-US" dirty="0"/>
              <a:t> disease </a:t>
            </a:r>
            <a:r>
              <a:rPr lang="en-US" dirty="0" smtClean="0"/>
              <a:t>include: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1- Abundant </a:t>
            </a:r>
            <a:r>
              <a:rPr lang="en-US" dirty="0"/>
              <a:t>neutrophils that infiltrate </a:t>
            </a:r>
            <a:r>
              <a:rPr lang="en-US" dirty="0" smtClean="0"/>
              <a:t>-and </a:t>
            </a:r>
            <a:r>
              <a:rPr lang="en-US" dirty="0"/>
              <a:t>damage crypt epithelium.</a:t>
            </a:r>
          </a:p>
          <a:p>
            <a:pPr marL="0" indent="0">
              <a:buNone/>
            </a:pPr>
            <a:r>
              <a:rPr lang="en-US" dirty="0" smtClean="0"/>
              <a:t>2- Clusters </a:t>
            </a:r>
            <a:r>
              <a:rPr lang="en-US" dirty="0"/>
              <a:t>of neutrophils within a crypt are referred to </a:t>
            </a:r>
            <a:r>
              <a:rPr lang="en-US" dirty="0" smtClean="0"/>
              <a:t>as a </a:t>
            </a:r>
            <a:r>
              <a:rPr lang="en-US" b="1" dirty="0"/>
              <a:t>crypt abscess </a:t>
            </a:r>
            <a:r>
              <a:rPr lang="en-US" dirty="0"/>
              <a:t>and often are associated with crypt destruction.</a:t>
            </a:r>
          </a:p>
          <a:p>
            <a:pPr marL="0" indent="0">
              <a:buNone/>
            </a:pPr>
            <a:r>
              <a:rPr lang="en-US" dirty="0" smtClean="0"/>
              <a:t>3- </a:t>
            </a:r>
            <a:r>
              <a:rPr lang="en-US" dirty="0"/>
              <a:t>Repeated cycles of crypt destruction and regeneration</a:t>
            </a:r>
          </a:p>
          <a:p>
            <a:pPr marL="0" indent="0">
              <a:buNone/>
            </a:pPr>
            <a:r>
              <a:rPr lang="en-US" dirty="0"/>
              <a:t>lead to </a:t>
            </a:r>
            <a:r>
              <a:rPr lang="en-US" b="1" dirty="0"/>
              <a:t>distortion of mucosal architecture; </a:t>
            </a:r>
            <a:r>
              <a:rPr lang="en-US" dirty="0" smtClean="0"/>
              <a:t>the normally </a:t>
            </a:r>
            <a:r>
              <a:rPr lang="en-US" dirty="0"/>
              <a:t>straight and parallel crypts take on bizarre </a:t>
            </a:r>
            <a:r>
              <a:rPr lang="en-US" dirty="0" smtClean="0"/>
              <a:t>branching shapes </a:t>
            </a:r>
            <a:r>
              <a:rPr lang="en-US" dirty="0"/>
              <a:t>and unusual orientations to one </a:t>
            </a:r>
            <a:r>
              <a:rPr lang="en-US" dirty="0" smtClean="0"/>
              <a:t>another.</a:t>
            </a:r>
          </a:p>
          <a:p>
            <a:pPr marL="0" indent="0">
              <a:buNone/>
            </a:pPr>
            <a:r>
              <a:rPr lang="en-US" dirty="0" smtClean="0"/>
              <a:t>4- </a:t>
            </a:r>
            <a:r>
              <a:rPr lang="en-US" b="1" dirty="0" err="1"/>
              <a:t>Noncaseating</a:t>
            </a:r>
            <a:r>
              <a:rPr lang="en-US" b="1" dirty="0"/>
              <a:t> granulomas </a:t>
            </a:r>
            <a:r>
              <a:rPr lang="en-US" dirty="0" smtClean="0"/>
              <a:t>, </a:t>
            </a:r>
            <a:r>
              <a:rPr lang="en-US" dirty="0"/>
              <a:t>a hallmark of </a:t>
            </a:r>
            <a:r>
              <a:rPr lang="en-US" dirty="0" err="1"/>
              <a:t>Crohn</a:t>
            </a:r>
            <a:r>
              <a:rPr lang="en-US" dirty="0"/>
              <a:t> </a:t>
            </a:r>
            <a:r>
              <a:rPr lang="en-US" dirty="0" smtClean="0"/>
              <a:t>disease.</a:t>
            </a:r>
          </a:p>
          <a:p>
            <a:pPr marL="0" indent="0">
              <a:buNone/>
            </a:pPr>
            <a:r>
              <a:rPr lang="en-US" dirty="0" smtClean="0"/>
              <a:t>5-</a:t>
            </a:r>
            <a:r>
              <a:rPr lang="en-US" b="1" dirty="0"/>
              <a:t> </a:t>
            </a:r>
            <a:r>
              <a:rPr lang="en-US" b="1" dirty="0" err="1"/>
              <a:t>Paneth</a:t>
            </a:r>
            <a:r>
              <a:rPr lang="en-US" b="1" dirty="0"/>
              <a:t> </a:t>
            </a:r>
            <a:r>
              <a:rPr lang="en-US" b="1" dirty="0" smtClean="0"/>
              <a:t>cell metaplasia </a:t>
            </a:r>
            <a:endParaRPr lang="en-US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0"/>
            <a:ext cx="5129758" cy="652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69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22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6754762" cy="4661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831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88640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Normal histology of the oral mucosa.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488832" cy="660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1034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82" y="1600200"/>
            <a:ext cx="7068635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1188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active inflammation in mucosa involved by </a:t>
            </a:r>
            <a:r>
              <a:rPr lang="en-US" dirty="0" err="1"/>
              <a:t>Crohn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disease with crypt abscesses.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8"/>
            <a:ext cx="5724128" cy="381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7693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52550"/>
            <a:ext cx="8892480" cy="510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88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Pseudopolyps</a:t>
            </a:r>
            <a:r>
              <a:rPr lang="en-US" dirty="0"/>
              <a:t> in </a:t>
            </a:r>
            <a:r>
              <a:rPr lang="en-US" dirty="0" smtClean="0"/>
              <a:t>ulcerative </a:t>
            </a:r>
            <a:r>
              <a:rPr lang="en-US" dirty="0"/>
              <a:t>colitis.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5004048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545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7504" y="6961"/>
            <a:ext cx="9036496" cy="1848059"/>
          </a:xfrm>
        </p:spPr>
        <p:txBody>
          <a:bodyPr/>
          <a:lstStyle/>
          <a:p>
            <a:r>
              <a:rPr lang="en-US" dirty="0"/>
              <a:t>Ischemic Colitis. </a:t>
            </a:r>
            <a:r>
              <a:rPr lang="en-US" b="1" dirty="0"/>
              <a:t>A, </a:t>
            </a:r>
            <a:r>
              <a:rPr lang="en-US" dirty="0"/>
              <a:t>Mucosal erosion associated </a:t>
            </a:r>
            <a:r>
              <a:rPr lang="en-US" dirty="0" smtClean="0"/>
              <a:t>with regenerative </a:t>
            </a:r>
            <a:r>
              <a:rPr lang="en-US" dirty="0"/>
              <a:t>epithelial changes and lamina propria </a:t>
            </a:r>
            <a:r>
              <a:rPr lang="en-US" dirty="0" smtClean="0"/>
              <a:t> hyalinization characteristic of </a:t>
            </a:r>
            <a:r>
              <a:rPr lang="en-US" dirty="0"/>
              <a:t>ischemic colitis.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55020"/>
            <a:ext cx="7380312" cy="462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5622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47248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/>
              <a:t>GOOD LUCK IN YOUR EXAM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45517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Mild dysplasia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Image result for leukoplakia dysplasia low and hig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5" descr="Image result for leukoplakia dysplasia low and hig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40768"/>
            <a:ext cx="7838653" cy="512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885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Moderate </a:t>
            </a:r>
            <a:r>
              <a:rPr lang="en-US" dirty="0" smtClean="0"/>
              <a:t>Dysplasia.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66864"/>
            <a:ext cx="8244408" cy="54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880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severe dysplasia </a:t>
            </a:r>
            <a:r>
              <a:rPr lang="en-US" dirty="0" smtClean="0"/>
              <a:t>= </a:t>
            </a:r>
            <a:r>
              <a:rPr lang="en-US" dirty="0"/>
              <a:t>CIS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35" y="1556792"/>
            <a:ext cx="782595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402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Leukoplakia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lesion is smooth with </a:t>
            </a:r>
            <a:r>
              <a:rPr lang="en-US" dirty="0" smtClean="0"/>
              <a:t>well-demarcated borders </a:t>
            </a:r>
            <a:r>
              <a:rPr lang="en-US" dirty="0"/>
              <a:t>and minimal elevation. B, Histologic appearance of </a:t>
            </a:r>
            <a:r>
              <a:rPr lang="en-US" dirty="0" smtClean="0"/>
              <a:t>leukoplakia showing </a:t>
            </a:r>
            <a:r>
              <a:rPr lang="en-US" dirty="0"/>
              <a:t>dysplasia, characterized by nuclear and cellular </a:t>
            </a:r>
            <a:r>
              <a:rPr lang="en-US" dirty="0" err="1" smtClean="0"/>
              <a:t>pleomorphism</a:t>
            </a:r>
            <a:r>
              <a:rPr lang="en-US" dirty="0" smtClean="0"/>
              <a:t> and </a:t>
            </a:r>
            <a:r>
              <a:rPr lang="en-US" dirty="0"/>
              <a:t>loss of normal maturation.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57" y="3645024"/>
            <a:ext cx="3634780" cy="273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770" y="3512247"/>
            <a:ext cx="3782132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6630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334</TotalTime>
  <Words>729</Words>
  <Application>Microsoft Office PowerPoint</Application>
  <PresentationFormat>On-screen Show (4:3)</PresentationFormat>
  <Paragraphs>88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Oriel</vt:lpstr>
      <vt:lpstr>Gastrointestinal tract lab 1+2 Second year.</vt:lpstr>
      <vt:lpstr>ORAL CAVITY</vt:lpstr>
      <vt:lpstr>ORAL INFLAMMATORY LESIONS. </vt:lpstr>
      <vt:lpstr>Oral Candidiasis (Thrush). </vt:lpstr>
      <vt:lpstr>PowerPoint Presentation</vt:lpstr>
      <vt:lpstr>Mild dysplasia </vt:lpstr>
      <vt:lpstr>Moderate Dysplasia.</vt:lpstr>
      <vt:lpstr>severe dysplasia = CIS</vt:lpstr>
      <vt:lpstr>Leukoplakia</vt:lpstr>
      <vt:lpstr>PowerPoint Presentation</vt:lpstr>
      <vt:lpstr>PowerPoint Presentation</vt:lpstr>
      <vt:lpstr>Salivary gland tumors </vt:lpstr>
      <vt:lpstr>Pleomorphic Adenoma</vt:lpstr>
      <vt:lpstr>Mucoepidermoid Carcinoma</vt:lpstr>
      <vt:lpstr>Esophagus</vt:lpstr>
      <vt:lpstr>Normal histology of the oral mucosa. </vt:lpstr>
      <vt:lpstr>PowerPoint Presentation</vt:lpstr>
      <vt:lpstr>PowerPoint Presentation</vt:lpstr>
      <vt:lpstr>Herpesviruses esophagitis</vt:lpstr>
      <vt:lpstr>Candidiasis </vt:lpstr>
      <vt:lpstr>PowerPoint Presentation</vt:lpstr>
      <vt:lpstr>PowerPoint Presentation</vt:lpstr>
      <vt:lpstr>Eosinophilic Esophagitis </vt:lpstr>
      <vt:lpstr>PowerPoint Presentation</vt:lpstr>
      <vt:lpstr>Barrett esophagus</vt:lpstr>
      <vt:lpstr>. Barrett esophagus with low-grade dysplasia, intestinal type.</vt:lpstr>
      <vt:lpstr>PowerPoint Presentation</vt:lpstr>
      <vt:lpstr>Squamous cell carcinoma composed of nests of malignant cells that partially recapitulate the stratified organization of squamous epithelium. </vt:lpstr>
      <vt:lpstr>STOMACH</vt:lpstr>
      <vt:lpstr>Chronic Gastritis </vt:lpstr>
      <vt:lpstr>PowerPoint Presentation</vt:lpstr>
      <vt:lpstr>MORPHOLOGY </vt:lpstr>
      <vt:lpstr>PowerPoint Presentation</vt:lpstr>
      <vt:lpstr>Gastric adenomas</vt:lpstr>
      <vt:lpstr>MORPHOLOGY </vt:lpstr>
      <vt:lpstr>Intestinal-type adenocarcinoma consisting of an elevated mass with heaped-up  borders and central ulceration</vt:lpstr>
      <vt:lpstr> A, Linitis plastica. The gastric wall is markedly thickened, and rugal folds are partially lost. B, Signet ring cells with large cytoplasmic mucin vacuoles and peripherally displaced, crescent-shaped nuclei.</vt:lpstr>
      <vt:lpstr>PowerPoint Presentation</vt:lpstr>
      <vt:lpstr>Gastrointestinal carcinoid tumor (neuroendocrine tumor). A, Carcinoid tumors often form a submucosal. B. Shows the bland cytology that typifies carcinoid tumors. The chromatin texture, with fine and coarse clumps, frequently assumes a “salt and pepper” pattern.  aggressive.</vt:lpstr>
      <vt:lpstr>Gastrointestinal Stromal Tumor</vt:lpstr>
      <vt:lpstr>PowerPoint Presentation</vt:lpstr>
      <vt:lpstr>MALToma</vt:lpstr>
      <vt:lpstr>INFLAMMATORY INTESTINAL DISEASE</vt:lpstr>
      <vt:lpstr>PowerPoint Presentation</vt:lpstr>
      <vt:lpstr>Inflammatory Bowel Disease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active inflammation in mucosa involved by Crohn disease with crypt abscesses.</vt:lpstr>
      <vt:lpstr>PowerPoint Presentation</vt:lpstr>
      <vt:lpstr>Pseudopolyps in ulcerative colitis.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Toshiba</cp:lastModifiedBy>
  <cp:revision>26</cp:revision>
  <dcterms:created xsi:type="dcterms:W3CDTF">2020-02-12T20:15:40Z</dcterms:created>
  <dcterms:modified xsi:type="dcterms:W3CDTF">2020-03-01T09:50:47Z</dcterms:modified>
</cp:coreProperties>
</file>