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6" r:id="rId5"/>
    <p:sldId id="358" r:id="rId6"/>
    <p:sldId id="257" r:id="rId7"/>
    <p:sldId id="258" r:id="rId8"/>
    <p:sldId id="259" r:id="rId9"/>
    <p:sldId id="266" r:id="rId10"/>
    <p:sldId id="336" r:id="rId11"/>
    <p:sldId id="388" r:id="rId12"/>
    <p:sldId id="269" r:id="rId13"/>
    <p:sldId id="270" r:id="rId14"/>
    <p:sldId id="35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60" r:id="rId24"/>
    <p:sldId id="361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E4AFC973-32AF-462E-96B0-F998213A5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BB2FFD4-1028-425F-92A2-A9FF06939C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61F19-F0B1-42AF-949F-0AB036F48B7E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8D7D7443-25F3-4CF5-8F96-5194642DBE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C5E903B5-2201-44C3-87DB-6EDD5CFEE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6B3B930-523C-4C16-8411-78CEF4FCA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57C6B6-7237-480D-9EF2-7F4C3A7EA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anose="020F0502020204030204" pitchFamily="34" charset="0"/>
              </a:defRPr>
            </a:lvl1pPr>
          </a:lstStyle>
          <a:p>
            <a:fld id="{9A0C33A3-AD48-4D0B-8AEA-6046DC57B3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صر نائب لصورة الشريحة 1">
            <a:extLst>
              <a:ext uri="{FF2B5EF4-FFF2-40B4-BE49-F238E27FC236}">
                <a16:creationId xmlns:a16="http://schemas.microsoft.com/office/drawing/2014/main" id="{E376E42D-0A08-4499-A664-9AFB14DB96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عنصر نائب للملاحظات 2">
            <a:extLst>
              <a:ext uri="{FF2B5EF4-FFF2-40B4-BE49-F238E27FC236}">
                <a16:creationId xmlns:a16="http://schemas.microsoft.com/office/drawing/2014/main" id="{E1F34977-B0F3-462E-835E-945A1770FF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عنصر نائب لرقم الشريحة 3">
            <a:extLst>
              <a:ext uri="{FF2B5EF4-FFF2-40B4-BE49-F238E27FC236}">
                <a16:creationId xmlns:a16="http://schemas.microsoft.com/office/drawing/2014/main" id="{09A0346D-AE08-4A92-A7D9-40D07D8F7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15DE5AD-12B4-42EE-A793-0840BBEC99E8}" type="slidenum">
              <a:rPr lang="en-US" altLang="en-US"/>
              <a:pPr algn="r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63AE2D-6D17-4049-9A37-2AE94B72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1894A-D323-494A-8DC8-57CF6C8C23F2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36EB2B-1C91-4EFC-B5F0-B29634CA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7817A8-F244-4F32-AF62-34052C8B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0929A-DA43-4346-969B-5D31F6229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23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49FE0E-6908-4418-A5F2-ED71D415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8A5D-E812-442D-A85C-F28F8F4C08D2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FD8C95-D4C7-4802-8E17-1400BFFD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A044DE-BA15-4188-8EA0-DD2B5569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D681C-DDA4-411C-80EB-6030C4C91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30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6ACAC7-AA48-4BC8-8BE6-F0AD5342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0D9-B6E5-4860-B5F1-23703A3DECB7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D16014-206E-456A-9552-8B1372CC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4D3793-5266-49E1-AD9B-20D1AE2B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7A9A6-B3D3-4950-8324-EACE01242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72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50E83-72AA-43D1-BA55-B6B5C9B6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02E9-E829-457C-8565-3EDDB0AD92E9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021EF3-B1D2-49F8-BDCC-809ADFE3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BBBA8E-8A2E-4742-873F-D804B45F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3FE69-CF3A-47A9-80AF-7819B75CD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9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1066F8-D43E-43DE-9B16-11ADB5A8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4598-7D7A-4F57-AF18-8D81EC1D7F53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2D7258-16D3-41C2-8D22-DEAF5EE7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A0106E-3C28-4265-B96B-860F69E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5C5B-7976-4CA3-A658-75BB33686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81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CAB7D6D-B5E8-4F13-84F9-2807F5EA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B67B-FAEB-4A92-8AB9-E3579A0B3E54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1E692FF-CA0B-4917-A9A1-8DB816C6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239616A-5F09-4581-9A50-BF3DA1A6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E97B-17EC-4AD4-B27A-34E3389A0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4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C14E5D2E-8A23-42D0-B5B1-4A976E9B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E9AB-C418-4756-B8BA-BD84B0D40F33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DC163693-A008-4E00-8BFB-48AA819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D990EAAB-87E6-4744-874A-D7716C53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7FAD0-E3A7-4229-AE08-5CB2752BD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0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1AB27FA-2910-4772-96B2-49B6E4B3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018E-4594-4013-A19E-53EE7A2F42E4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C1C9E1D1-0BDD-4AA5-B49C-177377C8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CD5CFC14-419F-4B72-A8CC-0E04FF8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A8B06-6E91-4D52-9E68-1D5A6F065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39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DAEF4021-3CEB-4802-B64D-9BB89518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B5C7-F86E-4AD8-B82E-A19FBA6F8AC4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65387F8-67AB-4B74-9404-29022BBA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23D64411-0801-42D4-86B2-91EF5290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E599B-15D6-4CB6-89D8-C66C4C623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B1F46A4-1CBA-4487-B75E-C96295EA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9D1D-6E1F-43A3-BBB4-ED0F12772B84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F39570F-38A8-41D6-9E6E-531C16A4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4BBBF89-2BB5-43FA-A94A-AC32DFC4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1208D-7E4D-4AF1-93ED-E524A4F73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5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0BB0AE2-8078-4626-8D70-22DE5292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0C77-2516-4E34-BD2E-379ABDAC3E14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709974D-DE80-47E4-B6D9-61BC38B8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7221A11-6C1B-4B31-81D5-7F892ADE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FA3B-1813-49A9-9F27-38F501710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79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B474FDE7-E578-407B-B191-4116C58479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1809497E-2037-4BF4-9FEB-2BB59D6316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4591A1-2235-4724-94FB-9E0D6F21C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F0853-15AB-4571-8198-2AB3BE65CB42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D57BB-5E9A-4159-A6D5-C7E9C5CD5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429EA8-5390-4BA1-BAFF-8A88561B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7532ED-5AFD-483E-8494-4DF8D99E5F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9D548BB-4860-4450-94FB-7BF528386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1066800"/>
            <a:ext cx="5943600" cy="2743200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lgerian" pitchFamily="82" charset="0"/>
                <a:cs typeface="+mj-cs"/>
              </a:rPr>
              <a:t>Renal system</a:t>
            </a:r>
            <a:b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lgerian" pitchFamily="82" charset="0"/>
                <a:cs typeface="+mj-cs"/>
              </a:rPr>
            </a:br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lgerian" pitchFamily="82" charset="0"/>
                <a:cs typeface="+mj-cs"/>
              </a:rPr>
              <a:t>GFR</a:t>
            </a:r>
            <a:b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cs typeface="+mj-cs"/>
              </a:rPr>
            </a:br>
            <a:endParaRPr lang="en-US" sz="5400" b="1" dirty="0">
              <a:ln/>
              <a:solidFill>
                <a:schemeClr val="accent1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cs typeface="+mj-cs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6945D82-89B0-4A9B-80EC-2E9B7B291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114800"/>
            <a:ext cx="5334000" cy="1981200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chemeClr val="accent1">
                    <a:lumMod val="75000"/>
                  </a:schemeClr>
                </a:solidFill>
                <a:cs typeface="+mn-cs"/>
              </a:rPr>
              <a:t>By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chemeClr val="accent1">
                    <a:lumMod val="75000"/>
                  </a:schemeClr>
                </a:solidFill>
                <a:cs typeface="+mn-cs"/>
              </a:rPr>
              <a:t>Dr. Nour A. Mohammed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chemeClr val="accent1">
                    <a:lumMod val="75000"/>
                  </a:schemeClr>
                </a:solidFill>
                <a:cs typeface="+mn-cs"/>
              </a:rPr>
              <a:t>MUTAH SCHOOL OF MEDICINE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94BF65-9BCA-479B-B068-3042B101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381000"/>
            <a:ext cx="6553200" cy="5943600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b="1" dirty="0">
                <a:ln/>
                <a:solidFill>
                  <a:schemeClr val="accent1">
                    <a:lumMod val="75000"/>
                  </a:schemeClr>
                </a:solidFill>
                <a:cs typeface="+mn-cs"/>
              </a:rPr>
              <a:t>The structure of the nephron consists of two main Parts: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ln/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 Renal corpuscle, formed of a “glomerulus” and “Bowman’s capsule.”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Renal tubules which include proximal convoluted tubule, loop of Henle, distal convoluted tubules and the collecting ducts.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6E1C-EA92-458A-A9F7-2581AA0E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7057B0-7A27-4ACA-BB4B-AFB715100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66E5-BAB2-475E-B03B-EDDB0C21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399CE7-D755-46EF-A1AE-B5DA8C44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1B6E-3FCC-41D3-BCC6-3BFF78F2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E075AB-2475-413B-8542-97E08DD5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168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F3FC-6E99-4953-BA5C-7FFAD1CB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A3523F-9933-4F16-BDE3-465CC2FF8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4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0A8A-D989-48A4-92DE-4C4A9498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BFC105-A44B-467A-BC1E-6A1CD1594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0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D2B3-29CD-4ECA-8922-340A2A53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9BE43D-089C-4C26-82E7-FB984B8AF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761F-6AE8-4DE0-8F94-501C7AF4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3AFBA6-22F6-4657-ACF0-C98C95348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8FB6-FF67-4228-9C4A-1A0B12E9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DE648B-B748-475D-8D13-EDA92CAB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10FBD-0A09-4B22-B95C-BD258C3BDE4C}"/>
              </a:ext>
            </a:extLst>
          </p:cNvPr>
          <p:cNvSpPr txBox="1"/>
          <p:nvPr/>
        </p:nvSpPr>
        <p:spPr>
          <a:xfrm>
            <a:off x="2362200" y="2971800"/>
            <a:ext cx="3886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4FAEE-2C58-4792-9213-A0CFA5DDF4A9}"/>
              </a:ext>
            </a:extLst>
          </p:cNvPr>
          <p:cNvSpPr txBox="1"/>
          <p:nvPr/>
        </p:nvSpPr>
        <p:spPr>
          <a:xfrm>
            <a:off x="8382000" y="2514600"/>
            <a:ext cx="457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DF394-4DCF-4F9A-9888-A9506027AA1A}"/>
              </a:ext>
            </a:extLst>
          </p:cNvPr>
          <p:cNvSpPr txBox="1"/>
          <p:nvPr/>
        </p:nvSpPr>
        <p:spPr>
          <a:xfrm>
            <a:off x="2133600" y="4525694"/>
            <a:ext cx="5833403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60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7295-BC6D-4CE1-903A-084CEC4D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3C9470-29EE-40F7-99D1-88E2E7590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3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E44C-721C-4120-8621-BB7A5215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9AA090-ABA8-4A79-8BF0-B0E7937CD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03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5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0A6C-62CD-4FE8-8C7A-1BF1065C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9078C7-46CB-45C3-831A-1522B3F89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CEBD-1A52-480A-8B03-B4B180B8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97E4D6-33F1-40DF-98DB-8FBC67204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3B24-0911-412E-9D52-087483A0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DD09E9-17CE-4B76-B825-2960E6CCB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704C-DD9D-4BDF-B97C-1DCCBD6E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DBCF2A-BEF5-40DB-8AE7-E6FEBE7D9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35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02DA-7079-4B47-83E4-325CA4E6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1A8383-50A0-4B2B-82A6-A8B025A6D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9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DEDE-A6CF-4E0E-BA43-86AD3C6E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99421C-BFDD-4A7C-A85C-3A7EAB1BA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6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97C-B80B-46F6-85EE-26B87E6D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13C1AE-78DF-42EB-95CE-E2F20AF9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6FE1-C86B-4ACD-B6FA-C72EA9D1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2DF69C-B58D-4079-9654-E8B87CF18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30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7102-EE54-4A4B-B141-EFB1DE0D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8C8CA0-781D-4DB4-AEEF-DB1C7DDD5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4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1E0B-0B3A-4C75-A172-6A8CA3AB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FE5274-FA39-4F47-9827-3BDEB39D6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399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DB207B-FA10-445A-B9F5-CE05A9E0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381000"/>
            <a:ext cx="6553200" cy="6248400"/>
          </a:xfrm>
          <a:solidFill>
            <a:schemeClr val="bg1"/>
          </a:solidFill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General kidney functions</a:t>
            </a:r>
            <a:endParaRPr lang="en-GB" sz="3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100" b="1" dirty="0">
              <a:ln/>
              <a:solidFill>
                <a:srgbClr val="FF0000"/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100" b="1" dirty="0">
                <a:ln/>
                <a:solidFill>
                  <a:srgbClr val="FF0000"/>
                </a:solidFill>
                <a:cs typeface="+mn-cs"/>
              </a:rPr>
              <a:t>1. </a:t>
            </a:r>
            <a:r>
              <a:rPr lang="en-GB" sz="3100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Urine formation</a:t>
            </a:r>
            <a:endParaRPr lang="en-US" sz="3100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/>
                <a:solidFill>
                  <a:srgbClr val="FF0000"/>
                </a:solidFill>
                <a:cs typeface="+mn-cs"/>
              </a:rPr>
              <a:t>2. 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Excretion of waste products as </a:t>
            </a:r>
            <a:r>
              <a:rPr lang="en-GB" b="1" dirty="0">
                <a:ln/>
                <a:solidFill>
                  <a:srgbClr val="FF0000"/>
                </a:solidFill>
                <a:cs typeface="+mn-cs"/>
              </a:rPr>
              <a:t>urea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 and </a:t>
            </a:r>
            <a:r>
              <a:rPr lang="en-GB" b="1" dirty="0">
                <a:ln/>
                <a:solidFill>
                  <a:srgbClr val="FF0000"/>
                </a:solidFill>
                <a:cs typeface="+mn-cs"/>
              </a:rPr>
              <a:t>creatinine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, while conserves important substances as </a:t>
            </a:r>
            <a:r>
              <a:rPr lang="en-GB" b="1" dirty="0">
                <a:ln/>
                <a:solidFill>
                  <a:srgbClr val="FF0000"/>
                </a:solidFill>
                <a:cs typeface="+mn-cs"/>
              </a:rPr>
              <a:t>glucose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 and </a:t>
            </a:r>
            <a:r>
              <a:rPr lang="en-GB" b="1" dirty="0">
                <a:ln/>
                <a:solidFill>
                  <a:srgbClr val="FF0000"/>
                </a:solidFill>
                <a:cs typeface="+mn-cs"/>
              </a:rPr>
              <a:t>amino acids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. 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pull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9D0D-E0E0-431E-BF3A-7E17CC45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70F7F7-D29E-4584-9504-D4151AC8C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38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4E82-8402-4A47-BBA7-A522FE92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012137-2DDE-47A4-BE85-6C87DF4CA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1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F106-2B94-4324-8E16-A533FF01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5BB59C-57F1-4BFB-9C5C-5636E053E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6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0B90-1010-4E09-95E1-C556513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C1381B-30FA-4F99-A7C3-9CB63429C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135"/>
            <a:ext cx="9144000" cy="68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E34F-BBE5-445C-BAC3-2BF0FAB3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3060EF-4518-487C-AFFB-4A3F81403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6200"/>
            <a:ext cx="90678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4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DE8993-6FB4-48AB-97C9-CEC32118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04800"/>
            <a:ext cx="6629400" cy="6324600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/>
                <a:solidFill>
                  <a:schemeClr val="accent1">
                    <a:lumMod val="75000"/>
                  </a:schemeClr>
                </a:solidFill>
                <a:cs typeface="+mn-cs"/>
              </a:rPr>
              <a:t>3. 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Water and electrolyte homeostasis  e.g., Na</a:t>
            </a:r>
            <a:r>
              <a:rPr lang="en-GB" b="1" baseline="30000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+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, K</a:t>
            </a:r>
            <a:r>
              <a:rPr lang="en-GB" b="1" baseline="30000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+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, Ca</a:t>
            </a:r>
            <a:r>
              <a:rPr lang="en-GB" b="1" baseline="30000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2+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, CL</a:t>
            </a:r>
            <a:r>
              <a:rPr lang="en-GB" b="1" baseline="30000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-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,and  HCO</a:t>
            </a:r>
            <a:r>
              <a:rPr lang="en-GB" b="1" baseline="-25000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3</a:t>
            </a:r>
            <a:r>
              <a:rPr lang="en-GB" b="1" baseline="30000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-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/>
                <a:solidFill>
                  <a:schemeClr val="accent1">
                    <a:lumMod val="75000"/>
                  </a:schemeClr>
                </a:solidFill>
                <a:cs typeface="+mn-cs"/>
              </a:rPr>
              <a:t>4. 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H</a:t>
            </a:r>
            <a:r>
              <a:rPr lang="en-GB" b="1" baseline="30000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+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 homeostasis : adjusts pH of the body within normal limits.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/>
                <a:solidFill>
                  <a:schemeClr val="accent1">
                    <a:lumMod val="75000"/>
                  </a:schemeClr>
                </a:solidFill>
                <a:cs typeface="+mn-cs"/>
              </a:rPr>
              <a:t>5. 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Regulation of arterial blood pressure through: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lphaLcPeriod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</a:rPr>
              <a:t> Renin- angiotensin system.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lphaLcPeriod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</a:rPr>
              <a:t> Controlling blood volume. 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810930-9EAB-48DA-B085-9620D53E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381000"/>
            <a:ext cx="7086600" cy="6248400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n/>
                <a:solidFill>
                  <a:schemeClr val="accent1">
                    <a:lumMod val="75000"/>
                  </a:schemeClr>
                </a:solidFill>
                <a:cs typeface="+mn-cs"/>
              </a:rPr>
              <a:t>6. 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Endocrine function:-The kidney secretes: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marL="971550" lvl="1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lphaLcPeriod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</a:rPr>
              <a:t>Erythropoietin, which stimulate RBC s formation.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lphaLcPeriod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</a:rPr>
              <a:t> 1,25 dihydroxy cholecalciferol which is essential for bone formation and Ca</a:t>
            </a:r>
            <a:r>
              <a:rPr lang="en-GB" b="1" baseline="30000" dirty="0">
                <a:ln/>
                <a:solidFill>
                  <a:schemeClr val="accent5">
                    <a:lumMod val="75000"/>
                  </a:schemeClr>
                </a:solidFill>
              </a:rPr>
              <a:t>2+</a:t>
            </a: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</a:rPr>
              <a:t>homeostasis.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+mj-lt"/>
              <a:buAutoNum type="alphaLcPeriod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</a:rPr>
              <a:t>Renin, which converts angiotensinogen to angiotensin I.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AC5C53-ECCC-40EB-A5D0-940C816F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0"/>
            <a:ext cx="7086600" cy="6705600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the kidney has a cortex and a medulla and each lobe of it consists of pyramid of medulla covered by cortical tissues.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The cortex has a granular appearance and consists primarily of glomeruli, convoluted tubules, cortical collecting tubules and blood vessels.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en-GB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GB" b="1" dirty="0">
                <a:ln/>
                <a:solidFill>
                  <a:schemeClr val="accent5">
                    <a:lumMod val="75000"/>
                  </a:schemeClr>
                </a:solidFill>
                <a:cs typeface="+mn-cs"/>
              </a:rPr>
              <a:t>the medulla has a striated appearance due to the parallel arrangement of Henle’s loop, collecting ducts and blood vessels.</a:t>
            </a: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>
              <a:ln/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renal\17091.jpg">
            <a:extLst>
              <a:ext uri="{FF2B5EF4-FFF2-40B4-BE49-F238E27FC236}">
                <a16:creationId xmlns:a16="http://schemas.microsoft.com/office/drawing/2014/main" id="{11911601-97F2-4B12-97E0-5A572CAB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4146"/>
          <a:stretch>
            <a:fillRect/>
          </a:stretch>
        </p:blipFill>
        <p:spPr bwMode="auto">
          <a:xfrm>
            <a:off x="4495800" y="914400"/>
            <a:ext cx="41148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5D4CE2-C991-4E6D-B046-B0CEF514219F}"/>
              </a:ext>
            </a:extLst>
          </p:cNvPr>
          <p:cNvSpPr/>
          <p:nvPr/>
        </p:nvSpPr>
        <p:spPr>
          <a:xfrm>
            <a:off x="2667000" y="3429000"/>
            <a:ext cx="1987550" cy="193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GB" sz="2400" b="1" dirty="0">
                <a:ln/>
                <a:latin typeface="+mn-lt"/>
                <a:cs typeface="+mn-cs"/>
              </a:rPr>
              <a:t>   Renal pelvis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en-GB" sz="2400" b="1" dirty="0">
              <a:ln/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en-GB" sz="2400" b="1" dirty="0">
              <a:ln/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en-GB" sz="2400" b="1" dirty="0">
              <a:ln/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GB" sz="2400" b="1" dirty="0">
                <a:ln/>
                <a:latin typeface="+mn-lt"/>
                <a:cs typeface="+mn-cs"/>
              </a:rPr>
              <a:t>             </a:t>
            </a:r>
            <a:r>
              <a:rPr lang="en-GB" sz="2400" b="1" dirty="0" err="1">
                <a:ln/>
                <a:latin typeface="+mn-lt"/>
                <a:cs typeface="+mn-cs"/>
              </a:rPr>
              <a:t>ureter</a:t>
            </a:r>
            <a:endParaRPr lang="en-US" sz="2400" b="1" dirty="0">
              <a:ln/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C2F1-4778-40DF-8837-A8712AE6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69C0A6-F2FF-4C48-A47E-6A028CDA6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1" y="0"/>
            <a:ext cx="7086600" cy="6781800"/>
          </a:xfrm>
        </p:spPr>
      </p:pic>
    </p:spTree>
    <p:extLst>
      <p:ext uri="{BB962C8B-B14F-4D97-AF65-F5344CB8AC3E}">
        <p14:creationId xmlns:p14="http://schemas.microsoft.com/office/powerpoint/2010/main" val="255153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4855CD-2419-4C33-8D96-1B02C565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The Nephron</a:t>
            </a:r>
            <a:br>
              <a:rPr lang="en-US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</a:br>
            <a:endParaRPr lang="en-US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FB5DA-4EAA-45AD-9A14-98E147AA2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914400"/>
            <a:ext cx="7239000" cy="5943600"/>
          </a:xfrm>
        </p:spPr>
        <p:txBody>
          <a:bodyPr rtlCol="0"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accent2"/>
              </a:buClr>
              <a:defRPr/>
            </a:pPr>
            <a:r>
              <a:rPr lang="en-GB" b="1" dirty="0">
                <a:ln/>
                <a:solidFill>
                  <a:schemeClr val="accent6"/>
                </a:solidFill>
                <a:cs typeface="+mn-cs"/>
              </a:rPr>
              <a:t> </a:t>
            </a:r>
            <a:r>
              <a:rPr lang="en-GB" sz="3900" b="1" dirty="0">
                <a:ln/>
                <a:solidFill>
                  <a:schemeClr val="accent6"/>
                </a:solidFill>
                <a:cs typeface="+mn-cs"/>
              </a:rPr>
              <a:t>T</a:t>
            </a:r>
            <a:r>
              <a:rPr lang="en-GB" b="1" dirty="0">
                <a:ln/>
                <a:solidFill>
                  <a:schemeClr val="accent6"/>
                </a:solidFill>
                <a:cs typeface="+mn-cs"/>
              </a:rPr>
              <a:t>he nephron is the functional unit of the kidney, which can perform nearly all the functions of the organ. 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defRPr/>
            </a:pPr>
            <a:r>
              <a:rPr lang="en-GB" b="1" dirty="0">
                <a:ln/>
                <a:solidFill>
                  <a:schemeClr val="accent6"/>
                </a:solidFill>
                <a:cs typeface="+mn-cs"/>
              </a:rPr>
              <a:t>Each kidney contains from 1 to 1.2 million nephrons in the young adults but with age there is progressive decrease in number. 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defRPr/>
            </a:pPr>
            <a:r>
              <a:rPr lang="en-GB" b="1" dirty="0">
                <a:ln/>
                <a:solidFill>
                  <a:schemeClr val="accent6"/>
                </a:solidFill>
                <a:cs typeface="+mn-cs"/>
              </a:rPr>
              <a:t> this decrease does not affect the normal function due to the great reserve in the kidney tissue. 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defRPr/>
            </a:pPr>
            <a:r>
              <a:rPr lang="en-GB" b="1" dirty="0">
                <a:ln/>
                <a:solidFill>
                  <a:schemeClr val="accent6"/>
                </a:solidFill>
                <a:cs typeface="+mn-cs"/>
              </a:rPr>
              <a:t>The nephrons like the neurons never regenerate again after pathological degeneration. </a:t>
            </a:r>
            <a:endParaRPr lang="en-US" b="1" dirty="0">
              <a:ln/>
              <a:solidFill>
                <a:schemeClr val="accent6"/>
              </a:solidFill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defRPr/>
            </a:pPr>
            <a:endParaRPr lang="en-US" b="1" dirty="0">
              <a:ln/>
              <a:solidFill>
                <a:schemeClr val="accent6"/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>
</file>

<file path=ppt/theme/theme1.xml><?xml version="1.0" encoding="utf-8"?>
<a:theme xmlns:a="http://schemas.openxmlformats.org/drawingml/2006/main" name="سمة Office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حيوية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0" ma:contentTypeDescription="Create a new document." ma:contentTypeScope="" ma:versionID="0d09ce8e821a4e034b1a9a65a015a5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5447B-551D-4057-B6CE-DD479D4B4CD2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2ABFAE3-0153-4E99-AF5C-A3941260C4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A935A-95CC-4700-BC77-970BDC391AD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337</Words>
  <Application>Microsoft Office PowerPoint</Application>
  <PresentationFormat>On-screen Show (4:3)</PresentationFormat>
  <Paragraphs>38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سمة Office</vt:lpstr>
      <vt:lpstr>Renal system GFR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Nephron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kidney functions</dc:title>
  <dc:creator>Admin</dc:creator>
  <cp:lastModifiedBy>Sanabil Hassanat</cp:lastModifiedBy>
  <cp:revision>197</cp:revision>
  <dcterms:created xsi:type="dcterms:W3CDTF">2011-12-28T20:45:54Z</dcterms:created>
  <dcterms:modified xsi:type="dcterms:W3CDTF">2022-04-28T09:40:55Z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