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6" r:id="rId2"/>
    <p:sldId id="256" r:id="rId3"/>
    <p:sldId id="257" r:id="rId4"/>
    <p:sldId id="323" r:id="rId5"/>
    <p:sldId id="322" r:id="rId6"/>
    <p:sldId id="296" r:id="rId7"/>
    <p:sldId id="258" r:id="rId8"/>
    <p:sldId id="324" r:id="rId9"/>
    <p:sldId id="259" r:id="rId10"/>
    <p:sldId id="261" r:id="rId11"/>
    <p:sldId id="321" r:id="rId12"/>
    <p:sldId id="300" r:id="rId13"/>
    <p:sldId id="298" r:id="rId14"/>
    <p:sldId id="309" r:id="rId15"/>
    <p:sldId id="311" r:id="rId16"/>
    <p:sldId id="310" r:id="rId17"/>
    <p:sldId id="312" r:id="rId18"/>
    <p:sldId id="302" r:id="rId19"/>
    <p:sldId id="313" r:id="rId20"/>
    <p:sldId id="268" r:id="rId21"/>
    <p:sldId id="303" r:id="rId22"/>
    <p:sldId id="270" r:id="rId23"/>
    <p:sldId id="315" r:id="rId24"/>
    <p:sldId id="32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B4F69-04A1-46AA-A50D-A35777D8CEAA}" type="datetimeFigureOut">
              <a:rPr lang="en-MY" smtClean="0"/>
              <a:t>13/3/2022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D8579-A054-4C71-B6E7-FD5E2127A8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2266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401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8860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36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108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341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511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348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976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441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066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186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851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005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3645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09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File:Cutaneous_anthrax_lesion_on_the_neck._PHIL_1934_lores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s://en.wikipedia.org/wiki/File:Skin_reaction_to_anthrax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n.wikipedia.org/wiki/File:Anthrax_-_inhalational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s://en.wikipedia.org/wiki/File:Anthrax_-_inhalational.jp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nthrax_lethal_factor_endopeptidase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Gram_stain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md.com/a-to-z-guides/computed-tomography-ct-scan-of-the-body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n.wikipedia.org/wiki/File:Skin_reaction_to_anthrax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en.wikipedia.org/wiki/File:Cutaneous_anthrax_lesion_on_the_neck._PHIL_1934_lores.jpg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rophylaxis" TargetMode="External"/><Relationship Id="rId3" Type="http://schemas.openxmlformats.org/officeDocument/2006/relationships/hyperlink" Target="https://en.wikipedia.org/wiki/Erythromycin" TargetMode="External"/><Relationship Id="rId7" Type="http://schemas.openxmlformats.org/officeDocument/2006/relationships/hyperlink" Target="https://en.wikipedia.org/wiki/Penicillin" TargetMode="External"/><Relationship Id="rId2" Type="http://schemas.openxmlformats.org/officeDocument/2006/relationships/hyperlink" Target="https://en.wikipedia.org/wiki/Doxycyclin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Vancomycin" TargetMode="External"/><Relationship Id="rId5" Type="http://schemas.openxmlformats.org/officeDocument/2006/relationships/hyperlink" Target="https://en.wikipedia.org/wiki/Ciprofloxacin" TargetMode="External"/><Relationship Id="rId4" Type="http://schemas.openxmlformats.org/officeDocument/2006/relationships/hyperlink" Target="https://en.wikipedia.org/wiki/Fluoroquinolone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Anthrax_PHIL_2033.png" TargetMode="External"/><Relationship Id="rId2" Type="http://schemas.openxmlformats.org/officeDocument/2006/relationships/hyperlink" Target="https://en.wikipedia.org/wiki/Carnivores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bert_Koch" TargetMode="External"/><Relationship Id="rId2" Type="http://schemas.openxmlformats.org/officeDocument/2006/relationships/hyperlink" Target="https://en.wikipedia.org/wiki/Gram-positiv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s://en.wikipedia.org/wiki/File:Bacillus_anthracis_Gram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File:Cutaneous_anthrax_lesion_on_the_neck._PHIL_1934_lores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s://en.wikipedia.org/wiki/File:Skin_reaction_to_anthrax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87" y="2266500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HEALTH</a:t>
            </a:r>
          </a:p>
        </p:txBody>
      </p:sp>
      <p:sp>
        <p:nvSpPr>
          <p:cNvPr id="5" name="Rectangle 4"/>
          <p:cNvSpPr/>
          <p:nvPr/>
        </p:nvSpPr>
        <p:spPr>
          <a:xfrm>
            <a:off x="1012914" y="5733256"/>
            <a:ext cx="74168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59832" y="4653136"/>
            <a:ext cx="1086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IV</a:t>
            </a:r>
            <a:endParaRPr lang="en-MY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16285" y="3008498"/>
            <a:ext cx="2952328" cy="2471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467544" y="548680"/>
            <a:ext cx="8135938" cy="1368152"/>
          </a:xfrm>
          <a:prstGeom prst="rect">
            <a:avLst/>
          </a:prstGeom>
          <a:noFill/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contourW="12700" prstMaterial="metal">
            <a:contourClr>
              <a:schemeClr val="accent1">
                <a:lumMod val="20000"/>
                <a:lumOff val="80000"/>
              </a:schemeClr>
            </a:contourClr>
          </a:sp3d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1616BA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1616BA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5302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154865"/>
            <a:ext cx="6206319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Mode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of infection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Anthrax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can enter the human body through the </a:t>
            </a:r>
            <a:endParaRPr lang="en-MY" sz="2400" dirty="0">
              <a:solidFill>
                <a:srgbClr val="0070C0"/>
              </a:solidFill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G I tract (ingestion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), </a:t>
            </a:r>
            <a:endParaRPr lang="en-MY" sz="2400" dirty="0">
              <a:solidFill>
                <a:schemeClr val="tx2"/>
              </a:solidFill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lungs (inhalation),</a:t>
            </a:r>
            <a:endParaRPr lang="en-MY" sz="2400" dirty="0">
              <a:solidFill>
                <a:schemeClr val="tx2"/>
              </a:solidFill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skin (cutaneous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) </a:t>
            </a:r>
          </a:p>
        </p:txBody>
      </p:sp>
      <p:sp>
        <p:nvSpPr>
          <p:cNvPr id="4" name="Rectangle 3"/>
          <p:cNvSpPr/>
          <p:nvPr/>
        </p:nvSpPr>
        <p:spPr>
          <a:xfrm>
            <a:off x="34427" y="2761885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                 I   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Cutaneous anthrax, </a:t>
            </a:r>
            <a:endParaRPr lang="en-MY" sz="2400" dirty="0">
              <a:solidFill>
                <a:srgbClr val="C0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also known as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hide-porter's disease, </a:t>
            </a:r>
            <a:r>
              <a:rPr lang="en-MY" sz="2400" b="1" dirty="0">
                <a:cs typeface="Times New Roman" pitchFamily="18" charset="0"/>
              </a:rPr>
              <a:t>(carrier </a:t>
            </a:r>
            <a:r>
              <a:rPr lang="en-MY" sz="2400" b="1" dirty="0" smtClean="0">
                <a:cs typeface="Times New Roman" pitchFamily="18" charset="0"/>
              </a:rPr>
              <a:t>)</a:t>
            </a:r>
            <a:endParaRPr lang="en-MY" sz="2400" dirty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It is the most common form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(&gt;90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%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of anthrax cases</a:t>
            </a:r>
            <a:r>
              <a:rPr lang="en-MY" sz="2400" dirty="0">
                <a:cs typeface="Times New Roman" pitchFamily="18" charset="0"/>
              </a:rPr>
              <a:t>).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It is also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least dangerous </a:t>
            </a:r>
            <a:r>
              <a:rPr lang="en-MY" sz="2400" dirty="0">
                <a:cs typeface="Times New Roman" pitchFamily="18" charset="0"/>
              </a:rPr>
              <a:t>form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 (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low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mortality with </a:t>
            </a:r>
            <a:r>
              <a:rPr lang="en-MY" sz="2400" b="1" dirty="0">
                <a:cs typeface="Times New Roman" pitchFamily="18" charset="0"/>
              </a:rPr>
              <a:t>treatment, 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Cutaneous anthrax is </a:t>
            </a:r>
            <a:r>
              <a:rPr lang="en-MY" sz="2400" dirty="0">
                <a:cs typeface="Times New Roman" pitchFamily="18" charset="0"/>
              </a:rPr>
              <a:t>typically caused when 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B. </a:t>
            </a:r>
            <a:r>
              <a:rPr lang="en-MY" sz="2400" b="1" i="1" dirty="0" err="1">
                <a:solidFill>
                  <a:srgbClr val="0070C0"/>
                </a:solidFill>
                <a:cs typeface="Times New Roman" pitchFamily="18" charset="0"/>
              </a:rPr>
              <a:t>anthracis</a:t>
            </a:r>
            <a:r>
              <a:rPr lang="en-MY" sz="2400" b="1" dirty="0">
                <a:cs typeface="Times New Roman" pitchFamily="18" charset="0"/>
              </a:rPr>
              <a:t> 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spores </a:t>
            </a:r>
            <a:r>
              <a:rPr lang="en-MY" sz="2400" b="1" dirty="0">
                <a:cs typeface="Times New Roman" pitchFamily="18" charset="0"/>
              </a:rPr>
              <a:t>enter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through cuts on the skin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This form is found most commonly when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humans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handle infected animal</a:t>
            </a:r>
            <a:r>
              <a:rPr lang="en-MY" sz="2400" b="1" dirty="0">
                <a:cs typeface="Times New Roman" pitchFamily="18" charset="0"/>
              </a:rPr>
              <a:t>s and/or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animal products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</p:txBody>
      </p:sp>
      <p:pic>
        <p:nvPicPr>
          <p:cNvPr id="5" name="Picture 4" descr="https://upload.wikimedia.org/wikipedia/commons/thumb/3/37/Cutaneous_anthrax_lesion_on_the_neck._PHIL_1934_lores.jpg/220px-Cutaneous_anthrax_lesion_on_the_neck._PHIL_1934_lores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738" y="2924944"/>
            <a:ext cx="1564354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s://upload.wikimedia.org/wikipedia/commons/thumb/c/c7/Skin_reaction_to_anthrax.jpg/220px-Skin_reaction_to_anthrax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214" y="900180"/>
            <a:ext cx="2137274" cy="15927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dirty="0" smtClean="0"/>
              <a:t>28/3/2021</a:t>
            </a:r>
            <a:endParaRPr lang="en-M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9401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7419" y="741521"/>
            <a:ext cx="9439939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Cutaneous </a:t>
            </a:r>
            <a:r>
              <a:rPr lang="en-MY" sz="2400" b="1" dirty="0">
                <a:cs typeface="Times New Roman" pitchFamily="18" charset="0"/>
              </a:rPr>
              <a:t>anthrax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is rarely fatal </a:t>
            </a:r>
            <a:r>
              <a:rPr lang="en-MY" sz="2400" b="1" dirty="0">
                <a:cs typeface="Times New Roman" pitchFamily="18" charset="0"/>
              </a:rPr>
              <a:t>if treated</a:t>
            </a:r>
            <a:r>
              <a:rPr lang="en-MY" sz="2400" dirty="0"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Without treatment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about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20% </a:t>
            </a:r>
            <a:r>
              <a:rPr lang="en-MY" sz="2400" b="1" dirty="0">
                <a:cs typeface="Times New Roman" pitchFamily="18" charset="0"/>
              </a:rPr>
              <a:t>of cutaneous skin infection cases     progress to</a:t>
            </a:r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toxaemia </a:t>
            </a:r>
            <a:r>
              <a:rPr lang="en-MY" sz="2400" dirty="0">
                <a:cs typeface="Times New Roman" pitchFamily="18" charset="0"/>
              </a:rPr>
              <a:t>and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death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n-MY" sz="2400" b="1" dirty="0" smtClean="0">
                <a:solidFill>
                  <a:srgbClr val="7030A0"/>
                </a:solidFill>
                <a:cs typeface="Times New Roman" pitchFamily="18" charset="0"/>
              </a:rPr>
              <a:t>beginning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as an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irritating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itchy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skin lesion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boil -like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 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skin-lesion</a:t>
            </a:r>
          </a:p>
          <a:p>
            <a:pPr lvl="0"/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   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 that eventually 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forms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 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ulcer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with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black centre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(</a:t>
            </a:r>
            <a:r>
              <a:rPr lang="en-MY" sz="2400" b="1" dirty="0" err="1">
                <a:solidFill>
                  <a:srgbClr val="1F497D"/>
                </a:solidFill>
                <a:cs typeface="Times New Roman" pitchFamily="18" charset="0"/>
              </a:rPr>
              <a:t>eschar</a:t>
            </a:r>
            <a:r>
              <a:rPr lang="en-MY" sz="2400" dirty="0">
                <a:solidFill>
                  <a:srgbClr val="1F497D"/>
                </a:solidFill>
                <a:cs typeface="Times New Roman" pitchFamily="18" charset="0"/>
              </a:rPr>
              <a:t>)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The black </a:t>
            </a:r>
            <a:r>
              <a:rPr lang="en-MY" sz="2400" b="1" dirty="0" err="1">
                <a:solidFill>
                  <a:prstClr val="black"/>
                </a:solidFill>
                <a:cs typeface="Times New Roman" pitchFamily="18" charset="0"/>
              </a:rPr>
              <a:t>eschar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often shows up as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 a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large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,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painless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,  necrotic ulcer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endParaRPr lang="en-MY" sz="2400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 smtClean="0">
                <a:cs typeface="Times New Roman" pitchFamily="18" charset="0"/>
              </a:rPr>
              <a:t>In general, </a:t>
            </a:r>
            <a:r>
              <a:rPr lang="en-MY" sz="2400" b="1" dirty="0" smtClean="0">
                <a:cs typeface="Times New Roman" pitchFamily="18" charset="0"/>
              </a:rPr>
              <a:t>cutaneous infections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form within the site of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spore penetration </a:t>
            </a:r>
            <a:r>
              <a:rPr lang="en-MY" sz="2400" b="1" dirty="0" smtClean="0">
                <a:cs typeface="Times New Roman" pitchFamily="18" charset="0"/>
              </a:rPr>
              <a:t>between </a:t>
            </a: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2 - 5 days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after exposure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r>
              <a:rPr lang="en-MY" sz="2400" dirty="0" smtClean="0"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dirty="0" smtClean="0">
                <a:cs typeface="Times New Roman" pitchFamily="18" charset="0"/>
              </a:rPr>
              <a:t>Unlike </a:t>
            </a:r>
            <a:r>
              <a:rPr lang="en-MY" sz="2400" b="1" dirty="0" smtClean="0">
                <a:cs typeface="Times New Roman" pitchFamily="18" charset="0"/>
              </a:rPr>
              <a:t>bruises  or most other lesions, cutaneous anthrax </a:t>
            </a:r>
            <a:r>
              <a:rPr lang="en-MY" sz="2400" dirty="0" smtClean="0">
                <a:cs typeface="Times New Roman" pitchFamily="18" charset="0"/>
              </a:rPr>
              <a:t>infections </a:t>
            </a:r>
            <a:r>
              <a:rPr lang="en-MY" sz="2400" b="1" dirty="0" smtClean="0">
                <a:cs typeface="Times New Roman" pitchFamily="18" charset="0"/>
              </a:rPr>
              <a:t>normally do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not cause pain</a:t>
            </a:r>
            <a:r>
              <a:rPr lang="en-MY" sz="2400" b="1" dirty="0" smtClean="0">
                <a:cs typeface="Times New Roman" pitchFamily="18" charset="0"/>
              </a:rPr>
              <a:t>. </a:t>
            </a:r>
            <a:endParaRPr lang="en-MY" sz="2400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Nearby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lymph nodes </a:t>
            </a:r>
            <a:r>
              <a:rPr lang="en-MY" sz="2200" dirty="0" smtClean="0">
                <a:cs typeface="Times New Roman" pitchFamily="18" charset="0"/>
              </a:rPr>
              <a:t>may become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infected,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reddened, swollen</a:t>
            </a:r>
            <a:r>
              <a:rPr lang="en-MY" sz="2200" b="1" dirty="0" smtClean="0">
                <a:cs typeface="Times New Roman" pitchFamily="18" charset="0"/>
              </a:rPr>
              <a:t>, &amp;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painful</a:t>
            </a:r>
            <a:r>
              <a:rPr lang="en-MY" sz="2200" dirty="0" smtClean="0">
                <a:solidFill>
                  <a:srgbClr val="0070C0"/>
                </a:solidFill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0070C0"/>
                </a:solidFill>
                <a:cs typeface="Times New Roman" pitchFamily="18" charset="0"/>
              </a:rPr>
              <a:t>A </a:t>
            </a:r>
            <a:r>
              <a:rPr lang="en-MY" sz="2300" b="1" dirty="0" smtClean="0">
                <a:cs typeface="Times New Roman" pitchFamily="18" charset="0"/>
              </a:rPr>
              <a:t>dry </a:t>
            </a:r>
            <a:r>
              <a:rPr lang="en-MY" sz="2300" b="1" dirty="0" smtClean="0">
                <a:solidFill>
                  <a:srgbClr val="0070C0"/>
                </a:solidFill>
                <a:cs typeface="Times New Roman" pitchFamily="18" charset="0"/>
              </a:rPr>
              <a:t>crust forms </a:t>
            </a:r>
            <a:r>
              <a:rPr lang="en-MY" sz="2300" b="1" dirty="0" smtClean="0">
                <a:cs typeface="Times New Roman" pitchFamily="18" charset="0"/>
              </a:rPr>
              <a:t>over the lesion soon</a:t>
            </a:r>
            <a:r>
              <a:rPr lang="en-MY" sz="2300" dirty="0" smtClean="0">
                <a:cs typeface="Times New Roman" pitchFamily="18" charset="0"/>
              </a:rPr>
              <a:t>, </a:t>
            </a:r>
            <a:r>
              <a:rPr lang="en-MY" sz="2300" b="1" dirty="0" smtClean="0">
                <a:cs typeface="Times New Roman" pitchFamily="18" charset="0"/>
              </a:rPr>
              <a:t>and falls off  in a </a:t>
            </a:r>
            <a:r>
              <a:rPr lang="en-MY" sz="2300" b="1" dirty="0" smtClean="0">
                <a:solidFill>
                  <a:srgbClr val="0070C0"/>
                </a:solidFill>
                <a:cs typeface="Times New Roman" pitchFamily="18" charset="0"/>
              </a:rPr>
              <a:t>few weeks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 smtClean="0">
                <a:cs typeface="Times New Roman" pitchFamily="18" charset="0"/>
              </a:rPr>
              <a:t>Complete recovery may take longer.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15616" y="333448"/>
            <a:ext cx="3204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Garamond" pitchFamily="18" charset="0"/>
              </a:rPr>
              <a:t>Cutaneous anthrax cont. ..</a:t>
            </a:r>
            <a:endParaRPr lang="en-MY" dirty="0"/>
          </a:p>
        </p:txBody>
      </p:sp>
      <p:sp>
        <p:nvSpPr>
          <p:cNvPr id="4" name="Right Arrow 3"/>
          <p:cNvSpPr/>
          <p:nvPr/>
        </p:nvSpPr>
        <p:spPr>
          <a:xfrm>
            <a:off x="7628936" y="62277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6" name="Picture 5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637652"/>
            <a:ext cx="1713295" cy="14394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6671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64315" y="836712"/>
            <a:ext cx="943727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  </a:t>
            </a: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II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Respiratory infection in human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dirty="0" smtClean="0">
                <a:cs typeface="Times New Roman" pitchFamily="18" charset="0"/>
              </a:rPr>
              <a:t>   Historically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inhalational anthrax </a:t>
            </a:r>
            <a:r>
              <a:rPr lang="en-MY" sz="2400" dirty="0">
                <a:cs typeface="Times New Roman" pitchFamily="18" charset="0"/>
              </a:rPr>
              <a:t>was</a:t>
            </a:r>
            <a:r>
              <a:rPr lang="en-MY" sz="2400" b="1" dirty="0">
                <a:cs typeface="Times New Roman" pitchFamily="18" charset="0"/>
              </a:rPr>
              <a:t> called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wool sorters'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disease</a:t>
            </a:r>
          </a:p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</a:t>
            </a:r>
            <a:r>
              <a:rPr lang="en-MY" sz="2400" dirty="0" smtClean="0">
                <a:cs typeface="Times New Roman" pitchFamily="18" charset="0"/>
              </a:rPr>
              <a:t>because </a:t>
            </a:r>
            <a:r>
              <a:rPr lang="en-MY" sz="2400" dirty="0">
                <a:cs typeface="Times New Roman" pitchFamily="18" charset="0"/>
              </a:rPr>
              <a:t>it was an occupational hazard for people who sorted wool</a:t>
            </a:r>
            <a:r>
              <a:rPr lang="en-MY" sz="2400" dirty="0">
                <a:solidFill>
                  <a:srgbClr val="7030A0"/>
                </a:solidFill>
                <a:cs typeface="Times New Roman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7030A0"/>
                </a:solidFill>
                <a:cs typeface="Times New Roman" pitchFamily="18" charset="0"/>
              </a:rPr>
              <a:t>Today, this form of infection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extremely rare </a:t>
            </a:r>
            <a:r>
              <a:rPr lang="en-MY" sz="2400" b="1" dirty="0" smtClean="0">
                <a:solidFill>
                  <a:srgbClr val="7030A0"/>
                </a:solidFill>
                <a:cs typeface="Times New Roman" pitchFamily="18" charset="0"/>
              </a:rPr>
              <a:t>,in </a:t>
            </a:r>
            <a:r>
              <a:rPr lang="en-MY" sz="2400" b="1" dirty="0">
                <a:solidFill>
                  <a:srgbClr val="7030A0"/>
                </a:solidFill>
                <a:cs typeface="Times New Roman" pitchFamily="18" charset="0"/>
              </a:rPr>
              <a:t>advanced nations, as almost no infected animals </a:t>
            </a:r>
            <a:r>
              <a:rPr lang="en-MY" sz="2400" b="1" dirty="0" smtClean="0">
                <a:solidFill>
                  <a:srgbClr val="7030A0"/>
                </a:solidFill>
                <a:cs typeface="Times New Roman" pitchFamily="18" charset="0"/>
              </a:rPr>
              <a:t>remain</a:t>
            </a:r>
            <a:endParaRPr lang="en-MY" sz="2400" b="1" u="sng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Relatively rare </a:t>
            </a:r>
            <a:r>
              <a:rPr lang="en-MY" sz="2400" b="1" dirty="0" smtClean="0">
                <a:cs typeface="Times New Roman" pitchFamily="18" charset="0"/>
              </a:rPr>
              <a:t>and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    presents </a:t>
            </a: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as two stages</a:t>
            </a:r>
            <a:r>
              <a:rPr lang="en-MY" sz="2400" b="1" u="sng" dirty="0" smtClean="0">
                <a:cs typeface="Times New Roman" pitchFamily="18" charset="0"/>
              </a:rPr>
              <a:t>.</a:t>
            </a:r>
          </a:p>
          <a:p>
            <a:pPr marL="342900" lvl="0" indent="-342900" algn="ctr">
              <a:buFont typeface="Wingdings" panose="05000000000000000000" pitchFamily="2" charset="2"/>
              <a:buChar char="v"/>
            </a:pPr>
            <a:r>
              <a:rPr lang="en-MY" sz="2400" dirty="0" smtClean="0">
                <a:cs typeface="Times New Roman" pitchFamily="18" charset="0"/>
              </a:rPr>
              <a:t> It infects the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lymph nodes </a:t>
            </a:r>
            <a:r>
              <a:rPr lang="en-MY" sz="2400" dirty="0" smtClean="0">
                <a:cs typeface="Times New Roman" pitchFamily="18" charset="0"/>
              </a:rPr>
              <a:t>in the chest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first</a:t>
            </a:r>
            <a:r>
              <a:rPr lang="en-MY" sz="2400" dirty="0" smtClean="0">
                <a:cs typeface="Times New Roman" pitchFamily="18" charset="0"/>
              </a:rPr>
              <a:t>, </a:t>
            </a:r>
            <a:r>
              <a:rPr lang="en-MY" sz="2400" b="1" dirty="0" smtClean="0">
                <a:cs typeface="Times New Roman" pitchFamily="18" charset="0"/>
              </a:rPr>
              <a:t>rather than the lungs themselves, </a:t>
            </a:r>
            <a:r>
              <a:rPr lang="en-MY" sz="2400" dirty="0">
                <a:cs typeface="Times New Roman" pitchFamily="18" charset="0"/>
              </a:rPr>
              <a:t>causing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Haemorrhagic</a:t>
            </a: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  </a:t>
            </a:r>
            <a:r>
              <a:rPr lang="en-MY" sz="2400" b="1" u="sng" dirty="0" err="1" smtClean="0">
                <a:solidFill>
                  <a:srgbClr val="FF0000"/>
                </a:solidFill>
                <a:cs typeface="Times New Roman" pitchFamily="18" charset="0"/>
              </a:rPr>
              <a:t>Mediastinitis</a:t>
            </a:r>
            <a:r>
              <a:rPr lang="en-MY" sz="2400" i="1" dirty="0" smtClean="0">
                <a:cs typeface="Times New Roman" pitchFamily="18" charset="0"/>
              </a:rPr>
              <a:t>, </a:t>
            </a:r>
            <a:r>
              <a:rPr lang="en-MY" sz="2400" b="1" dirty="0" smtClean="0">
                <a:cs typeface="Times New Roman" pitchFamily="18" charset="0"/>
              </a:rPr>
              <a:t>therefore causing   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shortness of breath</a:t>
            </a:r>
            <a:r>
              <a:rPr lang="en-MY" sz="2400" dirty="0" smtClean="0">
                <a:solidFill>
                  <a:schemeClr val="tx2"/>
                </a:solidFill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The first stage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causes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cold and flu-like symptoms</a:t>
            </a:r>
            <a:r>
              <a:rPr lang="en-MY" sz="2400" dirty="0" smtClean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7030A0"/>
                </a:solidFill>
                <a:cs typeface="Times New Roman" pitchFamily="18" charset="0"/>
              </a:rPr>
              <a:t>Symptoms </a:t>
            </a:r>
            <a:r>
              <a:rPr lang="en-MY" sz="2300" b="1" dirty="0" smtClean="0">
                <a:cs typeface="Times New Roman" pitchFamily="18" charset="0"/>
              </a:rPr>
              <a:t>include </a:t>
            </a:r>
            <a:r>
              <a:rPr lang="en-MY" sz="2300" b="1" dirty="0" smtClean="0">
                <a:solidFill>
                  <a:srgbClr val="0070C0"/>
                </a:solidFill>
                <a:cs typeface="Times New Roman" pitchFamily="18" charset="0"/>
              </a:rPr>
              <a:t>fever, shortness of breath, cough, fatigue, &amp; chills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 This can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last</a:t>
            </a:r>
            <a:r>
              <a:rPr lang="en-MY" sz="2400" b="1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hours </a:t>
            </a:r>
            <a:r>
              <a:rPr lang="en-MY" sz="2400" b="1" dirty="0" smtClean="0">
                <a:cs typeface="Times New Roman" pitchFamily="18" charset="0"/>
              </a:rPr>
              <a:t>to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days.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fatalities </a:t>
            </a:r>
            <a:r>
              <a:rPr lang="en-MY" sz="2400" b="1" dirty="0" smtClean="0">
                <a:cs typeface="Times New Roman" pitchFamily="18" charset="0"/>
              </a:rPr>
              <a:t>from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inhalational </a:t>
            </a:r>
            <a:r>
              <a:rPr lang="en-MY" sz="2400" b="1" dirty="0">
                <a:cs typeface="Times New Roman" pitchFamily="18" charset="0"/>
              </a:rPr>
              <a:t>anthrax which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90% fatal. 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dirty="0" smtClean="0">
                <a:cs typeface="Times New Roman" pitchFamily="18" charset="0"/>
              </a:rPr>
              <a:t>Occurred   when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3" name="Picture 2" descr="https://upload.wikimedia.org/wikipedia/commons/thumb/e/e6/Anthrax_-_inhalational.jpg/220px-Anthrax_-_inhalational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932" y="1635"/>
            <a:ext cx="1481068" cy="133913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406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800" dirty="0">
                <a:latin typeface="Garamond" pitchFamily="18" charset="0"/>
              </a:rPr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9097" y="553005"/>
            <a:ext cx="914501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1400" b="1" dirty="0">
                <a:solidFill>
                  <a:srgbClr val="FF0000"/>
                </a:solidFill>
                <a:cs typeface="Times New Roman" pitchFamily="18" charset="0"/>
              </a:rPr>
              <a:t>fatalities </a:t>
            </a:r>
            <a:r>
              <a:rPr lang="en-MY" sz="1400" b="1" dirty="0">
                <a:cs typeface="Times New Roman" pitchFamily="18" charset="0"/>
              </a:rPr>
              <a:t>from</a:t>
            </a:r>
            <a:r>
              <a:rPr lang="en-MY" sz="1400" b="1" dirty="0">
                <a:solidFill>
                  <a:srgbClr val="FF0000"/>
                </a:solidFill>
                <a:cs typeface="Times New Roman" pitchFamily="18" charset="0"/>
              </a:rPr>
              <a:t> inhalational </a:t>
            </a:r>
            <a:r>
              <a:rPr lang="en-MY" sz="1400" b="1" dirty="0">
                <a:cs typeface="Times New Roman" pitchFamily="18" charset="0"/>
              </a:rPr>
              <a:t>anthrax </a:t>
            </a:r>
            <a:r>
              <a:rPr lang="en-MY" sz="1400" dirty="0">
                <a:cs typeface="Times New Roman" pitchFamily="18" charset="0"/>
              </a:rPr>
              <a:t>are  when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first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stage is mistaken </a:t>
            </a:r>
            <a:r>
              <a:rPr lang="en-MY" sz="2400" b="1" dirty="0">
                <a:cs typeface="Times New Roman" pitchFamily="18" charset="0"/>
              </a:rPr>
              <a:t>for the cold or flu and the victim does not seek treatment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until the second stage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,</a:t>
            </a:r>
          </a:p>
          <a:p>
            <a:pPr lvl="0"/>
            <a:r>
              <a:rPr lang="en-MY" sz="2400" dirty="0">
                <a:cs typeface="Times New Roman" pitchFamily="18" charset="0"/>
              </a:rPr>
              <a:t> </a:t>
            </a:r>
            <a:endParaRPr lang="en-MY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u="sng" dirty="0" smtClean="0">
                <a:cs typeface="Times New Roman" pitchFamily="18" charset="0"/>
              </a:rPr>
              <a:t>The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second (pneumonia</a:t>
            </a:r>
            <a:r>
              <a:rPr lang="en-MY" sz="2400" b="1" u="sng" dirty="0">
                <a:cs typeface="Times New Roman" pitchFamily="18" charset="0"/>
              </a:rPr>
              <a:t>)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stage</a:t>
            </a:r>
            <a:r>
              <a:rPr lang="en-MY" sz="2400" b="1" u="sng" dirty="0">
                <a:cs typeface="Times New Roman" pitchFamily="18" charset="0"/>
              </a:rPr>
              <a:t> </a:t>
            </a:r>
            <a:endParaRPr lang="en-MY" sz="2400" u="sng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cs typeface="Times New Roman" pitchFamily="18" charset="0"/>
              </a:rPr>
              <a:t> occurs when the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infection spreads </a:t>
            </a:r>
            <a:r>
              <a:rPr lang="en-MY" sz="2200" b="1" dirty="0">
                <a:cs typeface="Times New Roman" pitchFamily="18" charset="0"/>
              </a:rPr>
              <a:t>from the lymph nodes </a:t>
            </a: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to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the lungs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cs typeface="Times New Roman" pitchFamily="18" charset="0"/>
              </a:rPr>
              <a:t> 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Symptoms of the second stage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develop suddenly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after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 smtClean="0">
                <a:solidFill>
                  <a:srgbClr val="CC0099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CC0099"/>
                </a:solidFill>
                <a:cs typeface="Times New Roman" pitchFamily="18" charset="0"/>
              </a:rPr>
              <a:t>hours or days </a:t>
            </a:r>
            <a:r>
              <a:rPr lang="en-MY" sz="2200" b="1" dirty="0">
                <a:cs typeface="Times New Roman" pitchFamily="18" charset="0"/>
              </a:rPr>
              <a:t>of the first stage. </a:t>
            </a:r>
            <a:endParaRPr lang="en-MY" sz="22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Symptoms include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cs typeface="Times New Roman" pitchFamily="18" charset="0"/>
              </a:rPr>
              <a:t>high </a:t>
            </a:r>
            <a:r>
              <a:rPr lang="en-MY" sz="2200" b="1" dirty="0">
                <a:solidFill>
                  <a:srgbClr val="7030A0"/>
                </a:solidFill>
                <a:cs typeface="Times New Roman" pitchFamily="18" charset="0"/>
              </a:rPr>
              <a:t>fever,  </a:t>
            </a:r>
            <a:r>
              <a:rPr lang="en-MY" sz="2200" b="1" dirty="0" smtClean="0">
                <a:solidFill>
                  <a:srgbClr val="7030A0"/>
                </a:solidFill>
                <a:cs typeface="Times New Roman" pitchFamily="18" charset="0"/>
              </a:rPr>
              <a:t> extreme </a:t>
            </a:r>
            <a:r>
              <a:rPr lang="en-MY" sz="2200" b="1" dirty="0">
                <a:solidFill>
                  <a:srgbClr val="7030A0"/>
                </a:solidFill>
                <a:cs typeface="Times New Roman" pitchFamily="18" charset="0"/>
              </a:rPr>
              <a:t>shortness of breath</a:t>
            </a:r>
            <a:r>
              <a:rPr lang="en-MY" sz="2200" dirty="0">
                <a:solidFill>
                  <a:srgbClr val="7030A0"/>
                </a:solidFill>
                <a:cs typeface="Times New Roman" pitchFamily="18" charset="0"/>
              </a:rPr>
              <a:t>  </a:t>
            </a:r>
            <a:r>
              <a:rPr lang="en-MY" sz="2200" b="1" dirty="0" smtClean="0">
                <a:solidFill>
                  <a:srgbClr val="7030A0"/>
                </a:solidFill>
                <a:cs typeface="Times New Roman" pitchFamily="18" charset="0"/>
              </a:rPr>
              <a:t>shock</a:t>
            </a:r>
            <a:r>
              <a:rPr lang="en-MY" sz="2200" dirty="0">
                <a:solidFill>
                  <a:srgbClr val="7030A0"/>
                </a:solidFill>
                <a:cs typeface="Times New Roman" pitchFamily="18" charset="0"/>
              </a:rPr>
              <a:t>, a</a:t>
            </a:r>
            <a:r>
              <a:rPr lang="en-MY" sz="2200" dirty="0">
                <a:cs typeface="Times New Roman" pitchFamily="18" charset="0"/>
              </a:rPr>
              <a:t>nd </a:t>
            </a:r>
            <a:endParaRPr lang="en-MY" sz="2200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 smtClean="0">
                <a:cs typeface="Times New Roman" pitchFamily="18" charset="0"/>
              </a:rPr>
              <a:t>rapid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death within 48 hours </a:t>
            </a:r>
            <a:r>
              <a:rPr lang="en-MY" sz="2200" b="1" dirty="0">
                <a:cs typeface="Times New Roman" pitchFamily="18" charset="0"/>
              </a:rPr>
              <a:t>in fatal cases</a:t>
            </a:r>
            <a:r>
              <a:rPr lang="en-MY" sz="2200" dirty="0" smtClean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cs typeface="Times New Roman" pitchFamily="18" charset="0"/>
              </a:rPr>
              <a:t>mortality </a:t>
            </a:r>
            <a:r>
              <a:rPr lang="en-MY" sz="2200" b="1" dirty="0">
                <a:cs typeface="Times New Roman" pitchFamily="18" charset="0"/>
              </a:rPr>
              <a:t>rates </a:t>
            </a:r>
            <a:r>
              <a:rPr lang="en-MY" sz="2200" dirty="0">
                <a:cs typeface="Times New Roman" pitchFamily="18" charset="0"/>
              </a:rPr>
              <a:t>were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over 85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%,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cs typeface="Times New Roman" pitchFamily="18" charset="0"/>
              </a:rPr>
              <a:t> </a:t>
            </a:r>
            <a:r>
              <a:rPr lang="en-MY" sz="2200" b="1" dirty="0" smtClean="0">
                <a:cs typeface="Times New Roman" pitchFamily="18" charset="0"/>
              </a:rPr>
              <a:t>treated </a:t>
            </a:r>
            <a:r>
              <a:rPr lang="en-MY" sz="2200" b="1" dirty="0">
                <a:cs typeface="Times New Roman" pitchFamily="18" charset="0"/>
              </a:rPr>
              <a:t>early case fatality rate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dropped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45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%.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183673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Garamond" pitchFamily="18" charset="0"/>
              </a:rPr>
              <a:t>Respiratory infection cont. .. 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146872" y="5264544"/>
            <a:ext cx="8539928" cy="110799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Distinguishing pulmonary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anthrax from more common  causes of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respiratory illness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essential to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avoiding delays i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n diagnosis and thereby improving outcomes</a:t>
            </a:r>
          </a:p>
        </p:txBody>
      </p:sp>
      <p:pic>
        <p:nvPicPr>
          <p:cNvPr id="7" name="Picture 6" descr="https://upload.wikimedia.org/wikipedia/commons/thumb/e/e6/Anthrax_-_inhalational.jpg/220px-Anthrax_-_inhalational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831497"/>
            <a:ext cx="2142938" cy="22656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682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916312"/>
            <a:ext cx="912731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infection of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herbivores</a:t>
            </a:r>
            <a:r>
              <a:rPr lang="en-MY" sz="2400" b="1" dirty="0">
                <a:cs typeface="Times New Roman" pitchFamily="18" charset="0"/>
              </a:rPr>
              <a:t> (and occasionally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humans</a:t>
            </a:r>
            <a:r>
              <a:rPr lang="en-MY" sz="2400" b="1" dirty="0">
                <a:cs typeface="Times New Roman" pitchFamily="18" charset="0"/>
              </a:rPr>
              <a:t>) by the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inhalational route normally </a:t>
            </a:r>
            <a:r>
              <a:rPr lang="en-MY" sz="2400" b="1" dirty="0">
                <a:cs typeface="Times New Roman" pitchFamily="18" charset="0"/>
              </a:rPr>
              <a:t>proceeds as</a:t>
            </a:r>
            <a:r>
              <a:rPr lang="en-MY" sz="2400" b="1" dirty="0" smtClean="0">
                <a:cs typeface="Times New Roman" pitchFamily="18" charset="0"/>
              </a:rPr>
              <a:t>:</a:t>
            </a:r>
          </a:p>
          <a:p>
            <a:endParaRPr lang="en-MY" sz="24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 Once the spores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inhaled, </a:t>
            </a:r>
            <a:r>
              <a:rPr lang="en-MY" sz="2400" b="1" dirty="0">
                <a:cs typeface="Times New Roman" pitchFamily="18" charset="0"/>
              </a:rPr>
              <a:t>they are transported </a:t>
            </a:r>
            <a:r>
              <a:rPr lang="en-MY" sz="2400" b="1" dirty="0" smtClean="0">
                <a:cs typeface="Times New Roman" pitchFamily="18" charset="0"/>
              </a:rPr>
              <a:t>into </a:t>
            </a:r>
            <a:r>
              <a:rPr lang="en-MY" sz="2400" b="1" dirty="0">
                <a:cs typeface="Times New Roman" pitchFamily="18" charset="0"/>
              </a:rPr>
              <a:t>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alveoli</a:t>
            </a:r>
            <a:r>
              <a:rPr lang="en-MY" sz="2400" dirty="0" smtClean="0"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The spores are then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picked up by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macrophages </a:t>
            </a:r>
            <a:r>
              <a:rPr lang="en-MY" sz="2400" dirty="0" smtClean="0">
                <a:cs typeface="Times New Roman" pitchFamily="18" charset="0"/>
              </a:rPr>
              <a:t>in </a:t>
            </a:r>
            <a:r>
              <a:rPr lang="en-MY" sz="2400" dirty="0">
                <a:cs typeface="Times New Roman" pitchFamily="18" charset="0"/>
              </a:rPr>
              <a:t>the lungs and are </a:t>
            </a:r>
            <a:r>
              <a:rPr lang="en-MY" sz="2400" b="1" dirty="0">
                <a:solidFill>
                  <a:schemeClr val="accent1"/>
                </a:solidFill>
                <a:cs typeface="Times New Roman" pitchFamily="18" charset="0"/>
              </a:rPr>
              <a:t>transported through </a:t>
            </a:r>
            <a:r>
              <a:rPr lang="en-MY" sz="2400" b="1" dirty="0" smtClean="0">
                <a:solidFill>
                  <a:schemeClr val="accent1"/>
                </a:solidFill>
                <a:cs typeface="Times New Roman" pitchFamily="18" charset="0"/>
              </a:rPr>
              <a:t>lymphatic  </a:t>
            </a:r>
            <a:r>
              <a:rPr lang="en-MY" sz="2400" dirty="0" smtClean="0">
                <a:cs typeface="Times New Roman" pitchFamily="18" charset="0"/>
              </a:rPr>
              <a:t>vessels </a:t>
            </a:r>
            <a:r>
              <a:rPr lang="en-MY" sz="2400" dirty="0">
                <a:cs typeface="Times New Roman" pitchFamily="18" charset="0"/>
              </a:rPr>
              <a:t>to </a:t>
            </a:r>
            <a:r>
              <a:rPr lang="en-MY" sz="2400" dirty="0" smtClean="0">
                <a:cs typeface="Times New Roman" pitchFamily="18" charset="0"/>
              </a:rPr>
              <a:t>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lymph nodes</a:t>
            </a:r>
            <a:r>
              <a:rPr lang="en-MY" sz="2400" b="1" dirty="0">
                <a:cs typeface="Times New Roman" pitchFamily="18" charset="0"/>
              </a:rPr>
              <a:t>  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 the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mediastinum.</a:t>
            </a:r>
            <a:endParaRPr lang="en-MY" sz="2400" b="1" dirty="0">
              <a:solidFill>
                <a:srgbClr val="0070C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Once in the lymph </a:t>
            </a:r>
            <a:r>
              <a:rPr lang="en-MY" sz="2400" b="1" dirty="0">
                <a:cs typeface="Times New Roman" pitchFamily="18" charset="0"/>
              </a:rPr>
              <a:t>nodes, the spores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germinate</a:t>
            </a:r>
            <a:r>
              <a:rPr lang="en-MY" sz="2400" b="1" dirty="0">
                <a:cs typeface="Times New Roman" pitchFamily="18" charset="0"/>
              </a:rPr>
              <a:t> into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active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bacilli </a:t>
            </a:r>
            <a:r>
              <a:rPr lang="en-MY" sz="2400" b="1" dirty="0">
                <a:cs typeface="Times New Roman" pitchFamily="18" charset="0"/>
              </a:rPr>
              <a:t>that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multiply</a:t>
            </a:r>
            <a:r>
              <a:rPr lang="en-MY" sz="2400" b="1" dirty="0">
                <a:cs typeface="Times New Roman" pitchFamily="18" charset="0"/>
              </a:rPr>
              <a:t> and </a:t>
            </a:r>
            <a:r>
              <a:rPr lang="en-MY" sz="2400" b="1" dirty="0" smtClean="0">
                <a:cs typeface="Times New Roman" pitchFamily="18" charset="0"/>
              </a:rPr>
              <a:t>eventually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burst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the </a:t>
            </a:r>
            <a:r>
              <a:rPr lang="en-MY" sz="2400" b="1" dirty="0" smtClean="0">
                <a:cs typeface="Times New Roman" pitchFamily="18" charset="0"/>
              </a:rPr>
              <a:t>macrophages</a:t>
            </a:r>
            <a:r>
              <a:rPr lang="en-MY" sz="2400" b="1" dirty="0">
                <a:cs typeface="Times New Roman" pitchFamily="18" charset="0"/>
              </a:rPr>
              <a:t>, </a:t>
            </a:r>
            <a:endParaRPr lang="en-MY" sz="24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releasing </a:t>
            </a:r>
            <a:r>
              <a:rPr lang="en-MY" sz="2400" b="1" dirty="0">
                <a:cs typeface="Times New Roman" pitchFamily="18" charset="0"/>
              </a:rPr>
              <a:t>many more bacilli into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bloodstream</a:t>
            </a:r>
            <a:r>
              <a:rPr lang="en-MY" sz="2400" b="1" dirty="0">
                <a:cs typeface="Times New Roman" pitchFamily="18" charset="0"/>
              </a:rPr>
              <a:t> to </a:t>
            </a:r>
            <a:endParaRPr lang="en-MY" sz="2400" b="1" dirty="0" smtClean="0">
              <a:cs typeface="Times New Roman" pitchFamily="18" charset="0"/>
            </a:endParaRPr>
          </a:p>
          <a:p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be </a:t>
            </a:r>
            <a:r>
              <a:rPr lang="en-MY" sz="2400" b="1" dirty="0">
                <a:cs typeface="Times New Roman" pitchFamily="18" charset="0"/>
              </a:rPr>
              <a:t>transferred to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entire body. 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algn="ctr"/>
            <a:r>
              <a:rPr lang="en-MY" sz="2400" b="1" i="1" dirty="0" smtClean="0">
                <a:latin typeface="Garamond" pitchFamily="18" charset="0"/>
              </a:rPr>
              <a:t>     </a:t>
            </a:r>
            <a:r>
              <a:rPr lang="en-MY" sz="1400" b="1" i="1" dirty="0" smtClean="0">
                <a:latin typeface="Garamond" pitchFamily="18" charset="0"/>
              </a:rPr>
              <a:t>Once </a:t>
            </a:r>
            <a:r>
              <a:rPr lang="en-MY" sz="1400" b="1" i="1" dirty="0">
                <a:latin typeface="Garamond" pitchFamily="18" charset="0"/>
              </a:rPr>
              <a:t>in the blood stream</a:t>
            </a:r>
            <a:r>
              <a:rPr lang="en-MY" sz="1600" i="1" dirty="0">
                <a:latin typeface="Garamond" pitchFamily="18" charset="0"/>
              </a:rPr>
              <a:t>, these bacilli </a:t>
            </a:r>
            <a:r>
              <a:rPr lang="en-MY" sz="1600" b="1" i="1" dirty="0">
                <a:latin typeface="Garamond" pitchFamily="18" charset="0"/>
              </a:rPr>
              <a:t>release three proteins </a:t>
            </a:r>
            <a:r>
              <a:rPr lang="en-MY" sz="1600" i="1" dirty="0">
                <a:latin typeface="Garamond" pitchFamily="18" charset="0"/>
              </a:rPr>
              <a:t>named </a:t>
            </a:r>
            <a:r>
              <a:rPr lang="en-MY" sz="1600" i="1" dirty="0">
                <a:latin typeface="Garamond" pitchFamily="18" charset="0"/>
                <a:hlinkClick r:id="rId2"/>
              </a:rPr>
              <a:t>lethal </a:t>
            </a:r>
            <a:r>
              <a:rPr lang="en-MY" sz="1600" i="1" dirty="0" smtClean="0">
                <a:latin typeface="Garamond" pitchFamily="18" charset="0"/>
                <a:hlinkClick r:id="rId2"/>
              </a:rPr>
              <a:t>factor</a:t>
            </a:r>
            <a:r>
              <a:rPr lang="en-MY" sz="1600" i="1" dirty="0">
                <a:latin typeface="Garamond" pitchFamily="18" charset="0"/>
              </a:rPr>
              <a:t>, </a:t>
            </a:r>
            <a:r>
              <a:rPr lang="en-MY" sz="1600" i="1" dirty="0" err="1" smtClean="0">
                <a:latin typeface="Garamond" pitchFamily="18" charset="0"/>
              </a:rPr>
              <a:t>edema</a:t>
            </a:r>
            <a:r>
              <a:rPr lang="en-MY" sz="1600" i="1" dirty="0" smtClean="0">
                <a:latin typeface="Garamond" pitchFamily="18" charset="0"/>
              </a:rPr>
              <a:t> </a:t>
            </a:r>
            <a:r>
              <a:rPr lang="en-MY" sz="1600" i="1" dirty="0">
                <a:latin typeface="Garamond" pitchFamily="18" charset="0"/>
              </a:rPr>
              <a:t>factor, and protective antigen. </a:t>
            </a:r>
            <a:r>
              <a:rPr lang="en-MY" sz="1600" i="1" dirty="0" smtClean="0">
                <a:latin typeface="Garamond" pitchFamily="18" charset="0"/>
              </a:rPr>
              <a:t>   The </a:t>
            </a:r>
            <a:r>
              <a:rPr lang="en-MY" sz="1600" i="1" dirty="0">
                <a:latin typeface="Garamond" pitchFamily="18" charset="0"/>
              </a:rPr>
              <a:t>three are </a:t>
            </a:r>
            <a:r>
              <a:rPr lang="en-MY" sz="1600" b="1" i="1" dirty="0">
                <a:latin typeface="Garamond" pitchFamily="18" charset="0"/>
              </a:rPr>
              <a:t>not toxic by themselve</a:t>
            </a:r>
            <a:r>
              <a:rPr lang="en-MY" sz="1600" i="1" dirty="0">
                <a:latin typeface="Garamond" pitchFamily="18" charset="0"/>
              </a:rPr>
              <a:t>s, but their combination is incredibly lethal to </a:t>
            </a:r>
            <a:r>
              <a:rPr lang="en-MY" sz="1600" i="1" dirty="0" smtClean="0">
                <a:latin typeface="Garamond" pitchFamily="18" charset="0"/>
              </a:rPr>
              <a:t>humans</a:t>
            </a:r>
            <a:endParaRPr lang="en-MY" sz="1600" i="1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2133" y="525242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Garamond" pitchFamily="18" charset="0"/>
              </a:rPr>
              <a:t>Respiratory infection cont. .. </a:t>
            </a:r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42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03392"/>
            <a:ext cx="89644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 smtClean="0">
                <a:solidFill>
                  <a:srgbClr val="C00000"/>
                </a:solidFill>
              </a:rPr>
              <a:t>  </a:t>
            </a:r>
            <a:r>
              <a:rPr lang="en-MY" sz="2400" b="1" u="sng" dirty="0" smtClean="0">
                <a:solidFill>
                  <a:srgbClr val="C00000"/>
                </a:solidFill>
                <a:cs typeface="Times New Roman" pitchFamily="18" charset="0"/>
              </a:rPr>
              <a:t>III  Gastrointestinal </a:t>
            </a: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infection (GI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)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is most </a:t>
            </a:r>
            <a:r>
              <a:rPr lang="en-MY" sz="2400" b="1" dirty="0">
                <a:cs typeface="Times New Roman" pitchFamily="18" charset="0"/>
              </a:rPr>
              <a:t>often caused by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consuming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anthrax-infected meat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lvl="0" algn="ctr"/>
            <a:r>
              <a:rPr lang="en-MY" sz="2400" b="1" dirty="0" smtClean="0">
                <a:cs typeface="Times New Roman" pitchFamily="18" charset="0"/>
              </a:rPr>
              <a:t>and </a:t>
            </a:r>
            <a:r>
              <a:rPr lang="en-MY" sz="2400" dirty="0" smtClean="0"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characterized by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diarrhoea,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potentially with blood, </a:t>
            </a:r>
            <a:endParaRPr lang="en-MY" sz="24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abdominal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pains, </a:t>
            </a:r>
            <a:endParaRPr lang="en-MY" sz="24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loss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of appetite.</a:t>
            </a:r>
            <a:endParaRPr lang="en-MY" sz="2400" dirty="0">
              <a:solidFill>
                <a:schemeClr val="tx2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400" b="1" u="sng" baseline="300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Occasional 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vomiting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of blood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 can occur.</a:t>
            </a:r>
            <a:endParaRPr lang="en-MY" sz="2400" dirty="0">
              <a:cs typeface="Times New Roman" pitchFamily="18" charset="0"/>
            </a:endParaRPr>
          </a:p>
          <a:p>
            <a:pPr lvl="0"/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u="sng" dirty="0">
                <a:solidFill>
                  <a:srgbClr val="7030A0"/>
                </a:solidFill>
                <a:cs typeface="Times New Roman" pitchFamily="18" charset="0"/>
              </a:rPr>
              <a:t>Lesions have been found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400" dirty="0">
                <a:cs typeface="Times New Roman" pitchFamily="18" charset="0"/>
              </a:rPr>
              <a:t>in </a:t>
            </a:r>
            <a:r>
              <a:rPr lang="en-MY" sz="2400" b="1" dirty="0"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intestines</a:t>
            </a:r>
            <a:r>
              <a:rPr lang="en-MY" sz="2400" b="1" dirty="0">
                <a:cs typeface="Times New Roman" pitchFamily="18" charset="0"/>
              </a:rPr>
              <a:t> and </a:t>
            </a:r>
            <a:endParaRPr lang="en-MY" sz="2400" b="1" dirty="0" smtClean="0"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400" dirty="0" smtClean="0">
                <a:cs typeface="Times New Roman" pitchFamily="18" charset="0"/>
              </a:rPr>
              <a:t>in </a:t>
            </a:r>
            <a:r>
              <a:rPr lang="en-MY" sz="2400" dirty="0"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mouth </a:t>
            </a:r>
            <a:r>
              <a:rPr lang="en-MY" sz="2400" b="1" dirty="0" smtClean="0">
                <a:cs typeface="Times New Roman" pitchFamily="18" charset="0"/>
              </a:rPr>
              <a:t>and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throat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400" b="1" dirty="0">
                <a:cs typeface="Times New Roman" pitchFamily="18" charset="0"/>
              </a:rPr>
              <a:t>After the bacterium invades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gastrointestinal system</a:t>
            </a:r>
            <a:r>
              <a:rPr lang="en-MY" sz="2400" b="1" dirty="0">
                <a:cs typeface="Times New Roman" pitchFamily="18" charset="0"/>
              </a:rPr>
              <a:t>, </a:t>
            </a:r>
            <a:endParaRPr lang="en-MY" sz="2400" b="1" dirty="0" smtClean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it </a:t>
            </a:r>
            <a:r>
              <a:rPr lang="en-MY" sz="2400" b="1" dirty="0">
                <a:cs typeface="Times New Roman" pitchFamily="18" charset="0"/>
              </a:rPr>
              <a:t>spreads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to the bloodstream </a:t>
            </a:r>
            <a:r>
              <a:rPr lang="en-MY" sz="2400" b="1" dirty="0">
                <a:cs typeface="Times New Roman" pitchFamily="18" charset="0"/>
              </a:rPr>
              <a:t>and throughout the body, while continuing to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make toxins.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GI infections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can be treated, 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  but usually result 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fatality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rates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25% to 75%,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depending upon how soon treatment commences.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This form of anthrax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the rarest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812360" y="6112791"/>
            <a:ext cx="834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52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9665" y="280875"/>
            <a:ext cx="882148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2000" b="1" dirty="0">
                <a:solidFill>
                  <a:prstClr val="black"/>
                </a:solidFill>
                <a:cs typeface="Times New Roman" pitchFamily="18" charset="0"/>
              </a:rPr>
              <a:t>GI infections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can be treated, </a:t>
            </a:r>
            <a:endParaRPr lang="en-MY" sz="20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000" dirty="0">
                <a:solidFill>
                  <a:prstClr val="black"/>
                </a:solidFill>
                <a:cs typeface="Times New Roman" pitchFamily="18" charset="0"/>
              </a:rPr>
              <a:t>  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but usually result 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fatality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rates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25% to 75%,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depending upon how soon treatment commences.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This form of anthrax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the rarest.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lvl="0"/>
            <a:endParaRPr lang="en-MY" sz="23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                              1V </a:t>
            </a:r>
            <a:r>
              <a:rPr lang="en-MY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injection </a:t>
            </a:r>
            <a:r>
              <a:rPr lang="en-MY" sz="2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 </a:t>
            </a:r>
            <a:endParaRPr lang="en-MY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presents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fever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abscess 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at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site of  drug injection</a:t>
            </a:r>
            <a:r>
              <a:rPr lang="en-MY" sz="2800" dirty="0">
                <a:latin typeface="Garamond" pitchFamily="18" charset="0"/>
              </a:rPr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9844" y="2810235"/>
            <a:ext cx="1872208" cy="49244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Diagnosis.</a:t>
            </a:r>
            <a:endParaRPr lang="en-MY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3170863"/>
            <a:ext cx="8928992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Various techniques 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identification 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MY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2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clinical material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Firstly, specimens may be </a:t>
            </a:r>
            <a:r>
              <a:rPr lang="en-MY" sz="23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Gram stained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lvl="0"/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Gram-positive. are not motile, susceptible to penicillin </a:t>
            </a:r>
          </a:p>
          <a:p>
            <a:pPr lvl="0"/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be confirmed based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 finding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or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toxin in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blood or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by 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of a sample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infected site to </a:t>
            </a:r>
            <a:r>
              <a:rPr lang="en-MY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identify</a:t>
            </a:r>
            <a:endParaRPr lang="en-MY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PCR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endParaRPr lang="en-US" sz="23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1600" y="6026500"/>
            <a:ext cx="8504670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though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culture of the organism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is still the gold standard for diagnosis</a:t>
            </a:r>
            <a:r>
              <a:rPr lang="en-MY" sz="2400" b="1" dirty="0">
                <a:latin typeface="Garamond" pitchFamily="18" charset="0"/>
              </a:rPr>
              <a:t>. 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99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6672"/>
            <a:ext cx="916839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depending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on the part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of the body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that’s affected.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If skin symptoms, take a </a:t>
            </a:r>
            <a:r>
              <a:rPr lang="en-MY" sz="2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small sample </a:t>
            </a: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of the affected skin to test in a lab.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X-ray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of chest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or 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  <a:hlinkClick r:id="rId2"/>
              </a:rPr>
              <a:t>CT scan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if inhalation anthrax.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a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stool test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order to diagnose gastrointestinal anthrax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might have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meningitis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caused by anthrax, 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CSF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</a:rPr>
              <a:t>test</a:t>
            </a:r>
            <a:r>
              <a:rPr lang="en-MY" sz="2800" b="1" dirty="0">
                <a:latin typeface="Garamond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4395" y="2780928"/>
            <a:ext cx="91440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Epidemiology</a:t>
            </a:r>
          </a:p>
          <a:p>
            <a:r>
              <a:rPr lang="en-MY" sz="2800" b="1" dirty="0" smtClean="0">
                <a:latin typeface="Garamond" pitchFamily="18" charset="0"/>
              </a:rPr>
              <a:t>          </a:t>
            </a:r>
            <a:r>
              <a:rPr lang="en-MY" sz="2400" b="1" dirty="0" smtClean="0">
                <a:latin typeface="Garamond" pitchFamily="18" charset="0"/>
              </a:rPr>
              <a:t>Anthrax </a:t>
            </a:r>
            <a:r>
              <a:rPr lang="en-MY" sz="2400" b="1" dirty="0">
                <a:latin typeface="Garamond" pitchFamily="18" charset="0"/>
              </a:rPr>
              <a:t>is </a:t>
            </a:r>
            <a:endParaRPr lang="en-MY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spread by contact with </a:t>
            </a:r>
            <a:r>
              <a:rPr lang="en-MY" sz="2400" dirty="0">
                <a:cs typeface="Times New Roman" pitchFamily="18" charset="0"/>
              </a:rPr>
              <a:t>the bacterium's 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spores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,which often 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appear </a:t>
            </a:r>
            <a:r>
              <a:rPr lang="en-MY" sz="2400" b="1" dirty="0">
                <a:cs typeface="Times New Roman" pitchFamily="18" charset="0"/>
              </a:rPr>
              <a:t>in infectious animal products</a:t>
            </a:r>
            <a:r>
              <a:rPr lang="en-MY" sz="2400" dirty="0">
                <a:cs typeface="Times New Roman" pitchFamily="18" charset="0"/>
              </a:rPr>
              <a:t>. 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Contact</a:t>
            </a:r>
            <a:r>
              <a:rPr lang="en-MY" sz="2400" dirty="0">
                <a:cs typeface="Times New Roman" pitchFamily="18" charset="0"/>
              </a:rPr>
              <a:t> is by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breathing,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eating</a:t>
            </a:r>
            <a:r>
              <a:rPr lang="en-MY" sz="2400" b="1" dirty="0">
                <a:cs typeface="Times New Roman" pitchFamily="18" charset="0"/>
              </a:rPr>
              <a:t>, </a:t>
            </a:r>
            <a:r>
              <a:rPr lang="en-MY" sz="2400" dirty="0">
                <a:cs typeface="Times New Roman" pitchFamily="18" charset="0"/>
              </a:rPr>
              <a:t>or </a:t>
            </a:r>
            <a:r>
              <a:rPr lang="en-MY" sz="2400" b="1" dirty="0">
                <a:cs typeface="Times New Roman" pitchFamily="18" charset="0"/>
              </a:rPr>
              <a:t>through an area </a:t>
            </a:r>
            <a:r>
              <a:rPr lang="en-MY" sz="2400" dirty="0"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broken skin</a:t>
            </a:r>
            <a:r>
              <a:rPr lang="en-MY" sz="2400" b="1" dirty="0" smtClean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does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not typically </a:t>
            </a:r>
            <a:r>
              <a:rPr lang="en-MY" sz="2400" b="1" dirty="0">
                <a:cs typeface="Times New Roman" pitchFamily="18" charset="0"/>
              </a:rPr>
              <a:t>spread directly between </a:t>
            </a:r>
            <a:r>
              <a:rPr lang="en-MY" sz="2400" b="1" dirty="0" smtClean="0">
                <a:cs typeface="Times New Roman" pitchFamily="18" charset="0"/>
              </a:rPr>
              <a:t>people</a:t>
            </a:r>
            <a:endParaRPr lang="en-MY" sz="2400" b="1" dirty="0">
              <a:solidFill>
                <a:srgbClr val="C0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Althoug</a:t>
            </a:r>
            <a:r>
              <a:rPr lang="en-MY" sz="2400" dirty="0">
                <a:cs typeface="Times New Roman" pitchFamily="18" charset="0"/>
              </a:rPr>
              <a:t>h </a:t>
            </a:r>
            <a:r>
              <a:rPr lang="en-MY" sz="2400" b="1" dirty="0">
                <a:cs typeface="Times New Roman" pitchFamily="18" charset="0"/>
              </a:rPr>
              <a:t>a rare disease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dirty="0" smtClean="0">
                <a:cs typeface="Times New Roman" pitchFamily="18" charset="0"/>
              </a:rPr>
              <a:t> human </a:t>
            </a:r>
            <a:r>
              <a:rPr lang="en-MY" sz="2400" dirty="0">
                <a:cs typeface="Times New Roman" pitchFamily="18" charset="0"/>
              </a:rPr>
              <a:t>anthrax</a:t>
            </a:r>
            <a:r>
              <a:rPr lang="en-MY" sz="2400" dirty="0" smtClean="0"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 smtClean="0">
                <a:solidFill>
                  <a:srgbClr val="FFC000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is </a:t>
            </a:r>
            <a:r>
              <a:rPr lang="en-MY" sz="2400" b="1" dirty="0">
                <a:cs typeface="Times New Roman" pitchFamily="18" charset="0"/>
              </a:rPr>
              <a:t>most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common in Africa </a:t>
            </a:r>
            <a:r>
              <a:rPr lang="en-MY" sz="2400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central and southern </a:t>
            </a:r>
            <a:r>
              <a:rPr lang="en-MY" sz="2400" b="1" dirty="0">
                <a:cs typeface="Times New Roman" pitchFamily="18" charset="0"/>
              </a:rPr>
              <a:t>Asia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It also occurs </a:t>
            </a:r>
            <a:r>
              <a:rPr lang="en-MY" sz="2400" b="1" dirty="0">
                <a:cs typeface="Times New Roman" pitchFamily="18" charset="0"/>
              </a:rPr>
              <a:t>more regularly </a:t>
            </a:r>
            <a:r>
              <a:rPr lang="en-MY" sz="2400" dirty="0">
                <a:cs typeface="Times New Roman" pitchFamily="18" charset="0"/>
              </a:rPr>
              <a:t>in 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southern Europe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 than elsewhere </a:t>
            </a:r>
            <a:endParaRPr lang="en-MY" sz="2400" dirty="0" smtClean="0"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7276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360" y="551092"/>
            <a:ext cx="85324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is</a:t>
            </a:r>
            <a:r>
              <a:rPr lang="en-MY" sz="2400" b="1" dirty="0" smtClean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uncommon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in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 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North Europe 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 and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North America</a:t>
            </a:r>
            <a:r>
              <a:rPr lang="en-MY" sz="2400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  <a:p>
            <a:pPr lvl="0"/>
            <a:r>
              <a:rPr lang="en-MY" sz="24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endParaRPr lang="en-MY" sz="2400" dirty="0">
              <a:solidFill>
                <a:prstClr val="black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Globally,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at least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2,000 cases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occur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 year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with about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two cases a year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in the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United States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  <a:p>
            <a:pPr lvl="0"/>
            <a:endParaRPr lang="en-MY" sz="2400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400" b="1" i="1" dirty="0">
                <a:cs typeface="Times New Roman" pitchFamily="18" charset="0"/>
              </a:rPr>
              <a:t>Until 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the 20th century, </a:t>
            </a:r>
            <a:r>
              <a:rPr lang="en-MY" sz="2400" b="1" i="1" dirty="0">
                <a:cs typeface="Times New Roman" pitchFamily="18" charset="0"/>
              </a:rPr>
              <a:t>anthrax infections 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killed hundreds of thousands</a:t>
            </a:r>
            <a:r>
              <a:rPr lang="en-MY" sz="2400" b="1" i="1" dirty="0">
                <a:cs typeface="Times New Roman" pitchFamily="18" charset="0"/>
              </a:rPr>
              <a:t> of people and animals each year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endParaRPr lang="en-MY" sz="2400" b="1" dirty="0">
              <a:solidFill>
                <a:srgbClr val="7030A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7030A0"/>
                </a:solidFill>
                <a:cs typeface="Times New Roman" pitchFamily="18" charset="0"/>
              </a:rPr>
              <a:t>Skin </a:t>
            </a:r>
            <a:r>
              <a:rPr lang="en-MY" sz="2400" b="1" dirty="0">
                <a:solidFill>
                  <a:srgbClr val="7030A0"/>
                </a:solidFill>
                <a:cs typeface="Times New Roman" pitchFamily="18" charset="0"/>
              </a:rPr>
              <a:t>infections </a:t>
            </a:r>
            <a:r>
              <a:rPr lang="en-MY" sz="2400" dirty="0">
                <a:cs typeface="Times New Roman" pitchFamily="18" charset="0"/>
              </a:rPr>
              <a:t>represent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more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than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90%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of cases</a:t>
            </a:r>
            <a:r>
              <a:rPr lang="en-MY" sz="2400" b="1" dirty="0">
                <a:cs typeface="Times New Roman" pitchFamily="18" charset="0"/>
              </a:rPr>
              <a:t>.</a:t>
            </a:r>
            <a:r>
              <a:rPr lang="en-MY" sz="2400" b="1" baseline="30000" dirty="0">
                <a:cs typeface="Times New Roman" pitchFamily="18" charset="0"/>
              </a:rPr>
              <a:t>.</a:t>
            </a:r>
            <a:r>
              <a:rPr lang="en-MY" sz="2400" b="1" dirty="0">
                <a:cs typeface="Times New Roman" pitchFamily="18" charset="0"/>
              </a:rPr>
              <a:t> </a:t>
            </a:r>
            <a:endParaRPr lang="en-MY" sz="24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 smtClean="0">
                <a:cs typeface="Times New Roman" pitchFamily="18" charset="0"/>
              </a:rPr>
              <a:t>Without </a:t>
            </a:r>
            <a:r>
              <a:rPr lang="en-MY" sz="2400" dirty="0">
                <a:cs typeface="Times New Roman" pitchFamily="18" charset="0"/>
              </a:rPr>
              <a:t>treatment</a:t>
            </a:r>
            <a:r>
              <a:rPr lang="en-MY" sz="2400" dirty="0" smtClean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the risk of death from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skin anthrax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20%.</a:t>
            </a:r>
          </a:p>
          <a:p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b="1" dirty="0">
                <a:cs typeface="Times New Roman" pitchFamily="18" charset="0"/>
              </a:rPr>
              <a:t>For intestinal infection</a:t>
            </a:r>
            <a:r>
              <a:rPr lang="en-MY" sz="2400" dirty="0">
                <a:cs typeface="Times New Roman" pitchFamily="18" charset="0"/>
              </a:rPr>
              <a:t>, the risk of</a:t>
            </a:r>
            <a:r>
              <a:rPr lang="en-MY" sz="2400" b="1" dirty="0">
                <a:cs typeface="Times New Roman" pitchFamily="18" charset="0"/>
              </a:rPr>
              <a:t> death </a:t>
            </a:r>
            <a:r>
              <a:rPr lang="en-MY" sz="2400" dirty="0">
                <a:cs typeface="Times New Roman" pitchFamily="18" charset="0"/>
              </a:rPr>
              <a:t>is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25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to 75%,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 smtClean="0">
                <a:cs typeface="Times New Roman" pitchFamily="18" charset="0"/>
              </a:rPr>
              <a:t>while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respiratory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anthrax</a:t>
            </a:r>
            <a:r>
              <a:rPr lang="en-MY" sz="2400" dirty="0">
                <a:cs typeface="Times New Roman" pitchFamily="18" charset="0"/>
              </a:rPr>
              <a:t> has a </a:t>
            </a:r>
            <a:r>
              <a:rPr lang="en-MY" sz="2400" b="1" dirty="0">
                <a:cs typeface="Times New Roman" pitchFamily="18" charset="0"/>
              </a:rPr>
              <a:t>mortality</a:t>
            </a:r>
            <a:r>
              <a:rPr lang="en-MY" sz="2400" dirty="0">
                <a:cs typeface="Times New Roman" pitchFamily="18" charset="0"/>
              </a:rPr>
              <a:t> of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up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to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85%, 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CC0099"/>
                </a:solidFill>
                <a:cs typeface="Times New Roman" pitchFamily="18" charset="0"/>
              </a:rPr>
              <a:t>Anthrax </a:t>
            </a:r>
            <a:r>
              <a:rPr lang="en-MY" sz="2400" b="1" dirty="0">
                <a:solidFill>
                  <a:srgbClr val="CC0099"/>
                </a:solidFill>
                <a:cs typeface="Times New Roman" pitchFamily="18" charset="0"/>
              </a:rPr>
              <a:t>has been developed as a weapon by a number of countries</a:t>
            </a:r>
            <a:r>
              <a:rPr lang="en-MY" sz="2400" dirty="0">
                <a:solidFill>
                  <a:srgbClr val="CC0099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123728" y="107340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err="1" smtClean="0">
                <a:latin typeface="Garamond" pitchFamily="18" charset="0"/>
              </a:rPr>
              <a:t>Epidemiolog</a:t>
            </a:r>
            <a:r>
              <a:rPr lang="en-MY" b="1" dirty="0" smtClean="0">
                <a:latin typeface="Garamond" pitchFamily="18" charset="0"/>
              </a:rPr>
              <a:t>  ..  Cont.</a:t>
            </a:r>
            <a:endParaRPr lang="en-MY" b="1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657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077" y="620688"/>
            <a:ext cx="881740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Certification </a:t>
            </a:r>
            <a:r>
              <a:rPr lang="en-MY" sz="2400" b="1" dirty="0">
                <a:cs typeface="Times New Roman" pitchFamily="18" charset="0"/>
              </a:rPr>
              <a:t>of imported hides, hair, and wool as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anthrax free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by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exporting country </a:t>
            </a:r>
            <a:r>
              <a:rPr lang="en-MY" sz="2200" b="1" dirty="0">
                <a:cs typeface="Times New Roman" pitchFamily="18" charset="0"/>
              </a:rPr>
              <a:t>has helped to reduce the incidence of anthrax. </a:t>
            </a:r>
            <a:endParaRPr lang="en-MY" sz="22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In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u="sng" dirty="0" smtClean="0">
                <a:cs typeface="Times New Roman" pitchFamily="18" charset="0"/>
              </a:rPr>
              <a:t>U.K.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imported </a:t>
            </a:r>
            <a:r>
              <a:rPr lang="en-MY" sz="2400" b="1" dirty="0">
                <a:cs typeface="Times New Roman" pitchFamily="18" charset="0"/>
              </a:rPr>
              <a:t>hair and wool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treated with warm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formaldehyde </a:t>
            </a:r>
            <a:r>
              <a:rPr lang="en-MY" sz="2400" b="1" dirty="0" smtClean="0">
                <a:cs typeface="Times New Roman" pitchFamily="18" charset="0"/>
              </a:rPr>
              <a:t>solution</a:t>
            </a:r>
            <a:r>
              <a:rPr lang="en-MY" sz="2400" b="1" dirty="0">
                <a:cs typeface="Times New Roman" pitchFamily="18" charset="0"/>
              </a:rPr>
              <a:t>. </a:t>
            </a:r>
            <a:endParaRPr lang="en-MY" sz="2400" b="1" dirty="0" smtClean="0">
              <a:cs typeface="Times New Roman" pitchFamily="18" charset="0"/>
            </a:endParaRPr>
          </a:p>
          <a:p>
            <a:endParaRPr lang="en-MY" sz="24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In </a:t>
            </a:r>
            <a:r>
              <a:rPr lang="en-MY" sz="2400" b="1" dirty="0">
                <a:cs typeface="Times New Roman" pitchFamily="18" charset="0"/>
              </a:rPr>
              <a:t>the </a:t>
            </a:r>
            <a:r>
              <a:rPr lang="en-MY" sz="2400" b="1" u="sng" dirty="0">
                <a:cs typeface="Times New Roman" pitchFamily="18" charset="0"/>
              </a:rPr>
              <a:t>United States </a:t>
            </a:r>
            <a:r>
              <a:rPr lang="en-MY" sz="2400" b="1" dirty="0">
                <a:cs typeface="Times New Roman" pitchFamily="18" charset="0"/>
              </a:rPr>
              <a:t>the chief preventive measure</a:t>
            </a:r>
            <a:endParaRPr lang="en-MY" sz="24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 smtClean="0">
                <a:cs typeface="Times New Roman" pitchFamily="18" charset="0"/>
              </a:rPr>
              <a:t> for </a:t>
            </a:r>
            <a:r>
              <a:rPr lang="en-MY" sz="2400" b="1" dirty="0">
                <a:cs typeface="Times New Roman" pitchFamily="18" charset="0"/>
              </a:rPr>
              <a:t>high risk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industrial workers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immunization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Improved personal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hygiene </a:t>
            </a:r>
            <a:r>
              <a:rPr lang="en-MY" sz="2400" b="1" dirty="0">
                <a:cs typeface="Times New Roman" pitchFamily="18" charset="0"/>
              </a:rPr>
              <a:t>of workers, </a:t>
            </a:r>
            <a:endParaRPr lang="en-MY" sz="24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 smtClean="0">
                <a:cs typeface="Times New Roman" pitchFamily="18" charset="0"/>
              </a:rPr>
              <a:t> protective </a:t>
            </a:r>
            <a:r>
              <a:rPr lang="en-MY" sz="2400" b="1" dirty="0">
                <a:cs typeface="Times New Roman" pitchFamily="18" charset="0"/>
              </a:rPr>
              <a:t>clothing, </a:t>
            </a:r>
            <a:endParaRPr lang="en-MY" sz="24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 smtClean="0">
                <a:cs typeface="Times New Roman" pitchFamily="18" charset="0"/>
              </a:rPr>
              <a:t>  ventilation </a:t>
            </a:r>
            <a:r>
              <a:rPr lang="en-MY" sz="2400" b="1" dirty="0">
                <a:cs typeface="Times New Roman" pitchFamily="18" charset="0"/>
              </a:rPr>
              <a:t>and </a:t>
            </a:r>
            <a:r>
              <a:rPr lang="en-MY" sz="2400" b="1" dirty="0" smtClean="0">
                <a:cs typeface="Times New Roman" pitchFamily="18" charset="0"/>
              </a:rPr>
              <a:t>housekeeping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controls </a:t>
            </a:r>
            <a:r>
              <a:rPr lang="en-MY" sz="2400" b="1" dirty="0">
                <a:cs typeface="Times New Roman" pitchFamily="18" charset="0"/>
              </a:rPr>
              <a:t>in the plants </a:t>
            </a:r>
            <a:endParaRPr lang="en-MY" sz="24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Vaccination </a:t>
            </a:r>
            <a:r>
              <a:rPr lang="en-MY" sz="2400" b="1" dirty="0" smtClean="0">
                <a:cs typeface="Times New Roman" pitchFamily="18" charset="0"/>
              </a:rPr>
              <a:t>of </a:t>
            </a:r>
            <a:r>
              <a:rPr lang="en-MY" sz="2400" b="1" dirty="0">
                <a:cs typeface="Times New Roman" pitchFamily="18" charset="0"/>
              </a:rPr>
              <a:t>animals in enzootic areas </a:t>
            </a:r>
            <a:r>
              <a:rPr lang="en-MY" sz="2400" b="1" dirty="0" smtClean="0"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strict adherence </a:t>
            </a:r>
            <a:r>
              <a:rPr lang="en-MY" sz="2400" b="1" dirty="0">
                <a:cs typeface="Times New Roman" pitchFamily="18" charset="0"/>
              </a:rPr>
              <a:t>to laws </a:t>
            </a:r>
            <a:r>
              <a:rPr lang="en-MY" sz="2400" b="1" dirty="0" smtClean="0">
                <a:cs typeface="Times New Roman" pitchFamily="18" charset="0"/>
              </a:rPr>
              <a:t>regarding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animals contracted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 smtClean="0">
                <a:cs typeface="Times New Roman" pitchFamily="18" charset="0"/>
              </a:rPr>
              <a:t>died </a:t>
            </a:r>
            <a:r>
              <a:rPr lang="en-MY" sz="2400" b="1" dirty="0">
                <a:cs typeface="Times New Roman" pitchFamily="18" charset="0"/>
              </a:rPr>
              <a:t>of anthrax </a:t>
            </a:r>
            <a:r>
              <a:rPr lang="en-MY" sz="2400" b="1" dirty="0" smtClean="0">
                <a:cs typeface="Times New Roman" pitchFamily="18" charset="0"/>
              </a:rPr>
              <a:t>,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have</a:t>
            </a:r>
            <a:r>
              <a:rPr lang="en-MY" sz="24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helped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reduce agricultural incidence</a:t>
            </a:r>
            <a:r>
              <a:rPr lang="en-MY" sz="2400" b="1" dirty="0" smtClean="0"/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Precautions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are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taken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avoid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contact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with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skin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any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fluids exuded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through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natural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body openings of a deceased body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that is suspected of harbouring anthrax</a:t>
            </a:r>
            <a:endParaRPr lang="en-US" sz="24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sz="2400" b="1" dirty="0" smtClean="0"/>
          </a:p>
          <a:p>
            <a:pPr marL="342900" indent="-342900">
              <a:buFont typeface="Wingdings" pitchFamily="2" charset="2"/>
              <a:buChar char="Ø"/>
            </a:pPr>
            <a:endParaRPr lang="en-MY" sz="2400" dirty="0"/>
          </a:p>
        </p:txBody>
      </p:sp>
      <p:sp>
        <p:nvSpPr>
          <p:cNvPr id="3" name="Rectangle 2"/>
          <p:cNvSpPr/>
          <p:nvPr/>
        </p:nvSpPr>
        <p:spPr>
          <a:xfrm>
            <a:off x="2632926" y="284525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Prevention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08657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77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67744" y="1325853"/>
            <a:ext cx="460036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MY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aramond" pitchFamily="18" charset="0"/>
              </a:rPr>
              <a:t>ANTHRAX</a:t>
            </a:r>
            <a:endParaRPr lang="en-MY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7" name="Picture 6" descr="https://upload.wikimedia.org/wikipedia/commons/thumb/c/c7/Skin_reaction_to_anthrax.jpg/220px-Skin_reaction_to_anthrax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20" y="2352948"/>
            <a:ext cx="3777744" cy="3646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s://upload.wikimedia.org/wikipedia/commons/thumb/3/37/Cutaneous_anthrax_lesion_on_the_neck._PHIL_1934_lores.jpg/220px-Cutaneous_anthrax_lesion_on_the_neck._PHIL_1934_lores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52949"/>
            <a:ext cx="3456384" cy="4085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02020" y="332656"/>
            <a:ext cx="8295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BIOLOGICAL    HAZARD</a:t>
            </a:r>
            <a:endParaRPr lang="en-MY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6635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9652" y="551171"/>
            <a:ext cx="921614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body should be pu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 strict quarantine</a:t>
            </a:r>
            <a:r>
              <a:rPr lang="en-MY" sz="2400" dirty="0">
                <a:solidFill>
                  <a:srgbClr val="00B050"/>
                </a:solidFill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A blood sample</a:t>
            </a:r>
            <a:r>
              <a:rPr lang="en-MY" sz="23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is collected and sealed in a container </a:t>
            </a:r>
            <a:r>
              <a:rPr lang="en-MY" sz="2300" b="1" dirty="0">
                <a:cs typeface="Times New Roman" pitchFamily="18" charset="0"/>
              </a:rPr>
              <a:t>and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analysed</a:t>
            </a:r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b="1" dirty="0" smtClean="0">
                <a:cs typeface="Times New Roman" pitchFamily="18" charset="0"/>
              </a:rPr>
              <a:t>in </a:t>
            </a:r>
          </a:p>
          <a:p>
            <a:pPr lvl="0"/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b="1" dirty="0" smtClean="0">
                <a:cs typeface="Times New Roman" pitchFamily="18" charset="0"/>
              </a:rPr>
              <a:t>        an </a:t>
            </a:r>
            <a:r>
              <a:rPr lang="en-MY" sz="2300" b="1" dirty="0">
                <a:cs typeface="Times New Roman" pitchFamily="18" charset="0"/>
              </a:rPr>
              <a:t>approved laboratory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to ascertain </a:t>
            </a:r>
            <a:r>
              <a:rPr lang="en-MY" sz="2300" b="1" dirty="0">
                <a:cs typeface="Times New Roman" pitchFamily="18" charset="0"/>
              </a:rPr>
              <a:t>if anthrax is the cause of death. </a:t>
            </a:r>
            <a:endParaRPr lang="en-MY" sz="2300" dirty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The body should be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sealed in an airtight </a:t>
            </a:r>
            <a:r>
              <a:rPr lang="en-MY" sz="2400" b="1" dirty="0">
                <a:cs typeface="Times New Roman" pitchFamily="18" charset="0"/>
              </a:rPr>
              <a:t>body bag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incinerated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lvl="0"/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</a:t>
            </a:r>
            <a:r>
              <a:rPr lang="en-MY" sz="2400" b="1" dirty="0" smtClean="0">
                <a:cs typeface="Times New Roman" pitchFamily="18" charset="0"/>
              </a:rPr>
              <a:t>to </a:t>
            </a:r>
            <a:r>
              <a:rPr lang="en-MY" sz="2400" b="1" dirty="0">
                <a:cs typeface="Times New Roman" pitchFamily="18" charset="0"/>
              </a:rPr>
              <a:t>prevent transmission of anthrax spores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Full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isolation </a:t>
            </a:r>
            <a:r>
              <a:rPr lang="en-MY" sz="2400" b="1" dirty="0">
                <a:cs typeface="Times New Roman" pitchFamily="18" charset="0"/>
              </a:rPr>
              <a:t>of the body is important to prevent possible contamination of others.</a:t>
            </a:r>
            <a:r>
              <a:rPr lang="en-MY" sz="2400" b="1" u="sng" baseline="30000" dirty="0">
                <a:cs typeface="Times New Roman" pitchFamily="18" charset="0"/>
              </a:rPr>
              <a:t> </a:t>
            </a:r>
            <a:endParaRPr lang="en-MY" sz="2400" dirty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Protective,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impermeable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clothing and equipment </a:t>
            </a:r>
            <a:r>
              <a:rPr lang="en-MY" sz="2400" b="1" dirty="0">
                <a:cs typeface="Times New Roman" pitchFamily="18" charset="0"/>
              </a:rPr>
              <a:t>such as 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rubber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gloves </a:t>
            </a:r>
            <a:r>
              <a:rPr lang="en-MY" sz="2400" b="1" dirty="0" smtClean="0">
                <a:cs typeface="Times New Roman" pitchFamily="18" charset="0"/>
              </a:rPr>
              <a:t>rubber </a:t>
            </a:r>
            <a:r>
              <a:rPr lang="en-MY" sz="2400" b="1" dirty="0">
                <a:cs typeface="Times New Roman" pitchFamily="18" charset="0"/>
              </a:rPr>
              <a:t>apron, and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rubber boots </a:t>
            </a:r>
            <a:r>
              <a:rPr lang="en-MY" sz="2400" b="1" dirty="0">
                <a:cs typeface="Times New Roman" pitchFamily="18" charset="0"/>
              </a:rPr>
              <a:t>with no perforations </a:t>
            </a:r>
            <a:endParaRPr lang="en-MY" sz="2400" b="1" dirty="0" smtClean="0">
              <a:cs typeface="Times New Roman" pitchFamily="18" charset="0"/>
            </a:endParaRPr>
          </a:p>
          <a:p>
            <a:pPr lvl="0"/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   are </a:t>
            </a:r>
            <a:r>
              <a:rPr lang="en-MY" sz="2400" b="1" dirty="0">
                <a:cs typeface="Times New Roman" pitchFamily="18" charset="0"/>
              </a:rPr>
              <a:t>used when handling the body. </a:t>
            </a:r>
            <a:endParaRPr lang="en-MY" sz="2400" dirty="0"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b="1" dirty="0">
                <a:cs typeface="Times New Roman" pitchFamily="18" charset="0"/>
              </a:rPr>
              <a:t>No skin, especially if it has any wounds or scratches, should be exposed</a:t>
            </a:r>
            <a:r>
              <a:rPr lang="en-MY" sz="2400" b="1" dirty="0">
                <a:cs typeface="Times New Roman" pitchFamily="18" charset="0"/>
              </a:rPr>
              <a:t>. </a:t>
            </a:r>
            <a:endParaRPr lang="en-MY" sz="2400" b="1" dirty="0" smtClean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Disposable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PPE is preferable</a:t>
            </a:r>
            <a:r>
              <a:rPr lang="en-MY" sz="2400" dirty="0">
                <a:solidFill>
                  <a:srgbClr val="00B050"/>
                </a:solidFill>
                <a:cs typeface="Times New Roman" pitchFamily="18" charset="0"/>
              </a:rPr>
              <a:t>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 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but if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not available</a:t>
            </a:r>
            <a:r>
              <a:rPr lang="en-MY" sz="2200" dirty="0">
                <a:solidFill>
                  <a:srgbClr val="00B050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decontamination can be achieved by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autoclaving. </a:t>
            </a:r>
            <a:endParaRPr lang="en-MY" sz="22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 Used disposable equipment,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burned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and/or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buried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after 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use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All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contaminated </a:t>
            </a: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bedding or clothing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isolated in double  plastic</a:t>
            </a:r>
          </a:p>
          <a:p>
            <a:pPr lvl="0"/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         bags and treated as biohazard waste</a:t>
            </a:r>
            <a:r>
              <a:rPr lang="en-MY" sz="2400" b="1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  <a:endParaRPr lang="en-MY" sz="2400" dirty="0">
              <a:solidFill>
                <a:srgbClr val="1F497D"/>
              </a:solidFill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7704" y="201669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Times New Roman" pitchFamily="18" charset="0"/>
                <a:cs typeface="Times New Roman" pitchFamily="18" charset="0"/>
              </a:rPr>
              <a:t>Cont. ..Prevention</a:t>
            </a:r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812360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951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5495" y="559574"/>
            <a:ext cx="900797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Respiratory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equipment capable of filtering small particles</a:t>
            </a:r>
            <a:r>
              <a:rPr lang="en-MY" sz="2400" dirty="0">
                <a:solidFill>
                  <a:srgbClr val="00B050"/>
                </a:solidFill>
                <a:cs typeface="Times New Roman" pitchFamily="18" charset="0"/>
              </a:rPr>
              <a:t>, </a:t>
            </a:r>
            <a:endParaRPr lang="en-MY" sz="2400" dirty="0" smtClean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Preventive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antibiotics </a:t>
            </a:r>
            <a:r>
              <a:rPr lang="en-MY" sz="2400" b="1" dirty="0">
                <a:cs typeface="Times New Roman" pitchFamily="18" charset="0"/>
              </a:rPr>
              <a:t>are recommended in those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who have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been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 exposed </a:t>
            </a:r>
            <a:r>
              <a:rPr lang="en-MY" sz="2400" b="1" dirty="0" smtClean="0">
                <a:cs typeface="Times New Roman" pitchFamily="18" charset="0"/>
              </a:rPr>
              <a:t>must </a:t>
            </a:r>
            <a:r>
              <a:rPr lang="en-MY" sz="2400" b="1" dirty="0">
                <a:cs typeface="Times New Roman" pitchFamily="18" charset="0"/>
              </a:rPr>
              <a:t>be started as soon as possible</a:t>
            </a:r>
            <a:endParaRPr lang="en-MY" sz="2400" dirty="0"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Early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detection </a:t>
            </a:r>
            <a:r>
              <a:rPr lang="en-MY" sz="2400" b="1" dirty="0"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sources</a:t>
            </a:r>
            <a:r>
              <a:rPr lang="en-MY" sz="2400" b="1" dirty="0">
                <a:cs typeface="Times New Roman" pitchFamily="18" charset="0"/>
              </a:rPr>
              <a:t> of anthrax infection can allow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preventive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 measures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to be taken. </a:t>
            </a:r>
            <a:endParaRPr lang="en-MY" sz="24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Anthrax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cannot be spread directly from person to person, but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person's clothing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and body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may be contaminated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with spores.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Effective decontamination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of people can be accomplished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by a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thorough wash-down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with 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antimicrobial,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soap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water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Waste water is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treated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with bleach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or another </a:t>
            </a: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antimicrobial agent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.</a:t>
            </a:r>
            <a:endParaRPr lang="en-MY" sz="2400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Effective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decontamination</a:t>
            </a: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articles c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 be accomplished by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boiling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them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in water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for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30 minutes or longer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. </a:t>
            </a:r>
            <a:endParaRPr lang="en-MY" sz="2400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Chlorine bleach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ineffective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in destroying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spores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and </a:t>
            </a:r>
            <a:endParaRPr lang="en-MY" sz="2400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/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                                  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vegetative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cells on surfaces,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though 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formaldehyde  is effective.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Burning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clothing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very effective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in destroying spores. </a:t>
            </a:r>
          </a:p>
          <a:p>
            <a:endParaRPr lang="en-US" sz="2400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90242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solidFill>
                  <a:schemeClr val="tx2"/>
                </a:solidFill>
                <a:latin typeface="Garamond" pitchFamily="18" charset="0"/>
              </a:rPr>
              <a:t>Prevention cont.  ..</a:t>
            </a:r>
            <a:endParaRPr lang="en-MY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79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Antibiotics</a:t>
            </a:r>
            <a:endParaRPr lang="en-MY" sz="23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400" b="1" dirty="0">
                <a:cs typeface="Times New Roman" pitchFamily="18" charset="0"/>
              </a:rPr>
              <a:t>Early antibiotic treatment of anthrax is essential; </a:t>
            </a:r>
          </a:p>
          <a:p>
            <a:pPr lvl="0"/>
            <a:r>
              <a:rPr lang="en-MY" sz="2400" dirty="0" smtClean="0">
                <a:cs typeface="Times New Roman" pitchFamily="18" charset="0"/>
              </a:rPr>
              <a:t>Treatment </a:t>
            </a:r>
            <a:r>
              <a:rPr lang="en-MY" sz="2400" dirty="0">
                <a:cs typeface="Times New Roman" pitchFamily="18" charset="0"/>
              </a:rPr>
              <a:t>for anthrax infection </a:t>
            </a:r>
            <a:r>
              <a:rPr lang="en-MY" sz="2400" dirty="0" smtClean="0">
                <a:cs typeface="Times New Roman" pitchFamily="18" charset="0"/>
              </a:rPr>
              <a:t>includes </a:t>
            </a:r>
            <a:r>
              <a:rPr lang="en-MY" sz="2400" dirty="0">
                <a:cs typeface="Times New Roman" pitchFamily="18" charset="0"/>
              </a:rPr>
              <a:t>large doses </a:t>
            </a:r>
            <a:r>
              <a:rPr lang="en-MY" sz="2400" dirty="0" smtClean="0">
                <a:cs typeface="Times New Roman" pitchFamily="18" charset="0"/>
              </a:rPr>
              <a:t>of</a:t>
            </a:r>
          </a:p>
          <a:p>
            <a:pPr lvl="0"/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intravenous and oral antibiotics, </a:t>
            </a:r>
            <a:r>
              <a:rPr lang="en-MY" sz="2400" dirty="0">
                <a:cs typeface="Times New Roman" pitchFamily="18" charset="0"/>
              </a:rPr>
              <a:t>such </a:t>
            </a:r>
            <a:r>
              <a:rPr lang="en-MY" sz="2400" dirty="0" smtClean="0">
                <a:cs typeface="Times New Roman" pitchFamily="18" charset="0"/>
              </a:rPr>
              <a:t>as</a:t>
            </a:r>
            <a:r>
              <a:rPr lang="en-MY" sz="2400" u="sng" dirty="0">
                <a:cs typeface="Times New Roman" pitchFamily="18" charset="0"/>
                <a:hlinkClick r:id="rId2"/>
              </a:rPr>
              <a:t> doxycycline</a:t>
            </a:r>
            <a:r>
              <a:rPr lang="en-MY" sz="2400" dirty="0">
                <a:cs typeface="Times New Roman" pitchFamily="18" charset="0"/>
              </a:rPr>
              <a:t>, </a:t>
            </a:r>
            <a:r>
              <a:rPr lang="en-MY" sz="2400" u="sng" dirty="0">
                <a:cs typeface="Times New Roman" pitchFamily="18" charset="0"/>
                <a:hlinkClick r:id="rId3"/>
              </a:rPr>
              <a:t>erythromycin </a:t>
            </a:r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u="sng" dirty="0" err="1">
                <a:cs typeface="Times New Roman" pitchFamily="18" charset="0"/>
                <a:hlinkClick r:id="rId4"/>
              </a:rPr>
              <a:t>fluoroquinolones</a:t>
            </a:r>
            <a:r>
              <a:rPr lang="en-MY" sz="2400" dirty="0">
                <a:cs typeface="Times New Roman" pitchFamily="18" charset="0"/>
              </a:rPr>
              <a:t> (</a:t>
            </a:r>
            <a:r>
              <a:rPr lang="en-MY" sz="2400" u="sng" dirty="0">
                <a:cs typeface="Times New Roman" pitchFamily="18" charset="0"/>
                <a:hlinkClick r:id="rId5"/>
              </a:rPr>
              <a:t>ciprofloxacin</a:t>
            </a:r>
            <a:r>
              <a:rPr lang="en-MY" sz="2400" dirty="0">
                <a:cs typeface="Times New Roman" pitchFamily="18" charset="0"/>
              </a:rPr>
              <a:t>), </a:t>
            </a:r>
            <a:r>
              <a:rPr lang="en-MY" sz="2400" dirty="0" smtClean="0">
                <a:cs typeface="Times New Roman" pitchFamily="18" charset="0"/>
              </a:rPr>
              <a:t>,</a:t>
            </a:r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u="sng" dirty="0" err="1">
                <a:cs typeface="Times New Roman" pitchFamily="18" charset="0"/>
                <a:hlinkClick r:id="rId6"/>
              </a:rPr>
              <a:t>vancomycin</a:t>
            </a:r>
            <a:r>
              <a:rPr lang="en-MY" sz="2400" dirty="0">
                <a:cs typeface="Times New Roman" pitchFamily="18" charset="0"/>
              </a:rPr>
              <a:t>, or </a:t>
            </a:r>
            <a:r>
              <a:rPr lang="en-MY" sz="2400" u="sng" dirty="0">
                <a:cs typeface="Times New Roman" pitchFamily="18" charset="0"/>
                <a:hlinkClick r:id="rId7"/>
              </a:rPr>
              <a:t>penicillin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pPr lvl="0"/>
            <a:endParaRPr lang="en-MY" sz="2400" dirty="0">
              <a:cs typeface="Times New Roman" pitchFamily="18" charset="0"/>
            </a:endParaRPr>
          </a:p>
          <a:p>
            <a:pPr lvl="0"/>
            <a:r>
              <a:rPr lang="en-MY" sz="2400" dirty="0">
                <a:cs typeface="Times New Roman" pitchFamily="18" charset="0"/>
              </a:rPr>
              <a:t>In possible cases of pulmonary anthrax, early </a:t>
            </a:r>
            <a:r>
              <a:rPr lang="en-MY" sz="2400" u="sng" dirty="0">
                <a:cs typeface="Times New Roman" pitchFamily="18" charset="0"/>
                <a:hlinkClick r:id="rId8"/>
              </a:rPr>
              <a:t>antibiotic prophylaxis</a:t>
            </a:r>
            <a:endParaRPr lang="en-MY" sz="2400" dirty="0">
              <a:cs typeface="Times New Roman" pitchFamily="18" charset="0"/>
            </a:endParaRPr>
          </a:p>
          <a:p>
            <a:pPr lvl="0"/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treatment is crucial to prevent possible death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lvl="0"/>
            <a:r>
              <a:rPr lang="en-MY" sz="2400" dirty="0">
                <a:cs typeface="Times New Roman" pitchFamily="18" charset="0"/>
              </a:rPr>
              <a:t>Many </a:t>
            </a:r>
            <a:r>
              <a:rPr lang="en-MY" sz="2400" b="1" dirty="0">
                <a:cs typeface="Times New Roman" pitchFamily="18" charset="0"/>
              </a:rPr>
              <a:t>attempts have been made to develop new drugs against anthrax, but existing drugs are effective if treatment is started soon enough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22</a:t>
            </a:fld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224345" y="5246250"/>
            <a:ext cx="8712968" cy="129266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MY" sz="2200" b="1" dirty="0">
                <a:latin typeface="Garamond" pitchFamily="18" charset="0"/>
              </a:rPr>
              <a:t>One possible approach to vaccination </a:t>
            </a:r>
            <a:r>
              <a:rPr lang="en-MY" sz="2200" b="1" dirty="0" smtClean="0">
                <a:latin typeface="Garamond" pitchFamily="18" charset="0"/>
              </a:rPr>
              <a:t>of animal is </a:t>
            </a:r>
            <a:r>
              <a:rPr lang="en-MY" sz="2200" b="1" dirty="0">
                <a:latin typeface="Garamond" pitchFamily="18" charset="0"/>
              </a:rPr>
              <a:t>an initial schedule of </a:t>
            </a:r>
            <a:endParaRPr lang="en-MY" sz="2200" b="1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</a:rPr>
              <a:t>two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inoculations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one month apart</a:t>
            </a:r>
            <a:r>
              <a:rPr lang="en-MY" sz="2800" b="1" dirty="0">
                <a:latin typeface="Garamond" pitchFamily="18" charset="0"/>
              </a:rPr>
              <a:t>, </a:t>
            </a:r>
            <a:endParaRPr lang="en-MY" sz="28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 smtClean="0">
                <a:latin typeface="Garamond" pitchFamily="18" charset="0"/>
              </a:rPr>
              <a:t>A </a:t>
            </a:r>
            <a:r>
              <a:rPr lang="en-MY" sz="2800" dirty="0">
                <a:solidFill>
                  <a:srgbClr val="FF0000"/>
                </a:solidFill>
                <a:latin typeface="Garamond" pitchFamily="18" charset="0"/>
              </a:rPr>
              <a:t>single annual booster </a:t>
            </a:r>
            <a:r>
              <a:rPr lang="en-MY" sz="2800" dirty="0">
                <a:latin typeface="Garamond" pitchFamily="18" charset="0"/>
              </a:rPr>
              <a:t>may be administered thereafter. </a:t>
            </a:r>
            <a:endParaRPr lang="en-MY" sz="2800" dirty="0" smtClean="0"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79912" y="4462379"/>
            <a:ext cx="1973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Vaccine</a:t>
            </a:r>
          </a:p>
        </p:txBody>
      </p:sp>
    </p:spTree>
    <p:extLst>
      <p:ext uri="{BB962C8B-B14F-4D97-AF65-F5344CB8AC3E}">
        <p14:creationId xmlns:p14="http://schemas.microsoft.com/office/powerpoint/2010/main" val="87913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39952" y="199371"/>
            <a:ext cx="1973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Vaccine</a:t>
            </a:r>
          </a:p>
        </p:txBody>
      </p:sp>
      <p:sp>
        <p:nvSpPr>
          <p:cNvPr id="3" name="Rectangle 2"/>
          <p:cNvSpPr/>
          <p:nvPr/>
        </p:nvSpPr>
        <p:spPr>
          <a:xfrm>
            <a:off x="-324544" y="542010"/>
            <a:ext cx="932452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dirty="0" smtClean="0">
                <a:latin typeface="Garamond" pitchFamily="18" charset="0"/>
              </a:rPr>
              <a:t>           </a:t>
            </a:r>
            <a:r>
              <a:rPr lang="en-MY" sz="2200" b="1" dirty="0" smtClean="0">
                <a:cs typeface="Times New Roman" pitchFamily="18" charset="0"/>
              </a:rPr>
              <a:t>Anthrax </a:t>
            </a:r>
            <a:r>
              <a:rPr lang="en-MY" sz="2200" b="1" dirty="0">
                <a:cs typeface="Times New Roman" pitchFamily="18" charset="0"/>
              </a:rPr>
              <a:t>vaccine is approved for </a:t>
            </a:r>
            <a:r>
              <a:rPr lang="en-MY" sz="2200" b="1" dirty="0" smtClean="0">
                <a:cs typeface="Times New Roman" pitchFamily="18" charset="0"/>
              </a:rPr>
              <a:t>adults who </a:t>
            </a:r>
            <a:r>
              <a:rPr lang="en-MY" sz="2200" b="1" dirty="0">
                <a:cs typeface="Times New Roman" pitchFamily="18" charset="0"/>
              </a:rPr>
              <a:t>may be at risk </a:t>
            </a:r>
            <a:r>
              <a:rPr lang="en-MY" sz="2200" b="1" dirty="0" smtClean="0">
                <a:cs typeface="Times New Roman" pitchFamily="18" charset="0"/>
              </a:rPr>
              <a:t>of  coming     in </a:t>
            </a:r>
            <a:r>
              <a:rPr lang="en-MY" sz="2200" b="1" dirty="0">
                <a:cs typeface="Times New Roman" pitchFamily="18" charset="0"/>
              </a:rPr>
              <a:t>contact with anthrax because of their job</a:t>
            </a:r>
            <a:r>
              <a:rPr lang="en-MY" sz="2200" dirty="0">
                <a:cs typeface="Times New Roman" pitchFamily="18" charset="0"/>
              </a:rPr>
              <a:t>. </a:t>
            </a:r>
            <a:endParaRPr lang="en-MY" sz="2200" dirty="0" smtClean="0">
              <a:cs typeface="Times New Roman" pitchFamily="18" charset="0"/>
            </a:endParaRPr>
          </a:p>
          <a:p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              These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at-risk adults </a:t>
            </a:r>
            <a:r>
              <a:rPr lang="en-MY" sz="2200" b="1" dirty="0">
                <a:cs typeface="Times New Roman" pitchFamily="18" charset="0"/>
              </a:rPr>
              <a:t>will receive the </a:t>
            </a:r>
            <a:r>
              <a:rPr lang="en-MY" sz="2200" b="1" dirty="0" smtClean="0">
                <a:cs typeface="Times New Roman" pitchFamily="18" charset="0"/>
              </a:rPr>
              <a:t>vaccine </a:t>
            </a:r>
            <a:r>
              <a:rPr lang="en-MY" sz="2200" b="1" u="sng" dirty="0" smtClean="0">
                <a:solidFill>
                  <a:srgbClr val="FF0000"/>
                </a:solidFill>
                <a:cs typeface="Times New Roman" pitchFamily="18" charset="0"/>
              </a:rPr>
              <a:t>before exposure</a:t>
            </a:r>
            <a:r>
              <a:rPr lang="en-MY" sz="2200" dirty="0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200" dirty="0" smtClean="0">
                <a:cs typeface="Times New Roman" pitchFamily="18" charset="0"/>
              </a:rPr>
              <a:t> </a:t>
            </a:r>
            <a:r>
              <a:rPr lang="en-MY" sz="2200" dirty="0" smtClean="0">
                <a:solidFill>
                  <a:srgbClr val="0070C0"/>
                </a:solidFill>
                <a:cs typeface="Times New Roman" pitchFamily="18" charset="0"/>
              </a:rPr>
              <a:t>Certain 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laboratory workers </a:t>
            </a:r>
            <a:r>
              <a:rPr lang="en-MY" sz="2200" dirty="0">
                <a:cs typeface="Times New Roman" pitchFamily="18" charset="0"/>
              </a:rPr>
              <a:t>who work with </a:t>
            </a:r>
            <a:r>
              <a:rPr lang="en-MY" sz="2200" dirty="0" smtClean="0">
                <a:cs typeface="Times New Roman" pitchFamily="18" charset="0"/>
              </a:rPr>
              <a:t>anthrax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200" b="1" dirty="0" smtClean="0">
                <a:cs typeface="Times New Roman" pitchFamily="18" charset="0"/>
              </a:rPr>
              <a:t> people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who handle animals </a:t>
            </a:r>
            <a:r>
              <a:rPr lang="en-MY" sz="2200" b="1" dirty="0">
                <a:cs typeface="Times New Roman" pitchFamily="18" charset="0"/>
              </a:rPr>
              <a:t>or animal products, </a:t>
            </a:r>
            <a:r>
              <a:rPr lang="en-MY" sz="2200" b="1" dirty="0" smtClean="0">
                <a:cs typeface="Times New Roman" pitchFamily="18" charset="0"/>
              </a:rPr>
              <a:t>such </a:t>
            </a:r>
            <a:r>
              <a:rPr lang="en-MY" sz="2200" b="1" dirty="0">
                <a:cs typeface="Times New Roman" pitchFamily="18" charset="0"/>
              </a:rPr>
              <a:t>as some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veterinarians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200" b="1" dirty="0" smtClean="0">
                <a:cs typeface="Times New Roman" pitchFamily="18" charset="0"/>
              </a:rPr>
              <a:t>Some </a:t>
            </a:r>
            <a:r>
              <a:rPr lang="en-MY" sz="2200" b="1" dirty="0">
                <a:cs typeface="Times New Roman" pitchFamily="18" charset="0"/>
              </a:rPr>
              <a:t>members of the United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States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military</a:t>
            </a:r>
          </a:p>
          <a:p>
            <a:pPr marL="457200" indent="-457200">
              <a:buFont typeface="Wingdings" pitchFamily="2" charset="2"/>
              <a:buChar char="§"/>
            </a:pPr>
            <a:endParaRPr lang="en-MY" sz="22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                    </a:t>
            </a:r>
            <a:r>
              <a:rPr lang="en-MY" sz="2200" b="1" u="sng" dirty="0" smtClean="0">
                <a:solidFill>
                  <a:srgbClr val="FF0000"/>
                </a:solidFill>
                <a:cs typeface="Times New Roman" pitchFamily="18" charset="0"/>
              </a:rPr>
              <a:t>To </a:t>
            </a:r>
            <a:r>
              <a:rPr lang="en-MY" sz="2200" b="1" u="sng" dirty="0">
                <a:solidFill>
                  <a:srgbClr val="FF0000"/>
                </a:solidFill>
                <a:cs typeface="Times New Roman" pitchFamily="18" charset="0"/>
              </a:rPr>
              <a:t>build up protection against anthrax, </a:t>
            </a:r>
            <a:endParaRPr lang="en-MY" sz="220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200" b="1" dirty="0" smtClean="0">
                <a:solidFill>
                  <a:srgbClr val="00B050"/>
                </a:solidFill>
                <a:cs typeface="Times New Roman" pitchFamily="18" charset="0"/>
              </a:rPr>
              <a:t>                    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5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shots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 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of anthrax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intramuscular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200" dirty="0" smtClean="0">
                <a:solidFill>
                  <a:srgbClr val="0070C0"/>
                </a:solidFill>
                <a:cs typeface="Times New Roman" pitchFamily="18" charset="0"/>
              </a:rPr>
              <a:t>vaccine 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over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18 months</a:t>
            </a:r>
            <a:r>
              <a:rPr lang="en-MY" sz="2200" dirty="0">
                <a:cs typeface="Times New Roman" pitchFamily="18" charset="0"/>
              </a:rPr>
              <a:t>. </a:t>
            </a:r>
            <a:endParaRPr lang="en-MY" sz="22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                  annual boosters  </a:t>
            </a:r>
            <a:r>
              <a:rPr lang="en-MY" sz="2200" b="1" dirty="0" smtClean="0">
                <a:cs typeface="Times New Roman" pitchFamily="18" charset="0"/>
              </a:rPr>
              <a:t>should  be given</a:t>
            </a:r>
            <a:endParaRPr lang="en-MY" sz="2200" dirty="0"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23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69273" y="4112218"/>
            <a:ext cx="907472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MY" sz="2400" b="1" dirty="0">
                <a:solidFill>
                  <a:srgbClr val="7030A0"/>
                </a:solidFill>
                <a:cs typeface="Times New Roman" pitchFamily="18" charset="0"/>
              </a:rPr>
              <a:t>Post-Event Emergency 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Use </a:t>
            </a:r>
          </a:p>
          <a:p>
            <a:pPr lvl="0"/>
            <a:r>
              <a:rPr lang="en-MY" sz="2000" dirty="0">
                <a:solidFill>
                  <a:prstClr val="black"/>
                </a:solidFill>
                <a:cs typeface="Times New Roman" pitchFamily="18" charset="0"/>
              </a:rPr>
              <a:t>In November 2015</a:t>
            </a:r>
            <a:r>
              <a:rPr lang="en-MY" sz="2200" dirty="0">
                <a:solidFill>
                  <a:prstClr val="black"/>
                </a:solidFill>
                <a:cs typeface="Times New Roman" pitchFamily="18" charset="0"/>
              </a:rPr>
              <a:t>, FDA </a:t>
            </a:r>
            <a:r>
              <a:rPr lang="en-MY" sz="2000" dirty="0">
                <a:solidFill>
                  <a:prstClr val="black"/>
                </a:solidFill>
                <a:cs typeface="Times New Roman" pitchFamily="18" charset="0"/>
              </a:rPr>
              <a:t>also approved the vaccine for </a:t>
            </a:r>
            <a:r>
              <a:rPr lang="en-MY" sz="2000" b="1" dirty="0">
                <a:solidFill>
                  <a:prstClr val="black"/>
                </a:solidFill>
                <a:cs typeface="Times New Roman" pitchFamily="18" charset="0"/>
              </a:rPr>
              <a:t>use </a:t>
            </a:r>
            <a:r>
              <a:rPr lang="en-MY" sz="2000" b="1" dirty="0">
                <a:solidFill>
                  <a:schemeClr val="accent1"/>
                </a:solidFill>
                <a:cs typeface="Times New Roman" pitchFamily="18" charset="0"/>
              </a:rPr>
              <a:t>after exposure to anthrax</a:t>
            </a:r>
          </a:p>
          <a:p>
            <a:pPr lvl="0"/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In certain situations, such as a bioterrorist attack involving anthrax,</a:t>
            </a:r>
          </a:p>
          <a:p>
            <a:pPr lvl="0"/>
            <a:r>
              <a:rPr lang="en-MY" sz="2200" b="1" dirty="0">
                <a:solidFill>
                  <a:srgbClr val="00B050"/>
                </a:solidFill>
                <a:cs typeface="Times New Roman" pitchFamily="18" charset="0"/>
              </a:rPr>
              <a:t>   </a:t>
            </a:r>
            <a:r>
              <a:rPr lang="en-MY" sz="2200" b="1" dirty="0">
                <a:solidFill>
                  <a:schemeClr val="tx2"/>
                </a:solidFill>
                <a:cs typeface="Times New Roman" pitchFamily="18" charset="0"/>
              </a:rPr>
              <a:t>anthrax vaccine might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be recommended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dirty="0">
                <a:solidFill>
                  <a:srgbClr val="00B050"/>
                </a:solidFill>
                <a:cs typeface="Times New Roman" pitchFamily="18" charset="0"/>
              </a:rPr>
              <a:t> 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3 shots of anthrax vaccine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over 4 weeks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plus a 60-day course of antibiotics</a:t>
            </a:r>
            <a:endParaRPr lang="en-MY" sz="2200" dirty="0"/>
          </a:p>
        </p:txBody>
      </p:sp>
    </p:spTree>
    <p:extLst>
      <p:ext uri="{BB962C8B-B14F-4D97-AF65-F5344CB8AC3E}">
        <p14:creationId xmlns:p14="http://schemas.microsoft.com/office/powerpoint/2010/main" val="30422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media1.picsearch.com/is?TUGECIwaHFeGQCGjFzgKg5ulpQOof2tcQn1Xocygs2g&amp;height=2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69" y="332656"/>
            <a:ext cx="8219996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590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929" y="1052736"/>
            <a:ext cx="8783551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500" b="1" dirty="0" smtClean="0">
                <a:solidFill>
                  <a:srgbClr val="0070C0"/>
                </a:solidFill>
                <a:cs typeface="Times New Roman" pitchFamily="18" charset="0"/>
              </a:rPr>
              <a:t>Wool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sorters disease</a:t>
            </a:r>
            <a:r>
              <a:rPr lang="en-MY" sz="2500" b="1" dirty="0">
                <a:cs typeface="Times New Roman" pitchFamily="18" charset="0"/>
              </a:rPr>
              <a:t>, </a:t>
            </a:r>
            <a:r>
              <a:rPr lang="en-MY" sz="2500" b="1" dirty="0">
                <a:solidFill>
                  <a:srgbClr val="CC0099"/>
                </a:solidFill>
                <a:cs typeface="Times New Roman" pitchFamily="18" charset="0"/>
              </a:rPr>
              <a:t>rag sorters disease</a:t>
            </a:r>
            <a:r>
              <a:rPr lang="en-MY" sz="2500" b="1" dirty="0">
                <a:cs typeface="Times New Roman" pitchFamily="18" charset="0"/>
              </a:rPr>
              <a:t>,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malignant </a:t>
            </a:r>
            <a:r>
              <a:rPr lang="en-MY" sz="2500" b="1" dirty="0" smtClean="0">
                <a:solidFill>
                  <a:srgbClr val="0070C0"/>
                </a:solidFill>
                <a:cs typeface="Times New Roman" pitchFamily="18" charset="0"/>
              </a:rPr>
              <a:t>pustule      </a:t>
            </a:r>
            <a:r>
              <a:rPr lang="en-MY" sz="2500" b="1" dirty="0" err="1" smtClean="0">
                <a:solidFill>
                  <a:srgbClr val="0070C0"/>
                </a:solidFill>
                <a:cs typeface="Times New Roman" pitchFamily="18" charset="0"/>
              </a:rPr>
              <a:t>milzbrand</a:t>
            </a:r>
            <a:r>
              <a:rPr lang="en-MY" sz="2500" b="1" dirty="0">
                <a:cs typeface="Times New Roman" pitchFamily="18" charset="0"/>
              </a:rPr>
              <a:t>,</a:t>
            </a: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and </a:t>
            </a:r>
            <a:r>
              <a:rPr lang="en-MY" sz="2500" b="1" dirty="0" err="1" smtClean="0">
                <a:cs typeface="Times New Roman" pitchFamily="18" charset="0"/>
              </a:rPr>
              <a:t>Maladi</a:t>
            </a:r>
            <a:r>
              <a:rPr lang="en-MY" sz="2500" b="1" dirty="0" smtClean="0">
                <a:cs typeface="Times New Roman" pitchFamily="18" charset="0"/>
              </a:rPr>
              <a:t> </a:t>
            </a:r>
            <a:r>
              <a:rPr lang="en-MY" sz="2500" b="1" dirty="0" err="1" smtClean="0">
                <a:cs typeface="Times New Roman" pitchFamily="18" charset="0"/>
              </a:rPr>
              <a:t>charbon</a:t>
            </a:r>
            <a:endParaRPr lang="en-MY" sz="2500" b="1" dirty="0" smtClean="0">
              <a:cs typeface="Times New Roman" pitchFamily="18" charset="0"/>
            </a:endParaRPr>
          </a:p>
          <a:p>
            <a:endParaRPr lang="en-MY" sz="2500" b="1" dirty="0">
              <a:solidFill>
                <a:srgbClr val="0070C0"/>
              </a:solidFill>
              <a:cs typeface="Times New Roman" pitchFamily="18" charset="0"/>
            </a:endParaRPr>
          </a:p>
          <a:p>
            <a:pPr algn="ctr"/>
            <a:r>
              <a:rPr lang="en-US" sz="2500" b="1" dirty="0">
                <a:solidFill>
                  <a:srgbClr val="5D5F66"/>
                </a:solidFill>
              </a:rPr>
              <a:t>Anthrax is a </a:t>
            </a:r>
            <a:r>
              <a:rPr lang="en-US" sz="2500" b="1" dirty="0">
                <a:solidFill>
                  <a:srgbClr val="FF0000"/>
                </a:solidFill>
              </a:rPr>
              <a:t>serious bacterial</a:t>
            </a:r>
            <a:r>
              <a:rPr lang="en-US" sz="2500" b="1" dirty="0">
                <a:solidFill>
                  <a:srgbClr val="5D5F66"/>
                </a:solidFill>
              </a:rPr>
              <a:t>, </a:t>
            </a:r>
            <a:r>
              <a:rPr lang="en-US" sz="2500" b="1" dirty="0">
                <a:solidFill>
                  <a:schemeClr val="tx2"/>
                </a:solidFill>
              </a:rPr>
              <a:t>cutaneous</a:t>
            </a:r>
            <a:r>
              <a:rPr lang="en-US" sz="2500" b="1" dirty="0">
                <a:solidFill>
                  <a:srgbClr val="5D5F66"/>
                </a:solidFill>
              </a:rPr>
              <a:t>, </a:t>
            </a:r>
            <a:r>
              <a:rPr lang="en-US" sz="2500" b="1" dirty="0" err="1">
                <a:solidFill>
                  <a:srgbClr val="7030A0"/>
                </a:solidFill>
              </a:rPr>
              <a:t>zoontic</a:t>
            </a:r>
            <a:r>
              <a:rPr lang="en-US" sz="2500" b="1" dirty="0">
                <a:solidFill>
                  <a:srgbClr val="7030A0"/>
                </a:solidFill>
              </a:rPr>
              <a:t> </a:t>
            </a:r>
            <a:r>
              <a:rPr lang="en-US" sz="2500" b="1" dirty="0" smtClean="0"/>
              <a:t>disease</a:t>
            </a:r>
          </a:p>
          <a:p>
            <a:pPr algn="ctr"/>
            <a:r>
              <a:rPr lang="en-US" sz="2500" b="1" dirty="0" smtClean="0">
                <a:solidFill>
                  <a:srgbClr val="5D5F66"/>
                </a:solidFill>
              </a:rPr>
              <a:t> </a:t>
            </a:r>
            <a:r>
              <a:rPr lang="en-US" sz="2500" b="1" dirty="0">
                <a:solidFill>
                  <a:srgbClr val="5D5F66"/>
                </a:solidFill>
              </a:rPr>
              <a:t>that affects the 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gastrointestinal</a:t>
            </a:r>
            <a:r>
              <a:rPr lang="en-US" sz="2500" b="1" dirty="0">
                <a:solidFill>
                  <a:srgbClr val="5D5F66"/>
                </a:solidFill>
              </a:rPr>
              <a:t> </a:t>
            </a:r>
            <a:r>
              <a:rPr lang="en-US" sz="2500" b="1" dirty="0"/>
              <a:t>and 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respiratory</a:t>
            </a:r>
            <a:r>
              <a:rPr lang="en-US" sz="2500" b="1" dirty="0">
                <a:solidFill>
                  <a:srgbClr val="5D5F66"/>
                </a:solidFill>
              </a:rPr>
              <a:t> </a:t>
            </a:r>
            <a:r>
              <a:rPr lang="en-US" sz="2500" b="1" dirty="0"/>
              <a:t>tracts of most mammals including humans</a:t>
            </a:r>
            <a:r>
              <a:rPr lang="en-US" sz="2500" b="1" dirty="0">
                <a:solidFill>
                  <a:srgbClr val="5D5F66"/>
                </a:solidFill>
              </a:rPr>
              <a:t>, </a:t>
            </a:r>
            <a:r>
              <a:rPr lang="en-US" sz="2500" b="1" dirty="0"/>
              <a:t>several species of birds, and herbivores</a:t>
            </a:r>
            <a:r>
              <a:rPr lang="en-US" sz="2500" b="1" dirty="0" smtClean="0"/>
              <a:t>.</a:t>
            </a:r>
          </a:p>
          <a:p>
            <a:pPr algn="ctr"/>
            <a:endParaRPr lang="en-US" sz="2500" b="1" dirty="0"/>
          </a:p>
          <a:p>
            <a:pPr marL="457200" indent="-457200">
              <a:buFont typeface="Wingdings" pitchFamily="2" charset="2"/>
              <a:buChar char="q"/>
            </a:pPr>
            <a:r>
              <a:rPr lang="en-MY" sz="2500" b="1" dirty="0">
                <a:cs typeface="Times New Roman" pitchFamily="18" charset="0"/>
              </a:rPr>
              <a:t>In plant-eating animals</a:t>
            </a:r>
            <a:r>
              <a:rPr lang="en-MY" sz="2500" dirty="0">
                <a:cs typeface="Times New Roman" pitchFamily="18" charset="0"/>
              </a:rPr>
              <a:t>, </a:t>
            </a:r>
            <a:r>
              <a:rPr lang="en-MY" sz="2500" b="1" dirty="0">
                <a:cs typeface="Times New Roman" pitchFamily="18" charset="0"/>
              </a:rPr>
              <a:t>infection occurs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when they</a:t>
            </a:r>
          </a:p>
          <a:p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         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eat or breathe </a:t>
            </a:r>
            <a:r>
              <a:rPr lang="en-MY" sz="2500" b="1" dirty="0">
                <a:cs typeface="Times New Roman" pitchFamily="18" charset="0"/>
              </a:rPr>
              <a:t>in, the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spores </a:t>
            </a:r>
            <a:r>
              <a:rPr lang="en-MY" sz="2500" b="1" dirty="0">
                <a:cs typeface="Times New Roman" pitchFamily="18" charset="0"/>
              </a:rPr>
              <a:t>while grazing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500" b="1" dirty="0">
                <a:cs typeface="Times New Roman" pitchFamily="18" charset="0"/>
              </a:rPr>
              <a:t> </a:t>
            </a:r>
            <a:r>
              <a:rPr lang="en-MY" sz="2500" b="1" u="sng" dirty="0">
                <a:cs typeface="Times New Roman" pitchFamily="18" charset="0"/>
                <a:hlinkClick r:id="rId2"/>
              </a:rPr>
              <a:t>Carnivores</a:t>
            </a:r>
            <a:r>
              <a:rPr lang="en-MY" sz="2500" dirty="0">
                <a:cs typeface="Times New Roman" pitchFamily="18" charset="0"/>
              </a:rPr>
              <a:t> may </a:t>
            </a:r>
            <a:r>
              <a:rPr lang="en-MY" sz="2500" b="1" dirty="0">
                <a:cs typeface="Times New Roman" pitchFamily="18" charset="0"/>
              </a:rPr>
              <a:t>become infected by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eating infected animals</a:t>
            </a:r>
            <a:r>
              <a:rPr lang="en-MY" sz="2500" dirty="0" smtClean="0">
                <a:cs typeface="Times New Roman" pitchFamily="18" charset="0"/>
              </a:rPr>
              <a:t>.</a:t>
            </a:r>
            <a:endParaRPr lang="en-US" sz="2800" b="1" dirty="0" smtClean="0">
              <a:latin typeface="Garamond" pitchFamily="18" charset="0"/>
            </a:endParaRPr>
          </a:p>
          <a:p>
            <a:endParaRPr lang="en-MY" sz="28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468875"/>
            <a:ext cx="23042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Anthrax</a:t>
            </a:r>
            <a:r>
              <a:rPr lang="en-MY" sz="3200" b="1" dirty="0" smtClean="0">
                <a:solidFill>
                  <a:srgbClr val="C00000"/>
                </a:solidFill>
                <a:latin typeface="Garamond" pitchFamily="18" charset="0"/>
              </a:rPr>
              <a:t> </a:t>
            </a:r>
            <a:endParaRPr lang="en-MY" sz="3200" dirty="0">
              <a:solidFill>
                <a:srgbClr val="C00000"/>
              </a:solidFill>
              <a:latin typeface="Garamond" pitchFamily="18" charset="0"/>
            </a:endParaRPr>
          </a:p>
        </p:txBody>
      </p:sp>
      <p:pic>
        <p:nvPicPr>
          <p:cNvPr id="5" name="Picture 4" descr="Anthrax PHIL 2033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"/>
            <a:ext cx="1607013" cy="107150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dirty="0" smtClean="0"/>
              <a:t>28/3/2021</a:t>
            </a:r>
            <a:endParaRPr lang="en-MY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3</a:t>
            </a:fld>
            <a:endParaRPr lang="en-MY"/>
          </a:p>
        </p:txBody>
      </p:sp>
      <p:sp>
        <p:nvSpPr>
          <p:cNvPr id="4" name="Notched Right Arrow 3"/>
          <p:cNvSpPr/>
          <p:nvPr/>
        </p:nvSpPr>
        <p:spPr>
          <a:xfrm>
            <a:off x="7380313" y="6093296"/>
            <a:ext cx="864095" cy="26305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6154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4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0" y="631706"/>
            <a:ext cx="878497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Herbivores</a:t>
            </a:r>
            <a:r>
              <a:rPr lang="en-MY" sz="2400" b="1" dirty="0">
                <a:cs typeface="Times New Roman" pitchFamily="18" charset="0"/>
              </a:rPr>
              <a:t> are often infected whilst grazing, </a:t>
            </a:r>
          </a:p>
          <a:p>
            <a:r>
              <a:rPr lang="en-MY" sz="2400" b="1" dirty="0">
                <a:cs typeface="Times New Roman" pitchFamily="18" charset="0"/>
              </a:rPr>
              <a:t>    plant-eating animals  infection occurs when they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eat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breathe in</a:t>
            </a:r>
            <a:r>
              <a:rPr lang="en-MY" sz="2400" b="1" dirty="0">
                <a:cs typeface="Times New Roman" pitchFamily="18" charset="0"/>
              </a:rPr>
              <a:t>, the spores while grazing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cs typeface="Times New Roman" pitchFamily="18" charset="0"/>
              </a:rPr>
              <a:t>especially when eating rough, irritant, 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spiky vegetation</a:t>
            </a:r>
            <a:r>
              <a:rPr lang="en-MY" sz="2400" dirty="0">
                <a:cs typeface="Times New Roman" pitchFamily="18" charset="0"/>
              </a:rPr>
              <a:t>; </a:t>
            </a:r>
            <a:r>
              <a:rPr lang="en-MY" sz="2400" i="1" dirty="0">
                <a:cs typeface="Times New Roman" pitchFamily="18" charset="0"/>
              </a:rPr>
              <a:t>the vegetation has been hypothesized </a:t>
            </a:r>
            <a:r>
              <a:rPr lang="en-MY" sz="2400" i="1" dirty="0">
                <a:solidFill>
                  <a:srgbClr val="0070C0"/>
                </a:solidFill>
                <a:cs typeface="Times New Roman" pitchFamily="18" charset="0"/>
              </a:rPr>
              <a:t>to 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cause wounds </a:t>
            </a:r>
            <a:r>
              <a:rPr lang="en-MY" sz="2400" b="1" i="1" dirty="0">
                <a:cs typeface="Times New Roman" pitchFamily="18" charset="0"/>
              </a:rPr>
              <a:t>within the </a:t>
            </a:r>
            <a:r>
              <a:rPr lang="en-MY" sz="2400" i="1" dirty="0">
                <a:cs typeface="Times New Roman" pitchFamily="18" charset="0"/>
              </a:rPr>
              <a:t>GI tract, </a:t>
            </a:r>
            <a:r>
              <a:rPr lang="en-MY" sz="2400" b="1" i="1" dirty="0" smtClean="0">
                <a:solidFill>
                  <a:srgbClr val="0070C0"/>
                </a:solidFill>
                <a:cs typeface="Times New Roman" pitchFamily="18" charset="0"/>
              </a:rPr>
              <a:t>permitting entry of the bacterial spores </a:t>
            </a:r>
            <a:r>
              <a:rPr lang="en-MY" sz="2400" b="1" i="1" dirty="0" smtClean="0">
                <a:cs typeface="Times New Roman" pitchFamily="18" charset="0"/>
              </a:rPr>
              <a:t>into </a:t>
            </a:r>
            <a:r>
              <a:rPr lang="en-MY" sz="2400" b="1" i="1" dirty="0">
                <a:cs typeface="Times New Roman" pitchFamily="18" charset="0"/>
              </a:rPr>
              <a:t>the tissues, though this has not been </a:t>
            </a:r>
            <a:r>
              <a:rPr lang="en-MY" sz="2400" b="1" i="1" dirty="0" smtClean="0">
                <a:cs typeface="Times New Roman" pitchFamily="18" charset="0"/>
              </a:rPr>
              <a:t>proven</a:t>
            </a:r>
            <a:endParaRPr lang="en-MY" sz="2400" b="1" i="1" dirty="0"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MY" sz="2400" i="1" dirty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Carnivores </a:t>
            </a:r>
            <a:r>
              <a:rPr lang="en-MY" sz="2400" b="1" dirty="0">
                <a:cs typeface="Times New Roman" pitchFamily="18" charset="0"/>
              </a:rPr>
              <a:t>may become infected by eating infected animals</a:t>
            </a:r>
          </a:p>
          <a:p>
            <a:pPr marL="457200" indent="-457200">
              <a:buFont typeface="Arial" pitchFamily="34" charset="0"/>
              <a:buChar char="•"/>
            </a:pPr>
            <a:endParaRPr lang="en-MY" sz="2400" i="1" dirty="0"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Once ingested or placed in an open wound, the bacteria begin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multiplying inside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the animal or human and typically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kill the host within a few days or weeks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endParaRPr lang="en-MY" sz="2400" dirty="0">
              <a:solidFill>
                <a:srgbClr val="002060"/>
              </a:solidFill>
              <a:cs typeface="Times New Roman" pitchFamily="18" charset="0"/>
            </a:endParaRPr>
          </a:p>
          <a:p>
            <a:endParaRPr lang="en-MY" b="1" i="1" dirty="0">
              <a:latin typeface="Garamond" pitchFamily="18" charset="0"/>
            </a:endParaRPr>
          </a:p>
          <a:p>
            <a:r>
              <a:rPr lang="en-MY" sz="2000" b="1" i="1" dirty="0">
                <a:latin typeface="Garamond" pitchFamily="18" charset="0"/>
              </a:rPr>
              <a:t>The spores germinate at the site of entry into the tissues and then spread by the </a:t>
            </a:r>
          </a:p>
          <a:p>
            <a:r>
              <a:rPr lang="en-MY" sz="2000" b="1" i="1" dirty="0">
                <a:latin typeface="Garamond" pitchFamily="18" charset="0"/>
              </a:rPr>
              <a:t>       circulation to the lymphatics, where the bacteria multiply.</a:t>
            </a:r>
          </a:p>
        </p:txBody>
      </p:sp>
      <p:pic>
        <p:nvPicPr>
          <p:cNvPr id="5" name="Picture 4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763688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118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5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0" y="3416511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500" b="1" i="1" dirty="0">
                <a:cs typeface="Times New Roman" pitchFamily="18" charset="0"/>
              </a:rPr>
              <a:t>Bacillus </a:t>
            </a:r>
            <a:r>
              <a:rPr lang="en-MY" sz="2500" b="1" i="1" dirty="0" err="1">
                <a:cs typeface="Times New Roman" pitchFamily="18" charset="0"/>
              </a:rPr>
              <a:t>anthracis</a:t>
            </a:r>
            <a:r>
              <a:rPr lang="en-MY" sz="2500" b="1" dirty="0">
                <a:cs typeface="Times New Roman" pitchFamily="18" charset="0"/>
              </a:rPr>
              <a:t> is a rod-shaped, </a:t>
            </a:r>
            <a:r>
              <a:rPr lang="en-MY" sz="2500" b="1" u="sng" dirty="0">
                <a:cs typeface="Times New Roman" pitchFamily="18" charset="0"/>
                <a:hlinkClick r:id="rId2"/>
              </a:rPr>
              <a:t>Gram-positive</a:t>
            </a:r>
            <a:r>
              <a:rPr lang="en-MY" sz="2500" dirty="0">
                <a:cs typeface="Times New Roman" pitchFamily="18" charset="0"/>
              </a:rPr>
              <a:t>,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facultative anaerobic bacterium </a:t>
            </a:r>
            <a:r>
              <a:rPr lang="en-MY" sz="2500" dirty="0">
                <a:cs typeface="Times New Roman" pitchFamily="18" charset="0"/>
              </a:rPr>
              <a:t>about 1 by 9 </a:t>
            </a:r>
            <a:r>
              <a:rPr lang="en-MY" sz="2500" dirty="0" err="1">
                <a:cs typeface="Times New Roman" pitchFamily="18" charset="0"/>
              </a:rPr>
              <a:t>μm</a:t>
            </a:r>
            <a:r>
              <a:rPr lang="en-MY" sz="2500" dirty="0">
                <a:cs typeface="Times New Roman" pitchFamily="18" charset="0"/>
              </a:rPr>
              <a:t> in size.</a:t>
            </a:r>
            <a:r>
              <a:rPr lang="en-MY" sz="2500" u="sng" baseline="30000" dirty="0">
                <a:cs typeface="Times New Roman" pitchFamily="18" charset="0"/>
              </a:rPr>
              <a:t> </a:t>
            </a:r>
            <a:r>
              <a:rPr lang="en-MY" sz="2500" dirty="0">
                <a:cs typeface="Times New Roman" pitchFamily="18" charset="0"/>
              </a:rPr>
              <a:t> 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500" dirty="0">
                <a:cs typeface="Times New Roman" pitchFamily="18" charset="0"/>
              </a:rPr>
              <a:t> </a:t>
            </a:r>
            <a:r>
              <a:rPr lang="en-MY" sz="2500" u="sng" dirty="0">
                <a:cs typeface="Times New Roman" pitchFamily="18" charset="0"/>
                <a:hlinkClick r:id="rId3"/>
              </a:rPr>
              <a:t>Robert Koch</a:t>
            </a:r>
            <a:r>
              <a:rPr lang="en-MY" sz="2500" dirty="0">
                <a:cs typeface="Times New Roman" pitchFamily="18" charset="0"/>
              </a:rPr>
              <a:t> in</a:t>
            </a:r>
            <a:r>
              <a:rPr lang="en-MY" sz="2500" b="1" dirty="0">
                <a:cs typeface="Times New Roman" pitchFamily="18" charset="0"/>
              </a:rPr>
              <a:t> 1876 </a:t>
            </a:r>
            <a:r>
              <a:rPr lang="en-MY" sz="2500" i="1" dirty="0">
                <a:cs typeface="Times New Roman" pitchFamily="18" charset="0"/>
              </a:rPr>
              <a:t>blood sample from an infected cow</a:t>
            </a:r>
            <a:r>
              <a:rPr lang="en-MY" sz="2500" i="1" dirty="0" smtClean="0">
                <a:cs typeface="Times New Roman" pitchFamily="18" charset="0"/>
              </a:rPr>
              <a:t>,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500" i="1" dirty="0" smtClean="0">
                <a:cs typeface="Times New Roman" pitchFamily="18" charset="0"/>
              </a:rPr>
              <a:t> </a:t>
            </a:r>
            <a:r>
              <a:rPr lang="en-MY" sz="2500" i="1" dirty="0">
                <a:cs typeface="Times New Roman" pitchFamily="18" charset="0"/>
              </a:rPr>
              <a:t>isolated the bacteria, and put them into a mouse.</a:t>
            </a:r>
            <a:r>
              <a:rPr lang="en-MY" sz="2500" i="1" u="sng" baseline="30000" dirty="0">
                <a:cs typeface="Times New Roman" pitchFamily="18" charset="0"/>
              </a:rPr>
              <a:t> </a:t>
            </a:r>
            <a:r>
              <a:rPr lang="en-MY" sz="2500" i="1" dirty="0">
                <a:cs typeface="Times New Roman" pitchFamily="18" charset="0"/>
              </a:rPr>
              <a:t> 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MY" sz="2500" b="1" dirty="0">
                <a:cs typeface="Times New Roman" pitchFamily="18" charset="0"/>
              </a:rPr>
              <a:t> </a:t>
            </a:r>
            <a:r>
              <a:rPr lang="en-MY" sz="2500" b="1" dirty="0" smtClean="0">
                <a:cs typeface="Times New Roman" pitchFamily="18" charset="0"/>
              </a:rPr>
              <a:t>The </a:t>
            </a:r>
            <a:r>
              <a:rPr lang="en-MY" sz="2500" b="1" dirty="0">
                <a:cs typeface="Times New Roman" pitchFamily="18" charset="0"/>
              </a:rPr>
              <a:t>bacterium normally in spore form in the soil,  and can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MY" sz="2500" b="1" dirty="0">
                <a:cs typeface="Times New Roman" pitchFamily="18" charset="0"/>
              </a:rPr>
              <a:t>  </a:t>
            </a:r>
            <a:r>
              <a:rPr lang="en-MY" sz="2500" b="1" dirty="0" smtClean="0">
                <a:cs typeface="Times New Roman" pitchFamily="18" charset="0"/>
              </a:rPr>
              <a:t>survive </a:t>
            </a:r>
            <a:r>
              <a:rPr lang="en-MY" sz="2500" b="1" dirty="0">
                <a:cs typeface="Times New Roman" pitchFamily="18" charset="0"/>
              </a:rPr>
              <a:t>for decades or even </a:t>
            </a:r>
            <a:r>
              <a:rPr lang="en-MY" sz="2500" b="1" dirty="0">
                <a:solidFill>
                  <a:prstClr val="black"/>
                </a:solidFill>
                <a:cs typeface="Times New Roman" pitchFamily="18" charset="0"/>
              </a:rPr>
              <a:t>centuries in this harsh conditions</a:t>
            </a:r>
            <a:r>
              <a:rPr lang="en-MY" sz="2500" dirty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</p:txBody>
      </p:sp>
      <p:pic>
        <p:nvPicPr>
          <p:cNvPr id="5" name="Picture 4" descr="https://upload.wikimedia.org/wikipedia/commons/thumb/a/a1/Bacillus_anthracis_Gram.jpg/220px-Bacillus_anthracis_Gram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960" y="2416054"/>
            <a:ext cx="1849524" cy="140922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15516" y="476672"/>
            <a:ext cx="871296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infection caused by the   </a:t>
            </a:r>
            <a:r>
              <a:rPr lang="en-MY" sz="2500" b="1" i="1" dirty="0">
                <a:solidFill>
                  <a:srgbClr val="FF0000"/>
                </a:solidFill>
                <a:cs typeface="Times New Roman" pitchFamily="18" charset="0"/>
              </a:rPr>
              <a:t>Bacillus </a:t>
            </a:r>
            <a:r>
              <a:rPr lang="en-MY" sz="2500" b="1" i="1" dirty="0" err="1">
                <a:solidFill>
                  <a:srgbClr val="FF0000"/>
                </a:solidFill>
                <a:cs typeface="Times New Roman" pitchFamily="18" charset="0"/>
              </a:rPr>
              <a:t>anthracis</a:t>
            </a:r>
            <a:r>
              <a:rPr lang="en-MY" sz="2500" b="1" i="1" dirty="0">
                <a:solidFill>
                  <a:srgbClr val="FF0000"/>
                </a:solidFill>
                <a:cs typeface="Times New Roman" pitchFamily="18" charset="0"/>
              </a:rPr>
              <a:t>        </a:t>
            </a:r>
            <a:endParaRPr lang="en-MY" sz="25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500" b="1" dirty="0">
                <a:cs typeface="Times New Roman" pitchFamily="18" charset="0"/>
              </a:rPr>
              <a:t>The anthrax bacillus originally gains entry through</a:t>
            </a: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 small breaks in</a:t>
            </a: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the skin</a:t>
            </a:r>
            <a:endParaRPr lang="en-MY" sz="25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500" b="1" dirty="0">
                <a:cs typeface="Times New Roman" pitchFamily="18" charset="0"/>
              </a:rPr>
              <a:t>In general, an infected human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is quarantined</a:t>
            </a:r>
            <a:r>
              <a:rPr lang="en-MY" sz="2500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500" b="1" dirty="0">
                <a:cs typeface="Times New Roman" pitchFamily="18" charset="0"/>
              </a:rPr>
              <a:t>However, anthrax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does not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usually </a:t>
            </a:r>
            <a:r>
              <a:rPr lang="en-MY" sz="2500" b="1" dirty="0">
                <a:cs typeface="Times New Roman" pitchFamily="18" charset="0"/>
              </a:rPr>
              <a:t>spread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from an infected </a:t>
            </a:r>
            <a:r>
              <a:rPr lang="en-MY" sz="2500" b="1" dirty="0">
                <a:cs typeface="Times New Roman" pitchFamily="18" charset="0"/>
              </a:rPr>
              <a:t>human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 to an uninfected </a:t>
            </a:r>
            <a:r>
              <a:rPr lang="en-MY" sz="2500" b="1" dirty="0"/>
              <a:t>human. </a:t>
            </a:r>
          </a:p>
        </p:txBody>
      </p:sp>
    </p:spTree>
    <p:extLst>
      <p:ext uri="{BB962C8B-B14F-4D97-AF65-F5344CB8AC3E}">
        <p14:creationId xmlns:p14="http://schemas.microsoft.com/office/powerpoint/2010/main" val="6263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76672"/>
            <a:ext cx="850728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          Harmful </a:t>
            </a: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Effects</a:t>
            </a:r>
            <a:endParaRPr lang="en-MY" sz="2800" dirty="0">
              <a:solidFill>
                <a:schemeClr val="tx2">
                  <a:lumMod val="75000"/>
                </a:schemeClr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i="1" dirty="0" smtClean="0">
                <a:solidFill>
                  <a:srgbClr val="FF0000"/>
                </a:solidFill>
              </a:rPr>
              <a:t>      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Local</a:t>
            </a:r>
            <a:endParaRPr lang="en-MY" sz="2600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800" b="1" dirty="0" smtClean="0">
                <a:cs typeface="Times New Roman" pitchFamily="18" charset="0"/>
              </a:rPr>
              <a:t>       </a:t>
            </a:r>
            <a:r>
              <a:rPr lang="en-MY" sz="2400" b="1" dirty="0" smtClean="0">
                <a:cs typeface="Times New Roman" pitchFamily="18" charset="0"/>
              </a:rPr>
              <a:t>At </a:t>
            </a:r>
            <a:r>
              <a:rPr lang="en-MY" sz="2400" b="1" dirty="0">
                <a:cs typeface="Times New Roman" pitchFamily="18" charset="0"/>
              </a:rPr>
              <a:t>the site of entry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vesicles develop </a:t>
            </a:r>
            <a:r>
              <a:rPr lang="en-MY" sz="2400" b="1" dirty="0">
                <a:cs typeface="Times New Roman" pitchFamily="18" charset="0"/>
              </a:rPr>
              <a:t>initially and </a:t>
            </a:r>
            <a:endParaRPr lang="en-MY" sz="2400" b="1" dirty="0" smtClean="0">
              <a:cs typeface="Times New Roman" pitchFamily="18" charset="0"/>
            </a:endParaRPr>
          </a:p>
          <a:p>
            <a:pPr algn="ctr"/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   progress</a:t>
            </a:r>
            <a:r>
              <a:rPr lang="en-MY" sz="24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to a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depressed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black </a:t>
            </a:r>
            <a:r>
              <a:rPr lang="en-MY" sz="2400" b="1" dirty="0" err="1" smtClean="0">
                <a:solidFill>
                  <a:srgbClr val="0070C0"/>
                </a:solidFill>
                <a:cs typeface="Times New Roman" pitchFamily="18" charset="0"/>
              </a:rPr>
              <a:t>eschar</a:t>
            </a:r>
            <a:r>
              <a:rPr lang="ar-AE" sz="2400" b="1" dirty="0">
                <a:solidFill>
                  <a:srgbClr val="0070C0"/>
                </a:solidFill>
                <a:cs typeface="Times New Roman" pitchFamily="18" charset="0"/>
              </a:rPr>
              <a:t>ندبة</a:t>
            </a:r>
            <a:r>
              <a:rPr lang="en-MY" sz="2400" b="1" dirty="0" smtClean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at times 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surrounded </a:t>
            </a:r>
            <a:r>
              <a:rPr lang="en-MY" sz="2400" b="1" dirty="0">
                <a:cs typeface="Times New Roman" pitchFamily="18" charset="0"/>
              </a:rPr>
              <a:t>by mild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to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moderate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oedema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Pain is unusual.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b="1" i="1" dirty="0" smtClean="0">
                <a:solidFill>
                  <a:srgbClr val="FF0000"/>
                </a:solidFill>
                <a:cs typeface="Times New Roman" pitchFamily="18" charset="0"/>
              </a:rPr>
              <a:t>        </a:t>
            </a:r>
            <a:r>
              <a:rPr lang="en-MY" sz="2600" b="1" i="1" dirty="0" smtClean="0">
                <a:solidFill>
                  <a:srgbClr val="FF0000"/>
                </a:solidFill>
                <a:cs typeface="Times New Roman" pitchFamily="18" charset="0"/>
              </a:rPr>
              <a:t>Systemic</a:t>
            </a:r>
            <a:endParaRPr lang="en-MY" sz="26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The disease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spreads </a:t>
            </a:r>
            <a:r>
              <a:rPr lang="en-MY" sz="2400" b="1" dirty="0">
                <a:cs typeface="Times New Roman" pitchFamily="18" charset="0"/>
              </a:rPr>
              <a:t>from the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local area </a:t>
            </a:r>
            <a:r>
              <a:rPr lang="en-MY" sz="2400" b="1" dirty="0">
                <a:cs typeface="Times New Roman" pitchFamily="18" charset="0"/>
              </a:rPr>
              <a:t>through the </a:t>
            </a:r>
            <a:endParaRPr lang="en-MY" sz="24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regional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lymph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nodes and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blood stream</a:t>
            </a:r>
            <a:r>
              <a:rPr lang="en-MY" sz="2400" b="1" dirty="0">
                <a:cs typeface="Times New Roman" pitchFamily="18" charset="0"/>
              </a:rPr>
              <a:t>, which may </a:t>
            </a:r>
            <a:r>
              <a:rPr lang="en-MY" sz="2400" b="1" dirty="0" smtClean="0">
                <a:cs typeface="Times New Roman" pitchFamily="18" charset="0"/>
              </a:rPr>
              <a:t>result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overwhelming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septicaemia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death</a:t>
            </a:r>
            <a:r>
              <a:rPr lang="en-MY" sz="2400" b="1" dirty="0">
                <a:cs typeface="Times New Roman" pitchFamily="18" charset="0"/>
              </a:rPr>
              <a:t> in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untreated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c</a:t>
            </a:r>
            <a:r>
              <a:rPr lang="en-MY" sz="2400" b="1" dirty="0" smtClean="0">
                <a:cs typeface="Times New Roman" pitchFamily="18" charset="0"/>
              </a:rPr>
              <a:t>ases.</a:t>
            </a:r>
          </a:p>
          <a:p>
            <a:pPr marL="457200" indent="-457200">
              <a:buFont typeface="Wingdings" pitchFamily="2" charset="2"/>
              <a:buChar char="Ø"/>
            </a:pPr>
            <a:endParaRPr lang="en-MY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Inhalation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of anthrax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spores causes </a:t>
            </a:r>
            <a:r>
              <a:rPr lang="en-MY" sz="2400" b="1" dirty="0">
                <a:cs typeface="Times New Roman" pitchFamily="18" charset="0"/>
              </a:rPr>
              <a:t>initial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symptoms</a:t>
            </a:r>
            <a:r>
              <a:rPr lang="en-MY" sz="2400" b="1" dirty="0">
                <a:cs typeface="Times New Roman" pitchFamily="18" charset="0"/>
              </a:rPr>
              <a:t> that </a:t>
            </a:r>
            <a:r>
              <a:rPr lang="en-MY" sz="2400" b="1" dirty="0" smtClean="0">
                <a:cs typeface="Times New Roman" pitchFamily="18" charset="0"/>
              </a:rPr>
              <a:t>are 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mild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nonspecific</a:t>
            </a:r>
            <a:r>
              <a:rPr lang="en-MY" sz="2400" b="1" dirty="0">
                <a:cs typeface="Times New Roman" pitchFamily="18" charset="0"/>
              </a:rPr>
              <a:t> resembling a common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upper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respiratory infection. 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Respiratory </a:t>
            </a:r>
            <a:r>
              <a:rPr lang="en-MY" sz="2400" b="1" dirty="0">
                <a:cs typeface="Times New Roman" pitchFamily="18" charset="0"/>
              </a:rPr>
              <a:t>distress,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fever,</a:t>
            </a:r>
            <a:r>
              <a:rPr lang="en-MY" sz="2400" b="1" dirty="0"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shock</a:t>
            </a:r>
            <a:r>
              <a:rPr lang="en-MY" sz="2400" b="1" dirty="0">
                <a:cs typeface="Times New Roman" pitchFamily="18" charset="0"/>
              </a:rPr>
              <a:t> follow in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3-5 days,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400" b="1" dirty="0" smtClean="0">
                <a:cs typeface="Times New Roman" pitchFamily="18" charset="0"/>
              </a:rPr>
              <a:t>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death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commonly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7 to 24 hours </a:t>
            </a:r>
            <a:r>
              <a:rPr lang="en-MY" sz="2400" b="1" dirty="0" smtClean="0">
                <a:cs typeface="Times New Roman" pitchFamily="18" charset="0"/>
              </a:rPr>
              <a:t>thereafter</a:t>
            </a:r>
            <a:endParaRPr lang="en-MY" sz="2400" dirty="0">
              <a:cs typeface="Times New Roman" pitchFamily="18" charset="0"/>
            </a:endParaRPr>
          </a:p>
        </p:txBody>
      </p:sp>
      <p:pic>
        <p:nvPicPr>
          <p:cNvPr id="3" name="Picture 2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9" y="116632"/>
            <a:ext cx="1800200" cy="16561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608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3398" y="404664"/>
            <a:ext cx="9100417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Exposure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spores of anthrax are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able to survive </a:t>
            </a:r>
            <a:r>
              <a:rPr lang="en-MY" sz="2400" b="1" dirty="0">
                <a:cs typeface="Times New Roman" pitchFamily="18" charset="0"/>
              </a:rPr>
              <a:t>in harsh conditions</a:t>
            </a:r>
            <a:endParaRPr lang="en-MY" sz="2400" dirty="0">
              <a:cs typeface="Times New Roman" pitchFamily="18" charset="0"/>
            </a:endParaRPr>
          </a:p>
          <a:p>
            <a:r>
              <a:rPr lang="en-MY" sz="2400" b="1" dirty="0">
                <a:cs typeface="Times New Roman" pitchFamily="18" charset="0"/>
              </a:rPr>
              <a:t>  </a:t>
            </a:r>
            <a:r>
              <a:rPr lang="en-MY" sz="2400" b="1" dirty="0" smtClean="0">
                <a:cs typeface="Times New Roman" pitchFamily="18" charset="0"/>
              </a:rPr>
              <a:t>   for </a:t>
            </a:r>
            <a:r>
              <a:rPr lang="en-MY" sz="2400" b="1" dirty="0">
                <a:cs typeface="Times New Roman" pitchFamily="18" charset="0"/>
              </a:rPr>
              <a:t>decades or even centuries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endParaRPr lang="en-MY" sz="2400" dirty="0">
              <a:cs typeface="Times New Roman" pitchFamily="18" charset="0"/>
            </a:endParaRPr>
          </a:p>
          <a:p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Occupational exposure to;</a:t>
            </a:r>
            <a:r>
              <a:rPr lang="en-MY" sz="2400" u="sng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infected animals </a:t>
            </a:r>
            <a:r>
              <a:rPr lang="en-MY" sz="2400" dirty="0" smtClean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their products </a:t>
            </a:r>
            <a:r>
              <a:rPr lang="en-MY" sz="2400" dirty="0" smtClean="0">
                <a:cs typeface="Times New Roman" pitchFamily="18" charset="0"/>
              </a:rPr>
              <a:t>(</a:t>
            </a:r>
            <a:r>
              <a:rPr lang="en-MY" sz="2400" b="1" i="1" dirty="0" smtClean="0">
                <a:cs typeface="Times New Roman" pitchFamily="18" charset="0"/>
              </a:rPr>
              <a:t>such as skin, wool,&amp; meat</a:t>
            </a:r>
            <a:r>
              <a:rPr lang="en-MY" sz="2400" i="1" dirty="0" smtClean="0">
                <a:cs typeface="Times New Roman" pitchFamily="18" charset="0"/>
              </a:rPr>
              <a:t>) </a:t>
            </a:r>
          </a:p>
          <a:p>
            <a:r>
              <a:rPr lang="en-MY" sz="2400" b="1" dirty="0" smtClean="0">
                <a:cs typeface="Times New Roman" pitchFamily="18" charset="0"/>
              </a:rPr>
              <a:t>       is the usual pathway of exposure for humans.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Workers who are exposed to</a:t>
            </a:r>
            <a:endParaRPr lang="en-MY" sz="24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dead animals </a:t>
            </a:r>
            <a:r>
              <a:rPr lang="en-MY" sz="2400" b="1" dirty="0" smtClean="0">
                <a:cs typeface="Times New Roman" pitchFamily="18" charset="0"/>
              </a:rPr>
              <a:t>and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animal products </a:t>
            </a:r>
            <a:r>
              <a:rPr lang="en-MY" sz="2400" b="1" dirty="0" smtClean="0">
                <a:cs typeface="Times New Roman" pitchFamily="18" charset="0"/>
              </a:rPr>
              <a:t>are at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the highest risk, </a:t>
            </a:r>
            <a:endParaRPr lang="en-MY" sz="24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 smtClean="0">
                <a:cs typeface="Times New Roman" pitchFamily="18" charset="0"/>
              </a:rPr>
              <a:t>especially in countries where anthrax is more common.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endParaRPr lang="en-MY" sz="2400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 smtClean="0">
                <a:cs typeface="Times New Roman" pitchFamily="18" charset="0"/>
              </a:rPr>
              <a:t>Anthrax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 in livestock grazing on </a:t>
            </a:r>
            <a:r>
              <a:rPr lang="en-MY" sz="2400" b="1" dirty="0" smtClean="0">
                <a:solidFill>
                  <a:srgbClr val="CC0099"/>
                </a:solidFill>
                <a:cs typeface="Times New Roman" pitchFamily="18" charset="0"/>
              </a:rPr>
              <a:t>open range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where they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 mix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with wild animals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still occasionally </a:t>
            </a:r>
            <a:r>
              <a:rPr lang="en-MY" sz="2400" b="1" dirty="0" smtClean="0">
                <a:cs typeface="Times New Roman" pitchFamily="18" charset="0"/>
              </a:rPr>
              <a:t>occurs in the United States and elsewhere. </a:t>
            </a:r>
            <a:endParaRPr lang="en-US" sz="2400" b="1" dirty="0"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handling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infected animals</a:t>
            </a:r>
            <a:r>
              <a:rPr lang="en-MY" sz="2400" dirty="0">
                <a:cs typeface="Times New Roman" pitchFamily="18" charset="0"/>
              </a:rPr>
              <a:t>, their wool, or their </a:t>
            </a:r>
            <a:r>
              <a:rPr lang="en-MY" sz="2400" dirty="0" smtClean="0">
                <a:cs typeface="Times New Roman" pitchFamily="18" charset="0"/>
              </a:rPr>
              <a:t>hides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3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890887" y="6281832"/>
            <a:ext cx="220254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MY" sz="1400" b="1" dirty="0" smtClean="0">
                <a:solidFill>
                  <a:srgbClr val="0070C0"/>
                </a:solidFill>
                <a:latin typeface="Garamond" pitchFamily="18" charset="0"/>
              </a:rPr>
              <a:t>de</a:t>
            </a:r>
            <a:endParaRPr lang="en-MY" sz="1400" dirty="0">
              <a:solidFill>
                <a:schemeClr val="bg1"/>
              </a:solidFill>
            </a:endParaRPr>
          </a:p>
        </p:txBody>
      </p:sp>
      <p:pic>
        <p:nvPicPr>
          <p:cNvPr id="5" name="Picture 4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04664"/>
            <a:ext cx="1192651" cy="15841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60232" y="5944850"/>
            <a:ext cx="2133600" cy="365125"/>
          </a:xfrm>
        </p:spPr>
        <p:txBody>
          <a:bodyPr/>
          <a:lstStyle/>
          <a:p>
            <a:r>
              <a:rPr lang="en-MY" b="1" dirty="0">
                <a:solidFill>
                  <a:schemeClr val="bg1"/>
                </a:solidFill>
                <a:cs typeface="Times New Roman" pitchFamily="18" charset="0"/>
              </a:rPr>
              <a:t>Many workers who deal </a:t>
            </a:r>
            <a:fld id="{6833A795-1C12-4395-A803-7C6BE0D93AC5}" type="slidenum">
              <a:rPr lang="en-MY" smtClean="0"/>
              <a:t>7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6993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692696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Many workers who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deal with wool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animal hides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are  routinely exposed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to low levels of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anthrax spores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, 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but most </a:t>
            </a:r>
            <a:endParaRPr lang="en-MY" sz="240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exposure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levels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 sufficient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to develop anthrax 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infections</a:t>
            </a:r>
          </a:p>
          <a:p>
            <a:endParaRPr lang="en-MY" sz="24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 lethal infectio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</a:t>
            </a:r>
            <a:r>
              <a:rPr lang="en-MY" sz="2400" dirty="0">
                <a:cs typeface="Times New Roman" pitchFamily="18" charset="0"/>
              </a:rPr>
              <a:t>reported to result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from inhalation </a:t>
            </a:r>
            <a:r>
              <a:rPr lang="en-MY" sz="2400" dirty="0"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about </a:t>
            </a:r>
          </a:p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       10,000–20,000 spores</a:t>
            </a:r>
            <a:r>
              <a:rPr lang="en-MY" sz="2400" b="1" dirty="0">
                <a:cs typeface="Times New Roman" pitchFamily="18" charset="0"/>
              </a:rPr>
              <a:t>. Though this dose varies among host species.</a:t>
            </a:r>
            <a:endParaRPr lang="en-MY" sz="24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Little documented evidence is available to verify the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exact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average number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of spores needed for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infection</a:t>
            </a:r>
            <a:endParaRPr lang="en-MY" sz="2400" b="1" dirty="0" smtClean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2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2"/>
          <p:cNvSpPr/>
          <p:nvPr/>
        </p:nvSpPr>
        <p:spPr>
          <a:xfrm>
            <a:off x="8149599" y="63119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4" name="Picture 3" descr="https://upload.wikimedia.org/wikipedia/commons/thumb/3/37/Cutaneous_anthrax_lesion_on_the_neck._PHIL_1934_lores.jpg/220px-Cutaneous_anthrax_lesion_on_the_neck._PHIL_1934_lores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981" y="1636263"/>
            <a:ext cx="1495069" cy="172072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07504" y="481166"/>
            <a:ext cx="8856984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u="sng" dirty="0">
                <a:solidFill>
                  <a:srgbClr val="C00000"/>
                </a:solidFill>
                <a:cs typeface="Times New Roman" pitchFamily="18" charset="0"/>
              </a:rPr>
              <a:t>Occupation occurs</a:t>
            </a:r>
            <a:endParaRPr lang="en-MY" sz="2400" u="sng" dirty="0">
              <a:solidFill>
                <a:srgbClr val="C00000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Animal Breeder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CC0099"/>
                </a:solidFill>
                <a:cs typeface="Times New Roman" pitchFamily="18" charset="0"/>
              </a:rPr>
              <a:t>animal caretaker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animal scientist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C0504D">
                    <a:lumMod val="60000"/>
                    <a:lumOff val="40000"/>
                  </a:srgbClr>
                </a:solidFill>
                <a:cs typeface="Times New Roman" pitchFamily="18" charset="0"/>
              </a:rPr>
              <a:t>butcher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farmer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7030A0"/>
                </a:solidFill>
                <a:cs typeface="Times New Roman" pitchFamily="18" charset="0"/>
              </a:rPr>
              <a:t>rancher</a:t>
            </a:r>
            <a:r>
              <a:rPr lang="en-MY" sz="2300" b="1" dirty="0">
                <a:solidFill>
                  <a:srgbClr val="7030A0"/>
                </a:solidFill>
                <a:cs typeface="Times New Roman" pitchFamily="18" charset="0"/>
              </a:rPr>
              <a:t>,</a:t>
            </a:r>
            <a:r>
              <a:rPr lang="en-MY" sz="23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ar-AE" sz="1400" dirty="0">
                <a:solidFill>
                  <a:prstClr val="black"/>
                </a:solidFill>
                <a:cs typeface="Times New Roman" pitchFamily="18" charset="0"/>
              </a:rPr>
              <a:t>مربي الأبقار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farmworker, 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hunter and trapper,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laboratory animal worker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C00000"/>
                </a:solidFill>
                <a:cs typeface="Times New Roman" pitchFamily="18" charset="0"/>
              </a:rPr>
              <a:t>meat packer, slaughterer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 smtClean="0">
                <a:solidFill>
                  <a:prstClr val="black"/>
                </a:solidFill>
                <a:cs typeface="Times New Roman" pitchFamily="18" charset="0"/>
              </a:rPr>
              <a:t>veterinarian</a:t>
            </a:r>
          </a:p>
          <a:p>
            <a:pPr marL="342900" lvl="0" indent="-342900">
              <a:buFont typeface="Wingdings" pitchFamily="2" charset="2"/>
              <a:buChar char="v"/>
            </a:pPr>
            <a:endParaRPr lang="en-MY" sz="2200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Handling of infected animal </a:t>
            </a:r>
            <a:r>
              <a:rPr lang="en-MY" sz="2200" b="1" dirty="0">
                <a:solidFill>
                  <a:srgbClr val="1F497D"/>
                </a:solidFill>
                <a:cs typeface="Times New Roman" pitchFamily="18" charset="0"/>
              </a:rPr>
              <a:t>carcasses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 or </a:t>
            </a:r>
            <a:r>
              <a:rPr lang="en-MY" sz="2200" b="1" dirty="0">
                <a:solidFill>
                  <a:srgbClr val="1F497D"/>
                </a:solidFill>
                <a:cs typeface="Times New Roman" pitchFamily="18" charset="0"/>
              </a:rPr>
              <a:t>placental 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tissues</a:t>
            </a:r>
            <a:endParaRPr lang="en-MY" sz="2200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Handling of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raw goat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hair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wool, or hides from endemic areas</a:t>
            </a:r>
            <a:endParaRPr lang="en-MY" sz="2200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Veterinarians</a:t>
            </a:r>
          </a:p>
          <a:p>
            <a:pPr marL="342900" lvl="0" indent="-342900">
              <a:buFont typeface="Wingdings" pitchFamily="2" charset="2"/>
              <a:buChar char="v"/>
            </a:pPr>
            <a:endParaRPr lang="en-MY" sz="2200" dirty="0">
              <a:solidFill>
                <a:prstClr val="black"/>
              </a:solidFill>
              <a:cs typeface="Times New Roman" pitchFamily="18" charset="0"/>
            </a:endParaRPr>
          </a:p>
          <a:p>
            <a:pPr lvl="0"/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factors include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people who work with animals or animal products,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travellers,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MY" sz="2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postal 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workers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  <a:endParaRPr lang="en-MY" sz="2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military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personnel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contracted in laboratory accidents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by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has also been used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biological warfare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 agents and by </a:t>
            </a:r>
            <a:r>
              <a:rPr lang="en-MY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terrorists</a:t>
            </a:r>
            <a:endParaRPr lang="en-MY" sz="2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https://upload.wikimedia.org/wikipedia/commons/thumb/c/c7/Skin_reaction_to_anthrax.jpg/220px-Skin_reaction_to_anthrax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710" y="3720001"/>
            <a:ext cx="2103778" cy="194124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2966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9E6C2A-9A27-4BEB-99DD-A91BF7101E70}"/>
</file>

<file path=customXml/itemProps2.xml><?xml version="1.0" encoding="utf-8"?>
<ds:datastoreItem xmlns:ds="http://schemas.openxmlformats.org/officeDocument/2006/customXml" ds:itemID="{CCA75E98-36E0-4DAA-88BA-007362D3A518}"/>
</file>

<file path=customXml/itemProps3.xml><?xml version="1.0" encoding="utf-8"?>
<ds:datastoreItem xmlns:ds="http://schemas.openxmlformats.org/officeDocument/2006/customXml" ds:itemID="{23306231-22D8-4D26-81EA-EF9FD863CC98}"/>
</file>

<file path=docProps/app.xml><?xml version="1.0" encoding="utf-8"?>
<Properties xmlns="http://schemas.openxmlformats.org/officeDocument/2006/extended-properties" xmlns:vt="http://schemas.openxmlformats.org/officeDocument/2006/docPropsVTypes">
  <TotalTime>2208</TotalTime>
  <Words>1363</Words>
  <Application>Microsoft Office PowerPoint</Application>
  <PresentationFormat>On-screen Show (4:3)</PresentationFormat>
  <Paragraphs>335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Garamond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159</cp:revision>
  <dcterms:created xsi:type="dcterms:W3CDTF">2020-02-20T17:06:31Z</dcterms:created>
  <dcterms:modified xsi:type="dcterms:W3CDTF">2022-03-13T12:26:19Z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