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301" r:id="rId3"/>
    <p:sldId id="302" r:id="rId4"/>
    <p:sldId id="303" r:id="rId5"/>
    <p:sldId id="304" r:id="rId6"/>
    <p:sldId id="307" r:id="rId7"/>
    <p:sldId id="305" r:id="rId8"/>
    <p:sldId id="306" r:id="rId9"/>
    <p:sldId id="308" r:id="rId10"/>
    <p:sldId id="309" r:id="rId11"/>
    <p:sldId id="289" r:id="rId12"/>
  </p:sldIdLst>
  <p:sldSz cx="9144000" cy="6858000" type="screen4x3"/>
  <p:notesSz cx="6858000" cy="9144000"/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235" autoAdjust="0"/>
    <p:restoredTop sz="94660"/>
  </p:normalViewPr>
  <p:slideViewPr>
    <p:cSldViewPr>
      <p:cViewPr varScale="1">
        <p:scale>
          <a:sx n="69" d="100"/>
          <a:sy n="69" d="100"/>
        </p:scale>
        <p:origin x="1572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شكل حر 10">
            <a:extLst>
              <a:ext uri="{FF2B5EF4-FFF2-40B4-BE49-F238E27FC236}">
                <a16:creationId xmlns:a16="http://schemas.microsoft.com/office/drawing/2014/main" id="{E54E2BC9-590E-73A2-5274-FC3CB38AE938}"/>
              </a:ext>
            </a:extLst>
          </p:cNvPr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شكل حر 12">
            <a:extLst>
              <a:ext uri="{FF2B5EF4-FFF2-40B4-BE49-F238E27FC236}">
                <a16:creationId xmlns:a16="http://schemas.microsoft.com/office/drawing/2014/main" id="{C056A9AB-5FFC-E28F-3758-E716D092FED0}"/>
              </a:ext>
            </a:extLst>
          </p:cNvPr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ar-SA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29">
            <a:extLst>
              <a:ext uri="{FF2B5EF4-FFF2-40B4-BE49-F238E27FC236}">
                <a16:creationId xmlns:a16="http://schemas.microsoft.com/office/drawing/2014/main" id="{4A3A98FC-CBED-D3D7-CF3A-83E668A0B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11075-4099-4FF4-BC61-7DB8FA2EFB84}" type="datetimeFigureOut">
              <a:rPr lang="ar-SA"/>
              <a:pPr>
                <a:defRPr/>
              </a:pPr>
              <a:t>22/09/1444</a:t>
            </a:fld>
            <a:endParaRPr lang="ar-SA"/>
          </a:p>
        </p:txBody>
      </p:sp>
      <p:sp>
        <p:nvSpPr>
          <p:cNvPr id="5" name="عنصر نائب للتذييل 18">
            <a:extLst>
              <a:ext uri="{FF2B5EF4-FFF2-40B4-BE49-F238E27FC236}">
                <a16:creationId xmlns:a16="http://schemas.microsoft.com/office/drawing/2014/main" id="{16F7AE6C-40D1-004B-B03E-FDBBB8C94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26">
            <a:extLst>
              <a:ext uri="{FF2B5EF4-FFF2-40B4-BE49-F238E27FC236}">
                <a16:creationId xmlns:a16="http://schemas.microsoft.com/office/drawing/2014/main" id="{037D37B4-7756-2CF4-B01B-53E034B58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3C393A-2EAF-425B-A8B7-446864B8EE1B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7869798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9">
            <a:extLst>
              <a:ext uri="{FF2B5EF4-FFF2-40B4-BE49-F238E27FC236}">
                <a16:creationId xmlns:a16="http://schemas.microsoft.com/office/drawing/2014/main" id="{CA299E72-0BFC-4F00-3500-A2BD01463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F1166-8AC8-4EB4-BEB0-288EC29C45C0}" type="datetimeFigureOut">
              <a:rPr lang="ar-SA"/>
              <a:pPr>
                <a:defRPr/>
              </a:pPr>
              <a:t>22/09/1444</a:t>
            </a:fld>
            <a:endParaRPr lang="ar-SA"/>
          </a:p>
        </p:txBody>
      </p:sp>
      <p:sp>
        <p:nvSpPr>
          <p:cNvPr id="5" name="عنصر نائب للتذييل 21">
            <a:extLst>
              <a:ext uri="{FF2B5EF4-FFF2-40B4-BE49-F238E27FC236}">
                <a16:creationId xmlns:a16="http://schemas.microsoft.com/office/drawing/2014/main" id="{0965E843-AD15-1281-AC20-8B8A7745B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>
            <a:extLst>
              <a:ext uri="{FF2B5EF4-FFF2-40B4-BE49-F238E27FC236}">
                <a16:creationId xmlns:a16="http://schemas.microsoft.com/office/drawing/2014/main" id="{00D8924C-117D-33E8-9462-197B53E85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B36A36-CCB5-4BD7-85E6-5AFAEB05255C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2029714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9">
            <a:extLst>
              <a:ext uri="{FF2B5EF4-FFF2-40B4-BE49-F238E27FC236}">
                <a16:creationId xmlns:a16="http://schemas.microsoft.com/office/drawing/2014/main" id="{96C6F3D2-7C85-AA77-3DA0-02F17802C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3CC5F-6B2A-44C8-AF4F-4C8ED8B9B039}" type="datetimeFigureOut">
              <a:rPr lang="ar-SA"/>
              <a:pPr>
                <a:defRPr/>
              </a:pPr>
              <a:t>22/09/1444</a:t>
            </a:fld>
            <a:endParaRPr lang="ar-SA"/>
          </a:p>
        </p:txBody>
      </p:sp>
      <p:sp>
        <p:nvSpPr>
          <p:cNvPr id="5" name="عنصر نائب للتذييل 21">
            <a:extLst>
              <a:ext uri="{FF2B5EF4-FFF2-40B4-BE49-F238E27FC236}">
                <a16:creationId xmlns:a16="http://schemas.microsoft.com/office/drawing/2014/main" id="{E55E9380-B89C-7EEC-4CEB-9246909B8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>
            <a:extLst>
              <a:ext uri="{FF2B5EF4-FFF2-40B4-BE49-F238E27FC236}">
                <a16:creationId xmlns:a16="http://schemas.microsoft.com/office/drawing/2014/main" id="{574391E3-9098-8CD5-1044-A7D44DEF4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C0F6F4-7A48-4070-B8E3-3128B767EC6F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2313717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9">
            <a:extLst>
              <a:ext uri="{FF2B5EF4-FFF2-40B4-BE49-F238E27FC236}">
                <a16:creationId xmlns:a16="http://schemas.microsoft.com/office/drawing/2014/main" id="{2ACA7F91-B4BB-D601-5B12-B8868CE65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32496-93A1-4C05-A818-DE4466E70238}" type="datetimeFigureOut">
              <a:rPr lang="ar-SA"/>
              <a:pPr>
                <a:defRPr/>
              </a:pPr>
              <a:t>22/09/1444</a:t>
            </a:fld>
            <a:endParaRPr lang="ar-SA"/>
          </a:p>
        </p:txBody>
      </p:sp>
      <p:sp>
        <p:nvSpPr>
          <p:cNvPr id="5" name="عنصر نائب للتذييل 21">
            <a:extLst>
              <a:ext uri="{FF2B5EF4-FFF2-40B4-BE49-F238E27FC236}">
                <a16:creationId xmlns:a16="http://schemas.microsoft.com/office/drawing/2014/main" id="{D71A4A9A-D4D6-0898-43E9-F8EB7115B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>
            <a:extLst>
              <a:ext uri="{FF2B5EF4-FFF2-40B4-BE49-F238E27FC236}">
                <a16:creationId xmlns:a16="http://schemas.microsoft.com/office/drawing/2014/main" id="{80F72B92-4FA3-6FDF-EE3E-367F3C4FA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3EFE57-5BF0-4340-A80B-B5AAB889F536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2746008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حر 10">
            <a:extLst>
              <a:ext uri="{FF2B5EF4-FFF2-40B4-BE49-F238E27FC236}">
                <a16:creationId xmlns:a16="http://schemas.microsoft.com/office/drawing/2014/main" id="{BDD67C69-2498-52F6-38E1-DEA93706AF27}"/>
              </a:ext>
            </a:extLst>
          </p:cNvPr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شكل حر 12">
            <a:extLst>
              <a:ext uri="{FF2B5EF4-FFF2-40B4-BE49-F238E27FC236}">
                <a16:creationId xmlns:a16="http://schemas.microsoft.com/office/drawing/2014/main" id="{855C66BF-AC7D-A586-1CB3-DD2733167513}"/>
              </a:ext>
            </a:extLst>
          </p:cNvPr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تاريخ 3">
            <a:extLst>
              <a:ext uri="{FF2B5EF4-FFF2-40B4-BE49-F238E27FC236}">
                <a16:creationId xmlns:a16="http://schemas.microsoft.com/office/drawing/2014/main" id="{8834DC45-F3CF-70F3-BB4B-2B9F781A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9FA0C-8B54-4DA6-9A58-7DA9254437C5}" type="datetimeFigureOut">
              <a:rPr lang="ar-SA"/>
              <a:pPr>
                <a:defRPr/>
              </a:pPr>
              <a:t>22/09/1444</a:t>
            </a:fld>
            <a:endParaRPr lang="ar-SA"/>
          </a:p>
        </p:txBody>
      </p:sp>
      <p:sp>
        <p:nvSpPr>
          <p:cNvPr id="7" name="عنصر نائب للتذييل 4">
            <a:extLst>
              <a:ext uri="{FF2B5EF4-FFF2-40B4-BE49-F238E27FC236}">
                <a16:creationId xmlns:a16="http://schemas.microsoft.com/office/drawing/2014/main" id="{B6BA4790-8838-5529-6A48-8514A4055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8" name="عنصر نائب لرقم الشريحة 5">
            <a:extLst>
              <a:ext uri="{FF2B5EF4-FFF2-40B4-BE49-F238E27FC236}">
                <a16:creationId xmlns:a16="http://schemas.microsoft.com/office/drawing/2014/main" id="{11B786F7-A08F-1F72-1A13-22AC10C12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4A1A35-ADB3-48B2-BB32-5B99E0C6564A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6434459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9">
            <a:extLst>
              <a:ext uri="{FF2B5EF4-FFF2-40B4-BE49-F238E27FC236}">
                <a16:creationId xmlns:a16="http://schemas.microsoft.com/office/drawing/2014/main" id="{2BC98E0A-5F6F-C88B-745F-30B1369E8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F3889-F235-4A83-95FF-9644D4886F53}" type="datetimeFigureOut">
              <a:rPr lang="ar-SA"/>
              <a:pPr>
                <a:defRPr/>
              </a:pPr>
              <a:t>22/09/1444</a:t>
            </a:fld>
            <a:endParaRPr lang="ar-SA"/>
          </a:p>
        </p:txBody>
      </p:sp>
      <p:sp>
        <p:nvSpPr>
          <p:cNvPr id="6" name="عنصر نائب للتذييل 21">
            <a:extLst>
              <a:ext uri="{FF2B5EF4-FFF2-40B4-BE49-F238E27FC236}">
                <a16:creationId xmlns:a16="http://schemas.microsoft.com/office/drawing/2014/main" id="{3F52C12B-7590-2E7A-A763-6CC974CB0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17">
            <a:extLst>
              <a:ext uri="{FF2B5EF4-FFF2-40B4-BE49-F238E27FC236}">
                <a16:creationId xmlns:a16="http://schemas.microsoft.com/office/drawing/2014/main" id="{BA33F03C-7DEF-E961-7D36-3BE6EACC4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779401-A487-44BB-9168-50EFE128E7F7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632067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9">
            <a:extLst>
              <a:ext uri="{FF2B5EF4-FFF2-40B4-BE49-F238E27FC236}">
                <a16:creationId xmlns:a16="http://schemas.microsoft.com/office/drawing/2014/main" id="{1688F146-E965-C9A7-FEDC-1F7165816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A0DCD-4D67-409E-9837-C8AB33F52433}" type="datetimeFigureOut">
              <a:rPr lang="ar-SA"/>
              <a:pPr>
                <a:defRPr/>
              </a:pPr>
              <a:t>22/09/1444</a:t>
            </a:fld>
            <a:endParaRPr lang="ar-SA"/>
          </a:p>
        </p:txBody>
      </p:sp>
      <p:sp>
        <p:nvSpPr>
          <p:cNvPr id="8" name="عنصر نائب للتذييل 21">
            <a:extLst>
              <a:ext uri="{FF2B5EF4-FFF2-40B4-BE49-F238E27FC236}">
                <a16:creationId xmlns:a16="http://schemas.microsoft.com/office/drawing/2014/main" id="{6B20EC74-A66B-BFE2-91C1-8FD45D77D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17">
            <a:extLst>
              <a:ext uri="{FF2B5EF4-FFF2-40B4-BE49-F238E27FC236}">
                <a16:creationId xmlns:a16="http://schemas.microsoft.com/office/drawing/2014/main" id="{3BEB77EB-B3F4-97EC-8D52-9AA81ACFE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464644-3AA5-4565-82FD-DEBE5DB83C7B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3824404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9">
            <a:extLst>
              <a:ext uri="{FF2B5EF4-FFF2-40B4-BE49-F238E27FC236}">
                <a16:creationId xmlns:a16="http://schemas.microsoft.com/office/drawing/2014/main" id="{9AA58751-54D7-2C15-1517-2E40840E0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D610D-E522-4396-9D22-DFBBEE5062F3}" type="datetimeFigureOut">
              <a:rPr lang="ar-SA"/>
              <a:pPr>
                <a:defRPr/>
              </a:pPr>
              <a:t>22/09/1444</a:t>
            </a:fld>
            <a:endParaRPr lang="ar-SA"/>
          </a:p>
        </p:txBody>
      </p:sp>
      <p:sp>
        <p:nvSpPr>
          <p:cNvPr id="4" name="عنصر نائب للتذييل 21">
            <a:extLst>
              <a:ext uri="{FF2B5EF4-FFF2-40B4-BE49-F238E27FC236}">
                <a16:creationId xmlns:a16="http://schemas.microsoft.com/office/drawing/2014/main" id="{02AA4CE9-9B3F-2F3B-E06D-33C541D60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17">
            <a:extLst>
              <a:ext uri="{FF2B5EF4-FFF2-40B4-BE49-F238E27FC236}">
                <a16:creationId xmlns:a16="http://schemas.microsoft.com/office/drawing/2014/main" id="{ED656612-96D9-5C59-7F86-3BBBAD2D5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A333AB-5682-4795-A7FF-C32C5EA04486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66324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9">
            <a:extLst>
              <a:ext uri="{FF2B5EF4-FFF2-40B4-BE49-F238E27FC236}">
                <a16:creationId xmlns:a16="http://schemas.microsoft.com/office/drawing/2014/main" id="{E4F30C5E-4D7D-A918-BB68-3359E22F5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A0ABF-687A-4046-9225-11BA370CE400}" type="datetimeFigureOut">
              <a:rPr lang="ar-SA"/>
              <a:pPr>
                <a:defRPr/>
              </a:pPr>
              <a:t>22/09/1444</a:t>
            </a:fld>
            <a:endParaRPr lang="ar-SA"/>
          </a:p>
        </p:txBody>
      </p:sp>
      <p:sp>
        <p:nvSpPr>
          <p:cNvPr id="3" name="عنصر نائب للتذييل 21">
            <a:extLst>
              <a:ext uri="{FF2B5EF4-FFF2-40B4-BE49-F238E27FC236}">
                <a16:creationId xmlns:a16="http://schemas.microsoft.com/office/drawing/2014/main" id="{4F3CA12E-118C-BBA4-9DB3-094035F5A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17">
            <a:extLst>
              <a:ext uri="{FF2B5EF4-FFF2-40B4-BE49-F238E27FC236}">
                <a16:creationId xmlns:a16="http://schemas.microsoft.com/office/drawing/2014/main" id="{3B82884B-86AD-A12D-E4F5-A0EEF0AA4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76C6D8-8858-490C-AA81-EB995915AE4A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631530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F79BF09-7559-7F64-B133-761F6307D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ED5-FF8A-4758-A3EE-8C02B2A72D4C}" type="datetimeFigureOut">
              <a:rPr lang="ar-SA"/>
              <a:pPr>
                <a:defRPr/>
              </a:pPr>
              <a:t>22/09/1444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3D6CD65-5A04-5A1A-EEE5-005649F9E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260FBF0-701B-6D2A-5C25-FC71EC1E1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C05E7E1D-E7B3-48D9-93CA-92530C91D899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2707012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ar-SA" noProof="0"/>
              <a:t>انقر فوق الرمز لإضافة صورة</a:t>
            </a:r>
            <a:endParaRPr lang="en-US" noProof="0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9">
            <a:extLst>
              <a:ext uri="{FF2B5EF4-FFF2-40B4-BE49-F238E27FC236}">
                <a16:creationId xmlns:a16="http://schemas.microsoft.com/office/drawing/2014/main" id="{E32D7536-D229-E79B-6A79-5F1F6BDC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60C30-5EA2-4734-AE15-A086CA94945F}" type="datetimeFigureOut">
              <a:rPr lang="ar-SA"/>
              <a:pPr>
                <a:defRPr/>
              </a:pPr>
              <a:t>22/09/1444</a:t>
            </a:fld>
            <a:endParaRPr lang="ar-SA"/>
          </a:p>
        </p:txBody>
      </p:sp>
      <p:sp>
        <p:nvSpPr>
          <p:cNvPr id="6" name="عنصر نائب للتذييل 21">
            <a:extLst>
              <a:ext uri="{FF2B5EF4-FFF2-40B4-BE49-F238E27FC236}">
                <a16:creationId xmlns:a16="http://schemas.microsoft.com/office/drawing/2014/main" id="{5137405C-BBE2-5160-0260-79712EED3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17">
            <a:extLst>
              <a:ext uri="{FF2B5EF4-FFF2-40B4-BE49-F238E27FC236}">
                <a16:creationId xmlns:a16="http://schemas.microsoft.com/office/drawing/2014/main" id="{DDE05568-9BAD-8972-8F3E-674D86275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2919F7-38C4-49A0-9229-C3651EA3D1D2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767850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8FAFB"/>
            </a:gs>
            <a:gs pos="74001">
              <a:srgbClr val="BED4DB"/>
            </a:gs>
            <a:gs pos="83000">
              <a:srgbClr val="BED4DB"/>
            </a:gs>
            <a:gs pos="100000">
              <a:srgbClr val="D4E2E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>
            <a:extLst>
              <a:ext uri="{FF2B5EF4-FFF2-40B4-BE49-F238E27FC236}">
                <a16:creationId xmlns:a16="http://schemas.microsoft.com/office/drawing/2014/main" id="{D75896A3-B573-D42E-37D3-BD94E727B166}"/>
              </a:ext>
            </a:extLst>
          </p:cNvPr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شكل حر 15">
            <a:extLst>
              <a:ext uri="{FF2B5EF4-FFF2-40B4-BE49-F238E27FC236}">
                <a16:creationId xmlns:a16="http://schemas.microsoft.com/office/drawing/2014/main" id="{D92882F4-54D2-6A05-3267-B9E0D45C05A4}"/>
              </a:ext>
            </a:extLst>
          </p:cNvPr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عنصر نائب للعنوان 8">
            <a:extLst>
              <a:ext uri="{FF2B5EF4-FFF2-40B4-BE49-F238E27FC236}">
                <a16:creationId xmlns:a16="http://schemas.microsoft.com/office/drawing/2014/main" id="{8CEC5D2D-B5AA-484D-EF75-C22B2B3C5F8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نمط العنوان الرئيسي</a:t>
            </a:r>
          </a:p>
        </p:txBody>
      </p:sp>
      <p:sp>
        <p:nvSpPr>
          <p:cNvPr id="1029" name="عنصر نائب للنص 29">
            <a:extLst>
              <a:ext uri="{FF2B5EF4-FFF2-40B4-BE49-F238E27FC236}">
                <a16:creationId xmlns:a16="http://schemas.microsoft.com/office/drawing/2014/main" id="{D6719B8B-FF9F-2292-71C2-C370CFD476E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أنماط النص الرئيسي</a:t>
            </a:r>
          </a:p>
          <a:p>
            <a:pPr lvl="1"/>
            <a:r>
              <a:rPr lang="ar-SA" altLang="en-US"/>
              <a:t>المستوى الثاني</a:t>
            </a:r>
          </a:p>
          <a:p>
            <a:pPr lvl="2"/>
            <a:r>
              <a:rPr lang="ar-SA" altLang="en-US"/>
              <a:t>المستوى الثالث</a:t>
            </a:r>
          </a:p>
          <a:p>
            <a:pPr lvl="3"/>
            <a:r>
              <a:rPr lang="ar-SA" altLang="en-US"/>
              <a:t>المستوى الرابع</a:t>
            </a:r>
          </a:p>
          <a:p>
            <a:pPr lvl="4"/>
            <a:r>
              <a:rPr lang="ar-SA" altLang="en-US"/>
              <a:t>المستوى الخامس</a:t>
            </a:r>
          </a:p>
        </p:txBody>
      </p:sp>
      <p:sp>
        <p:nvSpPr>
          <p:cNvPr id="10" name="عنصر نائب للتاريخ 9">
            <a:extLst>
              <a:ext uri="{FF2B5EF4-FFF2-40B4-BE49-F238E27FC236}">
                <a16:creationId xmlns:a16="http://schemas.microsoft.com/office/drawing/2014/main" id="{D15E187E-1A3B-C01B-463A-8EA5B02B93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303443-4C70-4317-BB4C-0CBA933CBC45}" type="datetimeFigureOut">
              <a:rPr lang="ar-SA"/>
              <a:pPr>
                <a:defRPr/>
              </a:pPr>
              <a:t>22/09/1444</a:t>
            </a:fld>
            <a:endParaRPr lang="ar-SA"/>
          </a:p>
        </p:txBody>
      </p:sp>
      <p:sp>
        <p:nvSpPr>
          <p:cNvPr id="22" name="عنصر نائب للتذييل 21">
            <a:extLst>
              <a:ext uri="{FF2B5EF4-FFF2-40B4-BE49-F238E27FC236}">
                <a16:creationId xmlns:a16="http://schemas.microsoft.com/office/drawing/2014/main" id="{8E90A431-F08E-61D0-636D-E964A79E65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18" name="عنصر نائب لرقم الشريحة 17">
            <a:extLst>
              <a:ext uri="{FF2B5EF4-FFF2-40B4-BE49-F238E27FC236}">
                <a16:creationId xmlns:a16="http://schemas.microsoft.com/office/drawing/2014/main" id="{03152177-C793-187B-B7BC-F1F85A6F32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000">
                <a:solidFill>
                  <a:srgbClr val="9B9A98"/>
                </a:solidFill>
                <a:cs typeface="Tahoma" panose="020B0604030504040204" pitchFamily="34" charset="0"/>
              </a:defRPr>
            </a:lvl1pPr>
          </a:lstStyle>
          <a:p>
            <a:fld id="{ADB97646-992E-448F-8F92-92AD759F0905}" type="slidenum">
              <a:rPr lang="ar-SA" altLang="en-US"/>
              <a:pPr/>
              <a:t>‹#›</a:t>
            </a:fld>
            <a:endParaRPr lang="ar-SA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1" r:id="rId1"/>
    <p:sldLayoutId id="2147483843" r:id="rId2"/>
    <p:sldLayoutId id="2147483852" r:id="rId3"/>
    <p:sldLayoutId id="2147483844" r:id="rId4"/>
    <p:sldLayoutId id="2147483845" r:id="rId5"/>
    <p:sldLayoutId id="2147483846" r:id="rId6"/>
    <p:sldLayoutId id="2147483847" r:id="rId7"/>
    <p:sldLayoutId id="2147483853" r:id="rId8"/>
    <p:sldLayoutId id="2147483848" r:id="rId9"/>
    <p:sldLayoutId id="2147483849" r:id="rId10"/>
    <p:sldLayoutId id="2147483850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9pPr>
    </p:titleStyle>
    <p:bodyStyle>
      <a:lvl1pPr marL="419100" indent="-382588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r" rtl="1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r" rtl="1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 /><Relationship Id="rId2" Type="http://schemas.openxmlformats.org/officeDocument/2006/relationships/slideLayout" Target="../slideLayouts/slideLayout2.xml" /><Relationship Id="rId1" Type="http://schemas.openxmlformats.org/officeDocument/2006/relationships/vmlDrawing" Target="../drawings/vmlDrawing1.vml" /><Relationship Id="rId4" Type="http://schemas.openxmlformats.org/officeDocument/2006/relationships/image" Target="../media/image4.emf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1B7F6D3-B8E6-F778-712D-6B532D24E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7544" y="1628800"/>
            <a:ext cx="7992888" cy="2301240"/>
          </a:xfrm>
        </p:spPr>
        <p:txBody>
          <a:bodyPr>
            <a:normAutofit/>
          </a:bodyPr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>
                <a:solidFill>
                  <a:srgbClr val="002060"/>
                </a:solidFill>
              </a:rPr>
              <a:t> </a:t>
            </a:r>
            <a:r>
              <a:rPr sz="3200">
                <a:solidFill>
                  <a:srgbClr val="002060"/>
                </a:solidFill>
              </a:rPr>
              <a:t>5. Biliary &amp; intestinal secretion.</a:t>
            </a:r>
            <a:endParaRPr lang="ar-SA" sz="3200">
              <a:solidFill>
                <a:srgbClr val="002060"/>
              </a:solidFill>
            </a:endParaRP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EDFE74E-3142-4E95-EFED-8D32C23F95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2988" y="5876925"/>
            <a:ext cx="6400800" cy="841375"/>
          </a:xfrm>
        </p:spPr>
        <p:txBody>
          <a:bodyPr>
            <a:normAutofit fontScale="47500" lnSpcReduction="20000"/>
          </a:bodyPr>
          <a:lstStyle/>
          <a:p>
            <a:pPr algn="ctr" rtl="0" eaLnBrk="1" hangingPunct="1">
              <a:lnSpc>
                <a:spcPct val="90000"/>
              </a:lnSpc>
              <a:defRPr/>
            </a:pPr>
            <a:endParaRPr lang="ar-EG" altLang="en-US" sz="3000" b="1" dirty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rtl="0" eaLnBrk="1" hangingPunct="1">
              <a:lnSpc>
                <a:spcPct val="90000"/>
              </a:lnSpc>
              <a:defRPr/>
            </a:pPr>
            <a:r>
              <a:rPr lang="en-US" altLang="en-US" sz="3400" b="1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anose="020B0604030504040204" pitchFamily="34" charset="0"/>
              </a:rPr>
              <a:t>Prof. Sherif W. Mansour</a:t>
            </a:r>
          </a:p>
          <a:p>
            <a:pPr algn="ctr" rtl="0" eaLnBrk="1" hangingPunct="1">
              <a:lnSpc>
                <a:spcPct val="90000"/>
              </a:lnSpc>
              <a:defRPr/>
            </a:pPr>
            <a:r>
              <a:rPr lang="en-US" altLang="en-US" sz="3400" b="1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anose="020B0604030504040204" pitchFamily="34" charset="0"/>
              </a:rPr>
              <a:t>Physiology dpt., Mutah School of medicine</a:t>
            </a:r>
            <a:endParaRPr lang="ar-EG" altLang="en-US" sz="3400" b="1" dirty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rtl="0" eaLnBrk="1" hangingPunct="1">
              <a:lnSpc>
                <a:spcPct val="90000"/>
              </a:lnSpc>
              <a:defRPr/>
            </a:pPr>
            <a:r>
              <a:rPr lang="en-US" altLang="en-US" sz="3400" b="1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anose="020B0604030504040204" pitchFamily="34" charset="0"/>
              </a:rPr>
              <a:t>2020-2021</a:t>
            </a:r>
            <a:endParaRPr lang="ar-SA" altLang="en-US" sz="3400" b="1" dirty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5124" name="Picture 2" descr="C:\Users\Dr Sherif\Desktop\مؤتة.jpg">
            <a:extLst>
              <a:ext uri="{FF2B5EF4-FFF2-40B4-BE49-F238E27FC236}">
                <a16:creationId xmlns:a16="http://schemas.microsoft.com/office/drawing/2014/main" id="{D509DF1D-DC3E-3593-F05B-914290BD5F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357188"/>
            <a:ext cx="108585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3">
            <a:extLst>
              <a:ext uri="{FF2B5EF4-FFF2-40B4-BE49-F238E27FC236}">
                <a16:creationId xmlns:a16="http://schemas.microsoft.com/office/drawing/2014/main" id="{354CF565-B170-3A0A-0D2B-587BA19A01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813" y="2608263"/>
            <a:ext cx="2276475" cy="326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1173B1FB-0019-165F-8464-462E9D01AD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76250"/>
            <a:ext cx="86423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339" name="Picture 2">
            <a:extLst>
              <a:ext uri="{FF2B5EF4-FFF2-40B4-BE49-F238E27FC236}">
                <a16:creationId xmlns:a16="http://schemas.microsoft.com/office/drawing/2014/main" id="{8A5CD2E3-44EB-E669-3416-3A39F0BCC3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76250"/>
            <a:ext cx="8208962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2F3DC-BB82-3AF0-9493-E3B3DFDD4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060575"/>
            <a:ext cx="7467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7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E788AC5-4FA9-7348-CAC3-57ED3840D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5875"/>
            <a:ext cx="8929688" cy="658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liver &amp; bile</a:t>
            </a:r>
          </a:p>
          <a:p>
            <a:pPr algn="ctr"/>
            <a:endParaRPr lang="en-US" altLang="en-US" sz="20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The liver is the largest gland in the body (1.5 kg).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Function of the liver :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Metabolic function: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metabolism :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Glucostat function: the liver maintain the blood glucose within  70-110 mg % via: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Glycogenesis &amp; gluconeogenesis.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Conversion of galactose to glucose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Protein metabolism</a:t>
            </a:r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synthesis of nonessential mains acids, proteins, urea ,uric acid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Fat metabolism</a:t>
            </a:r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Synthesis of lipoprotein , cholesterol &amp; phospholipid.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-FFA oxidation and ketone bodies formation. </a:t>
            </a:r>
          </a:p>
          <a:p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Storage function: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The liver stores glycogen, vitamins A,D,E,K&amp;B12 and metals as iron &amp;copper.</a:t>
            </a:r>
          </a:p>
          <a:p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blood clotting factors </a:t>
            </a:r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the liver needs vit. k to synthesis factors II, VII, IX, X.</a:t>
            </a:r>
          </a:p>
          <a:p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Vascular function :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-Storage of blood.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-By kupffer cells removal of bacteria &amp; blood clots 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5)Drug and hormonal inactivation</a:t>
            </a:r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e.g. steroid H., pencillin &amp; others.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Immune response </a:t>
            </a:r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the liver is a part of the reticule endothelial system 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 Bile formation :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	Formation and secretion of about  0.2gm of  bile salts/day.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	Formation and excretion of bile pigments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id="{06F79F3B-C1FA-44E8-B7D6-A11500F81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913"/>
            <a:ext cx="5580063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Gall bladder</a:t>
            </a:r>
          </a:p>
          <a:p>
            <a:endParaRPr lang="en-US" altLang="en-US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Motility of the gall bladder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At meal time the gall bladder contract and sphincter of Oddi relaxes → evacuation of bile.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Cholagogues</a:t>
            </a:r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factors increase evacuation of the bile as vagal stimulation, cholecystokinin hormone and magnesium sulphate.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Functions of gall bladder :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Storage of bile in between meals as the sphincter is closed and the liver continue to secrete bile.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Concentration of bile : by absorption of water, Na+ and CL- to accommodate large volume of stored hepatic bile.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Help continuous flow of hepatic bile in between meals by storage and concentration.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Acidification of bile by absorption of Na+ bicarbonate to prevent precipitation of Ca++ bile stones (pH changed from 7.8 to 7).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Evacuation of bile in the duodenum.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Secretion of white bile as mucus to protect the bladder wall from the concentrated  bile. </a:t>
            </a:r>
          </a:p>
        </p:txBody>
      </p:sp>
      <p:pic>
        <p:nvPicPr>
          <p:cNvPr id="7171" name="Picture 5">
            <a:extLst>
              <a:ext uri="{FF2B5EF4-FFF2-40B4-BE49-F238E27FC236}">
                <a16:creationId xmlns:a16="http://schemas.microsoft.com/office/drawing/2014/main" id="{EC19845C-0A03-9269-B318-689F002BE0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908050"/>
            <a:ext cx="3313112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FB6457-3487-7F22-4258-F79B62BFF304}"/>
              </a:ext>
            </a:extLst>
          </p:cNvPr>
          <p:cNvSpPr/>
          <p:nvPr/>
        </p:nvSpPr>
        <p:spPr>
          <a:xfrm>
            <a:off x="250825" y="333375"/>
            <a:ext cx="8642350" cy="6492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</a:t>
            </a:r>
          </a:p>
          <a:p>
            <a:pPr>
              <a:defRPr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Volume : 1 – 1.5 L/day.</a:t>
            </a:r>
          </a:p>
          <a:p>
            <a:pPr>
              <a:defRPr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PH : in liver bile : alkaline - in gall bladder bile : acidic.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Constituents 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Regulation of bile 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Choleretics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factors stimulate bile secretion and flow as: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Vagal stimulation to liver and gall bladder.	 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Bile salts (via enterohepatic circulation)		       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Secretin hormone is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hydrochloretic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as it increases the bile flow via increasing bicarbonate and water secretion.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Cholagogue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factors evacuate the bile from gall bladder as :  1- Vagal.     2- Mg++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sulphate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	3- CCK – PZ.  H.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195" name="Object 2">
            <a:extLst>
              <a:ext uri="{FF2B5EF4-FFF2-40B4-BE49-F238E27FC236}">
                <a16:creationId xmlns:a16="http://schemas.microsoft.com/office/drawing/2014/main" id="{3D1A7977-027F-4213-30AF-124C9B5C5B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79613" y="1412875"/>
          <a:ext cx="6369050" cy="266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Document" r:id="rId3" imgW="5275474" imgH="2208319" progId="Word.Document.12">
                  <p:embed/>
                </p:oleObj>
              </mc:Choice>
              <mc:Fallback>
                <p:oleObj name="Document" r:id="rId3" imgW="5275474" imgH="2208319" progId="Word.Document.12">
                  <p:embed/>
                  <p:pic>
                    <p:nvPicPr>
                      <p:cNvPr id="8195" name="Object 2">
                        <a:extLst>
                          <a:ext uri="{FF2B5EF4-FFF2-40B4-BE49-F238E27FC236}">
                            <a16:creationId xmlns:a16="http://schemas.microsoft.com/office/drawing/2014/main" id="{3D1A7977-027F-4213-30AF-124C9B5C5BB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1412875"/>
                        <a:ext cx="6369050" cy="2665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D95B0C91-50A1-2C18-381F-2EE84EA059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612775"/>
            <a:ext cx="85693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Mechanism of bile secretion :</a:t>
            </a:r>
          </a:p>
          <a:p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Between meals: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sphincter of Oddi is closed and the hepatic bile is stored in the bladder to be concentrated and acidificated.</a:t>
            </a:r>
          </a:p>
          <a:p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During food intake: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Swallowing causes reflex vagal relaxation of sphincter and evacuation of bile.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•The CCK enzyme from duodenum → evacuation of bile into the intestine.</a:t>
            </a:r>
          </a:p>
          <a:p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After meal: </a:t>
            </a:r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90 % to 95 % of bile salts are actively reabsorbed from the terminal ileum back to the liver via the portal vein and re-excreted in the bile stimulating more bile secretion (enterohepatic circulation), the normal rate of bile salts secretion is 0.3 gm/day and recycles 6 – 8 times/day → total amount of 3.5 gm/day of bile salts.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>
            <a:extLst>
              <a:ext uri="{FF2B5EF4-FFF2-40B4-BE49-F238E27FC236}">
                <a16:creationId xmlns:a16="http://schemas.microsoft.com/office/drawing/2014/main" id="{AB30B3E8-7600-1446-48E2-B064E84924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88913"/>
            <a:ext cx="87376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D1FE3DF-E4D3-3E89-E307-FD61B0BBDE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76250"/>
            <a:ext cx="86423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7" name="Rectangle 5">
            <a:extLst>
              <a:ext uri="{FF2B5EF4-FFF2-40B4-BE49-F238E27FC236}">
                <a16:creationId xmlns:a16="http://schemas.microsoft.com/office/drawing/2014/main" id="{7CD9575A-EE8B-345C-86BD-00BBDFA6E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333375"/>
            <a:ext cx="8642350" cy="621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Intestinal secretion (succus entericus)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(1)The small intestine has 3 types 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secretory cells</a:t>
            </a:r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Crypts of lieberkuhn.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Brunner’s gland and Goblet cells.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Enterochromaffin cells which secrete serotonin.</a:t>
            </a:r>
          </a:p>
          <a:p>
            <a:endParaRPr lang="en-US" altLang="en-US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(2)The intestinal secretion is 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made up of</a:t>
            </a:r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 Mucus: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-Secreted by Brunner’s glands &amp; goblet cells.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-Important for protection and lubrication.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-Stimulated by vagus, local distension or acidic chyme &amp; secretin.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-Inhibited by sympathetic stimulation so, irritable persons have high incidence of duodenal ulcers.</a:t>
            </a:r>
          </a:p>
          <a:p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-Alkaline fluid: (Na HCo3):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Dissolves the chyme.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Stimulated by secretin, CCK, VIP and PGS.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Inhibited by sympathetic.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Sloughed Mucosa (enzymes):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-The intestinal secretion is about 1 liter/day of pH 7.5 and have no enzymes secreted from Crypts of lieberkuhn.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-The sloughed cells contain disaccharides (sucrase, maltase&amp; lactase) di-peptidases (Amino-peptidase, enterokinase) and phosphatases.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84FF467-0647-68A6-CB71-D9EBB3DEF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76250"/>
            <a:ext cx="86423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1" name="Rectangle 5">
            <a:extLst>
              <a:ext uri="{FF2B5EF4-FFF2-40B4-BE49-F238E27FC236}">
                <a16:creationId xmlns:a16="http://schemas.microsoft.com/office/drawing/2014/main" id="{E57209E7-E868-C923-3C4B-1910B1DA2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333375"/>
            <a:ext cx="8642350" cy="369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 of intestinal secretion:</a:t>
            </a:r>
          </a:p>
          <a:p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Nervous:</a:t>
            </a:r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local enteric reflexes →↑ secretion . 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- Vagal →↑ mucus secretion only.</a:t>
            </a:r>
          </a:p>
          <a:p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Hormonal:</a:t>
            </a:r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VIP, secretin, CCK → ↑secretion. </a:t>
            </a:r>
          </a:p>
          <a:p>
            <a:pPr algn="ctr"/>
            <a:endParaRPr lang="en-US" altLang="en-US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Vaso active Intestinal Peptide (VIP)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released from the GIT and act as a hormone or co-transmitter and has the following effects: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1-stimulate intestinal motility and secretion.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2-Causes vasodilatation.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3-Inhibition of gastric acid secretion.</a:t>
            </a:r>
          </a:p>
          <a:p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4-Relaxation of  L.O.S.</a:t>
            </a:r>
          </a:p>
          <a:p>
            <a:endParaRPr lang="en-US" altLang="en-US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0EA667D-EC55-0462-2C2B-8667697FAD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76250"/>
            <a:ext cx="86423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315" name="Picture 1">
            <a:extLst>
              <a:ext uri="{FF2B5EF4-FFF2-40B4-BE49-F238E27FC236}">
                <a16:creationId xmlns:a16="http://schemas.microsoft.com/office/drawing/2014/main" id="{7254DDD1-A41B-140C-9B3D-0B601FD00C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47"/>
          <a:stretch>
            <a:fillRect/>
          </a:stretch>
        </p:blipFill>
        <p:spPr bwMode="auto">
          <a:xfrm>
            <a:off x="250825" y="476250"/>
            <a:ext cx="8353425" cy="583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تقنية">
  <a:themeElements>
    <a:clrScheme name="تقنية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586</TotalTime>
  <Words>828</Words>
  <Application>Microsoft Office PowerPoint</Application>
  <PresentationFormat>On-screen Show (4:3)</PresentationFormat>
  <Paragraphs>99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تقنية</vt:lpstr>
      <vt:lpstr> 5. Biliary &amp; intestinal secretion.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CARDIAC CYCLE</dc:title>
  <dc:creator>Dr.Waleed R. Ezzat</dc:creator>
  <cp:lastModifiedBy>razanemad852@gmail.com</cp:lastModifiedBy>
  <cp:revision>87</cp:revision>
  <dcterms:created xsi:type="dcterms:W3CDTF">2018-04-21T22:12:54Z</dcterms:created>
  <dcterms:modified xsi:type="dcterms:W3CDTF">2023-04-12T02:32:26Z</dcterms:modified>
</cp:coreProperties>
</file>