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1B19-F685-4BD6-B1DD-58474F3B3B6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83A5D-6AC0-4491-9E0A-59B71F55E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</a:t>
            </a:r>
            <a:r>
              <a:rPr lang="en-US" sz="1200" dirty="0" smtClean="0"/>
              <a:t> For example, a small nodule of well-developed and normally organized pancreatic tissue may be found in the </a:t>
            </a:r>
            <a:r>
              <a:rPr lang="en-US" sz="1200" dirty="0" err="1" smtClean="0"/>
              <a:t>submucosa</a:t>
            </a:r>
            <a:r>
              <a:rPr lang="en-US" sz="1200" dirty="0" smtClean="0"/>
              <a:t> of the stomach,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83A5D-6AC0-4491-9E0A-59B71F55E4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9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11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62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175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68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627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07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626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199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356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212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85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778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6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630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245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43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0200" y="152400"/>
            <a:ext cx="8062912" cy="1470025"/>
          </a:xfrm>
        </p:spPr>
        <p:txBody>
          <a:bodyPr/>
          <a:lstStyle/>
          <a:p>
            <a:r>
              <a:rPr lang="en-US" dirty="0" err="1" smtClean="0"/>
              <a:t>Neoplasia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8062912" cy="1752600"/>
          </a:xfrm>
        </p:spPr>
        <p:txBody>
          <a:bodyPr/>
          <a:lstStyle/>
          <a:p>
            <a:pPr algn="l"/>
            <a:r>
              <a:rPr lang="en-US" dirty="0" err="1" smtClean="0"/>
              <a:t>Sura</a:t>
            </a:r>
            <a:r>
              <a:rPr lang="en-US" dirty="0" smtClean="0"/>
              <a:t> Al-</a:t>
            </a:r>
            <a:r>
              <a:rPr lang="en-US" dirty="0" err="1" smtClean="0"/>
              <a:t>Rawabdeh</a:t>
            </a:r>
            <a:r>
              <a:rPr lang="en-US" dirty="0" smtClean="0"/>
              <a:t>, M.D.</a:t>
            </a:r>
          </a:p>
          <a:p>
            <a:pPr algn="l"/>
            <a:r>
              <a:rPr lang="en-US" dirty="0" smtClean="0"/>
              <a:t>16-11-2021.</a:t>
            </a:r>
            <a:endParaRPr lang="en-US" dirty="0"/>
          </a:p>
        </p:txBody>
      </p:sp>
      <p:sp>
        <p:nvSpPr>
          <p:cNvPr id="22530" name="AutoShape 2" descr="Neoplasia: Does it Lead to Cancer? - Fibromyalgia Trea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Neoplasia: Does it Lead to Cancer? - Fibromyalgia Trea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172200" cy="2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err="1" smtClean="0"/>
              <a:t>Papillomas</a:t>
            </a:r>
            <a:r>
              <a:rPr lang="en-US" sz="2800" dirty="0" smtClean="0"/>
              <a:t> are benign epithelial neoplasms, growing on any surface with fingerlike fronds.</a:t>
            </a:r>
          </a:p>
          <a:p>
            <a:endParaRPr lang="en-US" dirty="0" smtClean="0"/>
          </a:p>
        </p:txBody>
      </p:sp>
      <p:pic>
        <p:nvPicPr>
          <p:cNvPr id="1026" name="Picture 2" descr="Papilloma: Causes, symptoms, and 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9" y="2971800"/>
            <a:ext cx="4724400" cy="36004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28" name="AutoShape 4" descr="Squamous papilloma | Pathology Residency and Fellowship Program | Brown 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quamous papilloma | Pathology Residency and Fellowship Program | Brown 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439" y="2971799"/>
            <a:ext cx="4392561" cy="36004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 polyp is a mass that projects above a mucosal surface, as in the gut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4578" name="Picture 2" descr="Histopathology Colon--Hyperplastic polyp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439" y="2200275"/>
            <a:ext cx="3571875" cy="34290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4580" name="Picture 4" descr="8 Colon Polyps Symptoms, Pictures, Types, Causes, Treat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442" y="2296294"/>
            <a:ext cx="4695825" cy="3190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72000"/>
          </a:xfrm>
        </p:spPr>
        <p:txBody>
          <a:bodyPr/>
          <a:lstStyle/>
          <a:p>
            <a:r>
              <a:rPr lang="en-US" dirty="0" err="1" smtClean="0"/>
              <a:t>Cystadenomas</a:t>
            </a:r>
            <a:r>
              <a:rPr lang="en-US" dirty="0" smtClean="0"/>
              <a:t> are hollow cystic masses that typically arise in the ovary</a:t>
            </a:r>
            <a:endParaRPr lang="en-US" dirty="0"/>
          </a:p>
        </p:txBody>
      </p:sp>
      <p:pic>
        <p:nvPicPr>
          <p:cNvPr id="25602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3499"/>
            <a:ext cx="4828236" cy="31643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5604" name="Picture 4" descr="SEROUS CYSTADENOMA OF PANCREAS – Histopathology.gu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236" y="2493499"/>
            <a:ext cx="4315764" cy="31643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Malignant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Malignant neoplasms arising in “solid” </a:t>
            </a:r>
            <a:r>
              <a:rPr lang="en-US" sz="2400" dirty="0" err="1" smtClean="0"/>
              <a:t>mesenchymal</a:t>
            </a:r>
            <a:r>
              <a:rPr lang="en-US" sz="2400" dirty="0" smtClean="0"/>
              <a:t> tissues  are called sarcomas, </a:t>
            </a:r>
            <a:r>
              <a:rPr lang="en-US" sz="2400" dirty="0" err="1" smtClean="0"/>
              <a:t>e.g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Malignant neoplasm comprised of fat-like cells is a </a:t>
            </a:r>
            <a:r>
              <a:rPr lang="en-US" sz="2400" dirty="0" err="1" smtClean="0"/>
              <a:t>liposarcoma</a:t>
            </a:r>
            <a:r>
              <a:rPr lang="en-US" sz="2400" dirty="0" smtClean="0"/>
              <a:t>, </a:t>
            </a:r>
          </a:p>
          <a:p>
            <a:endParaRPr lang="en-US" sz="2400" dirty="0" smtClean="0"/>
          </a:p>
          <a:p>
            <a:r>
              <a:rPr lang="en-US" sz="2400" dirty="0" smtClean="0"/>
              <a:t>Malignant neoplasm composed of chondrocyte-like cells is a chondrosarcoma.</a:t>
            </a:r>
          </a:p>
          <a:p>
            <a:endParaRPr lang="en-US" sz="2400" dirty="0" smtClean="0"/>
          </a:p>
          <a:p>
            <a:r>
              <a:rPr lang="en-US" sz="2400" dirty="0" smtClean="0"/>
              <a:t>Those arising from cells of the blood are called </a:t>
            </a:r>
            <a:r>
              <a:rPr lang="en-US" sz="2400" dirty="0" err="1" smtClean="0"/>
              <a:t>leukemias</a:t>
            </a:r>
            <a:r>
              <a:rPr lang="en-US" sz="2400" dirty="0" smtClean="0"/>
              <a:t> or lymphomas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61660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Malignant neoplasms of epithelial cells are called carcinomas: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Carcinomas are subdivided further: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That grow in a glandular pattern are called adenocarcinomas.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That produce squamous cells are called squamous cell carcinomas.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Some carcinoma show little or no differentiation. Such tumors are referred to as poorly differentiated or undifferentiated carcinoma.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ndocervical adenocarcinoma - MyPathologyReport.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191000" cy="23011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6628" name="Picture 4" descr="Aggressive Lung Adenocarcinoma Subtype May Require New Treatment Strategy |  Memorial Sloan Kettering Cancer 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4074485" cy="27146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6630" name="Picture 6" descr="Squamous cell carcinoma of the esophagus - Libre Patholo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990600"/>
            <a:ext cx="3505200" cy="2336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343400" y="2286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67601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Tumor undergo divergent differentiation.</a:t>
            </a:r>
          </a:p>
          <a:p>
            <a:endParaRPr lang="en-US" sz="2400" dirty="0" smtClean="0"/>
          </a:p>
          <a:p>
            <a:r>
              <a:rPr lang="en-US" sz="2400" dirty="0" smtClean="0"/>
              <a:t>Such tumors has the capacity to differentiate down more than one lineage.</a:t>
            </a:r>
          </a:p>
          <a:p>
            <a:endParaRPr lang="en-US" sz="2400" dirty="0" smtClean="0"/>
          </a:p>
          <a:p>
            <a:r>
              <a:rPr lang="en-US" sz="2400" dirty="0" smtClean="0"/>
              <a:t>The best example is mixed tumor of salivary gland and  the  Fibroadenoma of the female breast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0738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Mixed tumor of salivary gland= pleomorphic adenoma</a:t>
            </a:r>
          </a:p>
          <a:p>
            <a:endParaRPr lang="en-US" sz="2400" dirty="0" smtClean="0"/>
          </a:p>
          <a:p>
            <a:r>
              <a:rPr lang="en-US" sz="2400" dirty="0" smtClean="0"/>
              <a:t>It contain epithelial components with islands of cartilage or bone.</a:t>
            </a:r>
            <a:endParaRPr lang="en-US" sz="2400" dirty="0"/>
          </a:p>
        </p:txBody>
      </p:sp>
      <p:pic>
        <p:nvPicPr>
          <p:cNvPr id="29698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5715000" cy="42906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72000"/>
          </a:xfrm>
        </p:spPr>
        <p:txBody>
          <a:bodyPr/>
          <a:lstStyle/>
          <a:p>
            <a:r>
              <a:rPr lang="en-US" sz="2800" dirty="0" smtClean="0"/>
              <a:t>Fibroadenoma of the female breast contain: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proliferating </a:t>
            </a:r>
            <a:r>
              <a:rPr lang="en-US" sz="2800" dirty="0" err="1" smtClean="0"/>
              <a:t>ductal</a:t>
            </a:r>
            <a:r>
              <a:rPr lang="en-US" sz="2800" dirty="0" smtClean="0"/>
              <a:t> elements (adenoma)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>
                <a:latin typeface="+mj-lt"/>
              </a:rPr>
              <a:t>embedded in loose fibrous tissue.</a:t>
            </a:r>
            <a:endParaRPr lang="en-US" sz="2800" dirty="0">
              <a:latin typeface="+mj-lt"/>
            </a:endParaRPr>
          </a:p>
        </p:txBody>
      </p:sp>
      <p:pic>
        <p:nvPicPr>
          <p:cNvPr id="31746" name="Picture 2" descr="What are Breast Fibroadenoma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6410325" cy="36004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458200" cy="6477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 Rounded MT Bold" panose="020F0704030504030204" pitchFamily="34" charset="0"/>
              </a:rPr>
              <a:t>Teratoma</a:t>
            </a:r>
            <a:r>
              <a:rPr lang="en-US" sz="2800" dirty="0" smtClean="0">
                <a:latin typeface="Arial Rounded MT Bold" panose="020F0704030504030204" pitchFamily="34" charset="0"/>
              </a:rPr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is a special type of mixed tumor that contains recognizable mature or immature cells or tissues derived from more than one germ cell layer, and sometimes all three.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Germ cells have the capacity to differentiate into any of the cell types found in the body.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they may give rise to neoplasms that contain elements resembling bone, epithelium, muscle, fat, nerve, and other tissues,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21408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Introduction.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Characteristics of Benign and Malignant Neoplasms.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Epidemiology.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Cancer Genes.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Carcinogenesis: A Multistep Process Hallmarks of Cancer.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Etiology of Cancer: Carcinogenic Agents.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Clinical Aspects of </a:t>
            </a:r>
            <a:r>
              <a:rPr lang="en-US" sz="2800" dirty="0" err="1" smtClean="0"/>
              <a:t>Neoplasia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eratoma - CATHERINEPOL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609600"/>
            <a:ext cx="6649665" cy="4953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thology Walker@Auto Tweet Bot on Twitter: &amp;quot;Mature cystic teratoma. Ovary,  oophorectomy. HE stain. https://t.co/eD1Y0CAtp6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070600" cy="45529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5562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Mixture of mature, benign tissues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confusing terminology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Hamartoma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is a mass of disorganized tissue indigenous to the particular site, such as the lung or the liver.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Choristoma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is a congenital anomaly consisting of a </a:t>
            </a:r>
            <a:r>
              <a:rPr lang="en-US" sz="2400" dirty="0" err="1" smtClean="0"/>
              <a:t>heterotopic</a:t>
            </a:r>
            <a:r>
              <a:rPr lang="en-US" sz="2400" dirty="0" smtClean="0"/>
              <a:t> nest of cells.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351704" cy="307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3619500"/>
            <a:ext cx="4914900" cy="3238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3880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Cancer is the second leading cause of death in the United States.</a:t>
            </a:r>
          </a:p>
          <a:p>
            <a:endParaRPr lang="en-US" sz="2800" dirty="0" smtClean="0"/>
          </a:p>
          <a:p>
            <a:r>
              <a:rPr lang="en-US" sz="2800" dirty="0" smtClean="0"/>
              <a:t>Even more agonizing than the associated mortality is the emotional and physical suffering inflicted by neoplasms.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609600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cancer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common characteristics of cancers: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543801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1. Cancer is a genetic disorder caused by DNA mutations:  spontaneous or induce.</a:t>
            </a:r>
          </a:p>
          <a:p>
            <a:endParaRPr lang="en-US" sz="2800" dirty="0" smtClean="0"/>
          </a:p>
          <a:p>
            <a:r>
              <a:rPr lang="en-US" sz="2800" dirty="0" smtClean="0"/>
              <a:t>2. Genetic alterations in cancer cells are heritable, being passed to daughter cells upon cell division.</a:t>
            </a:r>
          </a:p>
          <a:p>
            <a:endParaRPr lang="en-US" sz="2800" dirty="0" smtClean="0"/>
          </a:p>
          <a:p>
            <a:r>
              <a:rPr lang="en-US" sz="2800" dirty="0"/>
              <a:t>3. • Mutations and epigenetic alterations impart to cancer cells a set of properties that are referred to </a:t>
            </a:r>
            <a:r>
              <a:rPr lang="en-US" sz="2800" dirty="0" smtClean="0"/>
              <a:t>collectively as </a:t>
            </a:r>
            <a:r>
              <a:rPr lang="en-US" sz="2800" dirty="0"/>
              <a:t>cancer hallmarks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NOMENCLATURE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007008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Neoplasia</a:t>
            </a:r>
            <a:r>
              <a:rPr lang="en-US" sz="2800" dirty="0" smtClean="0"/>
              <a:t>  means “new growth’’ referred to a tumor.</a:t>
            </a:r>
          </a:p>
          <a:p>
            <a:endParaRPr lang="en-US" sz="2800" dirty="0" smtClean="0"/>
          </a:p>
          <a:p>
            <a:r>
              <a:rPr lang="en-US" sz="2800" dirty="0" smtClean="0"/>
              <a:t>They continue to replicate, apparently oblivious to the regulatory influences that control normal cells.</a:t>
            </a:r>
          </a:p>
          <a:p>
            <a:endParaRPr lang="en-US" sz="2800" dirty="0" smtClean="0"/>
          </a:p>
          <a:p>
            <a:r>
              <a:rPr lang="en-US" sz="2800" dirty="0" smtClean="0"/>
              <a:t>They  increase in size regardless of their local environment.</a:t>
            </a:r>
          </a:p>
          <a:p>
            <a:endParaRPr lang="en-US" sz="2800" dirty="0" smtClean="0"/>
          </a:p>
          <a:p>
            <a:r>
              <a:rPr lang="en-US" sz="2800" dirty="0" smtClean="0"/>
              <a:t>All neoplasms depend on the host for their nutrition and blood supply.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0400"/>
            <a:ext cx="7772401" cy="4110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common medical usage, a neoplasm often is referred to as a tumor, and the study of tumors is called </a:t>
            </a:r>
            <a:r>
              <a:rPr lang="en-US" sz="3200" b="1" dirty="0">
                <a:solidFill>
                  <a:srgbClr val="FF0000"/>
                </a:solidFill>
              </a:rPr>
              <a:t>oncology </a:t>
            </a:r>
            <a:r>
              <a:rPr lang="en-US" sz="2800" dirty="0"/>
              <a:t>(from </a:t>
            </a:r>
            <a:r>
              <a:rPr lang="en-US" sz="2800" dirty="0" err="1"/>
              <a:t>oncos</a:t>
            </a:r>
            <a:r>
              <a:rPr lang="en-US" sz="2800" dirty="0"/>
              <a:t>, “tumor,” and logos, “study of”).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The division of neoplasms into </a:t>
            </a:r>
            <a:r>
              <a:rPr lang="en-US" sz="2800" b="1" dirty="0" smtClean="0">
                <a:solidFill>
                  <a:srgbClr val="FF0000"/>
                </a:solidFill>
              </a:rPr>
              <a:t>benign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malignant</a:t>
            </a:r>
            <a:r>
              <a:rPr lang="en-US" sz="2800" dirty="0" smtClean="0"/>
              <a:t> categories is based on a judgment of a tumor’s potential clinical behavior.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924801" cy="388077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1. </a:t>
            </a:r>
            <a:r>
              <a:rPr lang="en-US" sz="2800" b="1" u="sng" dirty="0" smtClean="0">
                <a:solidFill>
                  <a:srgbClr val="FF0000"/>
                </a:solidFill>
              </a:rPr>
              <a:t>Benign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it will remain localized and is amenable to local surgical removal.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Affected patients generally survive.</a:t>
            </a:r>
          </a:p>
          <a:p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Malignant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as applied to a neoplasm, implies that the lesion can invade and destroy adjacent structures and spread to distant sites (metastasize) to cause death.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Malignant tumors are collectively referred to as </a:t>
            </a:r>
            <a:r>
              <a:rPr lang="en-US" sz="2800" b="1" dirty="0">
                <a:solidFill>
                  <a:srgbClr val="FF0000"/>
                </a:solidFill>
              </a:rPr>
              <a:t>cancers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226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tumors, benign and malignant, have two basic components: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400" dirty="0" smtClean="0"/>
              <a:t>(1) </a:t>
            </a:r>
            <a:r>
              <a:rPr lang="en-US" sz="2400" u="sng" dirty="0" smtClean="0"/>
              <a:t>The parenchyma</a:t>
            </a:r>
            <a:r>
              <a:rPr lang="en-US" sz="2400" dirty="0" smtClean="0"/>
              <a:t>, made up of transformed or neoplastic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determines its biologic behavior</a:t>
            </a:r>
          </a:p>
          <a:p>
            <a:endParaRPr lang="en-US" sz="2400" dirty="0" smtClean="0"/>
          </a:p>
          <a:p>
            <a:r>
              <a:rPr lang="en-US" sz="2400" dirty="0" smtClean="0"/>
              <a:t>(2) Non-neoplastic stroma 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supporting, host-derived, non-neoplastic stroma, made up of connective tissue, blood vessels, and host-derived inflammatory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stroma</a:t>
            </a:r>
            <a:r>
              <a:rPr lang="en-US" sz="2400" dirty="0" smtClean="0"/>
              <a:t> is crucial to the growth of the neoplasm,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399032"/>
          </a:xfrm>
        </p:spPr>
        <p:txBody>
          <a:bodyPr/>
          <a:lstStyle/>
          <a:p>
            <a:r>
              <a:rPr lang="en-US" dirty="0" smtClean="0"/>
              <a:t>1. Benign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356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Benign tumors are designated by attaching the suffix -</a:t>
            </a:r>
            <a:r>
              <a:rPr lang="en-US" sz="2800" dirty="0" err="1" smtClean="0"/>
              <a:t>oma</a:t>
            </a:r>
            <a:r>
              <a:rPr lang="en-US" sz="2800" dirty="0" smtClean="0"/>
              <a:t> to the cell type from which the tumor arises. </a:t>
            </a:r>
          </a:p>
          <a:p>
            <a:r>
              <a:rPr lang="en-US" sz="2800" dirty="0" smtClean="0"/>
              <a:t>For example:</a:t>
            </a:r>
          </a:p>
          <a:p>
            <a:r>
              <a:rPr lang="en-US" sz="2800" dirty="0" smtClean="0"/>
              <a:t>A benign tumor arising in fibrous tissue is a fibroma.</a:t>
            </a:r>
          </a:p>
          <a:p>
            <a:r>
              <a:rPr lang="en-US" sz="2800" dirty="0" smtClean="0"/>
              <a:t> A benign cartilaginous tumor is a </a:t>
            </a:r>
            <a:r>
              <a:rPr lang="en-US" sz="2800" dirty="0" err="1" smtClean="0"/>
              <a:t>chondroma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Adenoma is applied to benign epithelial neoplasms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10" ma:contentTypeDescription="Create a new document." ma:contentTypeScope="" ma:versionID="a9c98db4493c17e4d6f4e58d686d3312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e9f11b206bf7f7ff91d65733ff588c3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F0B296-020B-4239-B732-75B8E9237F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CBD2C2-E857-4BB6-BF35-31AA57169164}">
  <ds:schemaRefs>
    <ds:schemaRef ds:uri="http://schemas.microsoft.com/office/2006/metadata/properties"/>
    <ds:schemaRef ds:uri="4e5e1d9c-8200-4f72-9ecf-f64799bd78a7"/>
    <ds:schemaRef ds:uri="http://purl.org/dc/dcmitype/"/>
    <ds:schemaRef ds:uri="http://schemas.microsoft.com/office/infopath/2007/PartnerControls"/>
    <ds:schemaRef ds:uri="http://schemas.microsoft.com/office/2006/documentManagement/types"/>
    <ds:schemaRef ds:uri="513c409d-95b3-4324-b1e7-64465f9ef705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7536EDB-4CA9-4896-AE87-D4A9E3BE02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c409d-95b3-4324-b1e7-64465f9ef705"/>
    <ds:schemaRef ds:uri="4e5e1d9c-8200-4f72-9ecf-f64799bd7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810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Trebuchet MS</vt:lpstr>
      <vt:lpstr>Wingdings</vt:lpstr>
      <vt:lpstr>Wingdings 3</vt:lpstr>
      <vt:lpstr>Facet</vt:lpstr>
      <vt:lpstr>Neoplasia 1</vt:lpstr>
      <vt:lpstr>PowerPoint Presentation</vt:lpstr>
      <vt:lpstr>PowerPoint Presentation</vt:lpstr>
      <vt:lpstr>Most common characteristics of cancers:</vt:lpstr>
      <vt:lpstr>NOMENCLATURE</vt:lpstr>
      <vt:lpstr>NOMENCLATURE</vt:lpstr>
      <vt:lpstr>NOMENCLATURE</vt:lpstr>
      <vt:lpstr>PowerPoint Presentation</vt:lpstr>
      <vt:lpstr>1. Benign Tumors</vt:lpstr>
      <vt:lpstr>PowerPoint Presentation</vt:lpstr>
      <vt:lpstr>PowerPoint Presentation</vt:lpstr>
      <vt:lpstr>PowerPoint Presentation</vt:lpstr>
      <vt:lpstr>2. Malignant Tumors</vt:lpstr>
      <vt:lpstr>PowerPoint Presentation</vt:lpstr>
      <vt:lpstr>PowerPoint Presentation</vt:lpstr>
      <vt:lpstr>Mixed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confusing terminology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24</cp:revision>
  <dcterms:created xsi:type="dcterms:W3CDTF">2021-12-14T08:33:15Z</dcterms:created>
  <dcterms:modified xsi:type="dcterms:W3CDTF">2022-11-15T16:19:19Z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