
<file path=[Content_Types].xml><?xml version="1.0" encoding="utf-8"?>
<Types xmlns="http://schemas.openxmlformats.org/package/2006/content-types">
  <Default Extension="jpg" ContentType="image/jpeg"/>
  <Default Extension="xml" ContentType="application/xml"/>
  <Default Extension="gif" ContentType="image/gif"/>
  <Default Extension="rels" ContentType="application/vnd.openxmlformats-package.relationships+xml"/>
  <Default Extension="jpeg" ContentType="image/jpeg"/>
  <Default Extension="png" ContentType="image/png"/>
  <Override PartName="/ppt/notesslides/notesslide100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5.xml" ContentType="application/vnd.openxmlformats-officedocument.presentationml.notesSlide+xml"/>
  <Override PartName="/docprops/app.xml" ContentType="application/vnd.openxmlformats-officedocument.extended-properties+xml"/>
  <Override PartName="/ppt/notesslides/notesslide52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49.xml" ContentType="application/vnd.openxmlformats-officedocument.presentationml.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notesslides/notesslide3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8.xml" ContentType="application/vnd.openxmlformats-officedocument.presentationml.notesSlide+xml"/>
  <Override PartName="/ppt/theme/theme1.xml" ContentType="application/vnd.openxmlformats-officedocument.theme+xml"/>
  <Override PartName="/ppt/notesslides/notesslide3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notesslides/notesslide75.xml" ContentType="application/vnd.openxmlformats-officedocument.presentationml.notesSlide+xml"/>
  <Override PartName="/ppt/notesslides/notesslide47.xml" ContentType="application/vnd.openxmlformats-officedocument.presentationml.notesSlide+xml"/>
  <Override PartName="/ppt/slidelayouts/slidelayout3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2.xml" ContentType="application/vnd.openxmlformats-officedocument.presentationml.slideLayout+xml"/>
  <Override PartName="/ppt/notesslides/notesslide102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8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4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.xml" ContentType="application/vnd.openxmlformats-officedocument.presentationml.slide+xml"/>
  <Override PartName="/ppt/theme/theme9.xml" ContentType="application/vnd.openxmlformats-officedocument.theme+xml"/>
  <Override PartName="/ppt/theme/theme8.xml" ContentType="application/vnd.openxmlformats-officedocument.theme+xml"/>
  <Override PartName="/ppt/notesslides/notesslide30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s/slide88.xml" ContentType="application/vnd.openxmlformats-officedocument.presentationml.slide+xml"/>
  <Override PartName="/ppt/theme/theme5.xml" ContentType="application/vnd.openxmlformats-officedocument.them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33.xml" ContentType="application/vnd.openxmlformats-officedocument.presentationml.notesSlide+xml"/>
  <Override PartName="/ppt/notesslides/notesslide82.xml" ContentType="application/vnd.openxmlformats-officedocument.presentationml.notesSlide+xml"/>
  <Override PartName="/ppt/slides/slide92.xml" ContentType="application/vnd.openxmlformats-officedocument.presentationml.slide+xml"/>
  <Override PartName="/ppt/notesslides/notesslide32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64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6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29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s/slide100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9.xml" ContentType="application/vnd.openxmlformats-officedocument.presentationml.slide+xml"/>
  <Override PartName="/ppt/slides/slide99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61.xml" ContentType="application/vnd.openxmlformats-officedocument.presentationml.slide+xml"/>
  <Override PartName="/ppt/slides/slide96.xml" ContentType="application/vnd.openxmlformats-officedocument.presentationml.slide+xml"/>
  <Override PartName="/ppt/slidelayouts/slidelayout26.xml" ContentType="application/vnd.openxmlformats-officedocument.presentationml.slideLayout+xml"/>
  <Override PartName="/ppt/theme/theme10.xml" ContentType="application/vnd.openxmlformats-officedocument.theme+xml"/>
  <Override PartName="/ppt/notesslides/notesslide69.xml" ContentType="application/vnd.openxmlformats-officedocument.presentationml.notesSlide+xml"/>
  <Override PartName="/ppt/slides/slide95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5.xml" ContentType="application/vnd.openxmlformats-officedocument.presentationml.slide+xml"/>
  <Override PartName="/ppt/slides/slide74.xml" ContentType="application/vnd.openxmlformats-officedocument.presentationml.slide+xml"/>
  <Override PartName="/ppt/theme/theme2.xml" ContentType="application/vnd.openxmlformats-officedocument.theme+xml"/>
  <Override PartName="/ppt/slides/slide90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s/slide85.xml" ContentType="application/vnd.openxmlformats-officedocument.presentationml.slide+xml"/>
  <Override PartName="/docprops/core.xml" ContentType="application/vnd.openxmlformats-package.core-properties+xml"/>
  <Override PartName="/ppt/slides/slide91.xml" ContentType="application/vnd.openxmlformats-officedocument.presentationml.slide+xml"/>
  <Override PartName="/ppt/slides/slide45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3.xml" ContentType="application/vnd.openxmlformats-officedocument.presentationml.slide+xml"/>
  <Override PartName="/ppt/notesslides/notesslide95.xml" ContentType="application/vnd.openxmlformats-officedocument.presentationml.notesSlide+xml"/>
  <Override PartName="/ppt/slides/slide81.xml" ContentType="application/vnd.openxmlformats-officedocument.presentationml.slide+xml"/>
  <Override PartName="/ppt/slides/slide70.xml" ContentType="application/vnd.openxmlformats-officedocument.presentationml.slide+xml"/>
  <Override PartName="/ppt/slides/slide89.xml" ContentType="application/vnd.openxmlformats-officedocument.presentationml.slide+xml"/>
  <Override PartName="/ppt/slides/slide27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80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79.xml" ContentType="application/vnd.openxmlformats-officedocument.presentationml.slide+xml"/>
  <Override PartName="/ppt/slides/slide77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73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slides/slide67.xml" ContentType="application/vnd.openxmlformats-officedocument.presentationml.slide+xml"/>
  <Override PartName="/ppt/slides/slide86.xml" ContentType="application/vnd.openxmlformats-officedocument.presentationml.slide+xml"/>
  <Override PartName="/ppt/slides/slide11.xml" ContentType="application/vnd.openxmlformats-officedocument.presentationml.slide+xml"/>
  <Override PartName="/ppt/slides/slide97.xml" ContentType="application/vnd.openxmlformats-officedocument.presentationml.slide+xml"/>
  <Override PartName="/ppt/slides/slide47.xml" ContentType="application/vnd.openxmlformats-officedocument.presentationml.slide+xml"/>
  <Override PartName="/ppt/slides/slide63.xml" ContentType="application/vnd.openxmlformats-officedocument.presentationml.slide+xml"/>
  <Override PartName="/ppt/slides/slide58.xml" ContentType="application/vnd.openxmlformats-officedocument.presentationml.slide+xml"/>
  <Override PartName="/ppt/slidelayouts/slidelayout28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s/slide56.xml" ContentType="application/vnd.openxmlformats-officedocument.presentationml.slide+xml"/>
  <Override PartName="/ppt/slides/slide98.xml" ContentType="application/vnd.openxmlformats-officedocument.presentationml.slide+xml"/>
  <Override PartName="/ppt/slides/slide84.xml" ContentType="application/vnd.openxmlformats-officedocument.presentationml.slide+xml"/>
  <Override PartName="/ppt/notesslides/notesslide45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4.xml" ContentType="application/vnd.openxmlformats-officedocument.presentationml.slide+xml"/>
  <Override PartName="/ppt/notesslides/notesslide90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76.xml" ContentType="application/vnd.openxmlformats-officedocument.presentationml.notesSlide+xml"/>
  <Override PartName="/ppt/slides/slide50.xml" ContentType="application/vnd.openxmlformats-officedocument.presentationml.slide+xml"/>
  <Override PartName="/ppt/slides/slide64.xml" ContentType="application/vnd.openxmlformats-officedocument.presentationml.slide+xml"/>
  <Override PartName="/ppt/slides/slide32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101.xml" ContentType="application/vnd.openxmlformats-officedocument.presentationml.slide+xml"/>
  <Override PartName="/ppt/slides/slide37.xml" ContentType="application/vnd.openxmlformats-officedocument.presentationml.slide+xml"/>
  <Override PartName="/ppt/slides/slide44.xml" ContentType="application/vnd.openxmlformats-officedocument.presentationml.slide+xml"/>
  <Override PartName="/ppt/slides/slide60.xml" ContentType="application/vnd.openxmlformats-officedocument.presentationml.slide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notesslides/notesslide96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6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62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02.xml" ContentType="application/vnd.openxmlformats-officedocument.presentationml.slide+xml"/>
  <Override PartName="/ppt/slides/slide26.xml" ContentType="application/vnd.openxmlformats-officedocument.presentationml.slide+xml"/>
  <Override PartName="/ppt/notesslides/notesslide91.xml" ContentType="application/vnd.openxmlformats-officedocument.presentationml.notesSlide+xml"/>
  <Override PartName="/ppt/slides/slide3.xml" ContentType="application/vnd.openxmlformats-officedocument.presentationml.slide+xml"/>
  <Override PartName="/ppt/slides/slide2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78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57.xml" ContentType="application/vnd.openxmlformats-officedocument.presentationml.slide+xml"/>
  <Override PartName="/ppt/slides/slide31.xml" ContentType="application/vnd.openxmlformats-officedocument.presentationml.slide+xml"/>
  <Override PartName="/ppt/slides/slide18.xml" ContentType="application/vnd.openxmlformats-officedocument.presentationml.slide+xml"/>
  <Override PartName="/ppt/notesslides/notesslide62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87.xml" ContentType="application/vnd.openxmlformats-officedocument.presentationml.slide+xml"/>
  <Override PartName="/ppt/slides/slide17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slides/slide23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3.xml" ContentType="application/vnd.openxmlformats-officedocument.presentationml.slide+xml"/>
  <Override PartName="/ppt/notesslides/notesslide59.xml" ContentType="application/vnd.openxmlformats-officedocument.presentationml.notesSlide+xml"/>
  <Override PartName="/ppt/notesslides/notesslide37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75.xml" ContentType="application/vnd.openxmlformats-officedocument.presentationml.slide+xml"/>
  <Override PartName="/ppt/notesslides/notesslide58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1.xml" ContentType="application/vnd.openxmlformats-officedocument.presentationml.slide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s/slide29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6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82.xml" ContentType="application/vnd.openxmlformats-officedocument.presentationml.slide+xml"/>
  <Override PartName="/ppt/slides/slide3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</p:sldMasterIdLst>
  <p:notesMasterIdLst>
    <p:notesMasterId r:id="rId11"/>
  </p:notesMasterIdLst>
  <p:sldIdLst>
    <p:sldId id="353" r:id="rId12"/>
    <p:sldId id="355" r:id="rId13"/>
    <p:sldId id="354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9" r:id="rId26"/>
    <p:sldId id="370" r:id="rId27"/>
    <p:sldId id="371" r:id="rId28"/>
    <p:sldId id="372" r:id="rId29"/>
    <p:sldId id="373" r:id="rId30"/>
    <p:sldId id="374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90" r:id="rId43"/>
    <p:sldId id="391" r:id="rId44"/>
    <p:sldId id="392" r:id="rId45"/>
    <p:sldId id="393" r:id="rId46"/>
    <p:sldId id="394" r:id="rId47"/>
    <p:sldId id="395" r:id="rId48"/>
    <p:sldId id="396" r:id="rId49"/>
    <p:sldId id="397" r:id="rId50"/>
    <p:sldId id="398" r:id="rId51"/>
    <p:sldId id="399" r:id="rId52"/>
    <p:sldId id="300" r:id="rId53"/>
    <p:sldId id="301" r:id="rId54"/>
    <p:sldId id="303" r:id="rId55"/>
    <p:sldId id="304" r:id="rId56"/>
    <p:sldId id="305" r:id="rId57"/>
    <p:sldId id="306" r:id="rId58"/>
    <p:sldId id="307" r:id="rId59"/>
    <p:sldId id="349" r:id="rId60"/>
    <p:sldId id="350" r:id="rId61"/>
    <p:sldId id="308" r:id="rId62"/>
    <p:sldId id="309" r:id="rId63"/>
    <p:sldId id="400" r:id="rId64"/>
    <p:sldId id="401" r:id="rId65"/>
    <p:sldId id="402" r:id="rId66"/>
    <p:sldId id="403" r:id="rId67"/>
    <p:sldId id="404" r:id="rId68"/>
    <p:sldId id="405" r:id="rId69"/>
    <p:sldId id="406" r:id="rId70"/>
    <p:sldId id="407" r:id="rId71"/>
    <p:sldId id="409" r:id="rId72"/>
    <p:sldId id="450" r:id="rId73"/>
    <p:sldId id="410" r:id="rId74"/>
    <p:sldId id="411" r:id="rId75"/>
    <p:sldId id="412" r:id="rId76"/>
    <p:sldId id="413" r:id="rId77"/>
    <p:sldId id="414" r:id="rId78"/>
    <p:sldId id="415" r:id="rId79"/>
    <p:sldId id="416" r:id="rId80"/>
    <p:sldId id="417" r:id="rId81"/>
    <p:sldId id="418" r:id="rId82"/>
    <p:sldId id="419" r:id="rId83"/>
    <p:sldId id="420" r:id="rId84"/>
    <p:sldId id="421" r:id="rId85"/>
    <p:sldId id="422" r:id="rId86"/>
    <p:sldId id="423" r:id="rId87"/>
    <p:sldId id="424" r:id="rId88"/>
    <p:sldId id="425" r:id="rId89"/>
    <p:sldId id="426" r:id="rId90"/>
    <p:sldId id="427" r:id="rId91"/>
    <p:sldId id="428" r:id="rId92"/>
    <p:sldId id="429" r:id="rId93"/>
    <p:sldId id="430" r:id="rId94"/>
    <p:sldId id="431" r:id="rId95"/>
    <p:sldId id="432" r:id="rId96"/>
    <p:sldId id="433" r:id="rId97"/>
    <p:sldId id="434" r:id="rId98"/>
    <p:sldId id="435" r:id="rId99"/>
    <p:sldId id="436" r:id="rId100"/>
    <p:sldId id="437" r:id="rId101"/>
    <p:sldId id="438" r:id="rId102"/>
    <p:sldId id="439" r:id="rId103"/>
    <p:sldId id="440" r:id="rId104"/>
    <p:sldId id="441" r:id="rId105"/>
    <p:sldId id="442" r:id="rId106"/>
    <p:sldId id="443" r:id="rId107"/>
    <p:sldId id="444" r:id="rId108"/>
    <p:sldId id="445" r:id="rId109"/>
    <p:sldId id="446" r:id="rId110"/>
    <p:sldId id="447" r:id="rId111"/>
    <p:sldId id="448" r:id="rId112"/>
    <p:sldId id="449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itchFamily="34" charset="0" panose="020B0604020202020204"/>
        <a:ea typeface="Arial" pitchFamily="34" charset="0" panose="020B0604020202020204"/>
        <a:cs typeface="Arial" pitchFamily="34" charset="0" panose="020B0604020202020204"/>
        <a:sym typeface="Arial" pitchFamily="34" charset="0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Master" Target="slideMasters/slideMaster10.xml"/><Relationship Id="rId100" Type="http://schemas.openxmlformats.org/officeDocument/2006/relationships/slide" Target="slides/slide89.xml"/><Relationship Id="rId101" Type="http://schemas.openxmlformats.org/officeDocument/2006/relationships/slide" Target="slides/slide90.xml"/><Relationship Id="rId102" Type="http://schemas.openxmlformats.org/officeDocument/2006/relationships/slide" Target="slides/slide91.xml"/><Relationship Id="rId103" Type="http://schemas.openxmlformats.org/officeDocument/2006/relationships/slide" Target="slides/slide92.xml"/><Relationship Id="rId104" Type="http://schemas.openxmlformats.org/officeDocument/2006/relationships/slide" Target="slides/slide93.xml"/><Relationship Id="rId105" Type="http://schemas.openxmlformats.org/officeDocument/2006/relationships/slide" Target="slides/slide94.xml"/><Relationship Id="rId106" Type="http://schemas.openxmlformats.org/officeDocument/2006/relationships/slide" Target="slides/slide95.xml"/><Relationship Id="rId107" Type="http://schemas.openxmlformats.org/officeDocument/2006/relationships/slide" Target="slides/slide96.xml"/><Relationship Id="rId108" Type="http://schemas.openxmlformats.org/officeDocument/2006/relationships/slide" Target="slides/slide97.xml"/><Relationship Id="rId109" Type="http://schemas.openxmlformats.org/officeDocument/2006/relationships/slide" Target="slides/slide98.xml"/><Relationship Id="rId11" Type="http://schemas.openxmlformats.org/officeDocument/2006/relationships/notesMaster" Target="notesMasters/notesMaster1.xml"/><Relationship Id="rId110" Type="http://schemas.openxmlformats.org/officeDocument/2006/relationships/slide" Target="slides/slide99.xml"/><Relationship Id="rId111" Type="http://schemas.openxmlformats.org/officeDocument/2006/relationships/slide" Target="slides/slide100.xml"/><Relationship Id="rId112" Type="http://schemas.openxmlformats.org/officeDocument/2006/relationships/slide" Target="slides/slide101.xml"/><Relationship Id="rId113" Type="http://schemas.openxmlformats.org/officeDocument/2006/relationships/slide" Target="slides/slide102.xml"/><Relationship Id="rId114" Type="http://schemas.openxmlformats.org/officeDocument/2006/relationships/tableStyles" Target="tableStyles.xml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6" Type="http://schemas.openxmlformats.org/officeDocument/2006/relationships/slideMaster" Target="slideMasters/slideMaster6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slide" Target="slides/slide72.xml"/><Relationship Id="rId84" Type="http://schemas.openxmlformats.org/officeDocument/2006/relationships/slide" Target="slides/slide73.xml"/><Relationship Id="rId85" Type="http://schemas.openxmlformats.org/officeDocument/2006/relationships/slide" Target="slides/slide74.xml"/><Relationship Id="rId86" Type="http://schemas.openxmlformats.org/officeDocument/2006/relationships/slide" Target="slides/slide75.xml"/><Relationship Id="rId87" Type="http://schemas.openxmlformats.org/officeDocument/2006/relationships/slide" Target="slides/slide76.xml"/><Relationship Id="rId88" Type="http://schemas.openxmlformats.org/officeDocument/2006/relationships/slide" Target="slides/slide77.xml"/><Relationship Id="rId89" Type="http://schemas.openxmlformats.org/officeDocument/2006/relationships/slide" Target="slides/slide78.xml"/><Relationship Id="rId9" Type="http://schemas.openxmlformats.org/officeDocument/2006/relationships/slideMaster" Target="slideMasters/slideMaster9.xml"/><Relationship Id="rId90" Type="http://schemas.openxmlformats.org/officeDocument/2006/relationships/slide" Target="slides/slide79.xml"/><Relationship Id="rId91" Type="http://schemas.openxmlformats.org/officeDocument/2006/relationships/slide" Target="slides/slide80.xml"/><Relationship Id="rId92" Type="http://schemas.openxmlformats.org/officeDocument/2006/relationships/slide" Target="slides/slide81.xml"/><Relationship Id="rId93" Type="http://schemas.openxmlformats.org/officeDocument/2006/relationships/slide" Target="slides/slide82.xml"/><Relationship Id="rId94" Type="http://schemas.openxmlformats.org/officeDocument/2006/relationships/slide" Target="slides/slide83.xml"/><Relationship Id="rId95" Type="http://schemas.openxmlformats.org/officeDocument/2006/relationships/slide" Target="slides/slide84.xml"/><Relationship Id="rId96" Type="http://schemas.openxmlformats.org/officeDocument/2006/relationships/slide" Target="slides/slide85.xml"/><Relationship Id="rId97" Type="http://schemas.openxmlformats.org/officeDocument/2006/relationships/slide" Target="slides/slide86.xml"/><Relationship Id="rId98" Type="http://schemas.openxmlformats.org/officeDocument/2006/relationships/slide" Target="slides/slide87.xml"/><Relationship Id="rId9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EditPoints="1"/>
          </p:cNvSpPr>
          <p:nvPr>
            <p:ph type="hdr" idx="2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Shape 4"/>
          <p:cNvSpPr>
            <a:spLocks noGrp="1" noEditPoints="1"/>
          </p:cNvSpPr>
          <p:nvPr>
            <p:ph type="dt" idx="10"/>
          </p:nvPr>
        </p:nvSpPr>
        <p:spPr>
          <a:xfrm>
            <a:off x="3884612" y="0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Shape 5"/>
          <p:cNvSpPr>
            <a:spLocks noGrp="1" noRot="1" noChangeAspect="1" noEditPoints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" name="Shape 6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marR="0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lvl="0"/>
          </a:p>
        </p:txBody>
      </p:sp>
      <p:sp>
        <p:nvSpPr>
          <p:cNvPr id="7" name="Shape 7"/>
          <p:cNvSpPr>
            <a:spLocks noGrp="1" noEditPoints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Shape 8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0.xml"/><Relationship Id="rId2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1.xml"/><Relationship Id="rId2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2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147" name="Shape 147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317" name="Shape 317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276873C-FDEB-418C-BE77-F53EF8A0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5C944C37-947F-41DD-9DAF-611CEFCDE4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80106250-2979-4CD3-99F6-7265F0B09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SzPct val="25000"/>
              <a:buNone/>
            </a:pPr>
          </a:p>
        </p:txBody>
      </p:sp>
      <p:sp>
        <p:nvSpPr>
          <p:cNvPr id="323" name="Shape 32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332" name="Shape 332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SzPct val="25000"/>
              <a:buNone/>
            </a:pPr>
          </a:p>
        </p:txBody>
      </p:sp>
      <p:sp>
        <p:nvSpPr>
          <p:cNvPr id="333" name="Shape 333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338" name="Shape 338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582" name="Shape 582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583" name="Shape 583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350" name="Shape 350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362" name="Shape 362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376" name="Shape 376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382" name="Shape 382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01" name="Shape 401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62" name="Shape 162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163" name="Shape 163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08" name="Shape 408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01" name="Shape 601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602" name="Shape 602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08" name="Shape 608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609" name="Shape 609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13" name="Shape 613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614" name="Shape 614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18" name="Shape 618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619" name="Shape 619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23" name="Shape 623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624" name="Shape 624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37" name="Shape 637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638" name="Shape 638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43" name="Shape 643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644" name="Shape 644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48" name="Shape 648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649" name="Shape 649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13" name="Shape 41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153" name="Shape 15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20" name="Shape 420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26" name="Shape 426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33" name="Shape 43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39" name="Shape 439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/>
        </p:txBody>
      </p:sp>
      <p:sp>
        <p:nvSpPr>
          <p:cNvPr id="446" name="Shape 446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>
            <a:noAutofit/>
          </a:bodyPr>
          <a:lstStyle/>
          <a:p>
            <a:pPr>
              <a:spcBef>
                <a:spcPts val="0"/>
              </a:spcBef>
              <a:buNone/>
            </a:pPr>
          </a:p>
        </p:txBody>
      </p:sp>
      <p:sp>
        <p:nvSpPr>
          <p:cNvPr id="447" name="Shape 447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>
            <a:noAutofit/>
          </a:bodyPr>
          <a:lstStyle/>
          <a:p>
            <a:pPr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53" name="Shape 45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61" name="Shape 461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75" name="Shape 475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80" name="Shape 480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87" name="Shape 487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74" name="Shape 174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SzPct val="25000"/>
              <a:buNone/>
            </a:pPr>
          </a:p>
        </p:txBody>
      </p:sp>
      <p:sp>
        <p:nvSpPr>
          <p:cNvPr id="175" name="Shape 175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496" name="Shape 496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503" name="Shape 50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C617C5BD-5AAC-47BE-8158-EA7BF06884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1E6D7C0A-F76A-4984-A555-200F07C758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/>
        </p:txBody>
      </p:sp>
      <p:sp>
        <p:nvSpPr>
          <p:cNvPr id="159" name="Google Shape;159;g35f391192_017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7214CDAB-FAFD-46F8-A2BF-12CFA865B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DA21A85E-DC69-4F81-A93E-E22BC1A69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/>
        </p:txBody>
      </p:sp>
      <p:sp>
        <p:nvSpPr>
          <p:cNvPr id="159" name="Google Shape;159;g35f391192_017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547E8FD3-CB45-4E4C-AB95-1608884AE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181" name="Shape 181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E9A1B8D-54C6-4C15-B346-18CED59E35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/>
        </p:txBody>
      </p:sp>
      <p:sp>
        <p:nvSpPr>
          <p:cNvPr id="103" name="Google Shape;103;g35f391192_09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49166C3C-3088-4618-A78C-6B6BFB4C89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260A30A1-049A-4901-BC22-7B4B4068C5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8E2EB7D1-9C25-4494-8695-D48CE173F9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31A0A086-BE07-42D2-AB24-FDD3B2050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80804156-8F30-4C92-9B5D-610CA94A2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99" name="Shape 199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SzPct val="25000"/>
              <a:buNone/>
            </a:pPr>
          </a:p>
        </p:txBody>
      </p:sp>
      <p:sp>
        <p:nvSpPr>
          <p:cNvPr id="200" name="Shape 200"/>
          <p:cNvSpPr>
            <a:spLocks noGrp="1" noEditPoints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81F8D4EC-6B11-4FF1-A222-196A49AB5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8AA559CD-A188-4A05-9A1C-CCD1B3BCB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B52ED35D-5764-4A60-A8D6-3A54344A8A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C662690D-7176-4E99-9E57-282650B76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C39C7636-2368-434B-A90D-DF7032755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00159A62-F993-4281-8DC5-A8766C4522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dirty="0"/>
            </a:br>
            <a:endParaRPr lang="ar-JO" dirty="0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3667D998-C9F8-4ED7-A83C-1D4772162813}" type="slidenum">
              <a:rPr lang="ar-JO" smtClean="0">
                <a:solidFill>
                  <a:prstClr val="black"/>
                </a:solidFill>
                <a:latin typeface="Calibri" panose="020F0502020204030204"/>
              </a:rPr>
              <a:t>‹#›</a:t>
            </a:fld>
            <a:endParaRPr lang="ar-JO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Post-axial </a:t>
            </a:r>
            <a:r>
              <a:rPr lang="en-U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polydactyly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refers to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polydactyly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where the additional digit is on the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ulnar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margin of the hand, or lateral to the 5th toe</a:t>
            </a:r>
            <a:endParaRPr lang="en-US" dirty="0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57CD1EAF-F923-49EC-9F5B-0149298B1F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SzPct val="25000"/>
              <a:buNone/>
            </a:pPr>
          </a:p>
        </p:txBody>
      </p:sp>
      <p:sp>
        <p:nvSpPr>
          <p:cNvPr id="205" name="Shape 205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>
                <a:latin typeface="MinionPro-Regular"/>
              </a:rPr>
              <a:t>Many infants with this condition have a punched-out scalp lesion over the </a:t>
            </a:r>
            <a:r>
              <a:rPr lang="en-US" sz="1200" dirty="0" err="1">
                <a:latin typeface="MinionPro-Regular"/>
              </a:rPr>
              <a:t>occiput</a:t>
            </a:r>
            <a:r>
              <a:rPr lang="en-US" sz="1200" dirty="0">
                <a:latin typeface="MinionPro-Regular"/>
              </a:rPr>
              <a:t>  called</a:t>
            </a:r>
            <a:r>
              <a:rPr lang="en-US" sz="1200" b="1" dirty="0">
                <a:latin typeface="MinionPro-Bold"/>
              </a:rPr>
              <a:t>; </a:t>
            </a:r>
            <a:endParaRPr lang="en-US" dirty="0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/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Holoprosencephaly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structural malformation of the brain that results from complete or incomplete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nonseparation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prosencephalon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(forebrain).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[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dirty="0"/>
            </a:b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Alobar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holoprosencephaly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most severe form with no separation of the cerebral hemispheres. There is usually a single ventricle. The corpus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callosum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interhemispheric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fissure are absent, and the thalami are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unseparated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l">
              <a:buNone/>
            </a:pPr>
            <a:r>
              <a:rPr lang="en-US" dirty="0">
                <a:latin typeface="MinionPro-Regular"/>
              </a:rPr>
              <a:t>2- midline central nervous system anomalies, such</a:t>
            </a:r>
          </a:p>
          <a:p>
            <a:pPr algn="l"/>
            <a:r>
              <a:rPr lang="en-US" dirty="0">
                <a:latin typeface="MinionPro-Regular"/>
              </a:rPr>
              <a:t>as </a:t>
            </a:r>
            <a:r>
              <a:rPr lang="en-US" dirty="0" err="1">
                <a:latin typeface="MinionPro-Regular"/>
              </a:rPr>
              <a:t>alobar</a:t>
            </a:r>
            <a:r>
              <a:rPr lang="en-US" dirty="0">
                <a:latin typeface="MinionPro-Regular"/>
              </a:rPr>
              <a:t> </a:t>
            </a:r>
            <a:r>
              <a:rPr lang="en-US" dirty="0" err="1">
                <a:latin typeface="MinionPro-Regular"/>
              </a:rPr>
              <a:t>holoprosencephaly</a:t>
            </a:r>
            <a:r>
              <a:rPr lang="en-US" dirty="0">
                <a:latin typeface="MinionPro-Regular"/>
              </a:rPr>
              <a:t> are</a:t>
            </a:r>
            <a:r>
              <a:rPr lang="en-US" dirty="0"/>
              <a:t> common </a:t>
            </a:r>
            <a:endParaRPr lang="en-US" dirty="0">
              <a:latin typeface="MinionPro-Regula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FB306B75-26D6-314D-BB7C-4214F0EC4C9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C63D159-12EB-4E2D-A969-5BED244BBC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BFBD4FFE-8EDC-4479-BDD2-56D357B557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D58F2CC0-5B77-4EB1-AFB9-7E98D4959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9EFB937-3BCE-46A9-9BBD-7F8F55E78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29F153A3-2D8D-40E8-AD8E-1C4A284A0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A9369052-879F-4E96-8169-0DFD4DC68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75567F62-023B-4788-A96C-885F44748F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03087528-4FB3-4AA9-BB67-FDFBD5714C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SzPct val="25000"/>
              <a:buNone/>
            </a:pPr>
          </a:p>
        </p:txBody>
      </p:sp>
      <p:sp>
        <p:nvSpPr>
          <p:cNvPr id="211" name="Shape 211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16AE66E8-AEF7-41DE-BA3C-F98861252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5BECC341-4D7F-4072-AB3B-BBC17258AA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E24B24EB-5018-4065-89A5-5F472B1EF8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F4D7AB3A-03E9-4D5D-9618-4246AFCF62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617A8D31-11A4-45EC-825E-DBC33AB00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5BE4AA3D-4CEB-4DFF-B48F-C0802E040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06E30B23-DAAB-4132-B0BC-B555FC5A41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11695DB1-BF0D-4296-A651-729C272602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AD97BEAB-7922-4C2F-B69B-20EE4697D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BC838D74-D066-4B8D-AC72-7AAC9E2B0C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 panose="020F0502020204030204"/>
              <a:buNone/>
            </a:pPr>
          </a:p>
        </p:txBody>
      </p:sp>
      <p:sp>
        <p:nvSpPr>
          <p:cNvPr id="302" name="Shape 302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833FD975-2C18-41BA-AE30-16BFBA0E9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A17B4434-74E6-4B1C-9095-E4A28702DB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5525B608-CBFF-4CC5-AE6F-4D17D240C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64E60CD5-8B1A-444F-B593-340E0A9FB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A536DF23-2ABC-499E-BEB0-47A310542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CDD1D76D-059C-487B-A7C9-E77D425C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DA43262A-B158-4866-A760-5E60A6E9CB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551BED8A-4A9A-4459-BA0D-11B2FE9F6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4D679D98-452F-4EB4-9B90-54D747B86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DAFBC714-3E54-428C-8623-747E3121CA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</p:txBody>
      </p:sp>
      <p:grpSp>
        <p:nvGrpSpPr>
          <p:cNvPr id="15" name="Shape 15"/>
          <p:cNvGrpSpPr/>
          <p:nvPr/>
        </p:nvGrpSpPr>
        <p:grpSpPr>
          <a:xfrm>
            <a:off x="1107035" y="1588472"/>
            <a:ext cx="994315" cy="61102"/>
            <a:chOff x="4580560" y="2589002"/>
            <a:chExt cx="1064463" cy="25200"/>
          </a:xfrm>
        </p:grpSpPr>
        <p:sp>
          <p:nvSpPr>
            <p:cNvPr id="16" name="Shape 16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18" name="Shape 18"/>
          <p:cNvSpPr>
            <a:spLocks noGrp="1" noEditPoints="1"/>
          </p:cNvSpPr>
          <p:nvPr>
            <p:ph type="ctrTitle"/>
          </p:nvPr>
        </p:nvSpPr>
        <p:spPr>
          <a:xfrm>
            <a:off x="972600" y="1763265"/>
            <a:ext cx="10250700" cy="221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None/>
              <a:defRPr sz="5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Shape 19"/>
          <p:cNvSpPr>
            <a:spLocks noGrp="1" noEditPoints="1"/>
          </p:cNvSpPr>
          <p:nvPr>
            <p:ph type="subTitle" idx="1"/>
          </p:nvPr>
        </p:nvSpPr>
        <p:spPr>
          <a:xfrm>
            <a:off x="972836" y="4230533"/>
            <a:ext cx="10250700" cy="72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6pPr>
            <a:lvl7pPr marL="27432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7pPr>
            <a:lvl8pPr marL="32004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8pPr>
            <a:lvl9pPr marL="36576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9pPr>
          </a:lstStyle>
          <a:p>
            <a:pPr lvl="0"/>
          </a:p>
        </p:txBody>
      </p:sp>
      <p:sp>
        <p:nvSpPr>
          <p:cNvPr id="20" name="Shape 20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EditPoints="1"/>
          </p:cNvSpPr>
          <p:nvPr>
            <p:ph type="body" idx="1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  <a:lvl2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2pPr>
            <a:lvl3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3pPr>
            <a:lvl4pPr marL="137160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4pPr>
            <a:lvl5pPr marL="182880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5pPr>
            <a:lvl6pPr marL="228600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6pPr>
            <a:lvl7pPr marL="274320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7pPr>
            <a:lvl8pPr marL="320040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8pPr>
            <a:lvl9pPr marL="365760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9pPr>
          </a:lstStyle>
          <a:p>
            <a:pPr lvl="0"/>
          </a:p>
        </p:txBody>
      </p:sp>
      <p:sp>
        <p:nvSpPr>
          <p:cNvPr id="78" name="Shape 78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Shape 80"/>
          <p:cNvGrpSpPr/>
          <p:nvPr/>
        </p:nvGrpSpPr>
        <p:grpSpPr>
          <a:xfrm>
            <a:off x="1107035" y="5558971"/>
            <a:ext cx="994315" cy="61102"/>
            <a:chOff x="4580560" y="2589002"/>
            <a:chExt cx="1064463" cy="25200"/>
          </a:xfrm>
        </p:grpSpPr>
        <p:sp>
          <p:nvSpPr>
            <p:cNvPr id="81" name="Shape 81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83" name="Shape 83"/>
          <p:cNvSpPr>
            <a:spLocks noGrp="1" noEditPoints="1"/>
          </p:cNvSpPr>
          <p:nvPr>
            <p:ph type="title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None/>
              <a:defRPr sz="10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" name="Shape 84"/>
          <p:cNvSpPr>
            <a:spLocks noGrp="1" noEditPoints="1"/>
          </p:cNvSpPr>
          <p:nvPr>
            <p:ph type="body" idx="1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2pPr>
            <a:lvl3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3pPr>
            <a:lvl4pPr marL="137160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4pPr>
            <a:lvl5pPr marL="182880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5pPr>
            <a:lvl6pPr marL="228600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6pPr>
            <a:lvl7pPr marL="274320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7pPr>
            <a:lvl8pPr marL="320040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8pPr>
            <a:lvl9pPr marL="365760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85" name="Shape 85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EditPoints="1"/>
          </p:cNvSpPr>
          <p:nvPr>
            <p:ph type="body" idx="1"/>
          </p:nvPr>
        </p:nvSpPr>
        <p:spPr>
          <a:xfrm>
            <a:off x="609600" y="1481137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365125" indent="-1873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lvl1pPr>
            <a:lvl2pPr marL="620712" lvl="1" indent="-125412" algn="l" rtl="0">
              <a:lnSpc>
                <a:spcPct val="115000"/>
              </a:lnSpc>
              <a:spcBef>
                <a:spcPts val="325"/>
              </a:spcBef>
              <a:spcAft>
                <a:spcPts val="0"/>
              </a:spcAft>
              <a:buNone/>
            </a:lvl2pPr>
            <a:lvl3pPr marL="858837" lvl="2" indent="-122237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None/>
            </a:lvl3pPr>
            <a:lvl4pPr marL="1143000" lvl="3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None/>
            </a:lvl4pPr>
            <a:lvl5pPr marL="1371600" lvl="4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None/>
            </a:lvl5pPr>
            <a:lvl6pPr marL="1600200" lvl="5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None/>
            </a:lvl6pPr>
            <a:lvl7pPr marL="1828800" lvl="6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None/>
            </a:lvl7pPr>
            <a:lvl8pPr marL="2057400" lvl="7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None/>
            </a:lvl8pPr>
            <a:lvl9pPr marL="2286000" lvl="8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None/>
            </a:lvl9pPr>
          </a:lstStyle>
          <a:p>
            <a:pPr lvl="0"/>
          </a:p>
        </p:txBody>
      </p:sp>
      <p:sp>
        <p:nvSpPr>
          <p:cNvPr id="88" name="Shape 88"/>
          <p:cNvSpPr>
            <a:spLocks noGrp="1" noEditPoints="1"/>
          </p:cNvSpPr>
          <p:nvPr>
            <p:ph type="title"/>
          </p:nvPr>
        </p:nvSpPr>
        <p:spPr>
          <a:xfrm>
            <a:off x="609600" y="27463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</a:lvl5pPr>
            <a:lvl6pPr marL="457200" lvl="5" indent="0" algn="l" rtl="0">
              <a:spcBef>
                <a:spcPts val="0"/>
              </a:spcBef>
              <a:spcAft>
                <a:spcPts val="0"/>
              </a:spcAft>
              <a:buNone/>
            </a:lvl6pPr>
            <a:lvl7pPr marL="914400" lvl="6" indent="0" algn="l" rtl="0">
              <a:spcBef>
                <a:spcPts val="0"/>
              </a:spcBef>
              <a:spcAft>
                <a:spcPts val="0"/>
              </a:spcAft>
              <a:buNone/>
            </a:lvl7pPr>
            <a:lvl8pPr marL="1371600" lvl="7" indent="0" algn="l" rtl="0">
              <a:spcBef>
                <a:spcPts val="0"/>
              </a:spcBef>
              <a:spcAft>
                <a:spcPts val="0"/>
              </a:spcAft>
              <a:buNone/>
            </a:lvl8pPr>
            <a:lvl9pPr marL="1828800" lvl="8" indent="0" algn="l" rtl="0">
              <a:spcBef>
                <a:spcPts val="0"/>
              </a:spcBef>
              <a:spcAft>
                <a:spcPts val="0"/>
              </a:spcAft>
              <a:buNone/>
            </a:lvl9pPr>
          </a:lstStyle>
          <a:p/>
        </p:txBody>
      </p:sp>
      <p:sp>
        <p:nvSpPr>
          <p:cNvPr id="89" name="Shape 89"/>
          <p:cNvSpPr>
            <a:spLocks noGrp="1" noEditPoints="1"/>
          </p:cNvSpPr>
          <p:nvPr>
            <p:ph type="dt" idx="10"/>
          </p:nvPr>
        </p:nvSpPr>
        <p:spPr>
          <a:xfrm>
            <a:off x="8970433" y="6408736"/>
            <a:ext cx="25593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9pPr>
          </a:lstStyle>
          <a:p/>
        </p:txBody>
      </p:sp>
      <p:sp>
        <p:nvSpPr>
          <p:cNvPr id="90" name="Shape 90"/>
          <p:cNvSpPr>
            <a:spLocks noGrp="1" noEditPoints="1"/>
          </p:cNvSpPr>
          <p:nvPr>
            <p:ph type="ftr" idx="11"/>
          </p:nvPr>
        </p:nvSpPr>
        <p:spPr>
          <a:xfrm>
            <a:off x="5839882" y="6408736"/>
            <a:ext cx="31347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9pPr>
          </a:lstStyle>
          <a:p/>
        </p:txBody>
      </p:sp>
      <p:sp>
        <p:nvSpPr>
          <p:cNvPr id="91" name="Shape 91"/>
          <p:cNvSpPr>
            <a:spLocks noGrp="1" noEditPoints="1"/>
          </p:cNvSpPr>
          <p:nvPr>
            <p:ph type="sldNum" idx="12"/>
          </p:nvPr>
        </p:nvSpPr>
        <p:spPr>
          <a:xfrm>
            <a:off x="11529482" y="6408736"/>
            <a:ext cx="4887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0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EditPoints="1"/>
          </p:cNvSpPr>
          <p:nvPr>
            <p:ph type="body" idx="1"/>
          </p:nvPr>
        </p:nvSpPr>
        <p:spPr>
          <a:xfrm>
            <a:off x="609600" y="1481327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365125" indent="-283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68000"/>
              <a:defRPr sz="2800"/>
            </a:lvl1pPr>
            <a:lvl2pPr marL="620712" lvl="1" indent="65087" algn="l" rtl="0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SzPct val="100000"/>
              <a:defRPr sz="2400"/>
            </a:lvl2pPr>
            <a:lvl3pPr marL="858837" lvl="2" indent="17462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ct val="100000"/>
              <a:defRPr sz="2000"/>
            </a:lvl3pPr>
            <a:lvl4pPr marL="1143000" lvl="3" indent="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ct val="100000"/>
              <a:defRPr sz="1800"/>
            </a:lvl4pPr>
            <a:lvl5pPr marL="1371600" lvl="4" indent="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ct val="100000"/>
              <a:defRPr sz="1800"/>
            </a:lvl5pPr>
            <a:lvl6pPr marL="1600200" lvl="5" indent="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</a:lvl6pPr>
            <a:lvl7pPr marL="1828800" lvl="6" indent="-127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</a:lvl7pPr>
            <a:lvl8pPr marL="2057400" lvl="7" indent="-127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</a:lvl8pPr>
            <a:lvl9pPr marL="2286000" lvl="8" indent="-127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</a:lvl9pPr>
          </a:lstStyle>
          <a:p>
            <a:pPr lvl="0"/>
          </a:p>
        </p:txBody>
      </p:sp>
      <p:sp>
        <p:nvSpPr>
          <p:cNvPr id="140" name="Shape 140"/>
          <p:cNvSpPr>
            <a:spLocks noGrp="1" noEditPoints="1"/>
          </p:cNvSpPr>
          <p:nvPr>
            <p:ph type="body" idx="2"/>
          </p:nvPr>
        </p:nvSpPr>
        <p:spPr>
          <a:xfrm>
            <a:off x="6197600" y="1481327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365125" indent="-2832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68000"/>
              <a:defRPr sz="2800"/>
            </a:lvl1pPr>
            <a:lvl2pPr marL="620712" lvl="1" indent="65087" algn="l" rtl="0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SzPct val="100000"/>
              <a:defRPr sz="2400"/>
            </a:lvl2pPr>
            <a:lvl3pPr marL="858837" lvl="2" indent="17462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ct val="100000"/>
              <a:defRPr sz="2000"/>
            </a:lvl3pPr>
            <a:lvl4pPr marL="1143000" lvl="3" indent="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ct val="100000"/>
              <a:defRPr sz="1800"/>
            </a:lvl4pPr>
            <a:lvl5pPr marL="1371600" lvl="4" indent="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ct val="100000"/>
              <a:defRPr sz="1800"/>
            </a:lvl5pPr>
            <a:lvl6pPr marL="1600200" lvl="5" indent="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</a:lvl6pPr>
            <a:lvl7pPr marL="1828800" lvl="6" indent="-127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</a:lvl7pPr>
            <a:lvl8pPr marL="2057400" lvl="7" indent="-127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</a:lvl8pPr>
            <a:lvl9pPr marL="2286000" lvl="8" indent="-127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</a:lvl9pPr>
          </a:lstStyle>
          <a:p>
            <a:pPr lvl="0"/>
          </a:p>
        </p:txBody>
      </p:sp>
      <p:sp>
        <p:nvSpPr>
          <p:cNvPr id="141" name="Shape 141"/>
          <p:cNvSpPr>
            <a:spLocks noGrp="1" noEditPoints="1"/>
          </p:cNvSpPr>
          <p:nvPr>
            <p:ph type="title"/>
          </p:nvPr>
        </p:nvSpPr>
        <p:spPr>
          <a:xfrm>
            <a:off x="609600" y="27463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5pPr>
            <a:lvl6pPr marL="457200" lvl="5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6pPr>
            <a:lvl7pPr marL="914400" lvl="6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7pPr>
            <a:lvl8pPr marL="1371600" lvl="7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8pPr>
            <a:lvl9pPr marL="1828800" lvl="8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 pitchFamily="34" charset="0" panose="020B0604020202020204"/>
              <a:buNone/>
            </a:lvl9pPr>
          </a:lstStyle>
          <a:p/>
        </p:txBody>
      </p:sp>
      <p:sp>
        <p:nvSpPr>
          <p:cNvPr id="142" name="Shape 142"/>
          <p:cNvSpPr>
            <a:spLocks noGrp="1" noEditPoints="1"/>
          </p:cNvSpPr>
          <p:nvPr>
            <p:ph type="dt" idx="10"/>
          </p:nvPr>
        </p:nvSpPr>
        <p:spPr>
          <a:xfrm>
            <a:off x="8970433" y="6408736"/>
            <a:ext cx="25593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9pPr>
          </a:lstStyle>
          <a:p/>
        </p:txBody>
      </p:sp>
      <p:sp>
        <p:nvSpPr>
          <p:cNvPr id="143" name="Shape 143"/>
          <p:cNvSpPr>
            <a:spLocks noGrp="1" noEditPoints="1"/>
          </p:cNvSpPr>
          <p:nvPr>
            <p:ph type="ftr" idx="11"/>
          </p:nvPr>
        </p:nvSpPr>
        <p:spPr>
          <a:xfrm>
            <a:off x="5839882" y="6408736"/>
            <a:ext cx="31347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lvl9pPr>
          </a:lstStyle>
          <a:p/>
        </p:txBody>
      </p:sp>
      <p:sp>
        <p:nvSpPr>
          <p:cNvPr id="144" name="Shape 144"/>
          <p:cNvSpPr>
            <a:spLocks noGrp="1" noEditPoints="1"/>
          </p:cNvSpPr>
          <p:nvPr>
            <p:ph type="sldNum" idx="12"/>
          </p:nvPr>
        </p:nvSpPr>
        <p:spPr>
          <a:xfrm>
            <a:off x="11529482" y="6408736"/>
            <a:ext cx="4887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Autofit/>
          </a:bodyPr>
          <a:lstStyle/>
          <a:p>
            <a: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fld id="{00000000-1234-1234-1234-123412341234}" type="slidenum">
              <a:rPr lang="en-US" sz="1000" b="0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000" b="0" i="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>
            <a:spLocks noGrp="1" noEditPoints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/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</a:lvl9pPr>
          </a:lstStyle>
          <a:p/>
        </p:txBody>
      </p:sp>
      <p:sp>
        <p:nvSpPr>
          <p:cNvPr id="29" name="Google Shape;29;p5"/>
          <p:cNvSpPr>
            <a:spLocks noGrp="1" noEditPoints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507987">
              <a:spcBef>
                <a:spcPts val="800"/>
              </a:spcBef>
              <a:spcAft>
                <a:spcPts val="0"/>
              </a:spcAft>
              <a:buSzPts val="2400"/>
              <a:buChar char="▹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▸"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⬩"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pPr lvl="0"/>
          </a:p>
        </p:txBody>
      </p:sp>
      <p:sp>
        <p:nvSpPr>
          <p:cNvPr id="30" name="Google Shape;30;p5"/>
          <p:cNvSpPr>
            <a:spLocks noGrp="1" noEditPoints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t>‹#›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>
            <a:spLocks noGrp="1" noEditPoints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/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</a:lvl9pPr>
          </a:lstStyle>
          <a:p/>
        </p:txBody>
      </p:sp>
      <p:sp>
        <p:nvSpPr>
          <p:cNvPr id="29" name="Google Shape;29;p5"/>
          <p:cNvSpPr>
            <a:spLocks noGrp="1" noEditPoints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507987">
              <a:spcBef>
                <a:spcPts val="800"/>
              </a:spcBef>
              <a:spcAft>
                <a:spcPts val="0"/>
              </a:spcAft>
              <a:buSzPts val="2400"/>
              <a:buChar char="▹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▸"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⬩"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pPr lvl="0"/>
          </a:p>
        </p:txBody>
      </p:sp>
      <p:sp>
        <p:nvSpPr>
          <p:cNvPr id="30" name="Google Shape;30;p5"/>
          <p:cNvSpPr>
            <a:spLocks noGrp="1" noEditPoints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t>‹#›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>
            <a:spLocks noGrp="1" noEditPoints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/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</a:lvl9pPr>
          </a:lstStyle>
          <a:p/>
        </p:txBody>
      </p:sp>
      <p:sp>
        <p:nvSpPr>
          <p:cNvPr id="29" name="Google Shape;29;p5"/>
          <p:cNvSpPr>
            <a:spLocks noGrp="1" noEditPoints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507987">
              <a:spcBef>
                <a:spcPts val="800"/>
              </a:spcBef>
              <a:spcAft>
                <a:spcPts val="0"/>
              </a:spcAft>
              <a:buSzPts val="2400"/>
              <a:buChar char="▹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▸"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⬩"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pPr lvl="0"/>
          </a:p>
        </p:txBody>
      </p:sp>
      <p:sp>
        <p:nvSpPr>
          <p:cNvPr id="30" name="Google Shape;30;p5"/>
          <p:cNvSpPr>
            <a:spLocks noGrp="1" noEditPoints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t>‹#›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>
            <a:spLocks noGrp="1" noEditPoints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/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</a:lvl9pPr>
          </a:lstStyle>
          <a:p/>
        </p:txBody>
      </p:sp>
      <p:sp>
        <p:nvSpPr>
          <p:cNvPr id="35" name="Google Shape;35;p6"/>
          <p:cNvSpPr>
            <a:spLocks noGrp="1" noEditPoints="1"/>
          </p:cNvSpPr>
          <p:nvPr>
            <p:ph type="body" idx="1"/>
          </p:nvPr>
        </p:nvSpPr>
        <p:spPr>
          <a:xfrm>
            <a:off x="1125900" y="2045676"/>
            <a:ext cx="3739600" cy="44288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</a:p>
        </p:txBody>
      </p:sp>
      <p:sp>
        <p:nvSpPr>
          <p:cNvPr id="36" name="Google Shape;36;p6"/>
          <p:cNvSpPr>
            <a:spLocks noGrp="1" noEditPoints="1"/>
          </p:cNvSpPr>
          <p:nvPr>
            <p:ph type="body" idx="2"/>
          </p:nvPr>
        </p:nvSpPr>
        <p:spPr>
          <a:xfrm>
            <a:off x="5090831" y="2045676"/>
            <a:ext cx="3739600" cy="44288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</a:p>
        </p:txBody>
      </p:sp>
      <p:sp>
        <p:nvSpPr>
          <p:cNvPr id="37" name="Google Shape;37;p6"/>
          <p:cNvSpPr>
            <a:spLocks noGrp="1" noEditPoints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buNone/>
              <a:defRPr sz="3200"/>
            </a:lvl1pPr>
            <a:lvl2pPr lvl="1">
              <a:buNone/>
              <a:defRPr sz="3200"/>
            </a:lvl2pPr>
            <a:lvl3pPr lvl="2">
              <a:buNone/>
              <a:defRPr sz="3200"/>
            </a:lvl3pPr>
            <a:lvl4pPr lvl="3">
              <a:buNone/>
              <a:defRPr sz="3200"/>
            </a:lvl4pPr>
            <a:lvl5pPr lvl="4">
              <a:buNone/>
              <a:defRPr sz="3200"/>
            </a:lvl5pPr>
            <a:lvl6pPr lvl="5">
              <a:buNone/>
              <a:defRPr sz="3200"/>
            </a:lvl6pPr>
            <a:lvl7pPr lvl="6">
              <a:buNone/>
              <a:defRPr sz="3200"/>
            </a:lvl7pPr>
            <a:lvl8pPr lvl="7">
              <a:buNone/>
              <a:defRPr sz="3200"/>
            </a:lvl8pPr>
            <a:lvl9pPr lvl="8">
              <a:buNone/>
              <a:defRPr sz="3200"/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t>‹#›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>
            <a:spLocks noGrp="1" noEditPoints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/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</a:lvl9pPr>
          </a:lstStyle>
          <a:p/>
        </p:txBody>
      </p:sp>
      <p:sp>
        <p:nvSpPr>
          <p:cNvPr id="35" name="Google Shape;35;p6"/>
          <p:cNvSpPr>
            <a:spLocks noGrp="1" noEditPoints="1"/>
          </p:cNvSpPr>
          <p:nvPr>
            <p:ph type="body" idx="1"/>
          </p:nvPr>
        </p:nvSpPr>
        <p:spPr>
          <a:xfrm>
            <a:off x="1125900" y="2045676"/>
            <a:ext cx="3739600" cy="44288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</a:p>
        </p:txBody>
      </p:sp>
      <p:sp>
        <p:nvSpPr>
          <p:cNvPr id="36" name="Google Shape;36;p6"/>
          <p:cNvSpPr>
            <a:spLocks noGrp="1" noEditPoints="1"/>
          </p:cNvSpPr>
          <p:nvPr>
            <p:ph type="body" idx="2"/>
          </p:nvPr>
        </p:nvSpPr>
        <p:spPr>
          <a:xfrm>
            <a:off x="5090831" y="2045676"/>
            <a:ext cx="3739600" cy="44288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</a:p>
        </p:txBody>
      </p:sp>
      <p:sp>
        <p:nvSpPr>
          <p:cNvPr id="37" name="Google Shape;37;p6"/>
          <p:cNvSpPr>
            <a:spLocks noGrp="1" noEditPoints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buNone/>
              <a:defRPr sz="3200"/>
            </a:lvl1pPr>
            <a:lvl2pPr lvl="1">
              <a:buNone/>
              <a:defRPr sz="3200"/>
            </a:lvl2pPr>
            <a:lvl3pPr lvl="2">
              <a:buNone/>
              <a:defRPr sz="3200"/>
            </a:lvl3pPr>
            <a:lvl4pPr lvl="3">
              <a:buNone/>
              <a:defRPr sz="3200"/>
            </a:lvl4pPr>
            <a:lvl5pPr lvl="4">
              <a:buNone/>
              <a:defRPr sz="3200"/>
            </a:lvl5pPr>
            <a:lvl6pPr lvl="5">
              <a:buNone/>
              <a:defRPr sz="3200"/>
            </a:lvl6pPr>
            <a:lvl7pPr lvl="6">
              <a:buNone/>
              <a:defRPr sz="3200"/>
            </a:lvl7pPr>
            <a:lvl8pPr lvl="7">
              <a:buNone/>
              <a:defRPr sz="3200"/>
            </a:lvl8pPr>
            <a:lvl9pPr lvl="8">
              <a:buNone/>
              <a:defRPr sz="3200"/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t>‹#›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>
            <a:spLocks noGrp="1" noEditPoints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/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</a:lvl9pPr>
          </a:lstStyle>
          <a:p/>
        </p:txBody>
      </p:sp>
      <p:sp>
        <p:nvSpPr>
          <p:cNvPr id="35" name="Google Shape;35;p6"/>
          <p:cNvSpPr>
            <a:spLocks noGrp="1" noEditPoints="1"/>
          </p:cNvSpPr>
          <p:nvPr>
            <p:ph type="body" idx="1"/>
          </p:nvPr>
        </p:nvSpPr>
        <p:spPr>
          <a:xfrm>
            <a:off x="1125900" y="2045676"/>
            <a:ext cx="3739600" cy="44288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</a:p>
        </p:txBody>
      </p:sp>
      <p:sp>
        <p:nvSpPr>
          <p:cNvPr id="36" name="Google Shape;36;p6"/>
          <p:cNvSpPr>
            <a:spLocks noGrp="1" noEditPoints="1"/>
          </p:cNvSpPr>
          <p:nvPr>
            <p:ph type="body" idx="2"/>
          </p:nvPr>
        </p:nvSpPr>
        <p:spPr>
          <a:xfrm>
            <a:off x="5090831" y="2045676"/>
            <a:ext cx="3739600" cy="44288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</a:p>
        </p:txBody>
      </p:sp>
      <p:sp>
        <p:nvSpPr>
          <p:cNvPr id="37" name="Google Shape;37;p6"/>
          <p:cNvSpPr>
            <a:spLocks noGrp="1" noEditPoints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buNone/>
              <a:defRPr sz="3200"/>
            </a:lvl1pPr>
            <a:lvl2pPr lvl="1">
              <a:buNone/>
              <a:defRPr sz="3200"/>
            </a:lvl2pPr>
            <a:lvl3pPr lvl="2">
              <a:buNone/>
              <a:defRPr sz="3200"/>
            </a:lvl3pPr>
            <a:lvl4pPr lvl="3">
              <a:buNone/>
              <a:defRPr sz="3200"/>
            </a:lvl4pPr>
            <a:lvl5pPr lvl="4">
              <a:buNone/>
              <a:defRPr sz="3200"/>
            </a:lvl5pPr>
            <a:lvl6pPr lvl="5">
              <a:buNone/>
              <a:defRPr sz="3200"/>
            </a:lvl6pPr>
            <a:lvl7pPr lvl="6">
              <a:buNone/>
              <a:defRPr sz="3200"/>
            </a:lvl7pPr>
            <a:lvl8pPr lvl="7">
              <a:buNone/>
              <a:defRPr sz="3200"/>
            </a:lvl8pPr>
            <a:lvl9pPr lvl="8">
              <a:buNone/>
              <a:defRPr sz="3200"/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t>‹#›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>
            <a:spLocks noGrp="1" noEditPoints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/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</a:lvl9pPr>
          </a:lstStyle>
          <a:p/>
        </p:txBody>
      </p:sp>
      <p:sp>
        <p:nvSpPr>
          <p:cNvPr id="35" name="Google Shape;35;p6"/>
          <p:cNvSpPr>
            <a:spLocks noGrp="1" noEditPoints="1"/>
          </p:cNvSpPr>
          <p:nvPr>
            <p:ph type="body" idx="1"/>
          </p:nvPr>
        </p:nvSpPr>
        <p:spPr>
          <a:xfrm>
            <a:off x="1125900" y="2045676"/>
            <a:ext cx="3739600" cy="44288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</a:p>
        </p:txBody>
      </p:sp>
      <p:sp>
        <p:nvSpPr>
          <p:cNvPr id="36" name="Google Shape;36;p6"/>
          <p:cNvSpPr>
            <a:spLocks noGrp="1" noEditPoints="1"/>
          </p:cNvSpPr>
          <p:nvPr>
            <p:ph type="body" idx="2"/>
          </p:nvPr>
        </p:nvSpPr>
        <p:spPr>
          <a:xfrm>
            <a:off x="5090831" y="2045676"/>
            <a:ext cx="3739600" cy="44288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</a:p>
        </p:txBody>
      </p:sp>
      <p:sp>
        <p:nvSpPr>
          <p:cNvPr id="37" name="Google Shape;37;p6"/>
          <p:cNvSpPr>
            <a:spLocks noGrp="1" noEditPoints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buNone/>
              <a:defRPr sz="3200"/>
            </a:lvl1pPr>
            <a:lvl2pPr lvl="1">
              <a:buNone/>
              <a:defRPr sz="3200"/>
            </a:lvl2pPr>
            <a:lvl3pPr lvl="2">
              <a:buNone/>
              <a:defRPr sz="3200"/>
            </a:lvl3pPr>
            <a:lvl4pPr lvl="3">
              <a:buNone/>
              <a:defRPr sz="3200"/>
            </a:lvl4pPr>
            <a:lvl5pPr lvl="4">
              <a:buNone/>
              <a:defRPr sz="3200"/>
            </a:lvl5pPr>
            <a:lvl6pPr lvl="5">
              <a:buNone/>
              <a:defRPr sz="3200"/>
            </a:lvl6pPr>
            <a:lvl7pPr lvl="6">
              <a:buNone/>
              <a:defRPr sz="3200"/>
            </a:lvl7pPr>
            <a:lvl8pPr lvl="7">
              <a:buNone/>
              <a:defRPr sz="3200"/>
            </a:lvl8pPr>
            <a:lvl9pPr lvl="8">
              <a:buNone/>
              <a:defRPr sz="3200"/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t>‹#›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>
            <a:spLocks noGrp="1" noEditPoints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wrap="square" lIns="91425" tIns="91425" rIns="91425" bIns="91425" anchor="ctr"/>
          <a:lstStyle>
            <a:lvl1pPr marL="609585" indent="-558786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2438339" lvl="3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3047924" lvl="4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3657509" lvl="5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4267093" lvl="6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4876678" lvl="7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5486263" lvl="8" indent="-457189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pPr lvl="0"/>
          </a:p>
        </p:txBody>
      </p:sp>
      <p:sp>
        <p:nvSpPr>
          <p:cNvPr id="24" name="Google Shape;24;p4"/>
          <p:cNvSpPr>
            <a:spLocks noGrp="1" noEditPoints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rtl="0">
              <a:buNone/>
              <a:defRPr>
                <a:solidFill>
                  <a:srgbClr val="0DB7C4"/>
                </a:solidFill>
              </a:defRPr>
            </a:lvl1pPr>
            <a:lvl2pPr lvl="1" rtl="0">
              <a:buNone/>
              <a:defRPr>
                <a:solidFill>
                  <a:srgbClr val="0DB7C4"/>
                </a:solidFill>
              </a:defRPr>
            </a:lvl2pPr>
            <a:lvl3pPr lvl="2" rtl="0">
              <a:buNone/>
              <a:defRPr>
                <a:solidFill>
                  <a:srgbClr val="0DB7C4"/>
                </a:solidFill>
              </a:defRPr>
            </a:lvl3pPr>
            <a:lvl4pPr lvl="3" rtl="0">
              <a:buNone/>
              <a:defRPr>
                <a:solidFill>
                  <a:srgbClr val="0DB7C4"/>
                </a:solidFill>
              </a:defRPr>
            </a:lvl4pPr>
            <a:lvl5pPr lvl="4" rtl="0">
              <a:buNone/>
              <a:defRPr>
                <a:solidFill>
                  <a:srgbClr val="0DB7C4"/>
                </a:solidFill>
              </a:defRPr>
            </a:lvl5pPr>
            <a:lvl6pPr lvl="5" rtl="0">
              <a:buNone/>
              <a:defRPr>
                <a:solidFill>
                  <a:srgbClr val="0DB7C4"/>
                </a:solidFill>
              </a:defRPr>
            </a:lvl6pPr>
            <a:lvl7pPr lvl="6" rtl="0">
              <a:buNone/>
              <a:defRPr>
                <a:solidFill>
                  <a:srgbClr val="0DB7C4"/>
                </a:solidFill>
              </a:defRPr>
            </a:lvl7pPr>
            <a:lvl8pPr lvl="7" rtl="0">
              <a:buNone/>
              <a:defRPr>
                <a:solidFill>
                  <a:srgbClr val="0DB7C4"/>
                </a:solidFill>
              </a:defRPr>
            </a:lvl8pPr>
            <a:lvl9pPr lvl="8" rtl="0">
              <a:buNone/>
              <a:defRPr>
                <a:solidFill>
                  <a:srgbClr val="0DB7C4"/>
                </a:solidFill>
              </a:defRPr>
            </a:lvl9pPr>
          </a:lstStyle>
          <a:p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فرعي 8"/>
          <p:cNvSpPr>
            <a:spLocks noGrp="1" noEditPoints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lvl="0"/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وان 27"/>
          <p:cNvSpPr>
            <a:spLocks noGrp="1" noEditPoints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عنصر نائب للتاريخ 1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16" name="عنصر نائب لرقم الشريحة 15"/>
          <p:cNvSpPr>
            <a:spLocks noGrp="1" noEditPoint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17" name="عنصر نائب للتذييل 16"/>
          <p:cNvSpPr>
            <a:spLocks noGrp="1" noEditPoints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محتوى 8"/>
          <p:cNvSpPr>
            <a:spLocks noGrp="1" noEditPoints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 noEditPoints="1"/>
          </p:cNvSpPr>
          <p:nvPr>
            <p:ph type="dt" sz="half" idx="14"/>
          </p:nvPr>
        </p:nvSpPr>
        <p:spPr/>
        <p:txBody>
          <a:bodyPr/>
          <a:lstStyle/>
          <a:p>
            <a:pPr defTabSz="457200"/>
            <a:fld id="{4132DDF6-A77B-45F7-97C1-55F8A409110A}" type="datetimeFigureOut">
              <a:rPr lang="ar-JO" kern="1200" smtClean="0">
                <a:solidFill>
                  <a:srgbClr val="967E96">
                    <a:lumMod val="50000"/>
                  </a:srgbClr>
                </a:solidFill>
                <a:latin typeface="Bookman Old Style" panose="02050604050505020204"/>
                <a:cs typeface="Times New Roman" pitchFamily="18" charset="0" panose="02020603050405020304"/>
              </a:rPr>
              <a:t>11/03/1444</a:t>
            </a:fld>
            <a:endParaRPr lang="ar-JO" kern="1200">
              <a:solidFill>
                <a:srgbClr val="967E96">
                  <a:lumMod val="50000"/>
                </a:srgbClr>
              </a:solidFill>
              <a:latin typeface="Bookman Old Style" panose="02050604050505020204"/>
              <a:cs typeface="Times New Roman" pitchFamily="18" charset="0" panose="02020603050405020304"/>
            </a:endParaRPr>
          </a:p>
        </p:txBody>
      </p:sp>
      <p:sp>
        <p:nvSpPr>
          <p:cNvPr id="15" name="عنصر نائب لرقم الشريحة 14"/>
          <p:cNvSpPr>
            <a:spLocks noGrp="1" noEditPoints="1"/>
          </p:cNvSpPr>
          <p:nvPr>
            <p:ph type="sldNum" sz="quarter" idx="15"/>
          </p:nvPr>
        </p:nvSpPr>
        <p:spPr/>
        <p:txBody>
          <a:bodyPr/>
          <a:lstStyle>
            <a:lvl1pPr algn="ctr"/>
          </a:lstStyle>
          <a:p>
            <a:pPr defTabSz="457200"/>
            <a:fld id="{80832620-E30C-4CB7-90C9-DA3082937E95}" type="slidenum">
              <a:rPr lang="ar-JO" kern="1200" smtClean="0">
                <a:cs typeface="Times New Roman" pitchFamily="18" charset="0" panose="02020603050405020304"/>
              </a:rPr>
              <a:t>‹#›</a:t>
            </a:fld>
            <a:endParaRPr lang="ar-JO" kern="1200">
              <a:cs typeface="Times New Roman" pitchFamily="18" charset="0" panose="02020603050405020304"/>
            </a:endParaRPr>
          </a:p>
        </p:txBody>
      </p:sp>
      <p:sp>
        <p:nvSpPr>
          <p:cNvPr id="16" name="عنصر نائب للتذييل 15"/>
          <p:cNvSpPr>
            <a:spLocks noGrp="1" noEditPoints="1"/>
          </p:cNvSpPr>
          <p:nvPr>
            <p:ph type="ftr" sz="quarter" idx="16"/>
          </p:nvPr>
        </p:nvSpPr>
        <p:spPr/>
        <p:txBody>
          <a:bodyPr/>
          <a:lstStyle/>
          <a:p>
            <a:pPr defTabSz="457200"/>
            <a:endParaRPr lang="ar-JO" kern="1200">
              <a:solidFill>
                <a:srgbClr val="967E96">
                  <a:lumMod val="50000"/>
                </a:srgbClr>
              </a:solidFill>
              <a:latin typeface="Bookman Old Style" panose="02050604050505020204"/>
              <a:cs typeface="Times New Roman" pitchFamily="18" charset="0" panose="02020603050405020304"/>
            </a:endParaRPr>
          </a:p>
        </p:txBody>
      </p:sp>
      <p:sp>
        <p:nvSpPr>
          <p:cNvPr id="17" name="عنوان 16"/>
          <p:cNvSpPr>
            <a:spLocks noGrp="1" noEditPoints="1"/>
          </p:cNvSpPr>
          <p:nvPr>
            <p:ph type="title"/>
          </p:nvPr>
        </p:nvSpPr>
        <p:spPr/>
        <p:txBody>
          <a:bodyPr rtlCol="0" anchor="b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عنصر نائب للتذييل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6" name="عنصر نائب لرقم الشريحة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cxnSp>
        <p:nvCxnSpPr>
          <p:cNvPr id="7" name="رابط مستقيم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تاريخ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6" name="عنصر نائب للتذييل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7" name="عنصر نائب لرقم الشريحة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 noEditPoints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 noEditPoints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رقم الشريحة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8" name="عنصر نائب للتذييل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7" name="عنصر نائب للتاريخ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32" name="عنصر نائب للمحتوى 31"/>
          <p:cNvSpPr>
            <a:spLocks noGrp="1" noEditPoints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34" name="عنصر نائب للمحتوى 33"/>
          <p:cNvSpPr>
            <a:spLocks noGrp="1" noEditPoints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 noEditPoints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cxnSp>
        <p:nvCxnSpPr>
          <p:cNvPr id="10" name="رابط مستقيم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4" name="عنصر نائب للتذييل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عنصر نائب لرقم الشريحة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3" name="عنصر نائب للتذييل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صر نائب للمحتوى 28"/>
          <p:cNvSpPr>
            <a:spLocks noGrp="1" noEditPoints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31" name="عنوان 30"/>
          <p:cNvSpPr>
            <a:spLocks noGrp="1" noEditPoints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تاريخ 7"/>
          <p:cNvSpPr>
            <a:spLocks noGrp="1" noEditPoints="1"/>
          </p:cNvSpPr>
          <p:nvPr>
            <p:ph type="dt" sz="half" idx="14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9" name="عنصر نائب لرقم الشريحة 8"/>
          <p:cNvSpPr>
            <a:spLocks noGrp="1" noEditPoints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10" name="عنصر نائب للتذييل 9"/>
          <p:cNvSpPr>
            <a:spLocks noGrp="1" noEditPoints="1"/>
          </p:cNvSpPr>
          <p:nvPr>
            <p:ph type="ftr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hape 24"/>
          <p:cNvGrpSpPr/>
          <p:nvPr/>
        </p:nvGrpSpPr>
        <p:grpSpPr>
          <a:xfrm>
            <a:off x="1107035" y="1588472"/>
            <a:ext cx="994315" cy="61102"/>
            <a:chOff x="4580560" y="2589002"/>
            <a:chExt cx="1064463" cy="25200"/>
          </a:xfrm>
        </p:grpSpPr>
        <p:sp>
          <p:nvSpPr>
            <p:cNvPr id="25" name="Shape 25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27" name="Shape 27"/>
          <p:cNvSpPr>
            <a:spLocks noGrp="1" noEditPoints="1"/>
          </p:cNvSpPr>
          <p:nvPr>
            <p:ph type="title"/>
          </p:nvPr>
        </p:nvSpPr>
        <p:spPr>
          <a:xfrm>
            <a:off x="972600" y="1763265"/>
            <a:ext cx="10251300" cy="20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" name="Shape 28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 noEditPoints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ar-SA" smtClean="0"/>
              <a:t>انقر فوق الأيقونة لإضافة صورة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 noEditPoints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8" name="عنصر نائب للتاريخ 7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9" name="عنصر نائب لرقم الشريحة 8"/>
          <p:cNvSpPr>
            <a:spLocks noGrp="1" noEditPoint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10" name="عنصر نائب للتذييل 9"/>
          <p:cNvSpPr>
            <a:spLocks noGrp="1" noEditPoints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عنصر نائب للتذييل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6" name="عنصر نائب لرقم الشريحة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 noEditPoints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 noEditPoints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عنصر نائب للتذييل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6" name="عنصر نائب لرقم الشريحة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>
            <a:spLocks noGrp="1" noEditPoints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/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</a:lvl9pPr>
          </a:lstStyle>
          <a:p/>
        </p:txBody>
      </p:sp>
      <p:sp>
        <p:nvSpPr>
          <p:cNvPr id="29" name="Google Shape;29;p5"/>
          <p:cNvSpPr>
            <a:spLocks noGrp="1" noEditPoints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</p:spPr>
        <p:txBody>
          <a:bodyPr wrap="square" lIns="91425" tIns="91425" rIns="91425" bIns="91425" anchor="t"/>
          <a:lstStyle>
            <a:lvl1pPr marL="609585" indent="-507987">
              <a:spcBef>
                <a:spcPts val="800"/>
              </a:spcBef>
              <a:spcAft>
                <a:spcPts val="0"/>
              </a:spcAft>
              <a:buSzPts val="2400"/>
              <a:buChar char="▹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▸"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⬩"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pPr lvl="0"/>
          </a:p>
        </p:txBody>
      </p:sp>
      <p:sp>
        <p:nvSpPr>
          <p:cNvPr id="30" name="Google Shape;30;p5"/>
          <p:cNvSpPr>
            <a:spLocks noGrp="1" noEditPoints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t>‹#›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154957" y="973669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12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6" name="Text Placeholder 3"/>
          <p:cNvSpPr>
            <a:spLocks noGrp="1" noEditPoints="1"/>
          </p:cNvSpPr>
          <p:nvPr>
            <p:ph type="body" sz="half" idx="15"/>
          </p:nvPr>
        </p:nvSpPr>
        <p:spPr>
          <a:xfrm>
            <a:off x="1154955" y="3179776"/>
            <a:ext cx="3129168" cy="284729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4512723" y="2603512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9" name="Text Placeholder 3"/>
          <p:cNvSpPr>
            <a:spLocks noGrp="1" noEditPoints="1"/>
          </p:cNvSpPr>
          <p:nvPr>
            <p:ph type="body" sz="half" idx="16"/>
          </p:nvPr>
        </p:nvSpPr>
        <p:spPr>
          <a:xfrm>
            <a:off x="4512723" y="3179776"/>
            <a:ext cx="3145380" cy="284729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Text Placeholder 4"/>
          <p:cNvSpPr>
            <a:spLocks noGrp="1" noEditPoints="1"/>
          </p:cNvSpPr>
          <p:nvPr>
            <p:ph type="body" sz="quarter" idx="13"/>
          </p:nvPr>
        </p:nvSpPr>
        <p:spPr>
          <a:xfrm>
            <a:off x="7886700" y="2595033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Text Placeholder 3"/>
          <p:cNvSpPr>
            <a:spLocks noGrp="1" noEditPoints="1"/>
          </p:cNvSpPr>
          <p:nvPr>
            <p:ph type="body" sz="half" idx="17"/>
          </p:nvPr>
        </p:nvSpPr>
        <p:spPr>
          <a:xfrm>
            <a:off x="7886700" y="3179776"/>
            <a:ext cx="3161029" cy="284729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01513"/>
              </a:solidFill>
            </a:endParaRPr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</p:txBody>
      </p:sp>
      <p:grpSp>
        <p:nvGrpSpPr>
          <p:cNvPr id="31" name="Shape 31"/>
          <p:cNvGrpSpPr/>
          <p:nvPr/>
        </p:nvGrpSpPr>
        <p:grpSpPr>
          <a:xfrm>
            <a:off x="1107035" y="1588472"/>
            <a:ext cx="994315" cy="61102"/>
            <a:chOff x="4580560" y="2589002"/>
            <a:chExt cx="1064463" cy="25200"/>
          </a:xfrm>
        </p:grpSpPr>
        <p:sp>
          <p:nvSpPr>
            <p:cNvPr id="32" name="Shape 32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34" name="Shape 34"/>
          <p:cNvSpPr>
            <a:spLocks noGrp="1" noEditPoints="1"/>
          </p:cNvSpPr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5" name="Shape 35"/>
          <p:cNvSpPr>
            <a:spLocks noGrp="1" noEditPoints="1"/>
          </p:cNvSpPr>
          <p:nvPr>
            <p:ph type="body" idx="1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1pPr>
            <a:lvl2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2pPr>
            <a:lvl3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3pPr>
            <a:lvl4pPr marL="137160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4pPr>
            <a:lvl5pPr marL="182880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5pPr>
            <a:lvl6pPr marL="228600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6pPr>
            <a:lvl7pPr marL="274320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7pPr>
            <a:lvl8pPr marL="320040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8pPr>
            <a:lvl9pPr marL="365760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9pPr>
          </a:lstStyle>
          <a:p>
            <a:pPr lvl="0"/>
          </a:p>
        </p:txBody>
      </p:sp>
      <p:sp>
        <p:nvSpPr>
          <p:cNvPr id="36" name="Shape 36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</p:txBody>
      </p:sp>
      <p:grpSp>
        <p:nvGrpSpPr>
          <p:cNvPr id="39" name="Shape 39"/>
          <p:cNvGrpSpPr/>
          <p:nvPr/>
        </p:nvGrpSpPr>
        <p:grpSpPr>
          <a:xfrm>
            <a:off x="1107035" y="1588472"/>
            <a:ext cx="994315" cy="61102"/>
            <a:chOff x="4580560" y="2589002"/>
            <a:chExt cx="1064463" cy="25200"/>
          </a:xfrm>
        </p:grpSpPr>
        <p:sp>
          <p:nvSpPr>
            <p:cNvPr id="40" name="Shape 40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42" name="Shape 42"/>
          <p:cNvSpPr>
            <a:spLocks noGrp="1" noEditPoints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Shape 43"/>
          <p:cNvSpPr>
            <a:spLocks noGrp="1" noEditPoints="1"/>
          </p:cNvSpPr>
          <p:nvPr>
            <p:ph type="body" idx="1"/>
          </p:nvPr>
        </p:nvSpPr>
        <p:spPr>
          <a:xfrm>
            <a:off x="972433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1pPr>
            <a:lvl2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2pPr>
            <a:lvl3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3pPr>
            <a:lvl4pPr marL="137160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4pPr>
            <a:lvl5pPr marL="182880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5pPr>
            <a:lvl6pPr marL="228600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6pPr>
            <a:lvl7pPr marL="274320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7pPr>
            <a:lvl8pPr marL="320040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8pPr>
            <a:lvl9pPr marL="365760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9pPr>
          </a:lstStyle>
          <a:p>
            <a:pPr lvl="0"/>
          </a:p>
        </p:txBody>
      </p:sp>
      <p:sp>
        <p:nvSpPr>
          <p:cNvPr id="44" name="Shape 44"/>
          <p:cNvSpPr>
            <a:spLocks noGrp="1" noEditPoints="1"/>
          </p:cNvSpPr>
          <p:nvPr>
            <p:ph type="body" idx="2"/>
          </p:nvPr>
        </p:nvSpPr>
        <p:spPr>
          <a:xfrm>
            <a:off x="6191470" y="2771833"/>
            <a:ext cx="5032499" cy="30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1pPr>
            <a:lvl2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2pPr>
            <a:lvl3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3pPr>
            <a:lvl4pPr marL="137160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4pPr>
            <a:lvl5pPr marL="182880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5pPr>
            <a:lvl6pPr marL="228600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6pPr>
            <a:lvl7pPr marL="274320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7pPr>
            <a:lvl8pPr marL="320040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8pPr>
            <a:lvl9pPr marL="365760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9pPr>
          </a:lstStyle>
          <a:p>
            <a:pPr lvl="0"/>
          </a:p>
        </p:txBody>
      </p:sp>
      <p:sp>
        <p:nvSpPr>
          <p:cNvPr id="45" name="Shape 45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</p:txBody>
      </p:sp>
      <p:grpSp>
        <p:nvGrpSpPr>
          <p:cNvPr id="48" name="Shape 48"/>
          <p:cNvGrpSpPr/>
          <p:nvPr/>
        </p:nvGrpSpPr>
        <p:grpSpPr>
          <a:xfrm>
            <a:off x="1107035" y="1588472"/>
            <a:ext cx="994315" cy="61102"/>
            <a:chOff x="4580560" y="2589002"/>
            <a:chExt cx="1064463" cy="25200"/>
          </a:xfrm>
        </p:grpSpPr>
        <p:sp>
          <p:nvSpPr>
            <p:cNvPr id="49" name="Shape 49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50" name="Shape 50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51" name="Shape 51"/>
          <p:cNvSpPr>
            <a:spLocks noGrp="1" noEditPoints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" name="Shape 52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</p:txBody>
      </p:sp>
      <p:grpSp>
        <p:nvGrpSpPr>
          <p:cNvPr id="55" name="Shape 55"/>
          <p:cNvGrpSpPr/>
          <p:nvPr/>
        </p:nvGrpSpPr>
        <p:grpSpPr>
          <a:xfrm>
            <a:off x="1107035" y="1588472"/>
            <a:ext cx="994315" cy="61102"/>
            <a:chOff x="4580560" y="2589002"/>
            <a:chExt cx="1064463" cy="25200"/>
          </a:xfrm>
        </p:grpSpPr>
        <p:sp>
          <p:nvSpPr>
            <p:cNvPr id="56" name="Shape 56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58" name="Shape 58"/>
          <p:cNvSpPr>
            <a:spLocks noGrp="1" noEditPoints="1"/>
          </p:cNvSpPr>
          <p:nvPr>
            <p:ph type="title"/>
          </p:nvPr>
        </p:nvSpPr>
        <p:spPr>
          <a:xfrm>
            <a:off x="973333" y="1758200"/>
            <a:ext cx="4401300" cy="184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Shape 59"/>
          <p:cNvSpPr>
            <a:spLocks noGrp="1" noEditPoints="1"/>
          </p:cNvSpPr>
          <p:nvPr>
            <p:ph type="body" idx="1"/>
          </p:nvPr>
        </p:nvSpPr>
        <p:spPr>
          <a:xfrm>
            <a:off x="961633" y="3708966"/>
            <a:ext cx="4401300" cy="213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1pPr>
            <a:lvl2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2pPr>
            <a:lvl3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3pPr>
            <a:lvl4pPr marL="137160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4pPr>
            <a:lvl5pPr marL="182880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5pPr>
            <a:lvl6pPr marL="228600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6pPr>
            <a:lvl7pPr marL="274320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7pPr>
            <a:lvl8pPr marL="320040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8pPr>
            <a:lvl9pPr marL="365760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9pPr>
          </a:lstStyle>
          <a:p>
            <a:pPr lvl="0"/>
          </a:p>
        </p:txBody>
      </p:sp>
      <p:sp>
        <p:nvSpPr>
          <p:cNvPr id="60" name="Shape 60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1107035" y="5558971"/>
            <a:ext cx="994315" cy="61102"/>
            <a:chOff x="4580560" y="2589002"/>
            <a:chExt cx="1064463" cy="25200"/>
          </a:xfrm>
        </p:grpSpPr>
        <p:sp>
          <p:nvSpPr>
            <p:cNvPr id="63" name="Shape 63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65" name="Shape 65"/>
          <p:cNvSpPr>
            <a:spLocks noGrp="1" noEditPoints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" name="Shape 66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</p:txBody>
      </p:sp>
      <p:grpSp>
        <p:nvGrpSpPr>
          <p:cNvPr id="69" name="Shape 69"/>
          <p:cNvGrpSpPr/>
          <p:nvPr/>
        </p:nvGrpSpPr>
        <p:grpSpPr>
          <a:xfrm>
            <a:off x="1107035" y="1588472"/>
            <a:ext cx="994315" cy="61102"/>
            <a:chOff x="4580560" y="2589002"/>
            <a:chExt cx="1064463" cy="25200"/>
          </a:xfrm>
        </p:grpSpPr>
        <p:sp>
          <p:nvSpPr>
            <p:cNvPr id="70" name="Shape 70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121900" tIns="121900" rIns="121900" bIns="121900" anchor="ctr">
              <a:no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itchFamily="34" charset="0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endParaRPr>
            </a:p>
          </p:txBody>
        </p:sp>
      </p:grpSp>
      <p:sp>
        <p:nvSpPr>
          <p:cNvPr id="72" name="Shape 72"/>
          <p:cNvSpPr>
            <a:spLocks noGrp="1" noEditPoints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None/>
              <a:defRPr sz="3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Shape 73"/>
          <p:cNvSpPr>
            <a:spLocks noGrp="1" noEditPoints="1"/>
          </p:cNvSpPr>
          <p:nvPr>
            <p:ph type="subTitle" idx="1"/>
          </p:nvPr>
        </p:nvSpPr>
        <p:spPr>
          <a:xfrm>
            <a:off x="966600" y="4215366"/>
            <a:ext cx="4401300" cy="101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6pPr>
            <a:lvl7pPr marL="27432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7pPr>
            <a:lvl8pPr marL="32004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8pPr>
            <a:lvl9pPr marL="36576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/>
            </a:lvl9pPr>
          </a:lstStyle>
          <a:p>
            <a:pPr lvl="0"/>
          </a:p>
        </p:txBody>
      </p:sp>
      <p:sp>
        <p:nvSpPr>
          <p:cNvPr id="74" name="Shape 74"/>
          <p:cNvSpPr>
            <a:spLocks noGrp="1" noEditPoints="1"/>
          </p:cNvSpPr>
          <p:nvPr>
            <p:ph type="body" idx="2"/>
          </p:nvPr>
        </p:nvSpPr>
        <p:spPr>
          <a:xfrm>
            <a:off x="6898966" y="1803500"/>
            <a:ext cx="4499100" cy="40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1pPr>
            <a:lvl2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2pPr>
            <a:lvl3pPr marL="91440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3pPr>
            <a:lvl4pPr marL="137160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4pPr>
            <a:lvl5pPr marL="182880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5pPr>
            <a:lvl6pPr marL="228600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6pPr>
            <a:lvl7pPr marL="274320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7pPr>
            <a:lvl8pPr marL="320040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8pPr>
            <a:lvl9pPr marL="365760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lvl9pPr>
          </a:lstStyle>
          <a:p>
            <a:pPr lvl="0"/>
          </a:p>
        </p:txBody>
      </p:sp>
      <p:sp>
        <p:nvSpPr>
          <p:cNvPr id="75" name="Shape 75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itchFamily="34" charset="0" panose="020B0604020202020204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theme" Target="../theme/theme10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0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3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 noEditPoints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" name="Shape 11"/>
          <p:cNvSpPr>
            <a:spLocks noGrp="1" noEditPoints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marR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</a:p>
        </p:txBody>
      </p:sp>
      <p:sp>
        <p:nvSpPr>
          <p:cNvPr id="12" name="Shape 12"/>
          <p:cNvSpPr>
            <a:spLocks noGrp="1" noEditPoints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>
            <a:noAutofit/>
          </a:bodyPr>
          <a:lstStyle/>
          <a:p>
            <a: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-US"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1pPr>
    </p:titleStyle>
    <p:bodyStyle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itchFamily="34" charset="0" panose="020B0604020202020204"/>
          <a:ea typeface="Arial" pitchFamily="34" charset="0" panose="020B0604020202020204"/>
          <a:cs typeface="Arial" pitchFamily="34" charset="0" panose="020B0604020202020204"/>
          <a:sym typeface="Arial" pitchFamily="34" charset="0" panose="020B0604020202020204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نص 8"/>
          <p:cNvSpPr>
            <a:spLocks noGrp="1" noEditPoints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 noEditPoints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10" name="عنصر نائب للتذييل 9"/>
          <p:cNvSpPr>
            <a:spLocks noGrp="1" noEditPoints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عنصر نائب لرقم الشريحة 21"/>
          <p:cNvSpPr>
            <a:spLocks noGrp="1" noEditPoints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Lato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-US"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عنصر نائب للعنوان 4"/>
          <p:cNvSpPr>
            <a:spLocks noGrp="1" noEditPoints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 pitchFamily="18" charset="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 pitchFamily="18" charset="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7" y="1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 l="0" t="0" r="0" b="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itle Placeholder 1"/>
          <p:cNvSpPr>
            <a:spLocks noGrp="1" noEditPoints="1"/>
          </p:cNvSpPr>
          <p:nvPr>
            <p:ph type="title"/>
          </p:nvPr>
        </p:nvSpPr>
        <p:spPr bwMode="gray">
          <a:xfrm>
            <a:off x="1154955" y="97366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01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0652762" y="639165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7" y="1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 l="0" t="0" r="0" b="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itle Placeholder 1"/>
          <p:cNvSpPr>
            <a:spLocks noGrp="1" noEditPoints="1"/>
          </p:cNvSpPr>
          <p:nvPr>
            <p:ph type="title"/>
          </p:nvPr>
        </p:nvSpPr>
        <p:spPr bwMode="gray">
          <a:xfrm>
            <a:off x="1154955" y="97366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01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0652762" y="639165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7" y="1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 l="0" t="0" r="0" b="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itle Placeholder 1"/>
          <p:cNvSpPr>
            <a:spLocks noGrp="1" noEditPoints="1"/>
          </p:cNvSpPr>
          <p:nvPr>
            <p:ph type="title"/>
          </p:nvPr>
        </p:nvSpPr>
        <p:spPr bwMode="gray">
          <a:xfrm>
            <a:off x="1154955" y="97366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01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0652762" y="639165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7" y="1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 l="0" t="0" r="0" b="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itle Placeholder 1"/>
          <p:cNvSpPr>
            <a:spLocks noGrp="1" noEditPoints="1"/>
          </p:cNvSpPr>
          <p:nvPr>
            <p:ph type="title"/>
          </p:nvPr>
        </p:nvSpPr>
        <p:spPr bwMode="gray">
          <a:xfrm>
            <a:off x="1154955" y="97366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01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0652762" y="639165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7" y="1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 l="0" t="0" r="0" b="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itle Placeholder 1"/>
          <p:cNvSpPr>
            <a:spLocks noGrp="1" noEditPoints="1"/>
          </p:cNvSpPr>
          <p:nvPr>
            <p:ph type="title"/>
          </p:nvPr>
        </p:nvSpPr>
        <p:spPr bwMode="gray">
          <a:xfrm>
            <a:off x="1154955" y="97366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01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0652762" y="639165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7" y="1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 l="0" t="0" r="0" b="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itle Placeholder 1"/>
          <p:cNvSpPr>
            <a:spLocks noGrp="1" noEditPoints="1"/>
          </p:cNvSpPr>
          <p:nvPr>
            <p:ph type="title"/>
          </p:nvPr>
        </p:nvSpPr>
        <p:spPr bwMode="gray">
          <a:xfrm>
            <a:off x="1154955" y="97366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01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0652762" y="639165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7" y="1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 l="0" t="0" r="0" b="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itle Placeholder 1"/>
          <p:cNvSpPr>
            <a:spLocks noGrp="1" noEditPoints="1"/>
          </p:cNvSpPr>
          <p:nvPr>
            <p:ph type="title"/>
          </p:nvPr>
        </p:nvSpPr>
        <p:spPr bwMode="gray">
          <a:xfrm>
            <a:off x="1154955" y="97366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01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0652762" y="639165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7" y="1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 l="0" t="0" r="0" b="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rect l="l" t="t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rect l="l" t="t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30" name="Title Placeholder 1"/>
          <p:cNvSpPr>
            <a:spLocks noGrp="1" noEditPoints="1"/>
          </p:cNvSpPr>
          <p:nvPr>
            <p:ph type="title"/>
          </p:nvPr>
        </p:nvSpPr>
        <p:spPr bwMode="gray">
          <a:xfrm>
            <a:off x="1154955" y="97366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154955" y="2603501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0652762" y="639165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17822E8A-C0F9-432C-923B-9CFBDB998976}" type="datetimeFigureOut">
              <a:rPr lang="en-US" smtClean="0">
                <a:solidFill>
                  <a:srgbClr val="B01513"/>
                </a:solidFill>
              </a:rPr>
              <a:t>10/6/2022</a:t>
            </a:fld>
            <a:endParaRPr lang="en-US">
              <a:solidFill>
                <a:srgbClr val="B01513"/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>
              <a:solidFill>
                <a:srgbClr val="B0151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gray"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fld id="{00000000-1234-1234-1234-123412341234}" type="slidenum">
              <a:rPr lang="en" smtClean="0">
                <a:solidFill>
                  <a:prstClr val="white"/>
                </a:solidFill>
              </a:rPr>
              <a:t>‹#›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10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://en.wikipedia.org/wiki/Chromosome_21_(human)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enome.gov/glossary.cfm?key=gene" TargetMode="External"/><Relationship Id="rId2" Type="http://schemas.openxmlformats.org/officeDocument/2006/relationships/hyperlink" Target="http://www.genome.gov/glossary.cfm?key=centromere" TargetMode="External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://en.wikipedia.org/wiki/Intellectual_disability" TargetMode="External"/><Relationship Id="rId2" Type="http://schemas.openxmlformats.org/officeDocument/2006/relationships/hyperlink" Target="http://en.wikipedia.org/wiki/IQ" TargetMode="External"/><Relationship Id="rId3" Type="http://schemas.openxmlformats.org/officeDocument/2006/relationships/hyperlink" Target="http://en.wikipedia.org/wiki/Speech_delay" TargetMode="External"/><Relationship Id="rId4" Type="http://schemas.openxmlformats.org/officeDocument/2006/relationships/hyperlink" Target="http://en.wikipedia.org/wiki/Fine_motor_skill" TargetMode="External"/><Relationship Id="rId5" Type="http://schemas.openxmlformats.org/officeDocument/2006/relationships/hyperlink" Target="http://en.wikipedia.org/wiki/Gross_motor_skill" TargetMode="Externa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gif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Relationship Id="rId2" Type="http://schemas.openxmlformats.org/officeDocument/2006/relationships/image" Target="../media/image45.jp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://en.wikipedia.org/wiki/Tumor_suppressor_gene" TargetMode="External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mailto:$$$Image@Karyogram$$$" TargetMode="Externa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33.xml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33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g"/><Relationship Id="rId2" Type="http://schemas.openxmlformats.org/officeDocument/2006/relationships/slideLayout" Target="../slideLayouts/slideLayout33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g"/><Relationship Id="rId2" Type="http://schemas.openxmlformats.org/officeDocument/2006/relationships/slideLayout" Target="../slideLayouts/slideLayout33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3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3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33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slideLayout" Target="../slideLayouts/slideLayout3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22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slideLayout" Target="../slideLayouts/slideLayout23.xml"/><Relationship Id="rId7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slideLayout" Target="../slideLayouts/slideLayout23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enome.gov/glossary.cfm?key=trisomy" TargetMode="Externa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g"/><Relationship Id="rId2" Type="http://schemas.openxmlformats.org/officeDocument/2006/relationships/image" Target="../media/image72.jp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slideLayout" Target="../slideLayouts/slideLayout22.xml"/><Relationship Id="rId4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slideLayout" Target="../slideLayouts/slideLayout22.xml"/><Relationship Id="rId4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7.gif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23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EditPoints="1"/>
          </p:cNvSpPr>
          <p:nvPr>
            <p:ph type="ctrTitle"/>
          </p:nvPr>
        </p:nvSpPr>
        <p:spPr>
          <a:xfrm>
            <a:off x="970650" y="714400"/>
            <a:ext cx="10250700" cy="221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>
            <a:norm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dirty="0"/>
              <a:t>Common Chromosomal Disorders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1217750" y="1101773"/>
            <a:ext cx="7132500" cy="2862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7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Down syndrome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7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(Trisomy 21)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20" name="Shape 320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6475641" y="2750390"/>
            <a:ext cx="4890000" cy="32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>
                <a:solidFill>
                  <a:srgbClr val="FF0000"/>
                </a:solidFill>
              </a:rPr>
              <a:t>New born </a:t>
            </a:r>
            <a:r>
              <a:rPr lang="en-US" dirty="0" smtClean="0"/>
              <a:t>diagnosed by heart diseases and physical features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>
                <a:solidFill>
                  <a:srgbClr val="FF0000"/>
                </a:solidFill>
              </a:rPr>
              <a:t>Children</a:t>
            </a:r>
            <a:r>
              <a:rPr lang="en-US" dirty="0" smtClean="0"/>
              <a:t> by work up of short stature</a:t>
            </a:r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dirty="0" smtClean="0">
                <a:solidFill>
                  <a:srgbClr val="FF0000"/>
                </a:solidFill>
              </a:rPr>
              <a:t>Adolescence</a:t>
            </a:r>
            <a:r>
              <a:rPr lang="en-US" dirty="0" smtClean="0"/>
              <a:t> by failure of development of secondary sexual </a:t>
            </a:r>
            <a:r>
              <a:rPr lang="en-US" dirty="0" err="1" smtClean="0"/>
              <a:t>charactristics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66712" y="0"/>
            <a:ext cx="10972800" cy="1143000"/>
          </a:xfrm>
        </p:spPr>
        <p:txBody>
          <a:bodyPr/>
          <a:lstStyle/>
          <a:p>
            <a:pPr algn="ctr"/>
            <a:r>
              <a:rPr lang="en-US" sz="5400" b="1" dirty="0"/>
              <a:t>Management</a:t>
            </a:r>
          </a:p>
        </p:txBody>
      </p:sp>
      <p:sp>
        <p:nvSpPr>
          <p:cNvPr id="2" name="Rectangle 3"/>
          <p:cNvSpPr>
            <a:spLocks noGrp="1" noChangeArrowheads="1"/>
          </p:cNvSpPr>
          <p:nvPr/>
        </p:nvSpPr>
        <p:spPr>
          <a:xfrm>
            <a:off x="265431" y="1068705"/>
            <a:ext cx="11435715" cy="4526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365125" marR="0" indent="-1873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20395" marR="0" lvl="1" indent="-125095" algn="l" rtl="0">
              <a:lnSpc>
                <a:spcPct val="115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858520" marR="0" lvl="2" indent="-12192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3000" marR="0" lvl="3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71600" marR="0" lvl="4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1600200" marR="0" lvl="5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1828800" marR="0" lvl="6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057400" marR="0" lvl="7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286000" marR="0" lvl="8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457200">
              <a:lnSpc>
                <a:spcPct val="90000"/>
              </a:lnSpc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2600" b="1" kern="1200" dirty="0">
                <a:solidFill>
                  <a:srgbClr val="0070C0"/>
                </a:solidFill>
              </a:rPr>
              <a:t>Growth hormone therapy( childhood)</a:t>
            </a:r>
            <a:endParaRPr lang="en-US" sz="2600" kern="1200" dirty="0">
              <a:solidFill>
                <a:srgbClr val="0070C0"/>
              </a:solidFill>
            </a:endParaRPr>
          </a:p>
          <a:p>
            <a:pPr defTabSz="457200">
              <a:lnSpc>
                <a:spcPct val="90000"/>
              </a:lnSpc>
              <a:buClr>
                <a:srgbClr val="0066CC"/>
              </a:buClr>
            </a:pPr>
            <a:r>
              <a:rPr lang="en-US" sz="2800" kern="1200" dirty="0" smtClean="0">
                <a:solidFill>
                  <a:srgbClr val="000000"/>
                </a:solidFill>
              </a:rPr>
              <a:t>is </a:t>
            </a:r>
            <a:r>
              <a:rPr lang="en-US" sz="2800" kern="1200" dirty="0">
                <a:solidFill>
                  <a:srgbClr val="000000"/>
                </a:solidFill>
              </a:rPr>
              <a:t>standard to prevent short stature </a:t>
            </a:r>
          </a:p>
          <a:p>
            <a:pPr defTabSz="457200">
              <a:lnSpc>
                <a:spcPct val="90000"/>
              </a:lnSpc>
              <a:buClr>
                <a:srgbClr val="0066CC"/>
              </a:buClr>
            </a:pPr>
            <a:endParaRPr lang="en-US" sz="2800" kern="1200" dirty="0">
              <a:solidFill>
                <a:srgbClr val="0066CC"/>
              </a:solidFill>
            </a:endParaRPr>
          </a:p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2600" b="1" kern="1200" dirty="0" smtClean="0">
                <a:solidFill>
                  <a:srgbClr val="0070C0"/>
                </a:solidFill>
              </a:rPr>
              <a:t>Sex hormone replacement therapy(adolescence)</a:t>
            </a:r>
            <a:endParaRPr lang="en-US" sz="2600" kern="1200" dirty="0" smtClean="0">
              <a:solidFill>
                <a:srgbClr val="0070C0"/>
              </a:solidFill>
            </a:endParaRPr>
          </a:p>
          <a:p>
            <a:pPr defTabSz="457200">
              <a:buClr>
                <a:srgbClr val="0066CC"/>
              </a:buClr>
            </a:pPr>
            <a:r>
              <a:rPr lang="en-US" sz="2800" u="sng" kern="1200" dirty="0" smtClean="0">
                <a:solidFill>
                  <a:srgbClr val="000000"/>
                </a:solidFill>
              </a:rPr>
              <a:t>Estrogen</a:t>
            </a:r>
            <a:r>
              <a:rPr lang="en-US" sz="2800" kern="1200" dirty="0" smtClean="0">
                <a:solidFill>
                  <a:srgbClr val="000000"/>
                </a:solidFill>
              </a:rPr>
              <a:t> is usually started at age 12-15 years</a:t>
            </a:r>
            <a:r>
              <a:rPr lang="en-US" sz="2800" kern="1200" dirty="0" smtClean="0">
                <a:solidFill>
                  <a:srgbClr val="0066CC"/>
                </a:solidFill>
              </a:rPr>
              <a:t>.</a:t>
            </a:r>
          </a:p>
          <a:p>
            <a:pPr defTabSz="457200">
              <a:buClr>
                <a:srgbClr val="0066CC"/>
              </a:buClr>
            </a:pPr>
            <a:endParaRPr lang="en-US" sz="2800" kern="1200" dirty="0" smtClean="0">
              <a:solidFill>
                <a:srgbClr val="0066CC"/>
              </a:solidFill>
            </a:endParaRPr>
          </a:p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2600" b="1" kern="1200" dirty="0" smtClean="0">
                <a:solidFill>
                  <a:srgbClr val="0070C0"/>
                </a:solidFill>
              </a:rPr>
              <a:t>Infertility</a:t>
            </a:r>
            <a:r>
              <a:rPr lang="en-US" sz="2800" b="1" kern="1200" dirty="0" smtClean="0">
                <a:solidFill>
                  <a:srgbClr val="000000"/>
                </a:solidFill>
              </a:rPr>
              <a:t> </a:t>
            </a:r>
            <a:r>
              <a:rPr lang="en-US" sz="2800" kern="1200" dirty="0" smtClean="0">
                <a:solidFill>
                  <a:srgbClr val="000000"/>
                </a:solidFill>
              </a:rPr>
              <a:t>not corrected by estrogen , </a:t>
            </a:r>
            <a:r>
              <a:rPr lang="en-US" sz="2800" kern="1200" dirty="0" smtClean="0">
                <a:solidFill>
                  <a:srgbClr val="0070C0"/>
                </a:solidFill>
              </a:rPr>
              <a:t>Assisted reproductive technology using donor ova.</a:t>
            </a:r>
          </a:p>
          <a:p>
            <a:pPr defTabSz="457200">
              <a:buClr>
                <a:srgbClr val="0066CC"/>
              </a:buClr>
              <a:buFont typeface="Wingdings" pitchFamily="2" charset="2"/>
              <a:buChar char="Ø"/>
            </a:pPr>
            <a:r>
              <a:rPr lang="en-US" sz="2000" kern="1200" dirty="0" smtClean="0">
                <a:solidFill>
                  <a:srgbClr val="000000"/>
                </a:solidFill>
              </a:rPr>
              <a:t> During pregnancy, these women must be followed carefully because poststenotic dilatation of the aorta, leading to dissecting aneurysm</a:t>
            </a:r>
          </a:p>
          <a:p>
            <a:pPr defTabSz="457200">
              <a:lnSpc>
                <a:spcPct val="90000"/>
              </a:lnSpc>
              <a:buClr>
                <a:srgbClr val="0066CC"/>
              </a:buClr>
            </a:pPr>
            <a:endParaRPr lang="en-US" sz="2800" kern="12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43010" name="Picture 2" descr="8 Chromosome Disorder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Shape 573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52400" y="152400"/>
            <a:ext cx="1174402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/>
          <p:nvPr/>
        </p:nvSpPr>
        <p:spPr>
          <a:xfrm>
            <a:off x="676275" y="534975"/>
            <a:ext cx="10616700" cy="556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Autofit/>
          </a:bodyPr>
          <a:lstStyle/>
          <a:p>
            <a:pPr marL="228600" marR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trisomy 21,  Down  syndrome </a:t>
            </a:r>
          </a:p>
          <a:p>
            <a:pPr marL="228600" marR="0" indent="-2286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It is the </a:t>
            </a:r>
            <a:r>
              <a:rPr lang="en-US" sz="2700" b="1" i="0" u="none" strike="noStrike" cap="none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most common</a:t>
            </a: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 chromosome abnormality in humans——autosome</a:t>
            </a:r>
          </a:p>
          <a:p>
            <a:pPr marL="228600" marR="0" indent="-2286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the presence of all or part of a </a:t>
            </a:r>
            <a:r>
              <a:rPr lang="en-US" sz="2700" b="1" i="0" u="sng" strike="noStrike" cap="none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third copy of </a:t>
            </a:r>
            <a:r>
              <a:rPr lang="en-US" sz="2700" b="1" i="0" u="sng" strike="noStrike" cap="none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1"/>
              </a:rPr>
              <a:t>chromosome 21</a:t>
            </a:r>
          </a:p>
          <a:p>
            <a:pPr marL="228600" marR="0" indent="-2286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Cambria"/>
              <a:buChar char="•"/>
            </a:pP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Only </a:t>
            </a:r>
            <a:r>
              <a:rPr lang="en-US" sz="2700" b="1" i="0" u="none" strike="noStrike" cap="none">
                <a:solidFill>
                  <a:srgbClr val="134F5C"/>
                </a:solidFill>
                <a:latin typeface="Comic Sans MS"/>
                <a:ea typeface="Comic Sans MS"/>
                <a:cs typeface="Comic Sans MS"/>
                <a:sym typeface="Comic Sans MS"/>
              </a:rPr>
              <a:t>Autosomal trisomy</a:t>
            </a: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 that's compatible with long term life </a:t>
            </a:r>
          </a:p>
          <a:p>
            <a:pPr marL="228600" marR="0" indent="-2286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Most common genetic cause of </a:t>
            </a:r>
            <a:r>
              <a:rPr lang="en-US" sz="2700" b="1" i="0" u="none" strike="noStrike" cap="none">
                <a:solidFill>
                  <a:srgbClr val="BF9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mental retardation</a:t>
            </a: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228600" marR="0" indent="-22860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Cambria"/>
              <a:buChar char="•"/>
            </a:pPr>
            <a:r>
              <a:rPr lang="en-US" sz="27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The frequency ：1 in</a:t>
            </a:r>
            <a:r>
              <a:rPr lang="en-US" sz="2700" b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 733 live birth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/>
        </p:nvSpPr>
        <p:spPr>
          <a:xfrm>
            <a:off x="337401" y="1967971"/>
            <a:ext cx="10924911" cy="4351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Autofit/>
          </a:bodyPr>
          <a:lstStyle/>
          <a:p>
            <a:pPr marL="341999" marR="0" indent="-39914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Font typeface="Courier New" pitchFamily="49" charset="0"/>
              <a:buChar char="•"/>
            </a:pPr>
            <a:r>
              <a:rPr lang="en-US" sz="4000" b="1" i="0" u="none" strike="noStrike" cap="none" dirty="0">
                <a:solidFill>
                  <a:srgbClr val="9900FF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Advancing maternal age – usually women of </a:t>
            </a:r>
            <a:r>
              <a:rPr lang="en-US" sz="4000" b="1" i="0" u="none" strike="noStrike" cap="none" dirty="0">
                <a:solidFill>
                  <a:srgbClr val="45818E"/>
                </a:solidFill>
                <a:latin typeface="Impact"/>
                <a:ea typeface="Impact"/>
                <a:cs typeface="Impact"/>
                <a:sym typeface="Impact"/>
              </a:rPr>
              <a:t>age 35</a:t>
            </a:r>
            <a:r>
              <a:rPr lang="en-US" sz="4000" b="1" i="0" u="none" strike="noStrike" cap="none" dirty="0">
                <a:solidFill>
                  <a:srgbClr val="9900FF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 and above</a:t>
            </a:r>
          </a:p>
          <a:p>
            <a:pPr marL="341999" marR="0" indent="-39914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9900FF"/>
              </a:buClr>
              <a:buSzPct val="100000"/>
              <a:buFont typeface="Courier New" pitchFamily="49" charset="0"/>
              <a:buChar char="•"/>
            </a:pPr>
            <a:r>
              <a:rPr lang="en-US" sz="4000" b="1" i="0" u="none" strike="noStrike" cap="none" dirty="0">
                <a:solidFill>
                  <a:srgbClr val="9900FF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Mothers who </a:t>
            </a:r>
            <a:r>
              <a:rPr lang="en-US" sz="4000" b="1" i="0" u="none" strike="noStrike" cap="none" dirty="0">
                <a:solidFill>
                  <a:srgbClr val="45818E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already have one child with Down syndrome</a:t>
            </a:r>
            <a:r>
              <a:rPr lang="en-US" sz="4000" b="1" i="0" u="none" strike="noStrike" cap="none" dirty="0">
                <a:solidFill>
                  <a:srgbClr val="9900FF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 – increased risk for subsequent pregnancies</a:t>
            </a:r>
          </a:p>
          <a:p>
            <a:pPr marR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5300" dirty="0"/>
          </a:p>
        </p:txBody>
      </p:sp>
      <p:sp>
        <p:nvSpPr>
          <p:cNvPr id="579" name="Shape 579"/>
          <p:cNvSpPr txBox="1"/>
          <p:nvPr/>
        </p:nvSpPr>
        <p:spPr>
          <a:xfrm>
            <a:off x="1732318" y="391419"/>
            <a:ext cx="69369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mbria"/>
              <a:buNone/>
            </a:pPr>
            <a:r>
              <a:rPr lang="en-US" sz="6400" b="0" i="0" u="none" strike="noStrike" cap="none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Risk factors</a:t>
            </a:r>
            <a:r>
              <a:rPr lang="en-US" sz="3600" b="0" i="0" u="none" strike="noStrike" cap="none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EditPoints="1"/>
          </p:cNvSpPr>
          <p:nvPr>
            <p:ph type="ctrTitle"/>
          </p:nvPr>
        </p:nvSpPr>
        <p:spPr>
          <a:xfrm>
            <a:off x="443047" y="339210"/>
            <a:ext cx="10250700" cy="134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Other risk factor : </a:t>
            </a:r>
          </a:p>
        </p:txBody>
      </p:sp>
      <p:sp>
        <p:nvSpPr>
          <p:cNvPr id="589" name="Shape 589"/>
          <p:cNvSpPr txBox="1"/>
          <p:nvPr/>
        </p:nvSpPr>
        <p:spPr>
          <a:xfrm>
            <a:off x="443050" y="1680200"/>
            <a:ext cx="10250700" cy="489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1pPr>
          </a:lstStyle>
          <a:p>
            <a:pPr marL="457200" indent="-463550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-US" sz="3700" b="1">
                <a:solidFill>
                  <a:srgbClr val="FF0000"/>
                </a:solidFill>
              </a:rPr>
              <a:t>Consanguinity</a:t>
            </a:r>
          </a:p>
          <a:p>
            <a:pPr marL="457200" indent="-463550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-US" sz="3700" b="1">
                <a:solidFill>
                  <a:srgbClr val="FF0000"/>
                </a:solidFill>
              </a:rPr>
              <a:t>Region of residence</a:t>
            </a:r>
          </a:p>
          <a:p>
            <a:pPr marL="457200" indent="-463550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-US" sz="3700" b="1">
                <a:solidFill>
                  <a:srgbClr val="FF0000"/>
                </a:solidFill>
              </a:rPr>
              <a:t>Exposure of parents to drugs</a:t>
            </a:r>
          </a:p>
          <a:p>
            <a:pPr marL="457200" indent="-463550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-US" sz="3700" b="1">
                <a:solidFill>
                  <a:srgbClr val="FF0000"/>
                </a:solidFill>
              </a:rPr>
              <a:t>Educational status of parents</a:t>
            </a:r>
          </a:p>
          <a:p>
            <a:pPr marL="457200" indent="-463550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-US" sz="3700" b="1">
                <a:solidFill>
                  <a:srgbClr val="FF0000"/>
                </a:solidFill>
              </a:rPr>
              <a:t>Habits of the father</a:t>
            </a:r>
          </a:p>
          <a:p>
            <a:pPr marL="457200" indent="-463550" rtl="0">
              <a:spcBef>
                <a:spcPts val="0"/>
              </a:spcBef>
              <a:buClr>
                <a:srgbClr val="FF0000"/>
              </a:buClr>
              <a:buSzPct val="100000"/>
              <a:buChar char="●"/>
            </a:pPr>
            <a:r>
              <a:rPr lang="en-US" sz="3700" b="1">
                <a:solidFill>
                  <a:srgbClr val="FF0000"/>
                </a:solidFill>
              </a:rPr>
              <a:t>Prenatal (Ante-natal) scanning</a:t>
            </a:r>
          </a:p>
          <a:p>
            <a:pPr marL="457200" indent="-228600" rtl="0">
              <a:spcBef>
                <a:spcPts val="0"/>
              </a:spcBef>
              <a:buChar char="●"/>
            </a:pPr>
            <a:r>
              <a:rPr lang="en-US" sz="3700" b="1">
                <a:solidFill>
                  <a:srgbClr val="FF0000"/>
                </a:solidFill>
              </a:rPr>
              <a:t>Reproductive performance of Mothers</a:t>
            </a:r>
            <a:r>
              <a:rPr lang="en-US" sz="300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1638164" y="376920"/>
            <a:ext cx="7929900" cy="88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Etiology : </a:t>
            </a:r>
          </a:p>
        </p:txBody>
      </p:sp>
      <p:cxnSp>
        <p:nvCxnSpPr>
          <p:cNvPr id="353" name="Shape 353"/>
          <p:cNvCxnSpPr/>
          <p:nvPr/>
        </p:nvCxnSpPr>
        <p:spPr>
          <a:xfrm flipH="1">
            <a:off x="2058992" y="1493391"/>
            <a:ext cx="2174700" cy="783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54" name="Shape 354"/>
          <p:cNvCxnSpPr/>
          <p:nvPr/>
        </p:nvCxnSpPr>
        <p:spPr>
          <a:xfrm>
            <a:off x="4233691" y="1493391"/>
            <a:ext cx="304500" cy="783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55" name="Shape 355"/>
          <p:cNvCxnSpPr/>
          <p:nvPr/>
        </p:nvCxnSpPr>
        <p:spPr>
          <a:xfrm>
            <a:off x="4233691" y="1493391"/>
            <a:ext cx="4784700" cy="594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356" name="Shape 356"/>
          <p:cNvSpPr/>
          <p:nvPr/>
        </p:nvSpPr>
        <p:spPr>
          <a:xfrm>
            <a:off x="279811" y="2504822"/>
            <a:ext cx="2716800" cy="1101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Non disjunction </a:t>
            </a: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92.5% </a:t>
            </a:r>
          </a:p>
        </p:txBody>
      </p:sp>
      <p:sp>
        <p:nvSpPr>
          <p:cNvPr id="357" name="Shape 357"/>
          <p:cNvSpPr/>
          <p:nvPr/>
        </p:nvSpPr>
        <p:spPr>
          <a:xfrm>
            <a:off x="3744708" y="2501326"/>
            <a:ext cx="3197400" cy="129689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Robertsonian translocation 4%</a:t>
            </a:r>
          </a:p>
        </p:txBody>
      </p:sp>
      <p:sp>
        <p:nvSpPr>
          <p:cNvPr id="358" name="Shape 358"/>
          <p:cNvSpPr/>
          <p:nvPr/>
        </p:nvSpPr>
        <p:spPr>
          <a:xfrm>
            <a:off x="8094562" y="2410837"/>
            <a:ext cx="2716800" cy="110189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Mosaicism</a:t>
            </a: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1-2% </a:t>
            </a:r>
          </a:p>
        </p:txBody>
      </p:sp>
      <p:pic>
        <p:nvPicPr>
          <p:cNvPr id="359" name="Shape 359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6274200" y="3835550"/>
            <a:ext cx="5917800" cy="30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482768" y="98569"/>
            <a:ext cx="7650000" cy="1003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Non disjunction </a:t>
            </a: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92.5% </a:t>
            </a:r>
          </a:p>
        </p:txBody>
      </p:sp>
      <p:pic>
        <p:nvPicPr>
          <p:cNvPr id="365" name="Shape 365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584248" y="1244911"/>
            <a:ext cx="2830199" cy="40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4762662" y="1327572"/>
            <a:ext cx="2666699" cy="40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3103573" y="4608149"/>
            <a:ext cx="263699" cy="8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2324257" y="4723126"/>
            <a:ext cx="263700" cy="8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5886563" y="4722126"/>
            <a:ext cx="263700" cy="8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/>
          <p:nvPr/>
        </p:nvSpPr>
        <p:spPr>
          <a:xfrm rot="-5400000" flipH="1">
            <a:off x="2734650" y="4700085"/>
            <a:ext cx="358800" cy="1829400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1" name="Shape 371"/>
          <p:cNvSpPr/>
          <p:nvPr/>
        </p:nvSpPr>
        <p:spPr>
          <a:xfrm rot="-5400000" flipH="1">
            <a:off x="5908910" y="5139539"/>
            <a:ext cx="219000" cy="1116600"/>
          </a:xfrm>
          <a:prstGeom prst="rightBracket">
            <a:avLst>
              <a:gd name="adj" fmla="val 254932"/>
            </a:avLst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2118550" y="5909275"/>
            <a:ext cx="4970400" cy="82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25000"/>
              <a:buFont typeface="Calibri" panose="020F0502020204030204"/>
              <a:buNone/>
            </a:pPr>
            <a:r>
              <a:rPr lang="en-US" sz="4800" b="1" i="0" u="none" strike="noStrike" cap="none">
                <a:solidFill>
                  <a:schemeClr val="accent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Trisomy 21 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8208078" y="3798796"/>
            <a:ext cx="3428700" cy="92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 panose="020F0502020204030204"/>
              <a:buNone/>
            </a:p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/>
        </p:nvSpPr>
        <p:spPr>
          <a:xfrm>
            <a:off x="497275" y="517224"/>
            <a:ext cx="4779600" cy="564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rmAutofit fontScale="92500"/>
          </a:bodyPr>
          <a:lstStyle/>
          <a:p>
            <a:pPr marL="228600" marR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Calibri" panose="020F0502020204030204"/>
              <a:buChar char="•"/>
            </a:pPr>
            <a:r>
              <a:rPr lang="en-US" sz="2800" b="1" i="0" u="none" strike="noStrike" cap="none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This occurrence is correlated with advanced maternal and paternal age.</a:t>
            </a:r>
          </a:p>
          <a:p>
            <a:pPr marL="228600" marR="0" indent="-241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Calibri" panose="020F0502020204030204"/>
              <a:buChar char="•"/>
            </a:pPr>
            <a:r>
              <a:rPr lang="en-US" sz="2800" b="1" i="0" u="none" strike="noStrike" cap="none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88% coming from nondisjunction in the maternal gamete </a:t>
            </a:r>
          </a:p>
          <a:p>
            <a:pPr marL="228600" marR="0" indent="-241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Calibri" panose="020F0502020204030204"/>
              <a:buChar char="•"/>
            </a:pPr>
            <a:r>
              <a:rPr lang="en-US" sz="2800" b="1" i="0" u="none" strike="noStrike" cap="none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8% coming from nondisjunction in the paternal gamete</a:t>
            </a:r>
          </a:p>
        </p:txBody>
      </p:sp>
      <p:pic>
        <p:nvPicPr>
          <p:cNvPr id="379" name="Shape 379" descr="F08_15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5276918" y="825647"/>
            <a:ext cx="6504000" cy="53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/>
        </p:nvSpPr>
        <p:spPr>
          <a:xfrm>
            <a:off x="362426" y="239381"/>
            <a:ext cx="8610600" cy="289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Autofit/>
          </a:bodyPr>
          <a:lstStyle/>
          <a:p>
            <a:pPr marL="0" marR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 pitchFamily="34" charset="0" panose="020B0604020202020204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Robertsonian translocations</a:t>
            </a:r>
          </a:p>
          <a:p>
            <a:pPr marL="633412" marR="0" lvl="1" indent="-1762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Involves breaks at the extreme end of two non-homologous acrocentric chromosomes (13, 14, 15, 21, 22)</a:t>
            </a:r>
          </a:p>
          <a:p>
            <a:pPr marL="633412" marR="0" lvl="1" indent="-1762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short ends are lost, long ends fuse (Robertsonian Translocation)</a:t>
            </a:r>
          </a:p>
        </p:txBody>
      </p:sp>
      <p:pic>
        <p:nvPicPr>
          <p:cNvPr id="385" name="Shape 385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813109" y="2701234"/>
            <a:ext cx="2376599" cy="86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 txBox="1"/>
          <p:nvPr/>
        </p:nvSpPr>
        <p:spPr>
          <a:xfrm>
            <a:off x="123713" y="2950315"/>
            <a:ext cx="19281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Chromosome 21 </a:t>
            </a:r>
          </a:p>
        </p:txBody>
      </p:sp>
      <p:pic>
        <p:nvPicPr>
          <p:cNvPr id="387" name="Shape 387"/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10800000">
            <a:off x="2749786" y="3319605"/>
            <a:ext cx="2264400" cy="5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/>
          <p:nvPr/>
        </p:nvSpPr>
        <p:spPr>
          <a:xfrm>
            <a:off x="5087650" y="3353068"/>
            <a:ext cx="18708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Chromosome 14 </a:t>
            </a:r>
          </a:p>
        </p:txBody>
      </p:sp>
      <p:cxnSp>
        <p:nvCxnSpPr>
          <p:cNvPr id="389" name="Shape 389"/>
          <p:cNvCxnSpPr/>
          <p:nvPr/>
        </p:nvCxnSpPr>
        <p:spPr>
          <a:xfrm>
            <a:off x="3495415" y="2655379"/>
            <a:ext cx="7200" cy="1447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8183478" y="1897099"/>
            <a:ext cx="1170600" cy="2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/>
          <p:nvPr/>
        </p:nvSpPr>
        <p:spPr>
          <a:xfrm rot="10800000" flipH="1">
            <a:off x="6982706" y="3275816"/>
            <a:ext cx="1200900" cy="58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2" name="Shape 392"/>
          <p:cNvPicPr preferRelativeResize="0"/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9519110" y="2780930"/>
            <a:ext cx="465000" cy="11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7966504" y="4535196"/>
            <a:ext cx="16047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Both long arms 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9519109" y="4565983"/>
            <a:ext cx="20931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Both short arms </a:t>
            </a:r>
          </a:p>
        </p:txBody>
      </p:sp>
      <p:sp>
        <p:nvSpPr>
          <p:cNvPr id="395" name="Shape 395"/>
          <p:cNvSpPr/>
          <p:nvPr/>
        </p:nvSpPr>
        <p:spPr>
          <a:xfrm rot="5400000">
            <a:off x="9535061" y="5115052"/>
            <a:ext cx="609900" cy="312000"/>
          </a:xfrm>
          <a:prstGeom prst="bentUpArrow">
            <a:avLst>
              <a:gd name="adj1" fmla="val 26275"/>
              <a:gd name="adj2" fmla="val 50000"/>
              <a:gd name="adj3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10114109" y="4904528"/>
            <a:ext cx="2019300" cy="147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Doesn't carry much of genatic information , usually lost at the end of meiosis 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679785" y="5181465"/>
            <a:ext cx="6091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standard nomenclature is 46,XX,t(14q21q) or 46,XY,t(14q21q). 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679783" y="5825977"/>
            <a:ext cx="5872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 pitchFamily="18" charset="0" panose="02020603050405020304"/>
              <a:buNone/>
            </a:p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/>
        </p:nvSpPr>
        <p:spPr>
          <a:xfrm>
            <a:off x="1282898" y="1624800"/>
            <a:ext cx="9973200" cy="212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600" b="1" i="0" u="none" strike="noStrike" cap="none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These individuals have two populations of cells: one with trisomy 21 and one with a normal chromosome complement.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2600" b="1" i="0" u="none" strike="noStrike" cap="none">
              <a:solidFill>
                <a:srgbClr val="3D85C6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600" b="1" i="0" u="none" strike="noStrike" cap="none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 Mosaicism results from a either a nondisjunctional event that occurs after fertilization and after a few cell divisions, or from  trisomic rescue. 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1920779" y="521892"/>
            <a:ext cx="7429800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25000"/>
              <a:buFont typeface="Cambria"/>
              <a:buNone/>
            </a:pPr>
            <a:r>
              <a:rPr lang="en-US" sz="3700" b="1" i="0" u="none" strike="noStrike" cap="none">
                <a:solidFill>
                  <a:schemeClr val="accent6"/>
                </a:solidFill>
                <a:latin typeface="Georgia"/>
                <a:ea typeface="Georgia"/>
                <a:cs typeface="Georgia"/>
                <a:sym typeface="Georgia"/>
              </a:rPr>
              <a:t>Mosaic Trisomy 21 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1282908" y="4328146"/>
            <a:ext cx="4689900" cy="22159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3700" b="1" i="0" u="none" strike="noStrike" cap="none" dirty="0">
                <a:solidFill>
                  <a:srgbClr val="BF9000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 standard </a:t>
            </a:r>
            <a:r>
              <a:rPr lang="en-US" sz="3200" b="1" i="0" u="none" strike="noStrike" cap="none" dirty="0">
                <a:solidFill>
                  <a:srgbClr val="BF9000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nomenclature is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3200" b="1" i="0" u="none" strike="noStrike" cap="none" dirty="0">
                <a:solidFill>
                  <a:srgbClr val="BF9000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47,XX, +21/46XX or 47,XY,+21/46,XY</a:t>
            </a:r>
            <a:r>
              <a:rPr lang="en-US" sz="3700" b="1" i="0" u="none" strike="noStrike" cap="none" dirty="0">
                <a:solidFill>
                  <a:srgbClr val="BF9000"/>
                </a:solidFill>
                <a:latin typeface="Courier New" pitchFamily="49" charset="0"/>
                <a:ea typeface="Courier New" pitchFamily="49" charset="0"/>
                <a:cs typeface="Courier New" pitchFamily="49" charset="0"/>
                <a:sym typeface="Courier New" pitchFamily="49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453700" y="1268394"/>
            <a:ext cx="9144000" cy="558960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>
            <a:noAutofit/>
          </a:bodyPr>
          <a:lstStyle/>
          <a:p>
            <a:pPr marL="0" marR="6400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2400" b="0" i="1" u="none" strike="noStrike" cap="none">
              <a:solidFill>
                <a:srgbClr val="464646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Noto Sans Symbols"/>
              <a:buChar char="□"/>
            </a:pPr>
            <a:r>
              <a:rPr lang="en-US" sz="2400" b="0" i="1" u="none" strike="noStrike" cap="none">
                <a:solidFill>
                  <a:srgbClr val="464646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 </a:t>
            </a:r>
            <a:r>
              <a:rPr lang="en-US" sz="2400" b="0" i="1" u="none" strike="noStrike" cap="none">
                <a:solidFill>
                  <a:srgbClr val="FF3399"/>
                </a:solidFill>
                <a:latin typeface="Comic Sans MS"/>
                <a:ea typeface="Comic Sans MS"/>
                <a:cs typeface="Comic Sans MS"/>
                <a:sym typeface="Comic Sans MS"/>
              </a:rPr>
              <a:t>Chromosomes are the structures that hold our </a:t>
            </a:r>
            <a:r>
              <a:rPr lang="en-US" sz="2400" b="0" i="1" u="sng" strike="noStrike" cap="none">
                <a:solidFill>
                  <a:schemeClr val="hlink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  <a:hlinkClick r:id="rId1"/>
              </a:rPr>
              <a:t>genes</a:t>
            </a: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Font typeface="Arial" pitchFamily="34" charset="0" panose="020B0604020202020204"/>
              <a:buChar char="□"/>
            </a:pPr>
            <a:endParaRPr sz="2400" b="0" i="1" u="none" strike="noStrike" cap="none">
              <a:solidFill>
                <a:srgbClr val="464646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Noto Sans Symbols"/>
              <a:buChar char="□"/>
            </a:pPr>
            <a:r>
              <a:rPr lang="en-US" sz="2400" b="0" i="1" u="none" strike="noStrike" cap="none">
                <a:solidFill>
                  <a:srgbClr val="FF33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Genes are the individual instructions that tell our bodies how to develop and function</a:t>
            </a: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3399"/>
              </a:buClr>
              <a:buFont typeface="Comic Sans MS"/>
              <a:buChar char="□"/>
            </a:pPr>
            <a:endParaRPr sz="2400" b="0" i="1" u="none" strike="noStrike" cap="none">
              <a:solidFill>
                <a:srgbClr val="FF33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Noto Sans Symbols"/>
              <a:buChar char="□"/>
            </a:pPr>
            <a:r>
              <a:rPr lang="en-US" sz="2400" b="0" i="1" u="none" strike="noStrike" cap="none">
                <a:solidFill>
                  <a:srgbClr val="FF3399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govern our physical and medical characteristics, such as hair color, blood type and susceptability to disease.</a:t>
            </a: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3399"/>
              </a:buClr>
              <a:buFont typeface="Comic Sans MS"/>
              <a:buChar char="□"/>
            </a:pPr>
            <a:endParaRPr sz="2400" b="0" i="1" u="none" strike="noStrike" cap="none">
              <a:solidFill>
                <a:srgbClr val="FF33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Noto Sans Symbols"/>
              <a:buChar char="□"/>
            </a:pPr>
            <a:r>
              <a:rPr lang="en-US" sz="2400" b="0" i="1" u="none" strike="noStrike" cap="none">
                <a:solidFill>
                  <a:srgbClr val="FF33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Each chromosome has a p and q arm; p is the shorter arm and q is the longer arm.</a:t>
            </a: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F3399"/>
              </a:buClr>
              <a:buFont typeface="Comic Sans MS"/>
              <a:buChar char="□"/>
            </a:pPr>
            <a:endParaRPr sz="2400" b="0" i="1" u="none" strike="noStrike" cap="none">
              <a:solidFill>
                <a:srgbClr val="FF33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64008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Noto Sans Symbols"/>
              <a:buChar char="□"/>
            </a:pPr>
            <a:r>
              <a:rPr lang="en-US" sz="2400" b="0" i="1" u="none" strike="noStrike" cap="none">
                <a:solidFill>
                  <a:srgbClr val="FF33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arms are separated by a pinched region known as the </a:t>
            </a:r>
            <a:r>
              <a:rPr lang="en-US" sz="2400" b="0" i="1" u="sng" strike="noStrike" cap="none">
                <a:solidFill>
                  <a:schemeClr val="hlink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  <a:hlinkClick r:id="rId2"/>
              </a:rPr>
              <a:t>centromere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 descr="Mosaic-v2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539550" y="487150"/>
            <a:ext cx="10544100" cy="63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EditPoints="1"/>
          </p:cNvSpPr>
          <p:nvPr>
            <p:ph type="ctrTitle"/>
          </p:nvPr>
        </p:nvSpPr>
        <p:spPr>
          <a:xfrm>
            <a:off x="972600" y="1763265"/>
            <a:ext cx="10250700" cy="221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8100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rPr>
              <a:t>Clinical Feature</a:t>
            </a:r>
            <a:r>
              <a:rPr lang="en-US"/>
              <a:t> : </a:t>
            </a:r>
          </a:p>
        </p:txBody>
      </p:sp>
      <p:sp>
        <p:nvSpPr>
          <p:cNvPr id="605" name="Shape 605"/>
          <p:cNvSpPr>
            <a:spLocks noGrp="1" noEditPoints="1"/>
          </p:cNvSpPr>
          <p:nvPr>
            <p:ph type="subTitle" idx="1"/>
          </p:nvPr>
        </p:nvSpPr>
        <p:spPr>
          <a:xfrm>
            <a:off x="972836" y="4230533"/>
            <a:ext cx="10250700" cy="72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rtl="0">
              <a:spcBef>
                <a:spcPts val="0"/>
              </a:spcBef>
              <a:buNone/>
            </a:p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Shape 628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52400" y="152400"/>
            <a:ext cx="11633201" cy="642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Shape 630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52400" y="152400"/>
            <a:ext cx="11478998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Shape 632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52400" y="152400"/>
            <a:ext cx="11510048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Shape 634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52400" y="152400"/>
            <a:ext cx="11399224" cy="62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Shape 640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52400" y="152400"/>
            <a:ext cx="114608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Shape 653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52400" y="1476450"/>
            <a:ext cx="11887199" cy="53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Shape 654"/>
          <p:cNvSpPr txBox="1"/>
          <p:nvPr/>
        </p:nvSpPr>
        <p:spPr>
          <a:xfrm>
            <a:off x="1219200" y="466483"/>
            <a:ext cx="9753600" cy="14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defRPr>
            </a:lvl1pPr>
          </a:lstStyle>
          <a:p>
            <a:pPr algn="ctr" rtl="0">
              <a:spcBef>
                <a:spcPts val="0"/>
              </a:spcBef>
              <a:buNone/>
            </a:pPr>
            <a:r>
              <a:rPr lang="en-US" sz="48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Developmental Milestone</a:t>
            </a:r>
            <a:r>
              <a:rPr lang="en-US"/>
              <a:t> 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Shape 656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52400" y="668193"/>
            <a:ext cx="11887199" cy="7449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507394" y="405917"/>
            <a:ext cx="10713300" cy="125039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Clinical features : 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1626827" y="1902335"/>
            <a:ext cx="94053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rmAutofit/>
          </a:bodyPr>
          <a:lstStyle/>
          <a:p>
            <a: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 pitchFamily="34" charset="0" panose="020B0604020202020204"/>
              <a:buNone/>
            </a:pPr>
            <a:r>
              <a:rPr lang="en-US" sz="3400" b="1" i="0" u="none" strike="noStrike" cap="none">
                <a:solidFill>
                  <a:schemeClr val="accent3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Down syndrome symptoms vary from person to person and can range from mild to severe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•"/>
            </a:pPr>
            <a:r>
              <a:rPr lang="en-US" sz="2800" b="1" i="1" u="none" strike="noStrike" cap="none">
                <a:latin typeface="Cambria"/>
                <a:ea typeface="Cambria"/>
                <a:cs typeface="Cambria"/>
                <a:sym typeface="Cambria"/>
              </a:rPr>
              <a:t>Mental retardation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•"/>
            </a:pPr>
            <a:r>
              <a:rPr lang="en-US" sz="2800" b="1" i="1" u="none" strike="noStrike" cap="none">
                <a:latin typeface="Cambria"/>
                <a:ea typeface="Cambria"/>
                <a:cs typeface="Cambria"/>
                <a:sym typeface="Cambria"/>
              </a:rPr>
              <a:t>Particular  facial characteristics</a:t>
            </a:r>
            <a:r>
              <a:rPr lang="en-US" sz="2800" b="1" i="1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•"/>
            </a:pPr>
            <a:r>
              <a:rPr lang="en-US" sz="2800" b="1" i="1" u="none" strike="noStrike" cap="none">
                <a:latin typeface="Cambria"/>
                <a:ea typeface="Cambria"/>
                <a:cs typeface="Cambria"/>
                <a:sym typeface="Cambria"/>
              </a:rPr>
              <a:t>Growth retardation 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mbria"/>
              <a:buChar char="•"/>
            </a:pPr>
            <a:r>
              <a:rPr lang="en-US" sz="2800" b="1" i="1" u="none" strike="noStrike" cap="none">
                <a:latin typeface="Cambria"/>
                <a:ea typeface="Cambria"/>
                <a:cs typeface="Cambria"/>
                <a:sym typeface="Cambria"/>
              </a:rPr>
              <a:t>Other abnormality</a:t>
            </a:r>
          </a:p>
        </p:txBody>
      </p:sp>
      <p:pic>
        <p:nvPicPr>
          <p:cNvPr id="417" name="Shape 417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7696523" y="3316400"/>
            <a:ext cx="3524100" cy="31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670448" y="550886"/>
            <a:ext cx="3258300" cy="1062600"/>
          </a:xfrm>
          <a:prstGeom prst="flowChartAlternateProcess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Somatic </a:t>
            </a: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Cells 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753693" y="1987225"/>
            <a:ext cx="3174900" cy="1938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Body cell 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46 chromosome (23 pairs of chromosome ) 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Diploid (2n)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5416203" y="570454"/>
            <a:ext cx="3258300" cy="1062600"/>
          </a:xfrm>
          <a:prstGeom prst="flowChartAlternateProcess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Sex </a:t>
            </a: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Cells 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5499448" y="1987225"/>
            <a:ext cx="31749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Sperm &amp;egg 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23 single  chromosome 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Haploid (1n) 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950966" y="4740527"/>
            <a:ext cx="9096900" cy="8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Each cell in our bodies should have 23pairs of chromosome , if there is less or more thus result : chromosomal abnormalities 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/>
          <p:nvPr/>
        </p:nvSpPr>
        <p:spPr>
          <a:xfrm>
            <a:off x="665025" y="1961450"/>
            <a:ext cx="9337800" cy="489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rmAutofit/>
          </a:bodyPr>
          <a:lstStyle/>
          <a:p>
            <a:pPr marL="228600" marR="0" indent="-222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Most Down syndrome have </a:t>
            </a:r>
            <a:r>
              <a:rPr lang="en-US" sz="2700" b="1" i="0" u="sng" strike="noStrike" cap="none">
                <a:solidFill>
                  <a:srgbClr val="073763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1"/>
              </a:rPr>
              <a:t>intellectual disability</a:t>
            </a:r>
            <a:r>
              <a:rPr lang="en-US" sz="27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in the mild (</a:t>
            </a:r>
            <a:r>
              <a:rPr lang="en-US" sz="2700" b="1" i="0" u="sng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2"/>
              </a:rPr>
              <a:t>IQ</a:t>
            </a:r>
            <a:r>
              <a:rPr lang="en-US" sz="27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50–70) to moderate (IQ 35–50) </a:t>
            </a:r>
          </a:p>
          <a:p>
            <a:pPr marL="228600" marR="0" indent="-222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Language skills show a difference between understanding speech and expressing speech, and commonly individuals with Down syndrome have a </a:t>
            </a:r>
            <a:r>
              <a:rPr lang="en-US" sz="2700" b="1" i="0" u="sng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3"/>
              </a:rPr>
              <a:t>speech delay</a:t>
            </a:r>
            <a:r>
              <a:rPr lang="en-US" sz="2700" b="1" i="0" u="sng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(expressive rather than receptive ) </a:t>
            </a:r>
          </a:p>
          <a:p>
            <a:pPr marL="0" marR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 pitchFamily="34" charset="0" panose="020B0604020202020204"/>
              <a:buNone/>
            </a:pPr>
            <a:endParaRPr sz="2700" b="1" i="0" u="sng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28600" marR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itchFamily="18" charset="0" panose="02020603050405020304"/>
              <a:buChar char="•"/>
            </a:pPr>
            <a:r>
              <a:rPr lang="en-US" sz="2800" b="1" i="0" u="sng" strike="noStrike" cap="none">
                <a:solidFill>
                  <a:srgbClr val="0000FF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  <a:hlinkClick r:id="rId4"/>
              </a:rPr>
              <a:t>Fine motor skills</a:t>
            </a:r>
            <a:r>
              <a:rPr lang="en-US" sz="2800" b="1" i="0" u="none" strike="noStrike" cap="none">
                <a:solidFill>
                  <a:srgbClr val="0000FF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 are delayed and often lag behind </a:t>
            </a:r>
            <a:r>
              <a:rPr lang="en-US" sz="2800" b="1" i="0" u="sng" strike="noStrike" cap="none">
                <a:solidFill>
                  <a:srgbClr val="0000FF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  <a:hlinkClick r:id="rId5"/>
              </a:rPr>
              <a:t>gross motor skills</a:t>
            </a:r>
            <a:r>
              <a:rPr lang="en-US" sz="2800" b="1" i="0" u="none" strike="noStrike" cap="none">
                <a:solidFill>
                  <a:srgbClr val="0000FF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1224922" y="492899"/>
            <a:ext cx="77778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 panose="020F0502020204030204"/>
              <a:buNone/>
            </a:pPr>
            <a:r>
              <a:rPr lang="en-US" sz="4800" b="1" i="0" u="none" strike="noStrike" cap="none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Mental retardation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/>
        </p:nvSpPr>
        <p:spPr>
          <a:xfrm>
            <a:off x="1513314" y="1221927"/>
            <a:ext cx="8229600" cy="427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Autofit/>
          </a:bodyPr>
          <a:lstStyle/>
          <a:p>
            <a: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 pitchFamily="34" charset="0" panose="020B0604020202020204"/>
              <a:buNone/>
            </a:pPr>
            <a:r>
              <a:rPr lang="en-US" sz="3200" b="1" i="0" u="sng" strike="noStrike" cap="none">
                <a:solidFill>
                  <a:srgbClr val="99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Children may also have delayed mental and social development. Common problems may include:</a:t>
            </a:r>
          </a:p>
          <a:p>
            <a:pPr marL="228600" marR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3200" b="1" i="0" u="sng" strike="noStrike" cap="none">
                <a:solidFill>
                  <a:srgbClr val="99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Impulsive behavior </a:t>
            </a:r>
          </a:p>
          <a:p>
            <a:pPr marL="228600" marR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3200" b="1" i="0" u="sng" strike="noStrike" cap="none">
                <a:solidFill>
                  <a:srgbClr val="99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Poor judgment </a:t>
            </a:r>
          </a:p>
          <a:p>
            <a:pPr marL="228600" marR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3200" b="1" i="0" u="sng" strike="noStrike" cap="none">
                <a:solidFill>
                  <a:srgbClr val="99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Short attention span </a:t>
            </a:r>
          </a:p>
          <a:p>
            <a:pPr marL="228600" marR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3200" b="1" i="0" u="sng" strike="noStrike" cap="none">
                <a:solidFill>
                  <a:srgbClr val="99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Slow learning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 pitchFamily="34" charset="0" panose="020B0604020202020204"/>
              <a:buNone/>
            </a:pPr>
            <a:endParaRPr sz="3200" b="1" i="0" u="sng" strike="noStrike" cap="none">
              <a:solidFill>
                <a:srgbClr val="9900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1513314" y="4699674"/>
            <a:ext cx="8357700" cy="1292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 pitchFamily="18" charset="0" panose="02020603050405020304"/>
              <a:buNone/>
            </a:pPr>
            <a:endParaRPr b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2600" b="1" i="0" u="none" strike="noStrike" cap="none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30" name="Shape 430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6247677" y="2697020"/>
            <a:ext cx="5509200" cy="36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507394" y="405917"/>
            <a:ext cx="10713300" cy="125039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 panose="020F0502020204030204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Clinical features : 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1626827" y="1902335"/>
            <a:ext cx="9405300" cy="417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rmAutofit/>
          </a:bodyPr>
          <a:lstStyle/>
          <a:p>
            <a: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 pitchFamily="34" charset="0" panose="020B0604020202020204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Down syndrome symptoms vary from person to person and can range from mild to severe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800" b="1" i="0" u="none" strike="noStrike" cap="none">
                <a:solidFill>
                  <a:srgbClr val="0000FF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Mental retardation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800" b="1" i="0" u="none" strike="noStrike" cap="none">
                <a:solidFill>
                  <a:srgbClr val="C00000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Particular  facial characteristic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s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800" b="1" i="0" u="none" strike="noStrike" cap="none">
                <a:solidFill>
                  <a:srgbClr val="0000FF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Growth retardation </a:t>
            </a:r>
          </a:p>
          <a:p>
            <a:pPr marL="228600" marR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800" b="1" i="0" u="none" strike="noStrike" cap="none">
                <a:solidFill>
                  <a:srgbClr val="0000FF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Other abnormality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/>
          <p:nvPr/>
        </p:nvSpPr>
        <p:spPr>
          <a:xfrm>
            <a:off x="463966" y="0"/>
            <a:ext cx="10526100" cy="156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 pitchFamily="18" charset="0" panose="02020603050405020304"/>
              <a:buNone/>
            </a:pPr>
            <a:r>
              <a:rPr lang="en-US" sz="4800" b="1" i="0" u="none" strike="noStrike" cap="none">
                <a:solidFill>
                  <a:srgbClr val="0000FF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Particular  facial characteristics</a:t>
            </a: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4800" b="1" i="0" u="none" strike="noStrike" cap="none">
              <a:solidFill>
                <a:schemeClr val="accen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463975" y="915300"/>
            <a:ext cx="9954600" cy="5279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Autofit/>
          </a:bodyPr>
          <a:lstStyle/>
          <a:p>
            <a:pPr marL="228600" marR="0" indent="-247650" algn="l" rtl="0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i="0" u="none" strike="noStrike" cap="none">
                <a:solidFill>
                  <a:srgbClr val="FF0000"/>
                </a:solidFill>
              </a:rPr>
              <a:t>flat occiput </a:t>
            </a:r>
          </a:p>
          <a:p>
            <a:pPr marL="228600" marR="0" indent="-247650" algn="l" rtl="0">
              <a:lnSpc>
                <a:spcPct val="129166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i="0" u="none" strike="noStrike" cap="none">
                <a:solidFill>
                  <a:srgbClr val="FF0000"/>
                </a:solidFill>
              </a:rPr>
              <a:t>flattened facial appearance</a:t>
            </a:r>
          </a:p>
          <a:p>
            <a:pPr marL="228600" marR="0" indent="-247650" algn="l" rtl="0">
              <a:lnSpc>
                <a:spcPct val="141666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FF0000"/>
                </a:solidFill>
              </a:rPr>
              <a:t>increased interocular distance (hypertelorism)</a:t>
            </a:r>
          </a:p>
          <a:p>
            <a:pPr marL="228600" marR="0" indent="-247650" algn="l" rtl="0">
              <a:lnSpc>
                <a:spcPct val="141666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FF0000"/>
                </a:solidFill>
              </a:rPr>
              <a:t>flat nasal bridge</a:t>
            </a:r>
          </a:p>
          <a:p>
            <a:pPr marL="228600" marR="0" indent="-247650" algn="l" rtl="0">
              <a:lnSpc>
                <a:spcPct val="141666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FF0000"/>
                </a:solidFill>
              </a:rPr>
              <a:t>Up-slanting palpebral fissures</a:t>
            </a:r>
          </a:p>
          <a:p>
            <a:pPr marL="228600" marR="0" indent="-247650" algn="l" rtl="0">
              <a:lnSpc>
                <a:spcPct val="129166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700" b="1" i="0" u="none" strike="noStrike" cap="none">
                <a:solidFill>
                  <a:srgbClr val="FF0000"/>
                </a:solidFill>
              </a:rPr>
              <a:t>epicanthic folds</a:t>
            </a:r>
          </a:p>
          <a:p>
            <a:pPr marL="228600" marR="0" indent="-247650" algn="l" rtl="0">
              <a:lnSpc>
                <a:spcPct val="129166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Font typeface="Arial" pitchFamily="34" charset="0" panose="020B0604020202020204"/>
              <a:buChar char="•"/>
            </a:pPr>
            <a:endParaRPr sz="2700">
              <a:solidFill>
                <a:srgbClr val="FF0000"/>
              </a:solidFill>
            </a:endParaRPr>
          </a:p>
        </p:txBody>
      </p:sp>
      <p:pic>
        <p:nvPicPr>
          <p:cNvPr id="443" name="Shape 443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 rot="513140">
            <a:off x="8115659" y="2908513"/>
            <a:ext cx="3074385" cy="3074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hape 449" descr="220px-Down_syndrome_lg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7471296" y="394081"/>
            <a:ext cx="4096500" cy="55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 txBox="1"/>
          <p:nvPr/>
        </p:nvSpPr>
        <p:spPr>
          <a:xfrm>
            <a:off x="418715" y="394067"/>
            <a:ext cx="9753600" cy="113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228600" indent="-279400" rtl="0">
              <a:lnSpc>
                <a:spcPct val="129166"/>
              </a:lnSpc>
              <a:spcBef>
                <a:spcPts val="1000"/>
              </a:spcBef>
              <a:buClr>
                <a:srgbClr val="FF0000"/>
              </a:buClr>
              <a:buSzPct val="100000"/>
              <a:buChar char="•"/>
            </a:pPr>
            <a:r>
              <a:rPr lang="en-US" sz="3200">
                <a:solidFill>
                  <a:srgbClr val="FF0000"/>
                </a:solidFill>
              </a:rPr>
              <a:t>low-set  small ear with overfolded helix </a:t>
            </a:r>
          </a:p>
          <a:p>
            <a:pPr marL="228600" indent="-279400" rtl="0">
              <a:lnSpc>
                <a:spcPct val="129166"/>
              </a:lnSpc>
              <a:spcBef>
                <a:spcPts val="1000"/>
              </a:spcBef>
              <a:buClr>
                <a:srgbClr val="FF0000"/>
              </a:buClr>
              <a:buSzPct val="100000"/>
              <a:buChar char="•"/>
            </a:pPr>
            <a:r>
              <a:rPr lang="en-US" sz="3200">
                <a:solidFill>
                  <a:srgbClr val="FF0000"/>
                </a:solidFill>
              </a:rPr>
              <a:t>Small mouth</a:t>
            </a:r>
          </a:p>
          <a:p>
            <a:pPr marL="228600" indent="-279400" rtl="0">
              <a:lnSpc>
                <a:spcPct val="129166"/>
              </a:lnSpc>
              <a:spcBef>
                <a:spcPts val="1000"/>
              </a:spcBef>
              <a:buClr>
                <a:srgbClr val="FF0000"/>
              </a:buClr>
              <a:buSzPct val="100000"/>
              <a:buChar char="•"/>
            </a:pPr>
            <a:r>
              <a:rPr lang="en-US" sz="3200" b="1">
                <a:solidFill>
                  <a:srgbClr val="FF0000"/>
                </a:solidFill>
              </a:rPr>
              <a:t>protruding tongue</a:t>
            </a:r>
          </a:p>
          <a:p>
            <a:pPr marL="228600" indent="-279400" rtl="0">
              <a:lnSpc>
                <a:spcPct val="129166"/>
              </a:lnSpc>
              <a:spcBef>
                <a:spcPts val="1000"/>
              </a:spcBef>
              <a:buClr>
                <a:srgbClr val="FF0000"/>
              </a:buClr>
              <a:buSzPct val="100000"/>
              <a:buChar char="•"/>
            </a:pPr>
            <a:r>
              <a:rPr lang="en-US" sz="3200">
                <a:solidFill>
                  <a:srgbClr val="FF0000"/>
                </a:solidFill>
              </a:rPr>
              <a:t>high-arched palate</a:t>
            </a:r>
          </a:p>
          <a:p>
            <a:pPr marL="228600" indent="-279400" rtl="0">
              <a:lnSpc>
                <a:spcPct val="129166"/>
              </a:lnSpc>
              <a:spcBef>
                <a:spcPts val="1000"/>
              </a:spcBef>
              <a:buClr>
                <a:srgbClr val="FF0000"/>
              </a:buClr>
              <a:buSzPct val="100000"/>
              <a:buChar char="•"/>
            </a:pPr>
            <a:r>
              <a:rPr lang="en-US" sz="3200">
                <a:solidFill>
                  <a:srgbClr val="FF0000"/>
                </a:solidFill>
              </a:rPr>
              <a:t>dental abnormalities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hape 455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2164008" y="837080"/>
            <a:ext cx="7514100" cy="49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 txBox="1"/>
          <p:nvPr/>
        </p:nvSpPr>
        <p:spPr>
          <a:xfrm>
            <a:off x="9678114" y="1587358"/>
            <a:ext cx="21885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 pitchFamily="18" charset="0" panose="02020603050405020304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  <a:sym typeface="Times New Roman" pitchFamily="18" charset="0" panose="02020603050405020304"/>
              </a:rPr>
              <a:t>epicanthic fold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7" name="Shape 457"/>
          <p:cNvSpPr txBox="1"/>
          <p:nvPr/>
        </p:nvSpPr>
        <p:spPr>
          <a:xfrm>
            <a:off x="7258550" y="5815260"/>
            <a:ext cx="31749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Displaystic ear </a:t>
            </a:r>
          </a:p>
        </p:txBody>
      </p:sp>
      <p:sp>
        <p:nvSpPr>
          <p:cNvPr id="458" name="Shape 458"/>
          <p:cNvSpPr txBox="1"/>
          <p:nvPr/>
        </p:nvSpPr>
        <p:spPr>
          <a:xfrm>
            <a:off x="154111" y="4731248"/>
            <a:ext cx="1840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Flat nasal bridge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hape 463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1613755" y="200344"/>
            <a:ext cx="8280300" cy="62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Shape 477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-1" y="0"/>
            <a:ext cx="1209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/>
        </p:nvSpPr>
        <p:spPr>
          <a:xfrm>
            <a:off x="474083" y="115976"/>
            <a:ext cx="7745700" cy="92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omic Sans MS"/>
              <a:buNone/>
            </a:pPr>
            <a:r>
              <a:rPr lang="en-US" sz="1800" b="1" i="0" u="none" strike="noStrike" cap="non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Dermatoglyphics</a:t>
            </a: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1" i="0" u="none" strike="noStrike" cap="none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omic Sans MS"/>
              <a:buNone/>
            </a:pPr>
            <a:r>
              <a:rPr lang="en-US" sz="1800" b="1" i="0" u="none" strike="noStrike" cap="none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abnormalities</a:t>
            </a:r>
          </a:p>
        </p:txBody>
      </p:sp>
      <p:pic>
        <p:nvPicPr>
          <p:cNvPr id="483" name="Shape 483"/>
          <p:cNvPicPr preferRelativeResize="0"/>
          <p:nvPr/>
        </p:nvPicPr>
        <p:blipFill>
          <a:blip r:embed="rId1">
            <a:alphaModFix/>
          </a:blip>
          <a:srcRect l="13998" t="9998" r="34002" b="35335"/>
          <a:stretch/>
        </p:blipFill>
        <p:spPr>
          <a:xfrm>
            <a:off x="1389552" y="1090447"/>
            <a:ext cx="6335100" cy="45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/>
          <p:cNvSpPr txBox="1"/>
          <p:nvPr/>
        </p:nvSpPr>
        <p:spPr>
          <a:xfrm>
            <a:off x="1517869" y="5651893"/>
            <a:ext cx="6078599" cy="1088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Autofit/>
          </a:bodyPr>
          <a:lstStyle/>
          <a:p>
            <a:pPr marL="228600" marR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Wide, short hands with short fingers </a:t>
            </a:r>
          </a:p>
          <a:p>
            <a:pPr marL="228600" marR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itchFamily="34" charset="0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Single crease in the palm of the hand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1161972" y="5354251"/>
            <a:ext cx="7611600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 single palmar crease</a:t>
            </a:r>
          </a:p>
        </p:txBody>
      </p:sp>
      <p:pic>
        <p:nvPicPr>
          <p:cNvPr id="490" name="Shape 490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8345707" y="905645"/>
            <a:ext cx="3197700" cy="39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699519" y="685502"/>
            <a:ext cx="3142800" cy="42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4164689" y="685501"/>
            <a:ext cx="2857500" cy="42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 txBox="1"/>
          <p:nvPr/>
        </p:nvSpPr>
        <p:spPr>
          <a:xfrm>
            <a:off x="8345707" y="5044361"/>
            <a:ext cx="31749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Normal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EditPoints="1"/>
          </p:cNvSpPr>
          <p:nvPr>
            <p:ph type="ctrTitle"/>
          </p:nvPr>
        </p:nvSpPr>
        <p:spPr>
          <a:xfrm>
            <a:off x="972600" y="1763325"/>
            <a:ext cx="10250700" cy="48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45720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sz="3400">
                <a:solidFill>
                  <a:schemeClr val="dk1"/>
                </a:solidFill>
              </a:rPr>
              <a:t>with a microscope , then Stainning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400">
                <a:solidFill>
                  <a:schemeClr val="dk1"/>
                </a:solidFill>
              </a:rPr>
              <a:t>The chromosomes look like strings with light and dark "bands" </a:t>
            </a:r>
          </a:p>
          <a:p>
            <a:pPr marL="45720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sz="3400">
                <a:solidFill>
                  <a:schemeClr val="dk1"/>
                </a:solidFill>
              </a:rPr>
              <a:t> A picture, or chromosome map, of all 46 chromosomes is called a </a:t>
            </a:r>
            <a:r>
              <a:rPr lang="en-US" sz="3400">
                <a:solidFill>
                  <a:schemeClr val="accent3"/>
                </a:solidFill>
              </a:rPr>
              <a:t>karyotype</a:t>
            </a:r>
          </a:p>
          <a:p>
            <a:pPr marL="45720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sz="3400">
                <a:solidFill>
                  <a:schemeClr val="dk1"/>
                </a:solidFill>
              </a:rPr>
              <a:t>The </a:t>
            </a:r>
            <a:r>
              <a:rPr lang="en-US" sz="3400">
                <a:solidFill>
                  <a:schemeClr val="accent3"/>
                </a:solidFill>
              </a:rPr>
              <a:t>karyotype</a:t>
            </a:r>
            <a:r>
              <a:rPr lang="en-US" sz="3400">
                <a:solidFill>
                  <a:schemeClr val="dk1"/>
                </a:solidFill>
              </a:rPr>
              <a:t> can help identify chromosome abnormalities that are evident in either the structure or the number of chromosomes.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400">
              <a:solidFill>
                <a:schemeClr val="dk1"/>
              </a:solidFill>
            </a:endParaRPr>
          </a:p>
        </p:txBody>
      </p:sp>
      <p:sp>
        <p:nvSpPr>
          <p:cNvPr id="178" name="Shape 178"/>
          <p:cNvSpPr>
            <a:spLocks noGrp="1" noEditPoints="1"/>
          </p:cNvSpPr>
          <p:nvPr>
            <p:ph type="subTitle" idx="1"/>
          </p:nvPr>
        </p:nvSpPr>
        <p:spPr>
          <a:xfrm>
            <a:off x="972825" y="480227"/>
            <a:ext cx="10250700" cy="128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>
                <a:solidFill>
                  <a:schemeClr val="accent3"/>
                </a:solidFill>
              </a:rPr>
              <a:t>study of the chromosomes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/>
        </p:nvSpPr>
        <p:spPr>
          <a:xfrm>
            <a:off x="1886079" y="5781451"/>
            <a:ext cx="8748600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clinodactyly : short thin curved 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fifth finger</a:t>
            </a:r>
          </a:p>
        </p:txBody>
      </p:sp>
      <p:pic>
        <p:nvPicPr>
          <p:cNvPr id="499" name="Shape 499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6096023" y="555123"/>
            <a:ext cx="3822600" cy="51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886078" y="555123"/>
            <a:ext cx="3317400" cy="49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827583" y="5629758"/>
            <a:ext cx="8972400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Sandal sign : a wide gap between the first and second toes</a:t>
            </a:r>
          </a:p>
        </p:txBody>
      </p:sp>
      <p:pic>
        <p:nvPicPr>
          <p:cNvPr id="506" name="Shape 506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3883921" y="782838"/>
            <a:ext cx="2602500" cy="34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645329" y="782836"/>
            <a:ext cx="2865900" cy="34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0001785" y="3718705"/>
            <a:ext cx="1989300" cy="26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6688266" y="782836"/>
            <a:ext cx="2910000" cy="34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17033" y="1690389"/>
            <a:ext cx="8663611" cy="800668"/>
          </a:xfrm>
        </p:spPr>
        <p:txBody>
          <a:bodyPr/>
          <a:lstStyle/>
          <a:p>
            <a:br>
              <a:rPr lang="en-US" altLang="zh-CN" sz="5333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</a:br>
            <a:br>
              <a:rPr lang="en-US" altLang="zh-CN" sz="5333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</a:br>
            <a:br>
              <a:rPr lang="en-US" altLang="zh-CN" sz="5333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</a:br>
            <a:br>
              <a:rPr lang="en-US" altLang="zh-CN" sz="5333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</a:br>
            <a:br>
              <a:rPr lang="en-US" altLang="zh-CN" sz="5333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</a:br>
            <a:r>
              <a:rPr lang="zh-CN" altLang="zh-CN" sz="5333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Congenital heart defects</a:t>
            </a:r>
            <a:r>
              <a:rPr lang="en-US" altLang="zh-CN" sz="5333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: </a:t>
            </a:r>
            <a:br>
              <a:rPr lang="en-US" sz="5333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</a:br>
            <a:endParaRPr lang="en-US" sz="53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42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90" y="2233265"/>
            <a:ext cx="1141606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507987"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almost </a:t>
            </a:r>
            <a:r>
              <a:rPr lang="en-US" sz="3200" dirty="0">
                <a:solidFill>
                  <a:srgbClr val="C00000"/>
                </a:solidFill>
              </a:rPr>
              <a:t>half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of all children with DS have congenital heart disease.</a:t>
            </a: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1)</a:t>
            </a:r>
            <a:r>
              <a:rPr lang="zh-CN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endocardial cushion defect (43%)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(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atrioventricular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 canal) </a:t>
            </a: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2)ventricular septal defect (32</a:t>
            </a:r>
            <a:r>
              <a:rPr lang="zh-CN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%)</a:t>
            </a:r>
            <a:endParaRPr lang="en-US" altLang="zh-CN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3)Atrial septal defect(10</a:t>
            </a:r>
            <a:r>
              <a:rPr lang="zh-CN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%)</a:t>
            </a:r>
            <a:endParaRPr lang="en-US" altLang="zh-CN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4)</a:t>
            </a:r>
            <a:r>
              <a:rPr lang="zh-CN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tetralogy of Fallot (6%), </a:t>
            </a:r>
            <a:endParaRPr lang="en-US" altLang="zh-CN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5)I</a:t>
            </a:r>
            <a:r>
              <a:rPr lang="zh-CN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solated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patent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ductus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arteriosus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zh-CN" altLang="zh-CN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(4</a:t>
            </a:r>
            <a:r>
              <a:rPr lang="zh-CN" altLang="zh-CN" sz="3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%)</a:t>
            </a:r>
            <a:endParaRPr lang="en-US" altLang="zh-CN" sz="32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zh-CN" sz="3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6)</a:t>
            </a:r>
            <a:r>
              <a:rPr lang="en-US" sz="3200" dirty="0"/>
              <a:t> </a:t>
            </a:r>
            <a:r>
              <a:rPr lang="en-US" sz="3200" u="sng" dirty="0"/>
              <a:t>Acquired mitral, tricuspid, or aortic valve </a:t>
            </a:r>
            <a:endParaRPr lang="en-US" sz="3200" u="sng" dirty="0" smtClean="0"/>
          </a:p>
          <a:p>
            <a:pPr>
              <a:buClr>
                <a:srgbClr val="000000"/>
              </a:buClr>
            </a:pPr>
            <a:r>
              <a:rPr lang="en-US" sz="3200" u="sng" dirty="0" smtClean="0"/>
              <a:t>Regurgitation(</a:t>
            </a:r>
            <a:r>
              <a:rPr lang="en-US" sz="3200" u="sng" dirty="0" smtClean="0">
                <a:solidFill>
                  <a:srgbClr val="C00000"/>
                </a:solidFill>
              </a:rPr>
              <a:t>adult</a:t>
            </a:r>
            <a:r>
              <a:rPr lang="en-US" sz="3200" u="sng" dirty="0" smtClean="0"/>
              <a:t> )</a:t>
            </a:r>
            <a:endParaRPr lang="zh-CN" altLang="en-US" sz="3200" u="sng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609585" indent="-507987"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Source Sans Pro"/>
              <a:ea typeface="Source Sans Pro"/>
              <a:cs typeface="Source Sans Pro"/>
            </a:endParaRPr>
          </a:p>
          <a:p>
            <a:pPr marL="609585" indent="-507987"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Source Sans Pro"/>
              <a:ea typeface="Source Sans Pro"/>
              <a:cs typeface="Source Sans Pro"/>
            </a:endParaRPr>
          </a:p>
          <a:p>
            <a:pPr marL="101597">
              <a:buClr>
                <a:srgbClr val="0DB7C4"/>
              </a:buClr>
              <a:buSzPts val="2400"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Source Sans Pro"/>
                <a:ea typeface="Source Sans Pro"/>
                <a:cs typeface="Source Sans Pro"/>
              </a:rPr>
              <a:t> </a:t>
            </a:r>
          </a:p>
          <a:p>
            <a:pPr marL="101597">
              <a:buClr>
                <a:srgbClr val="0DB7C4"/>
              </a:buClr>
              <a:buSzPts val="2400"/>
            </a:pP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Source Sans Pro"/>
              <a:ea typeface="Source Sans Pro"/>
              <a:cs typeface="Source Sans Pro"/>
            </a:endParaRPr>
          </a:p>
        </p:txBody>
      </p:sp>
      <p:sp>
        <p:nvSpPr>
          <p:cNvPr id="5" name="AutoShape 2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6" name="AutoShape 4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7" name="AutoShape 6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8" name="AutoShape 8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817033" y="416984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06771" y="3992799"/>
            <a:ext cx="3939653" cy="2865203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-72986" y="2201837"/>
            <a:ext cx="6259972" cy="4656163"/>
          </a:xfrm>
        </p:spPr>
        <p:txBody>
          <a:bodyPr>
            <a:normAutofit lnSpcReduction="10000"/>
          </a:bodyPr>
          <a:lstStyle/>
          <a:p>
            <a:pPr marL="101597" indent="0">
              <a:buNone/>
            </a:pPr>
            <a:endParaRPr lang="en-US" dirty="0" smtClean="0"/>
          </a:p>
          <a:p>
            <a:r>
              <a:rPr lang="en-US" dirty="0" smtClean="0"/>
              <a:t>Symptoms</a:t>
            </a:r>
          </a:p>
          <a:p>
            <a:pPr marL="101597" indent="0">
              <a:buClr>
                <a:srgbClr val="B01513"/>
              </a:buClr>
              <a:buNone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1)Difficult breathing </a:t>
            </a:r>
          </a:p>
          <a:p>
            <a:pPr marL="101597" indent="0">
              <a:buClr>
                <a:srgbClr val="B01513"/>
              </a:buClr>
              <a:buNone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2)Poor feeding </a:t>
            </a:r>
          </a:p>
          <a:p>
            <a:pPr marL="101597" indent="0">
              <a:buClr>
                <a:srgbClr val="B01513"/>
              </a:buClr>
              <a:buNone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3) Excessive Sweating</a:t>
            </a:r>
          </a:p>
          <a:p>
            <a:pPr marL="101597" indent="0">
              <a:buClr>
                <a:srgbClr val="B01513"/>
              </a:buClr>
              <a:buNone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4)Bluish discoloration in lips and skin </a:t>
            </a:r>
            <a:endParaRPr lang="en-US" dirty="0" smtClean="0"/>
          </a:p>
          <a:p>
            <a:r>
              <a:rPr lang="en-US" dirty="0" smtClean="0"/>
              <a:t>Sign </a:t>
            </a:r>
          </a:p>
          <a:p>
            <a:pPr marL="101597" indent="0">
              <a:buNone/>
            </a:pPr>
            <a:r>
              <a:rPr lang="en-US" sz="2267" dirty="0"/>
              <a:t>1)Abnormal heartbeat(arrhythmia )</a:t>
            </a:r>
          </a:p>
          <a:p>
            <a:pPr marL="101597" indent="0">
              <a:buNone/>
            </a:pPr>
            <a:r>
              <a:rPr lang="en-US" sz="2267" dirty="0"/>
              <a:t>2) tachypnea. Rapid heart rate(pulmonary hypertension)</a:t>
            </a:r>
          </a:p>
          <a:p>
            <a:endParaRPr lang="en-US" dirty="0" smtClean="0"/>
          </a:p>
          <a:p>
            <a:pPr marL="101597" indent="0">
              <a:buNone/>
            </a:pPr>
            <a:endParaRPr lang="en-US" dirty="0" smtClean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331526" y="246911"/>
            <a:ext cx="7206217" cy="2669520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6578220" y="3310497"/>
            <a:ext cx="6096000" cy="31906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1597">
              <a:buClr>
                <a:srgbClr val="000000"/>
              </a:buClr>
            </a:pPr>
            <a:endParaRPr lang="en-US" sz="1867" dirty="0"/>
          </a:p>
          <a:p>
            <a:pPr marL="609585" indent="-507987" defTabSz="457189">
              <a:spcBef>
                <a:spcPts val="800"/>
              </a:spcBef>
              <a:buClr>
                <a:srgbClr val="B01513"/>
              </a:buClr>
              <a:buSzPts val="2400"/>
              <a:buFont typeface="Wingdings 3" charset="2"/>
              <a:buChar char="▹"/>
            </a:pPr>
            <a:r>
              <a:rPr lang="en-US" sz="3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 panose="020B0502020202020204"/>
              </a:rPr>
              <a:t>Diagnosis</a:t>
            </a:r>
          </a:p>
          <a:p>
            <a:pPr marL="101597" defTabSz="457189">
              <a:spcBef>
                <a:spcPts val="800"/>
              </a:spcBef>
              <a:buClr>
                <a:srgbClr val="B01513"/>
              </a:buClr>
              <a:buSzPts val="2400"/>
            </a:pPr>
            <a:r>
              <a:rPr 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 panose="020B0502020202020204"/>
              </a:rPr>
              <a:t>1)Echocardiogram</a:t>
            </a:r>
          </a:p>
          <a:p>
            <a:pPr marL="101597" defTabSz="457189">
              <a:spcBef>
                <a:spcPts val="800"/>
              </a:spcBef>
              <a:buClr>
                <a:srgbClr val="B01513"/>
              </a:buClr>
              <a:buSzPts val="2400"/>
            </a:pPr>
            <a:r>
              <a:rPr lang="en-US" sz="213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 panose="020B0502020202020204"/>
              </a:rPr>
              <a:t>2)ECG </a:t>
            </a:r>
          </a:p>
          <a:p>
            <a:pPr marL="609585" indent="-507987" defTabSz="457189">
              <a:spcBef>
                <a:spcPts val="800"/>
              </a:spcBef>
              <a:buClr>
                <a:srgbClr val="B01513"/>
              </a:buClr>
              <a:buSzPts val="2400"/>
              <a:buFont typeface="Wingdings 3" charset="2"/>
              <a:buChar char="▹"/>
            </a:pPr>
            <a:r>
              <a:rPr lang="en-US" sz="3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 panose="020B0502020202020204"/>
              </a:rPr>
              <a:t> treatment</a:t>
            </a:r>
          </a:p>
          <a:p>
            <a:pPr marL="101597" defTabSz="457189">
              <a:spcBef>
                <a:spcPts val="800"/>
              </a:spcBef>
              <a:buClr>
                <a:srgbClr val="B01513"/>
              </a:buClr>
              <a:buSzPts val="2400"/>
            </a:pP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 panose="020B0502020202020204"/>
              </a:rPr>
              <a:t>Surgery  </a:t>
            </a: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 dirty="0"/>
          </a:p>
        </p:txBody>
      </p:sp>
      <p:sp>
        <p:nvSpPr>
          <p:cNvPr id="2" name="مستطيل 1"/>
          <p:cNvSpPr/>
          <p:nvPr/>
        </p:nvSpPr>
        <p:spPr>
          <a:xfrm>
            <a:off x="372086" y="452223"/>
            <a:ext cx="5733013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zh-CN" altLang="zh-CN" sz="3200" dirty="0">
                <a:solidFill>
                  <a:srgbClr val="C00000"/>
                </a:solidFill>
              </a:rPr>
              <a:t>endocardial cushion defect</a:t>
            </a:r>
            <a:endParaRPr lang="ar-SA" altLang="zh-CN" sz="3200" dirty="0">
              <a:solidFill>
                <a:srgbClr val="C00000"/>
              </a:solidFill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2133" dirty="0">
                <a:solidFill>
                  <a:prstClr val="white"/>
                </a:solidFill>
              </a:rPr>
              <a:t>The most Couse of death in </a:t>
            </a:r>
            <a:r>
              <a:rPr lang="en-US" sz="2133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infant</a:t>
            </a:r>
            <a:r>
              <a:rPr lang="en-US" sz="21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2133" dirty="0">
                <a:solidFill>
                  <a:prstClr val="white"/>
                </a:solidFill>
              </a:rPr>
              <a:t>down syndrome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1034459" y="760000"/>
            <a:ext cx="11066101" cy="1520000"/>
          </a:xfrm>
        </p:spPr>
        <p:txBody>
          <a:bodyPr>
            <a:normAutofit/>
          </a:bodyPr>
          <a:lstStyle/>
          <a:p>
            <a:r>
              <a:rPr lang="en-US" sz="4267" dirty="0">
                <a:solidFill>
                  <a:srgbClr val="C00000"/>
                </a:solidFill>
              </a:rPr>
              <a:t>Gastrointestinal abnormalities : </a:t>
            </a:r>
            <a:br>
              <a:rPr lang="en-US" sz="4267" dirty="0">
                <a:solidFill>
                  <a:srgbClr val="C00000"/>
                </a:solidFill>
              </a:rPr>
            </a:br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-100" y="1796007"/>
            <a:ext cx="11846256" cy="4807235"/>
          </a:xfrm>
        </p:spPr>
        <p:txBody>
          <a:bodyPr>
            <a:normAutofit/>
          </a:bodyPr>
          <a:lstStyle/>
          <a:p>
            <a:r>
              <a:rPr lang="en-US" dirty="0" smtClean="0"/>
              <a:t>5</a:t>
            </a:r>
            <a:r>
              <a:rPr lang="en-US" dirty="0"/>
              <a:t>% and 10% of newborns with DS have gastrointestinal tract anomalies. </a:t>
            </a:r>
            <a:endParaRPr lang="en-US" dirty="0" smtClean="0"/>
          </a:p>
          <a:p>
            <a:pPr marL="101597" indent="0">
              <a:buNone/>
            </a:pPr>
            <a:r>
              <a:rPr lang="en-US" dirty="0" smtClean="0"/>
              <a:t>The </a:t>
            </a:r>
            <a:r>
              <a:rPr lang="en-US" dirty="0"/>
              <a:t>three most common defects are </a:t>
            </a:r>
            <a:endParaRPr lang="en-US" dirty="0" smtClean="0"/>
          </a:p>
          <a:p>
            <a:pPr marL="101597" indent="0">
              <a:buNone/>
            </a:pPr>
            <a:r>
              <a:rPr lang="en-US" dirty="0" smtClean="0"/>
              <a:t>duodenal</a:t>
            </a:r>
            <a:r>
              <a:rPr lang="en-US" sz="2667" dirty="0"/>
              <a:t> </a:t>
            </a:r>
            <a:r>
              <a:rPr lang="en-US" dirty="0" smtClean="0"/>
              <a:t>atresia. annular pancreas. </a:t>
            </a:r>
            <a:r>
              <a:rPr lang="en-US" dirty="0"/>
              <a:t>imperforate </a:t>
            </a:r>
            <a:r>
              <a:rPr lang="en-US" dirty="0" smtClean="0"/>
              <a:t>anus.</a:t>
            </a:r>
          </a:p>
          <a:p>
            <a:pPr marL="101597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44</a:t>
            </a:fld>
            <a:endParaRPr lang="en" dirty="0">
              <a:solidFill>
                <a:prstClr val="white"/>
              </a:solidFill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 flipH="1">
            <a:off x="3743936" y="4128857"/>
            <a:ext cx="18197" cy="2684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>
            <a:off x="7506169" y="3991970"/>
            <a:ext cx="63689" cy="2684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2082" y="4199625"/>
            <a:ext cx="2867639" cy="1468751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" y="5668375"/>
            <a:ext cx="3864004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2667" dirty="0"/>
              <a:t>(</a:t>
            </a:r>
            <a:r>
              <a:rPr lang="en-US" sz="2667" dirty="0" err="1"/>
              <a:t>polyhydramnios</a:t>
            </a:r>
            <a:r>
              <a:rPr lang="en-US" sz="2667" dirty="0"/>
              <a:t>) </a:t>
            </a:r>
            <a:endParaRPr lang="en-US" sz="2667" dirty="0">
              <a:solidFill>
                <a:srgbClr val="222222"/>
              </a:solidFill>
              <a:latin typeface="Noto Naskh Arabic UI"/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2667" dirty="0">
                <a:solidFill>
                  <a:srgbClr val="222222"/>
                </a:solidFill>
                <a:latin typeface="Noto Naskh Arabic UI"/>
              </a:rPr>
              <a:t> intestinal obstruction &gt;Double bubble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8221" y="4214457"/>
            <a:ext cx="1809556" cy="242517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8977659" y="5720407"/>
            <a:ext cx="32143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 panose="020B0502020202020204"/>
              </a:rPr>
              <a:t>**Risk for:</a:t>
            </a:r>
          </a:p>
          <a:p>
            <a:r>
              <a:rPr lang="en-US" sz="32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 panose="020B0502020202020204"/>
              </a:rPr>
              <a:t>Celiac </a:t>
            </a:r>
            <a:r>
              <a:rPr lang="en-US" sz="3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itchFamily="34" charset="0" panose="020B0502020202020204"/>
              </a:rPr>
              <a:t>disease 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>
            <a:spLocks noGrp="1" noEditPoints="1"/>
          </p:cNvSpPr>
          <p:nvPr>
            <p:ph type="title"/>
          </p:nvPr>
        </p:nvSpPr>
        <p:spPr>
          <a:xfrm>
            <a:off x="-939890" y="1428733"/>
            <a:ext cx="5732859" cy="829553"/>
          </a:xfrm>
          <a:prstGeom prst="rect">
            <a:avLst/>
          </a:prstGeom>
        </p:spPr>
        <p:txBody>
          <a:bodyPr vert="horz" wrap="square" lIns="121900" tIns="121900" rIns="121900" bIns="121900" rtlCol="0" anchor="b">
            <a:no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hypothyroidism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166" name="Google Shape;166;p19"/>
          <p:cNvSpPr>
            <a:spLocks noGrp="1" noEditPoints="1"/>
          </p:cNvSpPr>
          <p:nvPr>
            <p:ph type="body" idx="2"/>
          </p:nvPr>
        </p:nvSpPr>
        <p:spPr>
          <a:xfrm>
            <a:off x="167889" y="1983057"/>
            <a:ext cx="6601400" cy="3391113"/>
          </a:xfrm>
          <a:prstGeom prst="rect">
            <a:avLst/>
          </a:prstGeom>
        </p:spPr>
        <p:txBody>
          <a:bodyPr vert="horz" wrap="square" lIns="121900" tIns="121900" rIns="121900" bIns="121900" rtlCol="0" anchor="t">
            <a:noAutofit/>
          </a:bodyPr>
          <a:lstStyle/>
          <a:p>
            <a:pPr marL="457189" indent="-457189"/>
            <a:r>
              <a:rPr lang="en-US" sz="2400" dirty="0"/>
              <a:t>** </a:t>
            </a:r>
            <a:r>
              <a:rPr lang="en-US" sz="2400" u="sng" dirty="0"/>
              <a:t>congenital hypothyroidism </a:t>
            </a:r>
            <a:r>
              <a:rPr lang="en-US" sz="2400" dirty="0"/>
              <a:t>:18% of infants with DS are found to have congenital hypothyroidism</a:t>
            </a:r>
          </a:p>
          <a:p>
            <a:pPr marL="457189" indent="-457189"/>
            <a:r>
              <a:rPr lang="en-US" sz="2400" dirty="0"/>
              <a:t> which is identified as part of the newborn screening program. **</a:t>
            </a:r>
            <a:r>
              <a:rPr lang="en-US" sz="2400" u="sng" dirty="0"/>
              <a:t>Acquired hypothyroidism</a:t>
            </a:r>
            <a:r>
              <a:rPr lang="en-US" sz="2400" dirty="0"/>
              <a:t> (adult)is a more common problem.</a:t>
            </a:r>
          </a:p>
          <a:p>
            <a:pPr marL="457189" indent="-457189"/>
            <a:r>
              <a:rPr lang="en-US" sz="2400" dirty="0"/>
              <a:t> Thyroid function must be monitored periodically during the child's life .</a:t>
            </a:r>
          </a:p>
          <a:p>
            <a:pPr marL="0" indent="0">
              <a:buNone/>
            </a:pP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(6months ,12 months , annually thereafter)</a:t>
            </a:r>
          </a:p>
          <a:p>
            <a:pPr marL="457189" indent="-457189"/>
            <a:r>
              <a:rPr lang="en-US" sz="1867" dirty="0"/>
              <a:t> Lead to symptoms of fatigue, mental sluggishness, weight fluctuations and irritability</a:t>
            </a:r>
            <a:endParaRPr lang="en-US" sz="18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348297" y="655483"/>
            <a:ext cx="6096000" cy="9130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5333" dirty="0">
                <a:solidFill>
                  <a:srgbClr val="B01513">
                    <a:lumMod val="75000"/>
                  </a:srgbClr>
                </a:solidFill>
              </a:rPr>
              <a:t>Endocrine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6505435" y="2505671"/>
            <a:ext cx="56865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2400" dirty="0">
                <a:solidFill>
                  <a:srgbClr val="222222"/>
                </a:solidFill>
                <a:latin typeface="Century Gothic" pitchFamily="34" charset="0" panose="020B0502020202020204"/>
              </a:rPr>
              <a:t>diabetes occurring in children with Down's syndrome is most likely to be </a:t>
            </a:r>
            <a:r>
              <a:rPr lang="en-US" sz="2400" u="sng" dirty="0">
                <a:solidFill>
                  <a:srgbClr val="222222"/>
                </a:solidFill>
                <a:latin typeface="Century Gothic" pitchFamily="34" charset="0" panose="020B0502020202020204"/>
              </a:rPr>
              <a:t>type 1 diabetes</a:t>
            </a:r>
            <a:r>
              <a:rPr lang="en-US" sz="2400" dirty="0">
                <a:solidFill>
                  <a:srgbClr val="222222"/>
                </a:solidFill>
                <a:latin typeface="Century Gothic" pitchFamily="34" charset="0" panose="020B0502020202020204"/>
              </a:rPr>
              <a:t>, which is a condition where the immune system attacks and destroys the insulin producing cells in the pancreas.</a:t>
            </a: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2400" dirty="0">
                <a:solidFill>
                  <a:srgbClr val="222222"/>
                </a:solidFill>
                <a:latin typeface="Century Gothic" pitchFamily="34" charset="0" panose="020B0502020202020204"/>
              </a:rPr>
              <a:t> However, some people with Down's syndrome will have </a:t>
            </a:r>
            <a:r>
              <a:rPr lang="en-US" sz="2400" u="sng" dirty="0">
                <a:solidFill>
                  <a:srgbClr val="222222"/>
                </a:solidFill>
                <a:latin typeface="Century Gothic" pitchFamily="34" charset="0" panose="020B0502020202020204"/>
              </a:rPr>
              <a:t>type 2 diabetes</a:t>
            </a:r>
            <a:endParaRPr lang="en-US" sz="2400" u="sng" dirty="0">
              <a:latin typeface="Century Gothic" pitchFamily="34" charset="0" panose="020B0502020202020204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51079" y="1843509"/>
            <a:ext cx="223330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3733" dirty="0">
                <a:solidFill>
                  <a:srgbClr val="C00000"/>
                </a:solidFill>
                <a:latin typeface="Century Gothic" pitchFamily="34" charset="0" panose="020B0502020202020204"/>
              </a:rPr>
              <a:t>diabetes</a:t>
            </a:r>
            <a:endParaRPr lang="en-US" sz="3733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1207180" y="-104296"/>
            <a:ext cx="4736800" cy="1520000"/>
          </a:xfrm>
        </p:spPr>
        <p:txBody>
          <a:bodyPr/>
          <a:lstStyle/>
          <a:p>
            <a:r>
              <a:rPr lang="en-US" sz="5400" dirty="0">
                <a:solidFill>
                  <a:srgbClr val="C00000"/>
                </a:solidFill>
              </a:rPr>
              <a:t>Hematologic</a:t>
            </a:r>
            <a:endParaRPr lang="en-US" sz="5333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-100" y="1648677"/>
            <a:ext cx="11327643" cy="4428800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r>
              <a:rPr lang="en-US" sz="2400" dirty="0"/>
              <a:t>children with DS also have an increased risk of  </a:t>
            </a:r>
            <a:r>
              <a:rPr lang="en-US" sz="2400" b="1" u="sng" dirty="0">
                <a:solidFill>
                  <a:srgbClr val="C00000"/>
                </a:solidFill>
              </a:rPr>
              <a:t>leukemia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  <a:r>
              <a:rPr lang="en-US" sz="2400" dirty="0"/>
              <a:t> with a 10- to 20-fold increase in risk compared with individuals without DS</a:t>
            </a:r>
            <a:r>
              <a:rPr lang="en-US" sz="2400" dirty="0" smtClean="0"/>
              <a:t>.</a:t>
            </a:r>
            <a:endParaRPr lang="en-US" sz="2400" dirty="0"/>
          </a:p>
          <a:p>
            <a:pPr marL="135463" indent="0">
              <a:buNone/>
            </a:pPr>
            <a:r>
              <a:rPr lang="en-US" sz="2400" u="sng" dirty="0"/>
              <a:t>      </a:t>
            </a:r>
            <a:r>
              <a:rPr lang="en-US" sz="2400" u="sng" dirty="0" smtClean="0"/>
              <a:t>younger </a:t>
            </a:r>
            <a:r>
              <a:rPr lang="en-US" sz="2400" u="sng" dirty="0"/>
              <a:t>than 2 years of age</a:t>
            </a:r>
            <a:r>
              <a:rPr lang="en-US" sz="2400" dirty="0"/>
              <a:t>, acute </a:t>
            </a:r>
            <a:r>
              <a:rPr lang="en-US" sz="2400" dirty="0" err="1"/>
              <a:t>megakaryoblastic</a:t>
            </a:r>
            <a:r>
              <a:rPr lang="en-US" sz="2400" dirty="0"/>
              <a:t> </a:t>
            </a:r>
            <a:r>
              <a:rPr lang="en-US" sz="2400" dirty="0" smtClean="0"/>
              <a:t>leukemia</a:t>
            </a:r>
            <a:r>
              <a:rPr lang="en-US" sz="2400" dirty="0" smtClean="0">
                <a:solidFill>
                  <a:srgbClr val="C00000"/>
                </a:solidFill>
              </a:rPr>
              <a:t>(AML</a:t>
            </a:r>
            <a:r>
              <a:rPr lang="en-US" sz="2400" dirty="0" smtClean="0"/>
              <a:t>)</a:t>
            </a:r>
            <a:endParaRPr lang="en-US" sz="2400" dirty="0"/>
          </a:p>
          <a:p>
            <a:pPr marL="135463" indent="0">
              <a:buNone/>
            </a:pPr>
            <a:r>
              <a:rPr lang="en-US" sz="2400" u="sng" dirty="0"/>
              <a:t>      older than 3 years of age</a:t>
            </a:r>
            <a:r>
              <a:rPr lang="en-US" sz="2400" dirty="0"/>
              <a:t>, acute lymphoblastic </a:t>
            </a:r>
            <a:r>
              <a:rPr lang="en-US" sz="2400" dirty="0" smtClean="0"/>
              <a:t>leukemia </a:t>
            </a:r>
            <a:r>
              <a:rPr lang="en-US" sz="2400" dirty="0" smtClean="0">
                <a:solidFill>
                  <a:srgbClr val="C00000"/>
                </a:solidFill>
              </a:rPr>
              <a:t>(ALL)</a:t>
            </a:r>
            <a:r>
              <a:rPr lang="en-US" sz="2400" dirty="0" smtClean="0"/>
              <a:t>being </a:t>
            </a:r>
            <a:r>
              <a:rPr lang="en-US" sz="2400" dirty="0"/>
              <a:t>the predominant </a:t>
            </a:r>
            <a:r>
              <a:rPr lang="en-US" sz="2400" dirty="0" smtClean="0"/>
              <a:t>type</a:t>
            </a:r>
            <a:endParaRPr lang="ar-SA" sz="2400" dirty="0" smtClean="0"/>
          </a:p>
          <a:p>
            <a:pPr marL="135463" indent="0">
              <a:buNone/>
            </a:pPr>
            <a:r>
              <a:rPr lang="en-US" sz="2400" dirty="0" smtClean="0"/>
              <a:t>Leukemia&gt;&gt; 97</a:t>
            </a:r>
            <a:r>
              <a:rPr lang="en-US" sz="2400" dirty="0"/>
              <a:t>% of all cancers in children with Down syndrome</a:t>
            </a:r>
          </a:p>
          <a:p>
            <a:pPr>
              <a:buClr>
                <a:srgbClr val="B01513"/>
              </a:buClr>
            </a:pPr>
            <a:r>
              <a:rPr lang="zh-CN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zh-CN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CN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tumor malignancies are less common in DS, possibly due to increased numbers of </a:t>
            </a:r>
            <a:r>
              <a:rPr lang="zh-CN" altLang="zh-CN" sz="24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1" tooltip="Tumor suppressor gene"/>
              </a:rPr>
              <a:t>tumor suppressor genes</a:t>
            </a:r>
            <a:r>
              <a:rPr lang="zh-CN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contained in the extra genetic material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Polycythemia at birth </a:t>
            </a:r>
            <a:r>
              <a:rPr lang="en-US" sz="2400" dirty="0"/>
              <a:t>(hematocrit levels &gt;70%) is common </a:t>
            </a:r>
          </a:p>
          <a:p>
            <a:pPr marL="135463" indent="0">
              <a:buNone/>
            </a:pPr>
            <a:r>
              <a:rPr lang="en-US" sz="2400" dirty="0"/>
              <a:t>(  cardiac defect ).</a:t>
            </a:r>
          </a:p>
          <a:p>
            <a:pPr>
              <a:buClr>
                <a:srgbClr val="B01513"/>
              </a:buClr>
            </a:pP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rgbClr val="B01513"/>
              </a:buClr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35463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35463" indent="0">
              <a:buNone/>
            </a:pP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5" name="عنصر نائب لرقم الشريحة 4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46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4" name="سهم لأعلى 3"/>
          <p:cNvSpPr/>
          <p:nvPr/>
        </p:nvSpPr>
        <p:spPr>
          <a:xfrm flipH="1">
            <a:off x="470862" y="6077477"/>
            <a:ext cx="66612" cy="3639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9" name="سهم مخطط إلى اليمين 8"/>
          <p:cNvSpPr/>
          <p:nvPr/>
        </p:nvSpPr>
        <p:spPr>
          <a:xfrm>
            <a:off x="218365" y="3384646"/>
            <a:ext cx="483764" cy="6095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10" name="سهم مخطط إلى اليمين 9"/>
          <p:cNvSpPr/>
          <p:nvPr/>
        </p:nvSpPr>
        <p:spPr>
          <a:xfrm>
            <a:off x="218365" y="3832598"/>
            <a:ext cx="483764" cy="6095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6" name="سهم للأسفل 5"/>
          <p:cNvSpPr/>
          <p:nvPr/>
        </p:nvSpPr>
        <p:spPr>
          <a:xfrm>
            <a:off x="455146" y="4922377"/>
            <a:ext cx="164655" cy="3674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1664285" y="821123"/>
            <a:ext cx="8368478" cy="1520000"/>
          </a:xfrm>
        </p:spPr>
        <p:txBody>
          <a:bodyPr/>
          <a:lstStyle/>
          <a:p>
            <a:pPr marL="609585" indent="-474121">
              <a:spcBef>
                <a:spcPts val="800"/>
              </a:spcBef>
            </a:pPr>
            <a:r>
              <a:rPr lang="en-US" sz="4100" dirty="0">
                <a:solidFill>
                  <a:srgbClr val="C00000"/>
                </a:solidFill>
              </a:rPr>
              <a:t>DS are more susceptible to                                                          </a:t>
            </a:r>
            <a:br>
              <a:rPr lang="en-US" sz="4100" dirty="0">
                <a:solidFill>
                  <a:srgbClr val="C00000"/>
                </a:solidFill>
              </a:rPr>
            </a:br>
            <a:endParaRPr lang="en-US" sz="58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-4708" y="1929116"/>
            <a:ext cx="6289805" cy="5525659"/>
          </a:xfrm>
        </p:spPr>
        <p:txBody>
          <a:bodyPr>
            <a:normAutofit fontScale="92500"/>
          </a:bodyPr>
          <a:lstStyle/>
          <a:p>
            <a:pPr marL="135463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Visual     </a:t>
            </a:r>
            <a:r>
              <a:rPr lang="en-US" sz="2400" dirty="0" smtClean="0">
                <a:solidFill>
                  <a:srgbClr val="C00000"/>
                </a:solidFill>
              </a:rPr>
              <a:t>&gt;&gt; 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Cataracts</a:t>
            </a:r>
          </a:p>
          <a:p>
            <a:pPr marL="135463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</a:t>
            </a:r>
            <a:r>
              <a:rPr lang="en-US" sz="2400" dirty="0" err="1"/>
              <a:t>Nystagmus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35463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Hearing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&gt;&gt;</a:t>
            </a:r>
            <a:r>
              <a:rPr lang="en-US" sz="2400" dirty="0" smtClean="0"/>
              <a:t> Serous otitis media</a:t>
            </a:r>
          </a:p>
          <a:p>
            <a:pPr marL="135463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en-US" sz="2400" dirty="0" smtClean="0"/>
              <a:t>Congenital </a:t>
            </a:r>
            <a:r>
              <a:rPr lang="en-US" sz="2400" dirty="0"/>
              <a:t>or acquired hearing loss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 defTabSz="1219170">
              <a:spcBef>
                <a:spcPts val="0"/>
              </a:spcBef>
              <a:buSzPct val="100000"/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  CNS       &gt;&gt;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hypotonia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 defTabSz="1219170">
              <a:spcBef>
                <a:spcPts val="0"/>
              </a:spcBef>
              <a:buSzPct val="10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epilepsy</a:t>
            </a:r>
          </a:p>
          <a:p>
            <a:pPr marL="0" indent="0" algn="just" defTabSz="1219170">
              <a:spcBef>
                <a:spcPts val="0"/>
              </a:spcBef>
              <a:buSzPct val="100000"/>
              <a:buNone/>
            </a:pPr>
            <a:r>
              <a:rPr lang="en-US" sz="2400" dirty="0" smtClean="0"/>
              <a:t>                      Behavioral </a:t>
            </a:r>
            <a:r>
              <a:rPr lang="en-US" sz="2400" dirty="0"/>
              <a:t>disorders (disruptive</a:t>
            </a:r>
            <a:r>
              <a:rPr lang="en-US" sz="2400" dirty="0" smtClean="0"/>
              <a:t>)</a:t>
            </a:r>
          </a:p>
          <a:p>
            <a:pPr marL="0" indent="0" algn="just" defTabSz="1219170">
              <a:spcBef>
                <a:spcPts val="0"/>
              </a:spcBef>
              <a:buSzPct val="100000"/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Depression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 defTabSz="1219170">
              <a:spcBef>
                <a:spcPts val="0"/>
              </a:spcBef>
              <a:buSzPct val="10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Alzheimer-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likefeatures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.(&gt;35year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marL="0" indent="0" algn="just" defTabSz="1219170">
              <a:spcBef>
                <a:spcPts val="0"/>
              </a:spcBef>
              <a:buSzPct val="100000"/>
              <a:buNone/>
            </a:pPr>
            <a:r>
              <a:rPr lang="en-US" sz="2400" dirty="0">
                <a:solidFill>
                  <a:srgbClr val="C00000"/>
                </a:solidFill>
              </a:rPr>
              <a:t>Renal     &gt;&gt;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anomalies (horseshoe 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kidney)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 defTabSz="1219170">
              <a:spcBef>
                <a:spcPts val="0"/>
              </a:spcBef>
              <a:buSzPct val="100000"/>
              <a:buNone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0" indent="0" algn="just" defTabSz="1219170">
              <a:spcBef>
                <a:spcPts val="0"/>
              </a:spcBef>
              <a:buSzPct val="100000"/>
              <a:buNone/>
            </a:pPr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</a:rPr>
              <a:t> </a:t>
            </a:r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</a:t>
            </a:r>
            <a:endParaRPr lang="en-US" sz="24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096000" y="2341123"/>
            <a:ext cx="6096000" cy="2531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219170"/>
            <a:r>
              <a:rPr lang="en-US" sz="2000" dirty="0">
                <a:solidFill>
                  <a:srgbClr val="C00000"/>
                </a:solidFill>
                <a:latin typeface="Century Gothic" pitchFamily="34" charset="0" panose="020B0502020202020204"/>
              </a:rPr>
              <a:t>Growth abnormality &gt;&gt; 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short stature</a:t>
            </a:r>
          </a:p>
          <a:p>
            <a:pPr algn="just" defTabSz="1219170"/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                                      microcephaly</a:t>
            </a:r>
          </a:p>
          <a:p>
            <a:pPr algn="just" defTabSz="1219170"/>
            <a:r>
              <a:rPr lang="en-US" sz="2000" dirty="0">
                <a:solidFill>
                  <a:srgbClr val="C00000"/>
                </a:solidFill>
                <a:latin typeface="Century Gothic" pitchFamily="34" charset="0" panose="020B0502020202020204"/>
              </a:rPr>
              <a:t> Mental retardation &gt;&gt;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 delay development </a:t>
            </a:r>
            <a:r>
              <a:rPr lang="en-US" sz="2000" dirty="0">
                <a:solidFill>
                  <a:srgbClr val="C00000"/>
                </a:solidFill>
                <a:latin typeface="Century Gothic" pitchFamily="34" charset="0" panose="020B0502020202020204"/>
              </a:rPr>
              <a:t>                              </a:t>
            </a:r>
          </a:p>
          <a:p>
            <a:pPr algn="just" defTabSz="1219170"/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Century Gothic" pitchFamily="34" charset="0" panose="020B0502020202020204"/>
            </a:endParaRPr>
          </a:p>
          <a:p>
            <a:pPr algn="just" defTabSz="1219170"/>
            <a:r>
              <a:rPr lang="en-US" sz="2000" dirty="0">
                <a:solidFill>
                  <a:srgbClr val="C00000"/>
                </a:solidFill>
                <a:latin typeface="Century Gothic" pitchFamily="34" charset="0" panose="020B0502020202020204"/>
              </a:rPr>
              <a:t> Musculoskeletal &gt;&gt;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Atlantoaxial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instabilityan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 </a:t>
            </a:r>
            <a:r>
              <a:rPr lang="en-US" sz="105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increased distance between the first and second cervical vertebrae that may </a:t>
            </a:r>
            <a:r>
              <a:rPr lang="en-US" dirty="0" err="1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predispose</a:t>
            </a:r>
            <a:r>
              <a:rPr lang="en-US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to</a:t>
            </a:r>
            <a:r>
              <a:rPr lang="en-US" u="sng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                     spinal cord injury10% </a:t>
            </a:r>
          </a:p>
          <a:p>
            <a:pPr algn="just" defTabSz="1219170"/>
            <a:r>
              <a:rPr lang="en-US" sz="2000" dirty="0">
                <a:latin typeface="Century Gothic" pitchFamily="34" charset="0" panose="020B0502020202020204"/>
              </a:rPr>
              <a:t>                                  Recurrent joint dislocations </a:t>
            </a:r>
            <a:r>
              <a:rPr lang="en-US" sz="2000" dirty="0" smtClean="0">
                <a:latin typeface="Century Gothic" pitchFamily="34" charset="0" panose="020B0502020202020204"/>
              </a:rPr>
              <a:t>                         </a:t>
            </a:r>
            <a:r>
              <a:rPr lang="en-US" dirty="0" smtClean="0">
                <a:latin typeface="Century Gothic" pitchFamily="34" charset="0" panose="020B0502020202020204"/>
              </a:rPr>
              <a:t>shoulder</a:t>
            </a:r>
            <a:r>
              <a:rPr lang="en-US" dirty="0">
                <a:latin typeface="Century Gothic" pitchFamily="34" charset="0" panose="020B0502020202020204"/>
              </a:rPr>
              <a:t>, knee, elbow, thumb)</a:t>
            </a:r>
            <a:r>
              <a:rPr lang="en-US" u="sng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 panose="020B0502020202020204"/>
              </a:rPr>
              <a:t>                                           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>
            <a:spLocks noGrp="1" noEditPoints="1"/>
          </p:cNvSpPr>
          <p:nvPr>
            <p:ph type="title"/>
          </p:nvPr>
        </p:nvSpPr>
        <p:spPr>
          <a:xfrm>
            <a:off x="2586296" y="592749"/>
            <a:ext cx="6107107" cy="1520000"/>
          </a:xfrm>
          <a:prstGeom prst="rect">
            <a:avLst/>
          </a:prstGeom>
        </p:spPr>
        <p:txBody>
          <a:bodyPr vert="horz" wrap="square" lIns="121900" tIns="121900" rIns="121900" bIns="121900" rtlCol="0" anchor="b">
            <a:noAutofit/>
          </a:bodyPr>
          <a:lstStyle/>
          <a:p>
            <a:pPr defTabSz="609585"/>
            <a:r>
              <a:rPr lang="en-US" sz="6400" b="1" dirty="0">
                <a:solidFill>
                  <a:srgbClr val="C00000"/>
                </a:solidFill>
                <a:latin typeface="Calibri" panose="020F0502020204030204"/>
              </a:rPr>
              <a:t>Management : </a:t>
            </a:r>
            <a:br>
              <a:rPr lang="en-US" sz="6400" b="1" dirty="0">
                <a:solidFill>
                  <a:srgbClr val="C00000"/>
                </a:solidFill>
                <a:latin typeface="Calibri" panose="020F0502020204030204"/>
              </a:rPr>
            </a:br>
            <a:endParaRPr sz="3733" b="1" dirty="0"/>
          </a:p>
        </p:txBody>
      </p:sp>
      <p:sp>
        <p:nvSpPr>
          <p:cNvPr id="164" name="Google Shape;164;p19"/>
          <p:cNvSpPr>
            <a:spLocks noGrp="1" noEditPoints="1"/>
          </p:cNvSpPr>
          <p:nvPr>
            <p:ph type="body" idx="1"/>
          </p:nvPr>
        </p:nvSpPr>
        <p:spPr>
          <a:xfrm>
            <a:off x="-100" y="1352749"/>
            <a:ext cx="12192000" cy="4428800"/>
          </a:xfrm>
          <a:prstGeom prst="rect">
            <a:avLst/>
          </a:prstGeom>
        </p:spPr>
        <p:txBody>
          <a:bodyPr vert="horz" wrap="square" lIns="121900" tIns="121900" rIns="121900" bIns="121900" rtlCol="0" anchor="t">
            <a:noAutofit/>
          </a:bodyPr>
          <a:lstStyle/>
          <a:p>
            <a:pPr lvl="1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No specific treatment however,</a:t>
            </a:r>
          </a:p>
          <a:p>
            <a:pPr lvl="2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dirty="0"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Regular checkups</a:t>
            </a:r>
          </a:p>
          <a:p>
            <a:pPr lvl="2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dirty="0"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Special education</a:t>
            </a:r>
          </a:p>
          <a:p>
            <a:pPr lvl="2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dirty="0"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Treatment to prevent heart failure for those with heart conditions</a:t>
            </a:r>
          </a:p>
          <a:p>
            <a:pPr lvl="2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dirty="0"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Surgery for children with digestive or cardiac  problems</a:t>
            </a:r>
          </a:p>
          <a:p>
            <a:pPr lvl="2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dirty="0"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Monitor for eye problems</a:t>
            </a:r>
          </a:p>
          <a:p>
            <a:pPr lvl="2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dirty="0"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Monitor for lymphocytic leukemia </a:t>
            </a:r>
          </a:p>
          <a:p>
            <a:pPr lvl="2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dirty="0"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Growth chart on Down curve </a:t>
            </a:r>
          </a:p>
          <a:p>
            <a:pPr lvl="2">
              <a:lnSpc>
                <a:spcPct val="80000"/>
              </a:lnSpc>
              <a:spcAft>
                <a:spcPts val="1600"/>
              </a:spcAft>
            </a:pPr>
            <a:r>
              <a:rPr lang="en-US" altLang="zh-CN" sz="2800" dirty="0">
                <a:latin typeface="Times New Roman" pitchFamily="18" charset="0" panose="02020603050405020304"/>
                <a:ea typeface="宋体" charset="-122"/>
                <a:cs typeface="Times New Roman" pitchFamily="18" charset="0" panose="02020603050405020304"/>
              </a:rPr>
              <a:t>Check hearing annually ( high risk of serious otitis media ) </a:t>
            </a:r>
          </a:p>
          <a:p>
            <a:pPr>
              <a:spcAft>
                <a:spcPts val="1600"/>
              </a:spcAft>
            </a:pPr>
            <a:endParaRPr lang="zh-CN" altLang="en-US" sz="2800" dirty="0">
              <a:latin typeface="Times New Roman" pitchFamily="18" charset="0" panose="02020603050405020304"/>
              <a:cs typeface="Times New Roman" pitchFamily="18" charset="0" panose="02020603050405020304"/>
            </a:endParaRPr>
          </a:p>
          <a:p>
            <a:pPr marL="457189" indent="-457189"/>
            <a:endParaRPr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" name="Google Shape;167;p19"/>
          <p:cNvSpPr>
            <a:spLocks noGrp="1" noEditPoints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>
            <a:noAutofit/>
          </a:bodyPr>
          <a:lstStyle/>
          <a:p>
            <a:fld id="{00000000-1234-1234-1234-123412341234}" type="slidenum">
              <a:rPr lang="en">
                <a:solidFill>
                  <a:prstClr val="white"/>
                </a:solidFill>
              </a:rPr>
              <a:t>48</a:t>
            </a:fld>
            <a:endParaRPr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-100" y="2045676"/>
            <a:ext cx="4865600" cy="442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عنصر نائب للنص 3"/>
          <p:cNvSpPr>
            <a:spLocks noGrp="1" noEditPoints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49</a:t>
            </a:fld>
            <a:endParaRPr lang="en">
              <a:solidFill>
                <a:prstClr val="white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56"/>
            <a:ext cx="12191999" cy="685794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>
            <a:hlinkClick r:id="rId1"/>
          </p:cNvPr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542854" y="666862"/>
            <a:ext cx="5444400" cy="53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6594638" y="426718"/>
            <a:ext cx="4862100" cy="289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25000"/>
              <a:buFont typeface="Calibri" panose="020F0502020204030204"/>
              <a:buNone/>
            </a:pPr>
            <a:r>
              <a:rPr lang="en-US" sz="2400" b="1" i="0" u="none" strike="noStrike" cap="none">
                <a:solidFill>
                  <a:schemeClr val="accent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Karyotype :  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25000"/>
              <a:buFont typeface="Calibri" panose="020F0502020204030204"/>
              <a:buNone/>
            </a:pPr>
            <a:r>
              <a:rPr lang="en-US" sz="2400" b="1" i="0" u="none" strike="noStrike" cap="none">
                <a:solidFill>
                  <a:schemeClr val="accent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1950s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2400" b="1" i="0" u="none" strike="noStrike" cap="none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Show all of chromosome in one person cell . (Number , Size , Shape )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2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Y chromosome shorter than X chromosome </a:t>
            </a:r>
          </a:p>
        </p:txBody>
      </p:sp>
      <p:sp>
        <p:nvSpPr>
          <p:cNvPr id="185" name="Shape 185"/>
          <p:cNvSpPr/>
          <p:nvPr/>
        </p:nvSpPr>
        <p:spPr>
          <a:xfrm>
            <a:off x="3627842" y="4443262"/>
            <a:ext cx="1848300" cy="1848300"/>
          </a:xfrm>
          <a:prstGeom prst="ellipse">
            <a:avLst/>
          </a:prstGeom>
          <a:noFill/>
          <a:ln w="12700" cap="flat" cmpd="sng">
            <a:solidFill>
              <a:schemeClr val="accent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86" name="Shape 186"/>
          <p:cNvCxnSpPr/>
          <p:nvPr/>
        </p:nvCxnSpPr>
        <p:spPr>
          <a:xfrm>
            <a:off x="5610350" y="5970945"/>
            <a:ext cx="1362600" cy="1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87" name="Shape 187"/>
          <p:cNvSpPr txBox="1"/>
          <p:nvPr/>
        </p:nvSpPr>
        <p:spPr>
          <a:xfrm>
            <a:off x="7355428" y="5372609"/>
            <a:ext cx="43581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Determine gender of baby : 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XX : Female 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XY : Male </a:t>
            </a:r>
          </a:p>
        </p:txBody>
      </p:sp>
      <p:sp>
        <p:nvSpPr>
          <p:cNvPr id="188" name="Shape 188"/>
          <p:cNvSpPr/>
          <p:nvPr/>
        </p:nvSpPr>
        <p:spPr>
          <a:xfrm>
            <a:off x="5127416" y="3435642"/>
            <a:ext cx="1029300" cy="1029300"/>
          </a:xfrm>
          <a:prstGeom prst="ellipse">
            <a:avLst/>
          </a:prstGeom>
          <a:noFill/>
          <a:ln w="127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89" name="Shape 189"/>
          <p:cNvCxnSpPr/>
          <p:nvPr/>
        </p:nvCxnSpPr>
        <p:spPr>
          <a:xfrm>
            <a:off x="6291710" y="4059168"/>
            <a:ext cx="927900" cy="144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90" name="Shape 190"/>
          <p:cNvSpPr txBox="1"/>
          <p:nvPr/>
        </p:nvSpPr>
        <p:spPr>
          <a:xfrm>
            <a:off x="7354525" y="3719722"/>
            <a:ext cx="40185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Each pair of chromosome composed of two sister chromatid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لنص 3"/>
          <p:cNvSpPr>
            <a:spLocks noGrp="1" noEditPoints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50</a:t>
            </a:fld>
            <a:endParaRPr lang="en">
              <a:solidFill>
                <a:prstClr val="white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76911"/>
            <a:ext cx="12137744" cy="701609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>
            <a:spLocks noGrp="1" noEditPoints="1"/>
          </p:cNvSpPr>
          <p:nvPr>
            <p:ph type="body" idx="1"/>
          </p:nvPr>
        </p:nvSpPr>
        <p:spPr>
          <a:xfrm>
            <a:off x="632134" y="686935"/>
            <a:ext cx="9557239" cy="1000020"/>
          </a:xfrm>
          <a:prstGeom prst="rect">
            <a:avLst/>
          </a:prstGeom>
        </p:spPr>
        <p:txBody>
          <a:bodyPr vert="horz" wrap="square" lIns="121900" tIns="121900" rIns="121900" bIns="121900" rtlCol="0" anchor="ctr">
            <a:no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</a:rPr>
              <a:t>Prenatal diagnosis : </a:t>
            </a:r>
          </a:p>
          <a:p>
            <a:pPr marL="0" indent="0">
              <a:buNone/>
            </a:pPr>
            <a:endParaRPr sz="4800" b="1" i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-127380" y="2085128"/>
            <a:ext cx="12319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1867" b="1" dirty="0">
                <a:solidFill>
                  <a:srgbClr val="C00000"/>
                </a:solidFill>
              </a:rPr>
              <a:t>First trimester </a:t>
            </a:r>
            <a:r>
              <a:rPr lang="en-US" sz="1867" b="1" dirty="0"/>
              <a:t>: fetal nuchal Translucency ( increase                </a:t>
            </a:r>
            <a:r>
              <a:rPr lang="en-US" sz="1867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trimester</a:t>
            </a:r>
            <a:r>
              <a:rPr lang="en-US" sz="1867" dirty="0"/>
              <a:t> </a:t>
            </a:r>
            <a:r>
              <a:rPr lang="en-US" sz="2133" b="1" dirty="0"/>
              <a:t>: Biochemical markers </a:t>
            </a: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1867" b="1" dirty="0"/>
              <a:t> ) 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" y="2971941"/>
            <a:ext cx="5579708" cy="3151355"/>
          </a:xfrm>
          <a:prstGeom prst="rect">
            <a:avLst/>
          </a:prstGeom>
        </p:spPr>
      </p:pic>
      <p:graphicFrame>
        <p:nvGraphicFramePr>
          <p:cNvPr id="8" name="Table 2"/>
          <p:cNvGraphicFramePr>
            <a:graphicFrameLocks noGrp="1"/>
          </p:cNvGraphicFramePr>
          <p:nvPr/>
        </p:nvGraphicFramePr>
        <p:xfrm>
          <a:off x="7536201" y="2493794"/>
          <a:ext cx="4333908" cy="3809093"/>
        </p:xfrm>
        <a:graphic>
          <a:graphicData uri="http://schemas.openxmlformats.org/drawingml/2006/table">
            <a:tbl>
              <a:tblPr firstRow="1" bandRow="1"/>
              <a:tblGrid>
                <a:gridCol w="2166954"/>
                <a:gridCol w="2166954"/>
              </a:tblGrid>
              <a:tr h="559799"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 smtClean="0"/>
                        <a:t>Dawn syndrome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</a:tr>
              <a:tr h="894148"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3200" b="1" dirty="0" smtClean="0"/>
                        <a:t>AFP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2100" dirty="0" smtClean="0"/>
                        <a:t>(alpha fetoprotein </a:t>
                      </a:r>
                      <a:endParaRPr lang="en-US" sz="2100" dirty="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Low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</a:tr>
              <a:tr h="1114020"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3200" b="1" dirty="0" err="1" smtClean="0"/>
                        <a:t>hCG</a:t>
                      </a:r>
                      <a:r>
                        <a:rPr lang="en-US" sz="1800" baseline="0" dirty="0" smtClean="0"/>
                        <a:t> (human </a:t>
                      </a:r>
                      <a:r>
                        <a:rPr lang="en-US" sz="1800" baseline="0" dirty="0" err="1" smtClean="0"/>
                        <a:t>chonionic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gonadotrophin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accent6"/>
                          </a:solidFill>
                        </a:rPr>
                        <a:t>High</a:t>
                      </a:r>
                      <a:r>
                        <a:rPr lang="en-US" sz="1800" baseline="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776882"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700" b="1" dirty="0" smtClean="0"/>
                        <a:t>Ue3</a:t>
                      </a:r>
                      <a:r>
                        <a:rPr lang="en-US" sz="1800" dirty="0" smtClean="0"/>
                        <a:t>(unconjugated </a:t>
                      </a:r>
                      <a:r>
                        <a:rPr lang="en-US" sz="1800" dirty="0" err="1" smtClean="0"/>
                        <a:t>Estriol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Low</a:t>
                      </a:r>
                      <a:endParaRPr lang="en-US" sz="1800" dirty="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</a:tr>
              <a:tr h="464244"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 err="1" smtClean="0"/>
                        <a:t>Inhibin</a:t>
                      </a:r>
                      <a:r>
                        <a:rPr lang="en-US" sz="1800" baseline="0" dirty="0" smtClean="0"/>
                        <a:t> A </a:t>
                      </a:r>
                      <a:endParaRPr lang="en-US" sz="1800" dirty="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 lIns="121920" tIns="60960" rIns="121920" bIns="60960"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accent6"/>
                          </a:solidFill>
                        </a:rPr>
                        <a:t>High</a:t>
                      </a:r>
                      <a:endParaRPr lang="en-US" sz="1800" dirty="0"/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سهم للأسفل 4"/>
          <p:cNvSpPr/>
          <p:nvPr/>
        </p:nvSpPr>
        <p:spPr>
          <a:xfrm>
            <a:off x="10128414" y="5242994"/>
            <a:ext cx="60959" cy="473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6" name="سهم للأسفل 5"/>
          <p:cNvSpPr/>
          <p:nvPr/>
        </p:nvSpPr>
        <p:spPr>
          <a:xfrm>
            <a:off x="10196597" y="3111473"/>
            <a:ext cx="60959" cy="627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0" y="6154073"/>
            <a:ext cx="4958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, NT alone can detect ≤70% of Down syndrome pregnancies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5836778" y="6353036"/>
            <a:ext cx="6355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NT and biochemical profiles (integrated screen), the detection rate increases to 95%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92701" y="1355903"/>
            <a:ext cx="10966652" cy="1228012"/>
          </a:xfrm>
        </p:spPr>
        <p:txBody>
          <a:bodyPr>
            <a:normAutofit fontScale="90000"/>
          </a:bodyPr>
          <a:lstStyle/>
          <a:p>
            <a:r>
              <a:rPr lang="en-US" sz="4267" b="1" dirty="0">
                <a:solidFill>
                  <a:srgbClr val="C00000"/>
                </a:solidFill>
              </a:rPr>
              <a:t>Chorionic villus sampling</a:t>
            </a:r>
            <a:br>
              <a:rPr lang="en-US" sz="4267" b="1" dirty="0">
                <a:solidFill>
                  <a:srgbClr val="C00000"/>
                </a:solidFill>
              </a:rPr>
            </a:br>
            <a:r>
              <a:rPr lang="en-US" sz="4267" b="1" dirty="0" err="1">
                <a:solidFill>
                  <a:srgbClr val="C00000"/>
                </a:solidFill>
              </a:rPr>
              <a:t>aminocentesis</a:t>
            </a:r>
            <a:r>
              <a:rPr lang="en-US" sz="4267" b="1" dirty="0">
                <a:solidFill>
                  <a:srgbClr val="C00000"/>
                </a:solidFill>
              </a:rPr>
              <a:t>  </a:t>
            </a:r>
            <a:br>
              <a:rPr lang="en-US" sz="4267" b="1" dirty="0">
                <a:solidFill>
                  <a:srgbClr val="C00000"/>
                </a:solidFill>
              </a:rPr>
            </a:br>
            <a:endParaRPr lang="en-US" sz="4267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52</a:t>
            </a:fld>
            <a:endParaRPr lang="en">
              <a:solidFill>
                <a:prstClr val="white"/>
              </a:solidFill>
            </a:endParaRPr>
          </a:p>
        </p:txBody>
      </p:sp>
      <p:sp>
        <p:nvSpPr>
          <p:cNvPr id="5" name="AutoShape 2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6" name="AutoShape 4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7" name="AutoShape 6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8" name="AutoShape 8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817033" y="416984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172" y="2332630"/>
            <a:ext cx="6502400" cy="4279900"/>
          </a:xfrm>
          <a:prstGeom prst="rect">
            <a:avLst/>
          </a:prstGeom>
        </p:spPr>
      </p:pic>
      <p:pic>
        <p:nvPicPr>
          <p:cNvPr id="12" name="Picture 6" descr="karyotype-down-syndrome-300x2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5618" y="2279712"/>
            <a:ext cx="5776383" cy="43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مستطيل 12"/>
          <p:cNvSpPr/>
          <p:nvPr/>
        </p:nvSpPr>
        <p:spPr>
          <a:xfrm>
            <a:off x="7926072" y="6222679"/>
            <a:ext cx="2712602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4267" dirty="0">
                <a:solidFill>
                  <a:srgbClr val="C00000"/>
                </a:solidFill>
              </a:rPr>
              <a:t>karyotype 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966245" y="341292"/>
            <a:ext cx="7408500" cy="2024536"/>
          </a:xfrm>
        </p:spPr>
        <p:txBody>
          <a:bodyPr>
            <a:normAutofit/>
          </a:bodyPr>
          <a:lstStyle/>
          <a:p>
            <a:r>
              <a:rPr lang="en-US" sz="4800" b="1" kern="0" dirty="0">
                <a:solidFill>
                  <a:srgbClr val="FFC000"/>
                </a:solidFill>
                <a:cs typeface="Arial" pitchFamily="34" charset="0" panose="020B0604020202020204"/>
              </a:rPr>
              <a:t>Edward’s Syndrome</a:t>
            </a:r>
            <a:br>
              <a:rPr lang="ar-JO" sz="4800" dirty="0">
                <a:solidFill>
                  <a:srgbClr val="FFC000"/>
                </a:solidFill>
              </a:rPr>
            </a:br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endParaRPr lang="en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21233" y="2346880"/>
            <a:ext cx="8501737" cy="30861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957943" y="290288"/>
            <a:ext cx="12496800" cy="2162628"/>
          </a:xfrm>
        </p:spPr>
        <p:txBody>
          <a:bodyPr/>
          <a:lstStyle/>
          <a:p>
            <a:pPr algn="l" rtl="0"/>
            <a:r>
              <a:rPr lang="en-US" sz="4800" b="1" kern="0" dirty="0">
                <a:solidFill>
                  <a:srgbClr val="FFC000"/>
                </a:solidFill>
                <a:cs typeface="Arial" pitchFamily="34" charset="0" panose="020B0604020202020204"/>
              </a:rPr>
              <a:t>Edward’s Syndrome</a:t>
            </a:r>
            <a:br>
              <a:rPr lang="ar-JO" sz="4800" dirty="0">
                <a:solidFill>
                  <a:srgbClr val="FFC000"/>
                </a:solidFill>
              </a:rPr>
            </a:b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1082356" y="2273424"/>
            <a:ext cx="8860372" cy="3264028"/>
          </a:xfrm>
        </p:spPr>
        <p:txBody>
          <a:bodyPr>
            <a:normAutofit fontScale="92500" lnSpcReduction="20000"/>
          </a:bodyPr>
          <a:lstStyle/>
          <a:p>
            <a:pPr marL="101598" indent="0" algn="l" rtl="0">
              <a:buNone/>
            </a:pPr>
            <a:r>
              <a:rPr lang="en-US" sz="5600" dirty="0">
                <a:solidFill>
                  <a:srgbClr val="FFC000"/>
                </a:solidFill>
                <a:latin typeface="Avenir-Medium"/>
              </a:rPr>
              <a:t>Trisomy </a:t>
            </a:r>
            <a:r>
              <a:rPr lang="en-US" sz="5600" dirty="0" smtClean="0">
                <a:solidFill>
                  <a:srgbClr val="FFC000"/>
                </a:solidFill>
                <a:latin typeface="Avenir-Medium"/>
              </a:rPr>
              <a:t>18</a:t>
            </a:r>
          </a:p>
          <a:p>
            <a:pPr marL="101598" indent="0" algn="l" rtl="0">
              <a:buNone/>
            </a:pPr>
            <a:endParaRPr lang="en-US" sz="5600" dirty="0" smtClean="0">
              <a:solidFill>
                <a:srgbClr val="FFC000"/>
              </a:solidFill>
              <a:latin typeface="Avenir-Medium"/>
            </a:endParaRPr>
          </a:p>
          <a:p>
            <a:pPr marL="0" indent="0" algn="l" defTabSz="1219170" rtl="0">
              <a:lnSpc>
                <a:spcPct val="90000"/>
              </a:lnSpc>
              <a:spcBef>
                <a:spcPts val="1333"/>
              </a:spcBef>
              <a:buSzPct val="100000"/>
              <a:buNone/>
            </a:pPr>
            <a:r>
              <a:rPr lang="en-US" sz="3733" dirty="0" smtClean="0">
                <a:solidFill>
                  <a:prstClr val="black"/>
                </a:solidFill>
                <a:latin typeface="MinionPro-Regular"/>
              </a:rPr>
              <a:t>(</a:t>
            </a:r>
            <a:r>
              <a:rPr lang="en-US" sz="3733" dirty="0">
                <a:solidFill>
                  <a:prstClr val="black"/>
                </a:solidFill>
                <a:latin typeface="MinionPro-Regular"/>
              </a:rPr>
              <a:t>47,XX,+18 or 47,XY,+18) </a:t>
            </a:r>
          </a:p>
          <a:p>
            <a:pPr marL="0" indent="0" algn="l" defTabSz="1219170" rtl="0">
              <a:lnSpc>
                <a:spcPct val="90000"/>
              </a:lnSpc>
              <a:spcBef>
                <a:spcPts val="1333"/>
              </a:spcBef>
              <a:buSzPct val="100000"/>
              <a:buNone/>
            </a:pPr>
            <a:r>
              <a:rPr lang="en-US" sz="3733" dirty="0">
                <a:solidFill>
                  <a:prstClr val="black"/>
                </a:solidFill>
                <a:latin typeface="MinionPro-Regular"/>
              </a:rPr>
              <a:t>the </a:t>
            </a:r>
            <a:r>
              <a:rPr lang="en-US" sz="3733" dirty="0">
                <a:solidFill>
                  <a:schemeClr val="accent2">
                    <a:lumMod val="75000"/>
                  </a:schemeClr>
                </a:solidFill>
                <a:latin typeface="MinionPro-Regular"/>
              </a:rPr>
              <a:t>second most common  autosomal trisomy.</a:t>
            </a:r>
          </a:p>
          <a:p>
            <a:pPr algn="l"/>
            <a:endParaRPr lang="en-US" dirty="0"/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54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947983" y="2218680"/>
            <a:ext cx="7626215" cy="4517200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</a:pPr>
            <a:r>
              <a:rPr lang="en-US" dirty="0" smtClean="0"/>
              <a:t>Risk factor: increase risk with advanced maternal age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dirty="0">
                <a:latin typeface="MinionPro-Regular"/>
              </a:rPr>
              <a:t> occurring in approximately 1 in 7500  live births.</a:t>
            </a:r>
            <a:endParaRPr lang="ar-JO" dirty="0">
              <a:latin typeface="Calibri" panose="020F0502020204030204"/>
            </a:endParaRPr>
          </a:p>
          <a:p>
            <a:pPr marL="101598" indent="0">
              <a:buNone/>
            </a:pPr>
            <a:endParaRPr lang="ar-JO" dirty="0"/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55</a:t>
            </a:fld>
            <a:endParaRPr lang="en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endParaRPr lang="en" dirty="0">
              <a:solidFill>
                <a:prstClr val="white"/>
              </a:solidFill>
            </a:endParaRPr>
          </a:p>
        </p:txBody>
      </p:sp>
      <p:sp>
        <p:nvSpPr>
          <p:cNvPr id="5" name="AutoShape 2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6" name="AutoShape 4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410633" y="105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7" name="AutoShape 6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613833" y="2137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8" name="AutoShape 8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817033" y="4169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3" name="مستطيل 2"/>
          <p:cNvSpPr/>
          <p:nvPr/>
        </p:nvSpPr>
        <p:spPr>
          <a:xfrm>
            <a:off x="613832" y="2467681"/>
            <a:ext cx="78602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00"/>
              </a:buClr>
              <a:buFont typeface="Wingdings" pitchFamily="2" charset="2"/>
              <a:buChar char="v"/>
            </a:pPr>
            <a:r>
              <a:rPr lang="en-US" sz="3200" dirty="0" smtClean="0">
                <a:solidFill>
                  <a:schemeClr val="tx1"/>
                </a:solidFill>
              </a:rPr>
              <a:t>More </a:t>
            </a:r>
            <a:r>
              <a:rPr lang="en-US" sz="3200" dirty="0">
                <a:solidFill>
                  <a:schemeClr val="tx1"/>
                </a:solidFill>
              </a:rPr>
              <a:t>than 95% of with trisomy 18 are lost as </a:t>
            </a:r>
            <a:r>
              <a:rPr lang="en-US" sz="3200" u="sng" dirty="0">
                <a:solidFill>
                  <a:schemeClr val="tx1"/>
                </a:solidFill>
              </a:rPr>
              <a:t>spontaneous </a:t>
            </a:r>
            <a:r>
              <a:rPr lang="en-US" sz="3200" u="sng" dirty="0" err="1">
                <a:solidFill>
                  <a:schemeClr val="tx1"/>
                </a:solidFill>
              </a:rPr>
              <a:t>abortuses</a:t>
            </a:r>
            <a:r>
              <a:rPr lang="en-US" sz="3200" u="sng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in the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en-US" sz="3200" dirty="0">
                <a:solidFill>
                  <a:schemeClr val="tx1"/>
                </a:solidFill>
              </a:rPr>
              <a:t> trimester.</a:t>
            </a:r>
          </a:p>
          <a:p>
            <a:pPr marL="457200" indent="-457200">
              <a:buClr>
                <a:srgbClr val="000000"/>
              </a:buClr>
              <a:buFont typeface="Wingdings" pitchFamily="2" charset="2"/>
              <a:buChar char="v"/>
            </a:pPr>
            <a:endParaRPr lang="en-US" sz="3200" dirty="0" smtClean="0">
              <a:solidFill>
                <a:schemeClr val="tx1"/>
              </a:solidFill>
            </a:endParaRPr>
          </a:p>
          <a:p>
            <a:pPr marL="457200" indent="-457200">
              <a:buClr>
                <a:srgbClr val="000000"/>
              </a:buClr>
              <a:buFont typeface="Wingdings" pitchFamily="2" charset="2"/>
              <a:buChar char="v"/>
            </a:pPr>
            <a:r>
              <a:rPr lang="en-US" sz="3200" dirty="0" smtClean="0">
                <a:solidFill>
                  <a:schemeClr val="tx1"/>
                </a:solidFill>
              </a:rPr>
              <a:t>females </a:t>
            </a:r>
            <a:r>
              <a:rPr lang="en-US" sz="3200" dirty="0">
                <a:solidFill>
                  <a:schemeClr val="tx1"/>
                </a:solidFill>
              </a:rPr>
              <a:t>are far more likely to survive to term than males; the ratio </a:t>
            </a:r>
            <a:r>
              <a:rPr lang="en-US" sz="3200" dirty="0" smtClean="0">
                <a:solidFill>
                  <a:schemeClr val="tx1"/>
                </a:solidFill>
              </a:rPr>
              <a:t>is </a:t>
            </a:r>
            <a:r>
              <a:rPr lang="en-US" sz="3200" dirty="0">
                <a:solidFill>
                  <a:schemeClr val="tx1"/>
                </a:solidFill>
              </a:rPr>
              <a:t>1 : 4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Clr>
                <a:srgbClr val="000000"/>
              </a:buClr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000000"/>
              </a:buClr>
              <a:buFont typeface="Wingdings" pitchFamily="2" charset="2"/>
              <a:buChar char="v"/>
            </a:pPr>
            <a:r>
              <a:rPr lang="en-US" sz="3200" dirty="0" smtClean="0">
                <a:solidFill>
                  <a:schemeClr val="tx1"/>
                </a:solidFill>
              </a:rPr>
              <a:t>Infants </a:t>
            </a:r>
            <a:r>
              <a:rPr lang="en-US" sz="3200" dirty="0">
                <a:solidFill>
                  <a:schemeClr val="tx1"/>
                </a:solidFill>
              </a:rPr>
              <a:t>with trisomy 18 rarely survive</a:t>
            </a: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53009" y="2578040"/>
            <a:ext cx="1653004" cy="307727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223433" y="62018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 </a:t>
            </a:r>
            <a:endParaRPr lang="ar-JO" sz="4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410633" y="620197"/>
            <a:ext cx="11055017" cy="1228012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Clinical presentation </a:t>
            </a:r>
            <a:endParaRPr lang="ar-JO" sz="60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6" name="AutoShape 4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410633" y="105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7" name="AutoShape 6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613833" y="2137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8" name="AutoShape 8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817033" y="4169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66857" y="2532144"/>
            <a:ext cx="3991430" cy="3473956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1223434" y="2314044"/>
            <a:ext cx="5032224" cy="440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dirty="0" smtClean="0">
                <a:solidFill>
                  <a:srgbClr val="FF0000"/>
                </a:solidFill>
                <a:latin typeface="MinionPro-Regular"/>
              </a:rPr>
              <a:t>General:</a:t>
            </a:r>
            <a:endParaRPr lang="en-US" sz="2800" b="1" dirty="0">
              <a:solidFill>
                <a:srgbClr val="FF0000"/>
              </a:solidFill>
              <a:latin typeface="MinionPro-Regular"/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inionPro-Regular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MinionPro-Regular"/>
              </a:rPr>
              <a:t>hypertonia , small for gestational age </a:t>
            </a:r>
          </a:p>
          <a:p>
            <a:pPr>
              <a:buClr>
                <a:srgbClr val="000000"/>
              </a:buClr>
            </a:pP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MinionPro-Regular"/>
            </a:endParaRPr>
          </a:p>
          <a:p>
            <a:pPr>
              <a:buClr>
                <a:srgbClr val="000000"/>
              </a:buClr>
            </a:pPr>
            <a:r>
              <a:rPr lang="en-US" sz="2800" b="1" dirty="0" smtClean="0">
                <a:solidFill>
                  <a:srgbClr val="FF0000"/>
                </a:solidFill>
                <a:latin typeface="MinionPro-Regular"/>
              </a:rPr>
              <a:t>Head:</a:t>
            </a:r>
          </a:p>
          <a:p>
            <a:pPr>
              <a:buClr>
                <a:srgbClr val="000000"/>
              </a:buCl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MinionPro-Regular"/>
              </a:rPr>
              <a:t>prominent </a:t>
            </a:r>
            <a:r>
              <a:rPr lang="en-US" sz="2800" dirty="0">
                <a:solidFill>
                  <a:schemeClr val="tx1"/>
                </a:solidFill>
                <a:latin typeface="MinionPro-Regular"/>
              </a:rPr>
              <a:t>occiput</a:t>
            </a:r>
          </a:p>
          <a:p>
            <a:pPr>
              <a:buClr>
                <a:srgbClr val="000000"/>
              </a:buCl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MinionPro-Regular"/>
              </a:rPr>
              <a:t>Micro </a:t>
            </a:r>
            <a:r>
              <a:rPr lang="en-US" sz="2800" dirty="0" err="1" smtClean="0">
                <a:solidFill>
                  <a:schemeClr val="tx1"/>
                </a:solidFill>
                <a:latin typeface="MinionPro-Regular"/>
              </a:rPr>
              <a:t>gnathia</a:t>
            </a:r>
            <a:endParaRPr lang="en-US" sz="2800" dirty="0">
              <a:solidFill>
                <a:schemeClr val="tx1"/>
              </a:solidFill>
              <a:latin typeface="MinionPro-Regular"/>
            </a:endParaRPr>
          </a:p>
          <a:p>
            <a:pPr>
              <a:buClr>
                <a:srgbClr val="000000"/>
              </a:buClr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MinionPro-Regular"/>
              </a:rPr>
              <a:t>low-set and malformed ears</a:t>
            </a:r>
          </a:p>
          <a:p>
            <a:pPr>
              <a:buClr>
                <a:srgbClr val="000000"/>
              </a:buClr>
            </a:pPr>
            <a:endParaRPr lang="ar-JO" sz="1867" dirty="0"/>
          </a:p>
          <a:p>
            <a:pPr>
              <a:buClr>
                <a:srgbClr val="000000"/>
              </a:buClr>
              <a:buFontTx/>
              <a:buChar char="-"/>
            </a:pPr>
            <a:endParaRPr lang="en-US" sz="1867" dirty="0">
              <a:latin typeface="MinionPro-Regular"/>
            </a:endParaRPr>
          </a:p>
          <a:p>
            <a:pPr>
              <a:buClr>
                <a:srgbClr val="000000"/>
              </a:buClr>
              <a:buFontTx/>
              <a:buChar char="-"/>
            </a:pPr>
            <a:endParaRPr lang="ar-JO" sz="1867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261608" y="2025228"/>
            <a:ext cx="6892000" cy="4517200"/>
          </a:xfrm>
        </p:spPr>
        <p:txBody>
          <a:bodyPr/>
          <a:lstStyle/>
          <a:p>
            <a:pPr algn="l" rtl="0">
              <a:buClr>
                <a:srgbClr val="000000"/>
              </a:buClr>
              <a:buFont typeface="Arial" pitchFamily="34" charset="0" panose="020B0604020202020204"/>
              <a:buChar char="•"/>
            </a:pPr>
            <a:r>
              <a:rPr lang="en-US" sz="3600" dirty="0">
                <a:solidFill>
                  <a:srgbClr val="FF0000"/>
                </a:solidFill>
                <a:latin typeface="MinionPro-Regular"/>
              </a:rPr>
              <a:t>Limbs</a:t>
            </a:r>
          </a:p>
          <a:p>
            <a:pPr algn="l" rtl="0"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dirty="0">
                <a:latin typeface="MinionPro-Regular"/>
              </a:rPr>
              <a:t>- </a:t>
            </a:r>
            <a:r>
              <a:rPr lang="en-US" dirty="0" smtClean="0">
                <a:latin typeface="MinionPro-Regular"/>
              </a:rPr>
              <a:t>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MinionPro-Regular"/>
              </a:rPr>
              <a:t> </a:t>
            </a:r>
            <a:r>
              <a:rPr lang="en-US" sz="4000" dirty="0" smtClean="0">
                <a:solidFill>
                  <a:schemeClr val="tx2"/>
                </a:solidFill>
                <a:latin typeface="Microsoft Uighur" pitchFamily="2" charset="-78"/>
                <a:cs typeface="Microsoft Uighur" pitchFamily="2" charset="-78"/>
              </a:rPr>
              <a:t>Clubfeet </a:t>
            </a:r>
            <a:endParaRPr lang="en-US" sz="4000" dirty="0">
              <a:solidFill>
                <a:schemeClr val="tx2"/>
              </a:solidFill>
              <a:latin typeface="Microsoft Uighur" pitchFamily="2" charset="-78"/>
              <a:cs typeface="Microsoft Uighur" pitchFamily="2" charset="-78"/>
            </a:endParaRPr>
          </a:p>
          <a:p>
            <a:pPr algn="l" rtl="0">
              <a:buClr>
                <a:srgbClr val="000000"/>
              </a:buClr>
              <a:buFontTx/>
              <a:buChar char="-"/>
            </a:pPr>
            <a:r>
              <a:rPr lang="en-US" sz="4000" dirty="0">
                <a:solidFill>
                  <a:schemeClr val="tx2"/>
                </a:solidFill>
                <a:latin typeface="Microsoft Uighur" pitchFamily="2" charset="-78"/>
                <a:cs typeface="Microsoft Uighur" pitchFamily="2" charset="-78"/>
              </a:rPr>
              <a:t>rocker-bottom feet </a:t>
            </a:r>
          </a:p>
          <a:p>
            <a:pPr algn="l" rtl="0">
              <a:buClr>
                <a:srgbClr val="000000"/>
              </a:buClr>
              <a:buFontTx/>
              <a:buChar char="-"/>
            </a:pPr>
            <a:r>
              <a:rPr lang="en-US" sz="4000" dirty="0" err="1">
                <a:solidFill>
                  <a:schemeClr val="tx2"/>
                </a:solidFill>
                <a:latin typeface="Microsoft Uighur" pitchFamily="2" charset="-78"/>
                <a:cs typeface="Microsoft Uighur" pitchFamily="2" charset="-78"/>
              </a:rPr>
              <a:t>hypoplastic</a:t>
            </a:r>
            <a:r>
              <a:rPr lang="en-US" sz="4000" dirty="0">
                <a:solidFill>
                  <a:schemeClr val="tx2"/>
                </a:solidFill>
                <a:latin typeface="Microsoft Uighur" pitchFamily="2" charset="-78"/>
                <a:cs typeface="Microsoft Uighur" pitchFamily="2" charset="-78"/>
              </a:rPr>
              <a:t> nails </a:t>
            </a:r>
          </a:p>
          <a:p>
            <a:pPr algn="l" rtl="0">
              <a:buClr>
                <a:srgbClr val="000000"/>
              </a:buClr>
              <a:buFontTx/>
              <a:buChar char="-"/>
            </a:pPr>
            <a:r>
              <a:rPr lang="en-US" sz="4000" dirty="0">
                <a:solidFill>
                  <a:schemeClr val="tx2"/>
                </a:solidFill>
                <a:latin typeface="Microsoft Uighur" pitchFamily="2" charset="-78"/>
                <a:cs typeface="Microsoft Uighur" pitchFamily="2" charset="-78"/>
              </a:rPr>
              <a:t>clenching of fists—the second and fifth digits overlap the  third and fourth digits</a:t>
            </a:r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endParaRPr lang="en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6574" y="2534995"/>
            <a:ext cx="3923507" cy="341811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616293" y="2340800"/>
            <a:ext cx="6892000" cy="4517200"/>
          </a:xfrm>
        </p:spPr>
        <p:txBody>
          <a:bodyPr/>
          <a:lstStyle/>
          <a:p>
            <a:pPr algn="l" rtl="0"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venir-Light"/>
              </a:rPr>
              <a:t>Heart</a:t>
            </a:r>
            <a:r>
              <a:rPr lang="en-US" b="1" dirty="0" smtClean="0">
                <a:solidFill>
                  <a:srgbClr val="FF0000"/>
                </a:solidFill>
                <a:latin typeface="Avenir-Light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Avenir-Light"/>
              </a:rPr>
              <a:t>: </a:t>
            </a:r>
          </a:p>
          <a:p>
            <a:pPr algn="l" rtl="0"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dirty="0">
                <a:solidFill>
                  <a:schemeClr val="tx2"/>
                </a:solidFill>
                <a:latin typeface="Avenir-Light"/>
              </a:rPr>
              <a:t>Congenital heart disease (e.g., VSD, PDA, and ASD)</a:t>
            </a:r>
          </a:p>
          <a:p>
            <a:pPr algn="l" rtl="0"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3600" dirty="0" smtClean="0">
                <a:solidFill>
                  <a:srgbClr val="FF0000"/>
                </a:solidFill>
                <a:latin typeface="Avenir-Light"/>
              </a:rPr>
              <a:t>Chest</a:t>
            </a:r>
            <a:r>
              <a:rPr lang="en-US" dirty="0" smtClean="0">
                <a:solidFill>
                  <a:srgbClr val="FF0000"/>
                </a:solidFill>
                <a:latin typeface="Avenir-Light"/>
              </a:rPr>
              <a:t> </a:t>
            </a:r>
            <a:r>
              <a:rPr lang="en-US" dirty="0">
                <a:solidFill>
                  <a:srgbClr val="FF0000"/>
                </a:solidFill>
                <a:latin typeface="Avenir-Light"/>
              </a:rPr>
              <a:t>: </a:t>
            </a:r>
          </a:p>
          <a:p>
            <a:pPr algn="l" rtl="0"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dirty="0">
                <a:solidFill>
                  <a:schemeClr val="tx2"/>
                </a:solidFill>
                <a:latin typeface="Avenir-Light"/>
              </a:rPr>
              <a:t>Short sternum, small  nipples</a:t>
            </a:r>
            <a:endParaRPr lang="ar-JO" dirty="0">
              <a:solidFill>
                <a:schemeClr val="tx2"/>
              </a:solidFill>
            </a:endParaRPr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endParaRPr lang="en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508293" y="3149601"/>
            <a:ext cx="3282146" cy="285936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307841" y="390592"/>
            <a:ext cx="10911300" cy="60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>
            <a:noAutofit/>
          </a:bodyPr>
          <a:lstStyle/>
          <a:p>
            <a:pPr marL="342900" marR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SzPct val="46895"/>
              <a:buFont typeface="Noto Sans Symbols"/>
              <a:buChar char="▶"/>
            </a:pPr>
            <a:r>
              <a:rPr lang="en-US" sz="2900" b="1" i="0" u="none" strike="noStrike" cap="none">
                <a:solidFill>
                  <a:srgbClr val="980000"/>
                </a:solidFill>
                <a:latin typeface="Georgia"/>
                <a:ea typeface="Georgia"/>
                <a:cs typeface="Georgia"/>
                <a:sym typeface="Georgia"/>
              </a:rPr>
              <a:t>Abnormality of chromosome number or structure</a:t>
            </a:r>
            <a:r>
              <a:rPr lang="en-US" sz="2000" b="0" i="0" u="none" strike="noStrike" cap="none">
                <a:solidFill>
                  <a:srgbClr val="FF3399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</a:p>
          <a:p>
            <a:pPr marL="342900" marR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Comic Sans MS"/>
              <a:buChar char="▶"/>
            </a:pPr>
            <a:endParaRPr sz="2000" b="0" i="0" u="none" strike="noStrike" cap="none">
              <a:solidFill>
                <a:srgbClr val="FF33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marR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2000" b="0" i="0" u="none" strike="noStrike" cap="none">
              <a:solidFill>
                <a:srgbClr val="FF33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indent="-431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Comic Sans MS"/>
              <a:buChar char="▶"/>
            </a:pPr>
            <a:r>
              <a:rPr lang="en-US" sz="31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Numerical Abnormalities</a:t>
            </a:r>
          </a:p>
          <a:p>
            <a:pPr marL="457200" marR="0" indent="-431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Comic Sans MS"/>
              <a:buChar char="▶"/>
            </a:pPr>
            <a:r>
              <a:rPr lang="en-US" sz="31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Structural Abnormalities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  <a:sym typeface="Arial" pitchFamily="34" charset="0" panose="020B0604020202020204"/>
              </a:rPr>
              <a:t> </a:t>
            </a:r>
          </a:p>
          <a:p>
            <a:pPr marL="0" marR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 pitchFamily="34" charset="0" panose="020B0604020202020204"/>
              <a:buNone/>
            </a:pPr>
            <a:endParaRPr sz="2300" b="0" i="0" u="none" strike="noStrike" cap="none">
              <a:solidFill>
                <a:srgbClr val="000000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  <a:sym typeface="Arial" pitchFamily="34" charset="0" panose="020B060402020202020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840120" y="2394618"/>
            <a:ext cx="9527585" cy="4197621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</a:pPr>
            <a:r>
              <a:rPr lang="en-US" dirty="0" smtClean="0">
                <a:solidFill>
                  <a:schemeClr val="tx2"/>
                </a:solidFill>
              </a:rPr>
              <a:t>Kidney defect : horseshoe kidney, </a:t>
            </a:r>
            <a:r>
              <a:rPr lang="en-US" dirty="0" err="1" smtClean="0">
                <a:solidFill>
                  <a:schemeClr val="tx2"/>
                </a:solidFill>
              </a:rPr>
              <a:t>hydronrphrosis</a:t>
            </a:r>
            <a:r>
              <a:rPr lang="en-US" dirty="0" smtClean="0">
                <a:solidFill>
                  <a:schemeClr val="tx2"/>
                </a:solidFill>
              </a:rPr>
              <a:t>, polycystic kidney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dirty="0" smtClean="0">
                <a:solidFill>
                  <a:schemeClr val="tx2"/>
                </a:solidFill>
              </a:rPr>
              <a:t>Digestive tract : esophageal atresia, </a:t>
            </a:r>
            <a:r>
              <a:rPr lang="en-US" dirty="0" err="1" smtClean="0">
                <a:solidFill>
                  <a:schemeClr val="tx2"/>
                </a:solidFill>
              </a:rPr>
              <a:t>omphalocele</a:t>
            </a:r>
            <a:r>
              <a:rPr lang="en-US" dirty="0" smtClean="0">
                <a:solidFill>
                  <a:schemeClr val="tx2"/>
                </a:solidFill>
              </a:rPr>
              <a:t>  </a:t>
            </a:r>
          </a:p>
          <a:p>
            <a:pPr algn="l" rtl="0">
              <a:buFont typeface="Wingdings" pitchFamily="2" charset="2"/>
              <a:buChar char="q"/>
            </a:pPr>
            <a:r>
              <a:rPr lang="en-US" dirty="0" smtClean="0">
                <a:solidFill>
                  <a:schemeClr val="tx2"/>
                </a:solidFill>
              </a:rPr>
              <a:t>Sever intellectual disability </a:t>
            </a:r>
            <a:endParaRPr lang="ar-JO" dirty="0">
              <a:solidFill>
                <a:schemeClr val="tx2"/>
              </a:solidFill>
            </a:endParaRPr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endParaRPr lang="en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>
          <a:xfrm>
            <a:off x="1067842" y="492453"/>
            <a:ext cx="6145757" cy="1443965"/>
          </a:xfrm>
        </p:spPr>
        <p:txBody>
          <a:bodyPr>
            <a:normAutofit/>
          </a:bodyPr>
          <a:lstStyle/>
          <a:p>
            <a:r>
              <a:rPr lang="en-US" b="1" kern="0" dirty="0" smtClean="0">
                <a:solidFill>
                  <a:srgbClr val="FFC000"/>
                </a:solidFill>
                <a:cs typeface="Arial" pitchFamily="34" charset="0" panose="020B0604020202020204"/>
              </a:rPr>
              <a:t> </a:t>
            </a:r>
            <a:endParaRPr lang="en-US" dirty="0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 noEditPoints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61</a:t>
            </a:fld>
            <a:endParaRPr lang="en">
              <a:solidFill>
                <a:prstClr val="white"/>
              </a:solidFill>
            </a:endParaRPr>
          </a:p>
        </p:txBody>
      </p:sp>
      <p:pic>
        <p:nvPicPr>
          <p:cNvPr id="4098" name="Picture 2" descr="short sternum  club feet  small fingernails, underdevelop ed thumbs   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73945" y="1428418"/>
            <a:ext cx="6226628" cy="467485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12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973487" y="1671672"/>
            <a:ext cx="3090513" cy="1373797"/>
          </a:xfrm>
        </p:spPr>
        <p:txBody>
          <a:bodyPr/>
          <a:lstStyle/>
          <a:p>
            <a:pPr algn="ctr" rtl="0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latin typeface="MinionPro-Regular"/>
              </a:rPr>
              <a:t>prominent </a:t>
            </a:r>
            <a:r>
              <a:rPr lang="en-US" sz="2000" b="1" dirty="0" smtClean="0">
                <a:solidFill>
                  <a:schemeClr val="tx1"/>
                </a:solidFill>
                <a:latin typeface="MinionPro-Regular"/>
              </a:rPr>
              <a:t>occiput</a:t>
            </a:r>
          </a:p>
          <a:p>
            <a:pPr algn="ctr" rtl="0"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</a:rPr>
              <a:t>Micrognathia</a:t>
            </a:r>
            <a:endParaRPr lang="en-US" sz="2000" b="1" dirty="0">
              <a:solidFill>
                <a:schemeClr val="tx1"/>
              </a:solidFill>
              <a:latin typeface="MinionPro-Regular"/>
            </a:endParaRPr>
          </a:p>
          <a:p>
            <a:pPr>
              <a:buFontTx/>
              <a:buChar char="-"/>
            </a:pPr>
            <a:endParaRPr lang="en-US" dirty="0">
              <a:latin typeface="MinionPro-Regular"/>
            </a:endParaRPr>
          </a:p>
          <a:p>
            <a:endParaRPr lang="en-US" dirty="0"/>
          </a:p>
        </p:txBody>
      </p:sp>
      <p:sp>
        <p:nvSpPr>
          <p:cNvPr id="4" name="عنصر نائب للنص 3"/>
          <p:cNvSpPr>
            <a:spLocks noGrp="1" noEditPoints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نص 4"/>
          <p:cNvSpPr>
            <a:spLocks noGrp="1" noEditPoints="1"/>
          </p:cNvSpPr>
          <p:nvPr>
            <p:ph type="body" sz="quarter" idx="3"/>
          </p:nvPr>
        </p:nvSpPr>
        <p:spPr>
          <a:xfrm>
            <a:off x="3823135" y="1435477"/>
            <a:ext cx="3145380" cy="57626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MinionPro-Regular"/>
              </a:rPr>
              <a:t>clenching of fists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عنصر نائب للنص 5"/>
          <p:cNvSpPr>
            <a:spLocks noGrp="1" noEditPoints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لنص 6"/>
          <p:cNvSpPr>
            <a:spLocks noGrp="1" noEditPoints="1"/>
          </p:cNvSpPr>
          <p:nvPr>
            <p:ph type="body" sz="quarter" idx="13"/>
          </p:nvPr>
        </p:nvSpPr>
        <p:spPr>
          <a:xfrm>
            <a:off x="7918547" y="1773975"/>
            <a:ext cx="3161029" cy="58473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Pro-Regular"/>
              </a:rPr>
              <a:t>rocker-bottom feet </a:t>
            </a:r>
          </a:p>
          <a:p>
            <a:endParaRPr lang="en-US" dirty="0"/>
          </a:p>
        </p:txBody>
      </p:sp>
      <p:sp>
        <p:nvSpPr>
          <p:cNvPr id="8" name="عنصر نائب للنص 7"/>
          <p:cNvSpPr>
            <a:spLocks noGrp="1" noEditPoints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 noEditPoints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en" smtClean="0">
                <a:solidFill>
                  <a:prstClr val="white"/>
                </a:solidFill>
              </a:rPr>
              <a:t>62</a:t>
            </a:fld>
            <a:endParaRPr lang="en">
              <a:solidFill>
                <a:prstClr val="white"/>
              </a:solidFill>
            </a:endParaRPr>
          </a:p>
        </p:txBody>
      </p:sp>
      <p:pic>
        <p:nvPicPr>
          <p:cNvPr id="10" name="Picture 5" descr="2075130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26233" y="2358571"/>
            <a:ext cx="3082910" cy="3374572"/>
          </a:xfrm>
          <a:prstGeom prst="rect">
            <a:avLst/>
          </a:prstGeom>
        </p:spPr>
      </p:pic>
      <p:pic>
        <p:nvPicPr>
          <p:cNvPr id="11" name="Picture 6" descr="download (4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54285" y="2358707"/>
            <a:ext cx="3114317" cy="332741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08686" y="2358707"/>
            <a:ext cx="2873828" cy="340293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020233" y="1393928"/>
            <a:ext cx="11055017" cy="1228012"/>
          </a:xfrm>
        </p:spPr>
        <p:txBody>
          <a:bodyPr>
            <a:normAutofit fontScale="90000"/>
          </a:bodyPr>
          <a:lstStyle/>
          <a:p>
            <a:r>
              <a:rPr lang="en-US" sz="5867" b="1" dirty="0">
                <a:solidFill>
                  <a:srgbClr val="C00000"/>
                </a:solidFill>
              </a:rPr>
              <a:t>Prognosis</a:t>
            </a:r>
            <a:br>
              <a:rPr lang="en-US" sz="5867" b="1" dirty="0">
                <a:solidFill>
                  <a:srgbClr val="C00000"/>
                </a:solidFill>
              </a:rPr>
            </a:br>
          </a:p>
        </p:txBody>
      </p:sp>
      <p:sp>
        <p:nvSpPr>
          <p:cNvPr id="3" name="TextBox 2"/>
          <p:cNvSpPr txBox="1"/>
          <p:nvPr/>
        </p:nvSpPr>
        <p:spPr>
          <a:xfrm>
            <a:off x="1828800" y="2621940"/>
            <a:ext cx="89724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MinionPro-Regular"/>
              </a:rPr>
              <a:t>More than 95% of with trisomy 1 are spontaneously aborted in the first trimester. </a:t>
            </a: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3200" dirty="0">
              <a:solidFill>
                <a:schemeClr val="bg2">
                  <a:lumMod val="10000"/>
                </a:schemeClr>
              </a:solidFill>
              <a:latin typeface="MinionPro-Regular"/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3200" dirty="0">
              <a:solidFill>
                <a:schemeClr val="bg2">
                  <a:lumMod val="10000"/>
                </a:schemeClr>
              </a:solidFill>
              <a:latin typeface="MinionPro-Regular"/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MinionPro-Regular"/>
              </a:rPr>
              <a:t>Trisomy 18 is  usually lethal; fewer than 10% of affected </a:t>
            </a:r>
            <a:endParaRPr lang="ar-JO" sz="3200" dirty="0">
              <a:solidFill>
                <a:schemeClr val="bg2">
                  <a:lumMod val="10000"/>
                </a:schemeClr>
              </a:solidFill>
              <a:latin typeface="MinionPro-Regular"/>
            </a:endParaRPr>
          </a:p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MinionPro-Regular"/>
              </a:rPr>
              <a:t>survive until  their </a:t>
            </a:r>
            <a:r>
              <a:rPr lang="en-US" sz="3200" b="1" u="sng" dirty="0">
                <a:solidFill>
                  <a:schemeClr val="bg2">
                    <a:lumMod val="10000"/>
                  </a:schemeClr>
                </a:solidFill>
                <a:latin typeface="MinionPro-Regular"/>
              </a:rPr>
              <a:t>first birthday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MinionPro-Regular"/>
              </a:rPr>
              <a:t>.</a:t>
            </a:r>
            <a:endParaRPr lang="ar-JO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AutoShape 2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6" name="AutoShape 4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410633" y="105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7" name="AutoShape 6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613833" y="2137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  <p:sp>
        <p:nvSpPr>
          <p:cNvPr id="8" name="AutoShape 8" descr="Image result for mantle cell zone histology"/>
          <p:cNvSpPr>
            <a:spLocks noChangeAspect="1" noChangeArrowheads="1"/>
          </p:cNvSpPr>
          <p:nvPr/>
        </p:nvSpPr>
        <p:spPr bwMode="auto">
          <a:xfrm>
            <a:off x="817033" y="416996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anchor="t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34" charset="0" panose="020B0604020202020204"/>
              <a:buNone/>
            </a:pPr>
            <a:endParaRPr lang="en-US" sz="1867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نص 2"/>
          <p:cNvSpPr>
            <a:spLocks noGrp="1" noEditPoints="1"/>
          </p:cNvSpPr>
          <p:nvPr>
            <p:ph type="body" idx="1"/>
          </p:nvPr>
        </p:nvSpPr>
        <p:spPr>
          <a:xfrm>
            <a:off x="1038822" y="1905624"/>
            <a:ext cx="8743815" cy="3783976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</a:pPr>
            <a:r>
              <a:rPr lang="en-US" dirty="0"/>
              <a:t>Therapy varies according to anomalies </a:t>
            </a:r>
            <a:endParaRPr lang="ar-JO" dirty="0"/>
          </a:p>
          <a:p>
            <a:endParaRPr lang="ar-JO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isomy 13 (Patau syndrome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06684" y="2098247"/>
            <a:ext cx="6952344" cy="3649980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802742" y="667648"/>
            <a:ext cx="586376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 err="1" smtClean="0">
                <a:solidFill>
                  <a:srgbClr val="FFC000"/>
                </a:solidFill>
                <a:cs typeface="Akhbar MT" pitchFamily="2" charset="-78"/>
              </a:rPr>
              <a:t>Patau</a:t>
            </a:r>
            <a:r>
              <a:rPr lang="en-US" sz="4800" dirty="0" smtClean="0">
                <a:solidFill>
                  <a:srgbClr val="FFC000"/>
                </a:solidFill>
                <a:cs typeface="Akhbar MT" pitchFamily="2" charset="-78"/>
              </a:rPr>
              <a:t> syndrome </a:t>
            </a:r>
            <a:endParaRPr lang="ar-JO" sz="4800" dirty="0">
              <a:solidFill>
                <a:srgbClr val="FFC000"/>
              </a:solidFill>
              <a:cs typeface="Akhbar MT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719840" y="4277917"/>
            <a:ext cx="29144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Trisomy 13</a:t>
            </a:r>
            <a:endParaRPr lang="ar-JO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52905" y="752903"/>
            <a:ext cx="713293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7200">
              <a:buFont typeface="Arial" pitchFamily="34" charset="0" panose="020B0604020202020204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Bookman Old Style" panose="02050604050505020204"/>
              </a:rPr>
              <a:t>The </a:t>
            </a:r>
            <a:r>
              <a:rPr lang="en-US" sz="2800" b="1" u="sng" kern="1200" dirty="0">
                <a:solidFill>
                  <a:schemeClr val="tx1"/>
                </a:solidFill>
                <a:latin typeface="Bookman Old Style" panose="02050604050505020204"/>
              </a:rPr>
              <a:t>third</a:t>
            </a:r>
            <a:r>
              <a:rPr lang="en-US" sz="2800" kern="1200" dirty="0">
                <a:solidFill>
                  <a:schemeClr val="tx1"/>
                </a:solidFill>
                <a:latin typeface="Bookman Old Style" panose="02050604050505020204"/>
              </a:rPr>
              <a:t> of the common trisomies</a:t>
            </a:r>
          </a:p>
          <a:p>
            <a:pPr defTabSz="457200"/>
            <a:endParaRPr lang="en-US" sz="2800" kern="1200" dirty="0">
              <a:solidFill>
                <a:schemeClr val="tx1"/>
              </a:solidFill>
              <a:latin typeface="Bookman Old Style" panose="02050604050505020204"/>
            </a:endParaRPr>
          </a:p>
          <a:p>
            <a:pPr defTabSz="457200"/>
            <a:r>
              <a:rPr lang="en-US" sz="2800" kern="1200" dirty="0">
                <a:solidFill>
                  <a:schemeClr val="tx1"/>
                </a:solidFill>
                <a:latin typeface="Bookman Old Style" panose="02050604050505020204"/>
              </a:rPr>
              <a:t>* It’s a disease result from present </a:t>
            </a:r>
            <a:r>
              <a:rPr lang="en-US" sz="2800" b="1" u="sng" kern="1200" dirty="0">
                <a:solidFill>
                  <a:schemeClr val="tx1"/>
                </a:solidFill>
                <a:latin typeface="Bookman Old Style" panose="02050604050505020204"/>
              </a:rPr>
              <a:t>extra copy of  chromosome 13</a:t>
            </a:r>
          </a:p>
          <a:p>
            <a:pPr defTabSz="457200"/>
            <a:endParaRPr lang="en-US" sz="2800" kern="1200" dirty="0">
              <a:solidFill>
                <a:schemeClr val="tx1"/>
              </a:solidFill>
              <a:latin typeface="Bookman Old Style" panose="02050604050505020204"/>
            </a:endParaRPr>
          </a:p>
          <a:p>
            <a:pPr defTabSz="457200"/>
            <a:r>
              <a:rPr lang="en-US" sz="2800" kern="1200" dirty="0">
                <a:solidFill>
                  <a:schemeClr val="tx1"/>
                </a:solidFill>
                <a:latin typeface="Bookman Old Style" panose="02050604050505020204"/>
              </a:rPr>
              <a:t>* trisomy 13 (47,XX,+13 or 47,XY,+13) </a:t>
            </a:r>
          </a:p>
          <a:p>
            <a:pPr defTabSz="457200"/>
            <a:r>
              <a:rPr lang="en-US" sz="2800" kern="1200" dirty="0">
                <a:solidFill>
                  <a:schemeClr val="tx1"/>
                </a:solidFill>
                <a:latin typeface="Bookman Old Style" panose="02050604050505020204"/>
              </a:rPr>
              <a:t>* occurs in 1 in 12,000 live births. </a:t>
            </a:r>
          </a:p>
          <a:p>
            <a:pPr defTabSz="457200"/>
            <a:r>
              <a:rPr lang="en-US" sz="2800" kern="1200" dirty="0">
                <a:solidFill>
                  <a:schemeClr val="tx1"/>
                </a:solidFill>
                <a:latin typeface="Bookman Old Style" panose="02050604050505020204"/>
              </a:rPr>
              <a:t>* It is usually fatal in the first year of life; </a:t>
            </a:r>
          </a:p>
          <a:p>
            <a:pPr defTabSz="457200"/>
            <a:r>
              <a:rPr lang="en-US" sz="2800" kern="1200" dirty="0">
                <a:solidFill>
                  <a:schemeClr val="tx1"/>
                </a:solidFill>
                <a:latin typeface="Bookman Old Style" panose="02050604050505020204"/>
              </a:rPr>
              <a:t>* only 8.6% of infants survive beyond their first birthday</a:t>
            </a:r>
            <a:endParaRPr lang="ar-JO" sz="2800" kern="1200" dirty="0">
              <a:solidFill>
                <a:schemeClr val="tx1"/>
              </a:solidFill>
              <a:latin typeface="Bookman Old Style" panose="0205060405050502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220717" y="2090081"/>
            <a:ext cx="10506666" cy="432525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MinionPro-Regular"/>
              </a:rPr>
              <a:t>* </a:t>
            </a:r>
            <a:r>
              <a:rPr lang="en-US" sz="1800" b="1" dirty="0">
                <a:latin typeface="MinionPro-Regular"/>
              </a:rPr>
              <a:t>General </a:t>
            </a:r>
            <a:r>
              <a:rPr lang="en-US" sz="1800" b="1" dirty="0" err="1">
                <a:latin typeface="MinionPro-Regular"/>
              </a:rPr>
              <a:t>apperance</a:t>
            </a:r>
            <a:r>
              <a:rPr lang="en-US" sz="1800" b="1" dirty="0">
                <a:latin typeface="MinionPro-Regular"/>
              </a:rPr>
              <a:t> </a:t>
            </a:r>
            <a:r>
              <a:rPr lang="en-US" sz="1800" dirty="0">
                <a:latin typeface="MinionPro-Regular"/>
              </a:rPr>
              <a:t>:  </a:t>
            </a:r>
            <a:r>
              <a:rPr lang="en-US" sz="1800" b="1" u="sng" dirty="0">
                <a:latin typeface="MinionPro-Regular"/>
              </a:rPr>
              <a:t>small for gestational age </a:t>
            </a:r>
            <a:r>
              <a:rPr lang="en-US" sz="1800" dirty="0">
                <a:latin typeface="MinionPro-Regular"/>
              </a:rPr>
              <a:t>and </a:t>
            </a:r>
            <a:r>
              <a:rPr lang="en-US" sz="1800" b="1" u="sng" dirty="0">
                <a:latin typeface="MinionPro-Regular"/>
              </a:rPr>
              <a:t>microcephalic</a:t>
            </a:r>
            <a:r>
              <a:rPr lang="en-US" sz="1800" dirty="0">
                <a:latin typeface="MinionPro-Regular"/>
              </a:rPr>
              <a:t>.  </a:t>
            </a:r>
          </a:p>
          <a:p>
            <a:pPr algn="l">
              <a:buNone/>
            </a:pPr>
            <a:r>
              <a:rPr lang="en-US" sz="1800" dirty="0">
                <a:latin typeface="MinionPro-Regular"/>
              </a:rPr>
              <a:t> </a:t>
            </a:r>
            <a:r>
              <a:rPr lang="en-US" sz="1800" b="1" dirty="0">
                <a:latin typeface="MinionPro-Regular"/>
              </a:rPr>
              <a:t>* Face  : </a:t>
            </a:r>
          </a:p>
          <a:p>
            <a:pPr algn="l">
              <a:buNone/>
            </a:pPr>
            <a:r>
              <a:rPr lang="en-US" sz="1800" dirty="0">
                <a:latin typeface="MinionPro-Regular"/>
              </a:rPr>
              <a:t>1- Midline facial defects such as :</a:t>
            </a:r>
          </a:p>
          <a:p>
            <a:pPr algn="l">
              <a:buNone/>
            </a:pPr>
            <a:r>
              <a:rPr lang="en-US" sz="1800" dirty="0">
                <a:latin typeface="MinionPro-Regular"/>
              </a:rPr>
              <a:t>   - cyclopia (single orbit) </a:t>
            </a:r>
          </a:p>
          <a:p>
            <a:pPr algn="l">
              <a:buNone/>
            </a:pPr>
            <a:r>
              <a:rPr lang="en-US" sz="1800" dirty="0">
                <a:latin typeface="MinionPro-Regular"/>
              </a:rPr>
              <a:t>   - </a:t>
            </a:r>
            <a:r>
              <a:rPr lang="en-US" sz="1800" dirty="0" err="1">
                <a:latin typeface="MinionPro-Regular"/>
              </a:rPr>
              <a:t>cebocephaly</a:t>
            </a:r>
            <a:r>
              <a:rPr lang="en-US" sz="1800" dirty="0">
                <a:latin typeface="MinionPro-Regular"/>
              </a:rPr>
              <a:t> (single nostril)</a:t>
            </a:r>
          </a:p>
          <a:p>
            <a:pPr algn="l">
              <a:buNone/>
            </a:pPr>
            <a:r>
              <a:rPr lang="en-US" sz="1800" dirty="0">
                <a:latin typeface="MinionPro-Regular"/>
              </a:rPr>
              <a:t>   - cleft lip and palate </a:t>
            </a:r>
          </a:p>
          <a:p>
            <a:pPr algn="l">
              <a:buNone/>
            </a:pPr>
            <a:r>
              <a:rPr lang="en-US" sz="1800" dirty="0">
                <a:latin typeface="MinionPro-Regular"/>
              </a:rPr>
              <a:t>2- forehead is sloping</a:t>
            </a:r>
          </a:p>
          <a:p>
            <a:pPr algn="l">
              <a:buNone/>
            </a:pPr>
            <a:r>
              <a:rPr lang="en-US" sz="1800" dirty="0">
                <a:latin typeface="MinionPro-Regular"/>
              </a:rPr>
              <a:t>3- small and malformed ears </a:t>
            </a:r>
          </a:p>
          <a:p>
            <a:pPr algn="l">
              <a:buNone/>
            </a:pPr>
            <a:r>
              <a:rPr lang="en-US" sz="1800" dirty="0">
                <a:latin typeface="MinionPro-Regular"/>
              </a:rPr>
              <a:t>4- microphthalmia or  anophthalmia</a:t>
            </a:r>
          </a:p>
          <a:p>
            <a:pPr algn="l">
              <a:buNone/>
            </a:pPr>
            <a:endParaRPr lang="en-US" dirty="0">
              <a:latin typeface="MinionPro-Regular"/>
            </a:endParaRPr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457208" y="37738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ndalus" pitchFamily="18" charset="-78" panose="02020603050405020304"/>
                <a:cs typeface="Andalus" pitchFamily="18" charset="-78" panose="02020603050405020304"/>
              </a:rPr>
              <a:t>* Clinical feature: </a:t>
            </a:r>
            <a:endParaRPr lang="ar-JO" dirty="0">
              <a:solidFill>
                <a:schemeClr val="tx1"/>
              </a:solidFill>
              <a:latin typeface="Andalus" pitchFamily="18" charset="-78" panose="02020603050405020304"/>
              <a:cs typeface="Andalus" pitchFamily="18" charset="-78" panose="02020603050405020304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233250" y="4374582"/>
            <a:ext cx="1988111" cy="17473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33421" y="4252710"/>
            <a:ext cx="2026033" cy="18692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 descr="download (1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42044" y="4374582"/>
            <a:ext cx="1840998" cy="17473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 descr="download (2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76176" y="2088483"/>
            <a:ext cx="1840998" cy="181656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 descr="Trisomy-13-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91523" y="2088483"/>
            <a:ext cx="1909830" cy="181656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440121" y="1647139"/>
            <a:ext cx="10515600" cy="435133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 </a:t>
            </a:r>
            <a:r>
              <a:rPr lang="en-US" sz="4800" b="1" dirty="0" smtClean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* Limbs </a:t>
            </a:r>
            <a:endParaRPr lang="en-US" sz="4800" b="1" dirty="0"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  <a:p>
            <a:pPr algn="l">
              <a:buNone/>
            </a:pPr>
            <a:r>
              <a:rPr lang="en-US" sz="3200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1- Postaxial polydactyly,</a:t>
            </a:r>
          </a:p>
          <a:p>
            <a:pPr algn="l">
              <a:buNone/>
            </a:pPr>
            <a:r>
              <a:rPr lang="en-US" sz="3200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2- clubfeet or rocker-bottom feet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. </a:t>
            </a:r>
            <a:endParaRPr lang="ar-JO" sz="3200" dirty="0">
              <a:solidFill>
                <a:schemeClr val="accent1">
                  <a:lumMod val="75000"/>
                </a:schemeClr>
              </a:solidFill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  <p:pic>
        <p:nvPicPr>
          <p:cNvPr id="4" name="Picture 3" descr="1719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40417" y="916804"/>
            <a:ext cx="2914651" cy="215265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 descr="ds00814_im01999_ans7_clubfootthu_jp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92314" y="4113421"/>
            <a:ext cx="2716763" cy="208695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 descr="download (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31903" y="3982671"/>
            <a:ext cx="2558741" cy="201580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66700" y="2350241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b="1" kern="1200" dirty="0" smtClean="0">
                <a:solidFill>
                  <a:srgbClr val="A54D74">
                    <a:lumMod val="75000"/>
                  </a:srgbClr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 </a:t>
            </a:r>
            <a:endParaRPr lang="en-US" sz="4800" b="1" kern="1200" dirty="0">
              <a:solidFill>
                <a:srgbClr val="A54D74">
                  <a:lumMod val="75000"/>
                </a:srgbClr>
              </a:solidFill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>
            <a:spLocks noGrp="1" noEditPoints="1"/>
          </p:cNvSpPr>
          <p:nvPr>
            <p:ph idx="1"/>
          </p:nvPr>
        </p:nvSpPr>
        <p:spPr>
          <a:xfrm>
            <a:off x="1382495" y="2119257"/>
            <a:ext cx="8830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457200" rtl="0">
              <a:buNone/>
            </a:pPr>
            <a:r>
              <a:rPr lang="en-US" sz="4800" kern="1200" dirty="0" smtClean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* </a:t>
            </a:r>
            <a:r>
              <a:rPr lang="en-US" sz="4800" b="1" kern="1200" dirty="0" err="1" smtClean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Gentalia</a:t>
            </a:r>
            <a:endParaRPr lang="en-US" sz="4800" b="1" kern="1200" dirty="0" smtClean="0"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  <a:p>
            <a:pPr marL="0" indent="0" algn="l" defTabSz="457200" rtl="0">
              <a:buNone/>
            </a:pPr>
            <a:r>
              <a:rPr lang="en-US" sz="4800" b="1" dirty="0" smtClean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1- </a:t>
            </a:r>
            <a:r>
              <a:rPr lang="en-US" sz="2800" b="1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Hypospadias and cryptorchidism in boys </a:t>
            </a:r>
          </a:p>
          <a:p>
            <a:pPr marL="0" indent="0" algn="l" defTabSz="457200" rtl="0">
              <a:buNone/>
            </a:pPr>
            <a:r>
              <a:rPr lang="en-US" sz="2800" b="1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2- hypoplasia of the labia </a:t>
            </a:r>
            <a:r>
              <a:rPr lang="en-US" sz="2800" b="1" dirty="0" err="1">
                <a:latin typeface="Arabic Typesetting" pitchFamily="66" charset="-78" panose="03020402040406030203"/>
                <a:cs typeface="Arabic Typesetting" pitchFamily="66" charset="-78" panose="03020402040406030203"/>
              </a:rPr>
              <a:t>minora</a:t>
            </a:r>
            <a:r>
              <a:rPr lang="en-US" sz="2800" b="1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 in girls</a:t>
            </a:r>
          </a:p>
          <a:p>
            <a:pPr marL="0" indent="0" defTabSz="457200">
              <a:buNone/>
            </a:pPr>
            <a:endParaRPr lang="ar-JO" sz="4800" dirty="0"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  <a:p>
            <a:pPr marL="0" indent="0" algn="l" defTabSz="457200" rtl="0">
              <a:buNone/>
            </a:pPr>
            <a:endParaRPr lang="en-US" sz="4800" b="1" kern="1200" dirty="0">
              <a:solidFill>
                <a:srgbClr val="A54D74">
                  <a:lumMod val="75000"/>
                </a:srgbClr>
              </a:solidFill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5" name="TextBox 8"/>
          <p:cNvSpPr txBox="1"/>
          <p:nvPr/>
        </p:nvSpPr>
        <p:spPr>
          <a:xfrm>
            <a:off x="1382494" y="4245435"/>
            <a:ext cx="99536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b="1" kern="1200" dirty="0">
                <a:solidFill>
                  <a:schemeClr val="accent1">
                    <a:lumMod val="75000"/>
                  </a:schemeClr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* </a:t>
            </a:r>
            <a:r>
              <a:rPr lang="en-US" sz="48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CVS : </a:t>
            </a:r>
          </a:p>
          <a:p>
            <a:pPr defTabSz="457200">
              <a:buFont typeface="Arial" pitchFamily="34" charset="0" panose="020B0604020202020204"/>
              <a:buChar char="•"/>
            </a:pPr>
            <a:r>
              <a:rPr lang="en-US" sz="32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Most infants with </a:t>
            </a:r>
            <a:r>
              <a:rPr lang="en-US" sz="3200" b="1" kern="1200" dirty="0" err="1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trisomy</a:t>
            </a:r>
            <a:r>
              <a:rPr lang="en-US" sz="32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 13 also have congenital heart </a:t>
            </a:r>
            <a:endParaRPr lang="ar-JO" sz="3200" b="1" kern="1200" dirty="0">
              <a:solidFill>
                <a:schemeClr val="tx1"/>
              </a:solidFill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  <a:p>
            <a:pPr defTabSz="457200"/>
            <a:r>
              <a:rPr lang="en-US" sz="32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(often </a:t>
            </a:r>
            <a:r>
              <a:rPr lang="en-US" sz="36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ventricular </a:t>
            </a:r>
            <a:r>
              <a:rPr lang="en-US" sz="3600" b="1" kern="1200" dirty="0" err="1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septal</a:t>
            </a:r>
            <a:r>
              <a:rPr lang="en-US" sz="36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 defect </a:t>
            </a:r>
            <a:r>
              <a:rPr lang="en-US" sz="32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or </a:t>
            </a:r>
            <a:r>
              <a:rPr lang="en-US" sz="36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patent </a:t>
            </a:r>
            <a:r>
              <a:rPr lang="en-US" sz="3600" b="1" kern="1200" dirty="0" err="1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ductus</a:t>
            </a:r>
            <a:r>
              <a:rPr lang="en-US" sz="36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arteriosus</a:t>
            </a:r>
            <a:r>
              <a:rPr lang="en-US" sz="32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). </a:t>
            </a:r>
          </a:p>
          <a:p>
            <a:pPr defTabSz="457200"/>
            <a:endParaRPr lang="en-US" sz="2000" kern="1200" dirty="0">
              <a:solidFill>
                <a:schemeClr val="tx1"/>
              </a:solidFill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05962" y="2257653"/>
            <a:ext cx="3109913" cy="2786062"/>
          </a:xfrm>
          <a:prstGeom prst="rect">
            <a:avLst/>
          </a:prstGeom>
          <a:noFill/>
          <a:ln w="9525">
            <a:noFill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EditPoints="1"/>
          </p:cNvSpPr>
          <p:nvPr>
            <p:ph type="body" idx="1"/>
          </p:nvPr>
        </p:nvSpPr>
        <p:spPr>
          <a:xfrm>
            <a:off x="335475" y="920658"/>
            <a:ext cx="10911300" cy="653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Autofit/>
          </a:bodyPr>
          <a:lstStyle/>
          <a:p>
            <a: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700" b="1" i="0" u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 an individual is missing either a chromosome from a pair  (</a:t>
            </a:r>
            <a:r>
              <a:rPr lang="en-US" sz="3700" b="1" i="0" u="none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monosomy</a:t>
            </a:r>
            <a:r>
              <a:rPr lang="en-US" sz="3700" b="1" i="0" u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 or has more than two chromosomes of a pair (</a:t>
            </a:r>
            <a:r>
              <a:rPr lang="en-US" sz="3700" b="1" i="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"/>
              </a:rPr>
              <a:t>trisomy</a:t>
            </a:r>
            <a:r>
              <a:rPr lang="en-US" sz="3700" b="1" i="0" u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  <a:p>
            <a: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7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25000"/>
              <a:buNone/>
            </a:pPr>
            <a:r>
              <a:rPr lang="en-US" sz="37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… AN  </a:t>
            </a:r>
            <a:r>
              <a:rPr lang="en-US" sz="3700" b="1" i="0" u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example: Down Syndrome, also known as Trisomy 21 (an individual with Down Syndrome has three copies of chromosome 21, rather than </a:t>
            </a:r>
            <a:r>
              <a:rPr lang="en-US" sz="37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two </a:t>
            </a:r>
          </a:p>
        </p:txBody>
      </p:sp>
      <p:sp>
        <p:nvSpPr>
          <p:cNvPr id="208" name="Shape 208"/>
          <p:cNvSpPr>
            <a:spLocks noGrp="1" noEditPoints="1"/>
          </p:cNvSpPr>
          <p:nvPr>
            <p:ph type="title"/>
          </p:nvPr>
        </p:nvSpPr>
        <p:spPr>
          <a:xfrm>
            <a:off x="-8466" y="-6350"/>
            <a:ext cx="11599200" cy="92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ct val="25000"/>
              <a:buFont typeface="Comic Sans MS"/>
              <a:buNone/>
            </a:pPr>
            <a:r>
              <a:rPr lang="en-US" sz="3500" i="0" u="none" strike="noStrike" cap="none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Numerical Abnormalities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199693" y="3840381"/>
            <a:ext cx="3438525" cy="261937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523537" y="2032129"/>
            <a:ext cx="10515600" cy="1325563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 panose="03020402040406030203"/>
                <a:cs typeface="Arabic Typesetting" pitchFamily="66" charset="-78" panose="03020402040406030203"/>
              </a:rPr>
            </a:b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 panose="03020402040406030203"/>
                <a:cs typeface="Arabic Typesetting" pitchFamily="66" charset="-78" panose="03020402040406030203"/>
              </a:rPr>
              <a:t>  when seen in conjunction with polydactyly and some or all of the facial findings … is essentially pathognomonic for the diagnosis of trisomy 13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ar-JO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 panose="03020402040406030203"/>
                <a:cs typeface="Arabic Typesetting" pitchFamily="66" charset="-78" panose="03020402040406030203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9879" y="690265"/>
            <a:ext cx="6258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b="1" kern="1200" dirty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*aplasia cutis </a:t>
            </a:r>
            <a:r>
              <a:rPr lang="en-US" sz="5400" b="1" kern="1200" dirty="0" err="1" smtClean="0">
                <a:solidFill>
                  <a:schemeClr val="tx1"/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congenita</a:t>
            </a:r>
            <a:endParaRPr lang="en-US" sz="5400" kern="1200" dirty="0">
              <a:solidFill>
                <a:schemeClr val="tx1"/>
              </a:solidFill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793531" y="1672127"/>
            <a:ext cx="9840686" cy="452596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ar-JO" sz="3600" b="1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 </a:t>
            </a:r>
          </a:p>
          <a:p>
            <a:pPr marL="0" indent="0" algn="l">
              <a:buNone/>
            </a:pPr>
            <a:r>
              <a:rPr lang="en-US" sz="3600" b="1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It is usually </a:t>
            </a:r>
            <a:r>
              <a:rPr lang="en-US" sz="4000" b="1" u="sng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fatal in the first year </a:t>
            </a:r>
            <a:r>
              <a:rPr lang="en-US" sz="3600" b="1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of life; only </a:t>
            </a:r>
            <a:r>
              <a:rPr lang="en-US" sz="4000" b="1" u="sng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8.6%</a:t>
            </a:r>
            <a:r>
              <a:rPr lang="en-US" sz="3600" b="1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 of infants survive beyond their</a:t>
            </a:r>
          </a:p>
          <a:p>
            <a:pPr marL="0" indent="0" algn="l">
              <a:buNone/>
            </a:pPr>
            <a:r>
              <a:rPr lang="en-US" sz="3600" b="1" dirty="0">
                <a:latin typeface="Arabic Typesetting" pitchFamily="66" charset="-78" panose="03020402040406030203"/>
                <a:cs typeface="Arabic Typesetting" pitchFamily="66" charset="-78" panose="03020402040406030203"/>
              </a:rPr>
              <a:t>first birthday. </a:t>
            </a:r>
            <a:endParaRPr lang="ar-JO" sz="3600" b="1" dirty="0"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3860" y="832145"/>
            <a:ext cx="33953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b="1" kern="1200" dirty="0">
                <a:solidFill>
                  <a:srgbClr val="A54D74">
                    <a:lumMod val="60000"/>
                    <a:lumOff val="40000"/>
                  </a:srgbClr>
                </a:solidFill>
                <a:latin typeface="Arabic Typesetting" pitchFamily="66" charset="-78" panose="03020402040406030203"/>
                <a:cs typeface="Arabic Typesetting" pitchFamily="66" charset="-78" panose="03020402040406030203"/>
              </a:rPr>
              <a:t>Prognosis</a:t>
            </a:r>
            <a:endParaRPr lang="en-US" sz="6600" kern="1200" dirty="0">
              <a:solidFill>
                <a:srgbClr val="A54D74">
                  <a:lumMod val="60000"/>
                  <a:lumOff val="40000"/>
                </a:srgbClr>
              </a:solidFill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77076" y="0"/>
            <a:ext cx="5114925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Klinefelter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90009" y="3429002"/>
            <a:ext cx="2897217" cy="32670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2304791" y="866988"/>
            <a:ext cx="68852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457200"/>
            <a:r>
              <a:rPr lang="en-US" sz="8800" b="1" kern="1200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abic Typesetting" pitchFamily="66" charset="-78" panose="03020402040406030203"/>
                <a:cs typeface="Arabic Typesetting" pitchFamily="66" charset="-78" panose="03020402040406030203"/>
              </a:rPr>
              <a:t>Klinefelter syndrome</a:t>
            </a:r>
            <a:endParaRPr lang="en-US" sz="4800" b="1" kern="1200" dirty="0">
              <a:ln w="22225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abic Typesetting" pitchFamily="66" charset="-78" panose="03020402040406030203"/>
              <a:cs typeface="Arabic Typesetting" pitchFamily="66" charset="-78" panose="03020402040406030203"/>
            </a:endParaRPr>
          </a:p>
        </p:txBody>
      </p:sp>
      <p:pic>
        <p:nvPicPr>
          <p:cNvPr id="1026" name="Picture 2" descr="Klinefelter syndrome | Definition, Symptoms, Treatment, &amp; Life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25" y="4153727"/>
            <a:ext cx="2897219" cy="254234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04774" y="381001"/>
            <a:ext cx="8086740" cy="7058025"/>
          </a:xfrm>
          <a:ln>
            <a:noFill/>
          </a:ln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b="1" dirty="0">
                <a:latin typeface="Aparajita" pitchFamily="34" charset="0"/>
                <a:cs typeface="Aparajita" pitchFamily="34" charset="0"/>
              </a:rPr>
              <a:t>* </a:t>
            </a:r>
            <a:r>
              <a:rPr lang="en-US" sz="2800" b="1" u="sng" dirty="0">
                <a:latin typeface="Aparajita" pitchFamily="34" charset="0"/>
                <a:cs typeface="Aparajita" pitchFamily="34" charset="0"/>
              </a:rPr>
              <a:t>Klinefelter syndrome 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is a chromosomal condition that </a:t>
            </a:r>
            <a:r>
              <a:rPr lang="en-US" sz="2800" b="1" dirty="0" smtClean="0">
                <a:latin typeface="Aparajita" pitchFamily="34" charset="0"/>
                <a:cs typeface="Aparajita" pitchFamily="34" charset="0"/>
              </a:rPr>
              <a:t>affects </a:t>
            </a:r>
            <a:r>
              <a:rPr lang="en-US" sz="2800" b="1" u="sng" dirty="0" smtClean="0">
                <a:latin typeface="Aparajita" pitchFamily="34" charset="0"/>
                <a:cs typeface="Aparajita" pitchFamily="34" charset="0"/>
              </a:rPr>
              <a:t>male</a:t>
            </a:r>
            <a:r>
              <a:rPr lang="en-US" sz="2800" b="1" dirty="0" smtClean="0">
                <a:latin typeface="Aparajita" pitchFamily="34" charset="0"/>
                <a:cs typeface="Aparajit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parajita" pitchFamily="34" charset="0"/>
                <a:cs typeface="Aparajita" pitchFamily="34" charset="0"/>
              </a:rPr>
              <a:t>physical and cognitive development.</a:t>
            </a:r>
            <a:endParaRPr lang="en-US" sz="2800" b="1" dirty="0">
              <a:solidFill>
                <a:srgbClr val="FF0000"/>
              </a:solidFill>
              <a:latin typeface="Aparajita" pitchFamily="34" charset="0"/>
              <a:cs typeface="Aparajita" pitchFamily="34" charset="0"/>
            </a:endParaRPr>
          </a:p>
          <a:p>
            <a:pPr algn="l" rtl="0">
              <a:buNone/>
            </a:pPr>
            <a:r>
              <a:rPr lang="en-US" sz="2800" b="1" dirty="0">
                <a:latin typeface="Aparajita" pitchFamily="34" charset="0"/>
                <a:cs typeface="Aparajita" pitchFamily="34" charset="0"/>
              </a:rPr>
              <a:t>the </a:t>
            </a:r>
            <a:r>
              <a:rPr lang="en-US" sz="2800" b="1" dirty="0">
                <a:solidFill>
                  <a:schemeClr val="accent4"/>
                </a:solidFill>
                <a:latin typeface="Aparajita" pitchFamily="34" charset="0"/>
                <a:cs typeface="Aparajita" pitchFamily="34" charset="0"/>
              </a:rPr>
              <a:t>normal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 male karyotype, </a:t>
            </a:r>
            <a:r>
              <a:rPr lang="en-US" sz="2800" b="1" dirty="0">
                <a:solidFill>
                  <a:schemeClr val="accent4"/>
                </a:solidFill>
                <a:latin typeface="Aparajita" pitchFamily="34" charset="0"/>
                <a:cs typeface="Aparajita" pitchFamily="34" charset="0"/>
              </a:rPr>
              <a:t>46,XY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, has </a:t>
            </a:r>
            <a:r>
              <a:rPr lang="en-US" sz="2800" b="1" u="sng" dirty="0">
                <a:latin typeface="Aparajita" pitchFamily="34" charset="0"/>
                <a:cs typeface="Aparajita" pitchFamily="34" charset="0"/>
              </a:rPr>
              <a:t>at </a:t>
            </a:r>
            <a:r>
              <a:rPr lang="en-US" sz="2800" b="1" u="sng" dirty="0" smtClean="0">
                <a:latin typeface="Aparajita" pitchFamily="34" charset="0"/>
                <a:cs typeface="Aparajita" pitchFamily="34" charset="0"/>
              </a:rPr>
              <a:t>least one </a:t>
            </a:r>
            <a:r>
              <a:rPr lang="en-US" sz="2800" b="1" u="sng" dirty="0">
                <a:latin typeface="Aparajita" pitchFamily="34" charset="0"/>
                <a:cs typeface="Aparajita" pitchFamily="34" charset="0"/>
              </a:rPr>
              <a:t>extra X chromosome</a:t>
            </a:r>
            <a:r>
              <a:rPr lang="en-US" sz="3600" b="1" u="sng" dirty="0">
                <a:latin typeface="Aparajita" pitchFamily="34" charset="0"/>
                <a:cs typeface="Aparajita" pitchFamily="34" charset="0"/>
              </a:rPr>
              <a:t> XXY</a:t>
            </a:r>
          </a:p>
          <a:p>
            <a:pPr algn="l" rtl="0">
              <a:buNone/>
            </a:pPr>
            <a:endParaRPr lang="en-US" sz="2800" b="1" u="sng" dirty="0">
              <a:latin typeface="Aparajita" pitchFamily="34" charset="0"/>
              <a:cs typeface="Aparajita" pitchFamily="34" charset="0"/>
            </a:endParaRPr>
          </a:p>
          <a:p>
            <a:pPr marL="0" indent="0" algn="l" rtl="0"/>
            <a:r>
              <a:rPr lang="en-US" sz="2800" b="1" dirty="0" smtClean="0">
                <a:latin typeface="Aparajita" pitchFamily="34" charset="0"/>
                <a:cs typeface="Aparajita" pitchFamily="34" charset="0"/>
              </a:rPr>
              <a:t>The 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most common human </a:t>
            </a:r>
            <a:r>
              <a:rPr lang="en-US" sz="2800" b="1" dirty="0">
                <a:solidFill>
                  <a:schemeClr val="accent4"/>
                </a:solidFill>
                <a:latin typeface="Aparajita" pitchFamily="34" charset="0"/>
                <a:cs typeface="Aparajita" pitchFamily="34" charset="0"/>
              </a:rPr>
              <a:t>sex chromosome </a:t>
            </a:r>
            <a:r>
              <a:rPr lang="en-US" sz="2800" b="1" dirty="0" smtClean="0">
                <a:solidFill>
                  <a:schemeClr val="accent4"/>
                </a:solidFill>
                <a:latin typeface="Aparajita" pitchFamily="34" charset="0"/>
                <a:cs typeface="Aparajita" pitchFamily="34" charset="0"/>
              </a:rPr>
              <a:t>disorder </a:t>
            </a:r>
            <a:r>
              <a:rPr lang="en-US" sz="2800" b="1" dirty="0" smtClean="0">
                <a:latin typeface="Aparajita" pitchFamily="34" charset="0"/>
                <a:cs typeface="Aparajita" pitchFamily="34" charset="0"/>
              </a:rPr>
              <a:t>with prevalence 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of 1 in 500 males.</a:t>
            </a:r>
            <a:r>
              <a:rPr lang="en-US" sz="2800" b="1" baseline="30000" dirty="0">
                <a:latin typeface="Aparajita" pitchFamily="34" charset="0"/>
                <a:cs typeface="Aparajita" pitchFamily="34" charset="0"/>
              </a:rPr>
              <a:t> </a:t>
            </a:r>
            <a:endParaRPr lang="en-US" sz="2800" b="1" baseline="30000" dirty="0" smtClean="0">
              <a:latin typeface="Aparajita" pitchFamily="34" charset="0"/>
              <a:cs typeface="Aparajita" pitchFamily="34" charset="0"/>
            </a:endParaRPr>
          </a:p>
          <a:p>
            <a:pPr marL="0" indent="0" algn="l" rtl="0"/>
            <a:endParaRPr lang="en-US" sz="2800" b="1" baseline="30000" dirty="0">
              <a:latin typeface="Aparajita" pitchFamily="34" charset="0"/>
              <a:cs typeface="Aparajita" pitchFamily="34" charset="0"/>
            </a:endParaRPr>
          </a:p>
          <a:p>
            <a:pPr marL="0" indent="0" algn="l" rtl="0">
              <a:buNone/>
            </a:pPr>
            <a:r>
              <a:rPr lang="en-US" sz="2800" b="1" dirty="0">
                <a:latin typeface="Aparajita" pitchFamily="34" charset="0"/>
                <a:cs typeface="Aparajita" pitchFamily="34" charset="0"/>
              </a:rPr>
              <a:t>* It is also the most common chromosomal disorder associated with male </a:t>
            </a:r>
            <a:r>
              <a:rPr lang="en-US" sz="2800" b="1" dirty="0">
                <a:solidFill>
                  <a:srgbClr val="FF0000"/>
                </a:solidFill>
                <a:latin typeface="Aparajita" pitchFamily="34" charset="0"/>
                <a:cs typeface="Aparajita" pitchFamily="34" charset="0"/>
              </a:rPr>
              <a:t>hypogonadism and infertility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. </a:t>
            </a:r>
            <a:endParaRPr lang="ar-JO" sz="2800" b="1" dirty="0">
              <a:latin typeface="Aparajita" pitchFamily="34" charset="0"/>
              <a:cs typeface="Arabic Typesetting" pitchFamily="66" charset="-78" panose="03020402040406030203"/>
            </a:endParaRPr>
          </a:p>
        </p:txBody>
      </p:sp>
      <p:pic>
        <p:nvPicPr>
          <p:cNvPr id="2" name="Picture 2" descr="What is Klinefelter Syndrome, What are the Types? – Bahçeci Fertility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70317" y="1428736"/>
            <a:ext cx="4021683" cy="39243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sp>
        <p:nvSpPr>
          <p:cNvPr id="5" name="TextBox 3"/>
          <p:cNvSpPr txBox="1"/>
          <p:nvPr/>
        </p:nvSpPr>
        <p:spPr>
          <a:xfrm>
            <a:off x="1333467" y="6072207"/>
            <a:ext cx="955033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 characteristic congenital heart disease in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klinefelter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ar-JO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 noEditPoints="1"/>
          </p:cNvSpPr>
          <p:nvPr>
            <p:ph idx="1"/>
          </p:nvPr>
        </p:nvSpPr>
        <p:spPr>
          <a:xfrm>
            <a:off x="228600" y="387858"/>
            <a:ext cx="11772941" cy="6679692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>
                <a:latin typeface="Aparajita" pitchFamily="34" charset="0"/>
                <a:cs typeface="Aparajita" pitchFamily="34" charset="0"/>
              </a:rPr>
              <a:t>Klinefelter syndrome and its variants </a:t>
            </a:r>
            <a:r>
              <a:rPr lang="en-US" sz="2800" b="1" dirty="0">
                <a:solidFill>
                  <a:schemeClr val="accent4"/>
                </a:solidFill>
                <a:latin typeface="Aparajita" pitchFamily="34" charset="0"/>
                <a:cs typeface="Aparajita" pitchFamily="34" charset="0"/>
              </a:rPr>
              <a:t>are not inherited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parajita" pitchFamily="34" charset="0"/>
                <a:cs typeface="Aparajita" pitchFamily="34" charset="0"/>
              </a:rPr>
              <a:t>;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 An error in cell division </a:t>
            </a:r>
            <a:r>
              <a:rPr lang="en-US" sz="2800" b="1" dirty="0">
                <a:solidFill>
                  <a:srgbClr val="00B050"/>
                </a:solidFill>
                <a:latin typeface="Aparajita" pitchFamily="34" charset="0"/>
                <a:cs typeface="Aparajita" pitchFamily="34" charset="0"/>
              </a:rPr>
              <a:t>called nondisjunction 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results in a reproductive cell with an abnormal number of chromosomes. For example, an egg or sperm cell may gain one </a:t>
            </a:r>
            <a:r>
              <a:rPr lang="en-US" sz="2800" b="1" dirty="0">
                <a:solidFill>
                  <a:srgbClr val="00B050"/>
                </a:solidFill>
                <a:latin typeface="Aparajita" pitchFamily="34" charset="0"/>
                <a:cs typeface="Aparajita" pitchFamily="34" charset="0"/>
              </a:rPr>
              <a:t>or more extra copies of the X chromosome 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as a result of non disjunction. If one of these atypical reproductive cells contributes to the genetic makeup of a child, the child will have one or more extra X chromosomes in each of the body's </a:t>
            </a:r>
            <a:r>
              <a:rPr lang="en-US" sz="2800" b="1" dirty="0" smtClean="0">
                <a:latin typeface="Aparajita" pitchFamily="34" charset="0"/>
                <a:cs typeface="Aparajita" pitchFamily="34" charset="0"/>
              </a:rPr>
              <a:t>cells.</a:t>
            </a:r>
          </a:p>
          <a:p>
            <a:pPr algn="l" rtl="0"/>
            <a:endParaRPr lang="en-US" sz="2800" b="1" dirty="0">
              <a:latin typeface="Aparajita" pitchFamily="34" charset="0"/>
              <a:cs typeface="Aparajita" pitchFamily="34" charset="0"/>
            </a:endParaRPr>
          </a:p>
          <a:p>
            <a:pPr algn="l" rtl="0"/>
            <a:r>
              <a:rPr lang="en-US" sz="2800" b="1" u="sng" dirty="0">
                <a:latin typeface="Aparajita" pitchFamily="34" charset="0"/>
                <a:cs typeface="Aparajita" pitchFamily="34" charset="0"/>
              </a:rPr>
              <a:t>Mosaic 46,XY/47,XXY </a:t>
            </a:r>
            <a:r>
              <a:rPr lang="en-US" sz="2800" b="1" u="sng" dirty="0" smtClean="0">
                <a:latin typeface="Aparajita" pitchFamily="34" charset="0"/>
                <a:cs typeface="Aparajita" pitchFamily="34" charset="0"/>
              </a:rPr>
              <a:t> </a:t>
            </a:r>
            <a:r>
              <a:rPr lang="en-US" sz="2800" b="1" dirty="0" smtClean="0">
                <a:latin typeface="Aparajita" pitchFamily="34" charset="0"/>
                <a:cs typeface="Aparajita" pitchFamily="34" charset="0"/>
              </a:rPr>
              <a:t>is </a:t>
            </a:r>
            <a:r>
              <a:rPr lang="en-US" sz="2800" b="1" dirty="0">
                <a:solidFill>
                  <a:schemeClr val="accent4"/>
                </a:solidFill>
                <a:latin typeface="Aparajita" pitchFamily="34" charset="0"/>
                <a:cs typeface="Aparajita" pitchFamily="34" charset="0"/>
              </a:rPr>
              <a:t>also not inherited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. It occurs as a</a:t>
            </a:r>
            <a:r>
              <a:rPr lang="en-US" sz="2800" b="1" dirty="0">
                <a:solidFill>
                  <a:srgbClr val="00B050"/>
                </a:solidFill>
                <a:latin typeface="Aparajita" pitchFamily="34" charset="0"/>
                <a:cs typeface="Aparajita" pitchFamily="34" charset="0"/>
              </a:rPr>
              <a:t> random </a:t>
            </a:r>
            <a:r>
              <a:rPr lang="en-US" sz="2800" b="1" dirty="0">
                <a:latin typeface="Aparajita" pitchFamily="34" charset="0"/>
                <a:cs typeface="Aparajita" pitchFamily="34" charset="0"/>
              </a:rPr>
              <a:t>event during cell division early in fetal development. As a result, some of the body's cells have one X chromosome and one Y chromosome (46,XY), and other cells have an extra copy of the X chromosome (47,XXY).</a:t>
            </a:r>
            <a:br>
              <a:rPr lang="en-US" sz="2800" b="1" dirty="0">
                <a:latin typeface="Aparajita" pitchFamily="34" charset="0"/>
                <a:cs typeface="Aparajita" pitchFamily="34" charset="0"/>
              </a:rPr>
            </a:b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8" name="Picture 4" descr="https://player.slideplayer.com/75/12546871/slides/slide_16.jpg"/>
          <p:cNvPicPr>
            <a:picLocks noChangeAspect="1" noChangeArrowheads="1"/>
          </p:cNvPicPr>
          <p:nvPr/>
        </p:nvPicPr>
        <p:blipFill>
          <a:blip r:embed="rId1"/>
          <a:srcRect l="11719" t="3906" r="-342" b="12109"/>
          <a:stretch/>
        </p:blipFill>
        <p:spPr bwMode="auto">
          <a:xfrm>
            <a:off x="380960" y="214290"/>
            <a:ext cx="11525331" cy="614366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etic causes of Klinefelter syndrome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-381000" y="86868"/>
            <a:ext cx="10911840" cy="1051560"/>
          </a:xfrm>
        </p:spPr>
        <p:txBody>
          <a:bodyPr anchor="ctr"/>
          <a:lstStyle/>
          <a:p>
            <a:pPr algn="ctr"/>
            <a:r>
              <a:rPr lang="en-US" b="1" dirty="0"/>
              <a:t>P</a:t>
            </a:r>
            <a:r>
              <a:rPr lang="en-US" b="1" dirty="0" smtClean="0"/>
              <a:t>resentation</a:t>
            </a:r>
            <a:endParaRPr lang="ar-JO" b="1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08002" y="1219200"/>
            <a:ext cx="6835775" cy="4949952"/>
          </a:xfrm>
        </p:spPr>
        <p:txBody>
          <a:bodyPr>
            <a:normAutofit fontScale="70000" lnSpcReduction="20000"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4400" b="1" u="sng" dirty="0"/>
              <a:t>History</a:t>
            </a:r>
            <a:r>
              <a:rPr lang="en-US" sz="3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: </a:t>
            </a:r>
          </a:p>
          <a:p>
            <a:pPr algn="l" rtl="0">
              <a:buNone/>
            </a:pPr>
            <a:r>
              <a:rPr lang="en-US" sz="2900" b="1" dirty="0"/>
              <a:t>(Hypogonadism, gynecomastia and infertility are common symptoms) </a:t>
            </a:r>
            <a:r>
              <a:rPr lang="en-US" sz="2900" b="1" dirty="0" smtClean="0"/>
              <a:t>.</a:t>
            </a:r>
            <a:endParaRPr lang="en-US" sz="2900" b="1" dirty="0"/>
          </a:p>
          <a:p>
            <a:pPr algn="l" rtl="0">
              <a:buNone/>
            </a:pPr>
            <a:endParaRPr lang="en-US" dirty="0"/>
          </a:p>
          <a:p>
            <a:pPr algn="l" rtl="0"/>
            <a:r>
              <a:rPr lang="en-US" b="1" u="sng" dirty="0">
                <a:solidFill>
                  <a:srgbClr val="FF0000"/>
                </a:solidFill>
              </a:rPr>
              <a:t>Taller</a:t>
            </a:r>
            <a:r>
              <a:rPr lang="en-US" u="sng" dirty="0"/>
              <a:t> than their peers</a:t>
            </a:r>
            <a:endParaRPr lang="en-US" dirty="0"/>
          </a:p>
          <a:p>
            <a:pPr algn="l" rtl="0"/>
            <a:r>
              <a:rPr lang="en-US" b="1" dirty="0">
                <a:solidFill>
                  <a:srgbClr val="FF0000"/>
                </a:solidFill>
              </a:rPr>
              <a:t>Delayed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or incomplete </a:t>
            </a:r>
            <a:r>
              <a:rPr lang="en-US" b="1" u="sng" dirty="0">
                <a:solidFill>
                  <a:srgbClr val="FF0000"/>
                </a:solidFill>
              </a:rPr>
              <a:t>pubertal development</a:t>
            </a:r>
          </a:p>
          <a:p>
            <a:pPr algn="l" rtl="0"/>
            <a:r>
              <a:rPr lang="en-US" dirty="0"/>
              <a:t>Sparse facial, body, and sexual </a:t>
            </a:r>
            <a:r>
              <a:rPr lang="en-US" u="sng" dirty="0"/>
              <a:t>hair</a:t>
            </a:r>
          </a:p>
          <a:p>
            <a:pPr algn="l" rtl="0"/>
            <a:r>
              <a:rPr lang="en-US" u="sng" dirty="0"/>
              <a:t>Erectile</a:t>
            </a:r>
            <a:r>
              <a:rPr lang="en-US" dirty="0"/>
              <a:t> dysfunction</a:t>
            </a:r>
          </a:p>
          <a:p>
            <a:pPr algn="l" rtl="0"/>
            <a:r>
              <a:rPr lang="en-US" u="sng" dirty="0">
                <a:solidFill>
                  <a:srgbClr val="FF0000"/>
                </a:solidFill>
              </a:rPr>
              <a:t>Osteoporosis</a:t>
            </a:r>
          </a:p>
          <a:p>
            <a:pPr algn="l" rtl="0"/>
            <a:r>
              <a:rPr lang="en-US" u="sng" dirty="0">
                <a:solidFill>
                  <a:srgbClr val="FF0000"/>
                </a:solidFill>
              </a:rPr>
              <a:t>Breast malignancy and chronic inflammatory diseases (SLE)</a:t>
            </a:r>
          </a:p>
          <a:p>
            <a:pPr algn="l" rtl="0"/>
            <a:r>
              <a:rPr lang="en-US" u="sng" dirty="0">
                <a:solidFill>
                  <a:srgbClr val="FF0000"/>
                </a:solidFill>
              </a:rPr>
              <a:t>Speech and language deficits </a:t>
            </a:r>
            <a:r>
              <a:rPr lang="en-US" dirty="0"/>
              <a:t>(especially expressive language)</a:t>
            </a:r>
          </a:p>
          <a:p>
            <a:pPr algn="l" rtl="0"/>
            <a:r>
              <a:rPr lang="en-US" u="sng" dirty="0"/>
              <a:t>Learning disabilities </a:t>
            </a:r>
            <a:r>
              <a:rPr lang="en-US" dirty="0"/>
              <a:t>(lower verbal IQ than performance IQ scores)</a:t>
            </a:r>
          </a:p>
          <a:p>
            <a:pPr algn="l" rtl="0"/>
            <a:r>
              <a:rPr lang="en-US" dirty="0"/>
              <a:t>Poor </a:t>
            </a:r>
            <a:r>
              <a:rPr lang="en-US" u="sng" dirty="0"/>
              <a:t>self-esteem</a:t>
            </a:r>
            <a:r>
              <a:rPr lang="en-US" dirty="0"/>
              <a:t> (increased incidence of anxiety, depression)</a:t>
            </a:r>
          </a:p>
          <a:p>
            <a:pPr algn="l" rtl="0"/>
            <a:r>
              <a:rPr lang="en-US" dirty="0"/>
              <a:t>Behavioral problems (substance abuse)</a:t>
            </a:r>
          </a:p>
          <a:p>
            <a:pPr algn="l" rtl="0"/>
            <a:endParaRPr lang="ar-JO" dirty="0"/>
          </a:p>
        </p:txBody>
      </p:sp>
      <p:pic>
        <p:nvPicPr>
          <p:cNvPr id="4" name="Content Placeholder 3" descr="Klinefelter’s-syndrome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343776" y="876025"/>
            <a:ext cx="4714875" cy="5818909"/>
          </a:xfrm>
          <a:prstGeom prst="rect">
            <a:avLst/>
          </a:prstGeom>
          <a:effectLst/>
        </p:spPr>
      </p:pic>
      <p:sp>
        <p:nvSpPr>
          <p:cNvPr id="5" name="مستطيل 4"/>
          <p:cNvSpPr/>
          <p:nvPr/>
        </p:nvSpPr>
        <p:spPr>
          <a:xfrm>
            <a:off x="571462" y="6072206"/>
            <a:ext cx="90488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Arial" pitchFamily="34" charset="0" panose="020B0604020202020204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Low </a:t>
            </a:r>
            <a:r>
              <a:rPr lang="en-US" b="1" dirty="0" err="1" smtClean="0">
                <a:solidFill>
                  <a:srgbClr val="00B050"/>
                </a:solidFill>
              </a:rPr>
              <a:t>testosteron</a:t>
            </a:r>
            <a:r>
              <a:rPr lang="en-US" b="1" dirty="0" smtClean="0">
                <a:solidFill>
                  <a:srgbClr val="00B050"/>
                </a:solidFill>
              </a:rPr>
              <a:t> ,,, high estrogen : testosterone ratio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EditPoints="1"/>
          </p:cNvSpPr>
          <p:nvPr>
            <p:ph type="body" idx="1"/>
          </p:nvPr>
        </p:nvSpPr>
        <p:spPr>
          <a:xfrm>
            <a:off x="609600" y="1481137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noAutofit/>
          </a:bodyPr>
          <a:lstStyle/>
          <a:p>
            <a:pPr marL="365125" marR="0" indent="-36512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94284"/>
              <a:buFont typeface="Georgia"/>
              <a:buChar char="▶"/>
            </a:pPr>
            <a:r>
              <a:rPr lang="en-US" sz="3500" i="0" u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Kleinfelter Syndrome</a:t>
            </a:r>
            <a:r>
              <a:rPr lang="en-US" sz="3300" i="0" u="none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is an example of trisomy the individual is born with three sex chromosome, XXY.</a:t>
            </a:r>
          </a:p>
          <a:p>
            <a:pPr marL="0" marR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3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3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indent="-365124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ct val="89188"/>
              <a:buFont typeface="Georgia"/>
              <a:buChar char="▶"/>
            </a:pPr>
            <a:r>
              <a:rPr lang="en-US" sz="3700" i="0" u="non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Turner Syndrome</a:t>
            </a:r>
            <a:r>
              <a:rPr lang="en-US" sz="3300" i="0" u="none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is an example of monosomy the individual is born with only one sex chromosome, an X.</a:t>
            </a:r>
          </a:p>
          <a:p>
            <a:pPr marL="365125" marR="0" indent="-263525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300" i="0" u="none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indent="-2635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300" i="0" u="none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71449" y="219075"/>
            <a:ext cx="12395200" cy="6096000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4000" b="1" dirty="0"/>
              <a:t>PHYSICAL EXAM :</a:t>
            </a:r>
          </a:p>
          <a:p>
            <a:pPr algn="l" rtl="0"/>
            <a:endParaRPr lang="en-US" sz="2400" dirty="0"/>
          </a:p>
          <a:p>
            <a:pPr algn="l" rtl="0"/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</a:rPr>
              <a:t>BABIES</a:t>
            </a:r>
            <a:r>
              <a:rPr lang="en-US" sz="2400" b="1" u="sng" dirty="0"/>
              <a:t> : </a:t>
            </a:r>
          </a:p>
          <a:p>
            <a:pPr algn="l" rtl="0">
              <a:buNone/>
            </a:pPr>
            <a:r>
              <a:rPr lang="en-US" sz="2000" dirty="0"/>
              <a:t>        1. Poor </a:t>
            </a:r>
            <a:r>
              <a:rPr lang="en-US" sz="2000" b="1" dirty="0"/>
              <a:t>muscle tone </a:t>
            </a:r>
            <a:r>
              <a:rPr lang="en-US" sz="2000" dirty="0"/>
              <a:t>and strength .</a:t>
            </a:r>
          </a:p>
          <a:p>
            <a:pPr algn="l" rtl="0">
              <a:buNone/>
            </a:pPr>
            <a:r>
              <a:rPr lang="en-US" sz="2000" dirty="0"/>
              <a:t>        2. Undescended </a:t>
            </a:r>
            <a:r>
              <a:rPr lang="en-US" sz="2000" b="1" dirty="0"/>
              <a:t>testes / </a:t>
            </a:r>
            <a:r>
              <a:rPr lang="en-US" sz="2000" dirty="0"/>
              <a:t>Hypospadias</a:t>
            </a:r>
            <a:endParaRPr lang="en-US" sz="2000" b="1" dirty="0"/>
          </a:p>
          <a:p>
            <a:pPr algn="l" rtl="0">
              <a:buNone/>
            </a:pPr>
            <a:r>
              <a:rPr lang="en-US" sz="2000" dirty="0"/>
              <a:t>        3. Impaired gross and fine </a:t>
            </a:r>
            <a:r>
              <a:rPr lang="en-US" sz="2000" b="1" dirty="0"/>
              <a:t>motor skills </a:t>
            </a:r>
            <a:r>
              <a:rPr lang="en-US" sz="2000" dirty="0"/>
              <a:t>and coordination</a:t>
            </a:r>
            <a:r>
              <a:rPr lang="en-US" sz="2400" dirty="0"/>
              <a:t> .</a:t>
            </a:r>
          </a:p>
          <a:p>
            <a:pPr algn="l" rtl="0"/>
            <a:endParaRPr lang="en-US" sz="2400" dirty="0"/>
          </a:p>
          <a:p>
            <a:pPr algn="l" rtl="0"/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</a:rPr>
              <a:t>CHILDHOOD</a:t>
            </a:r>
            <a:r>
              <a:rPr lang="en-US" sz="2800" dirty="0"/>
              <a:t> :</a:t>
            </a:r>
          </a:p>
          <a:p>
            <a:pPr algn="l" rtl="0">
              <a:buNone/>
            </a:pPr>
            <a:r>
              <a:rPr lang="en-US" sz="2000" dirty="0"/>
              <a:t>        - Synkinetic movements and </a:t>
            </a:r>
            <a:r>
              <a:rPr lang="en-US" sz="2000" b="1" dirty="0"/>
              <a:t>tremor</a:t>
            </a:r>
            <a:r>
              <a:rPr lang="en-US" sz="2000" dirty="0"/>
              <a:t> can be seen in early childhood.</a:t>
            </a:r>
          </a:p>
          <a:p>
            <a:pPr algn="l" rtl="0">
              <a:buNone/>
            </a:pPr>
            <a:r>
              <a:rPr lang="en-US" sz="2000" dirty="0"/>
              <a:t>        - Less </a:t>
            </a:r>
            <a:r>
              <a:rPr lang="en-US" sz="2000" b="1" dirty="0"/>
              <a:t>muscle</a:t>
            </a:r>
            <a:r>
              <a:rPr lang="en-US" sz="2000" dirty="0"/>
              <a:t> </a:t>
            </a:r>
            <a:r>
              <a:rPr lang="en-US" sz="2000" b="1" dirty="0"/>
              <a:t>coordination and control .</a:t>
            </a:r>
          </a:p>
          <a:p>
            <a:pPr algn="l" rtl="0">
              <a:buNone/>
            </a:pPr>
            <a:r>
              <a:rPr lang="en-US" sz="2000" dirty="0"/>
              <a:t>        - Specific </a:t>
            </a:r>
            <a:r>
              <a:rPr lang="en-US" sz="2000" b="1" dirty="0"/>
              <a:t>learning</a:t>
            </a:r>
            <a:r>
              <a:rPr lang="en-US" sz="2000" dirty="0"/>
              <a:t> disabilities.</a:t>
            </a:r>
          </a:p>
          <a:p>
            <a:pPr algn="l" rtl="0">
              <a:buNone/>
            </a:pPr>
            <a:r>
              <a:rPr lang="en-US" sz="2000" b="1" dirty="0"/>
              <a:t>       </a:t>
            </a:r>
            <a:r>
              <a:rPr lang="en-US" sz="1800" b="1" dirty="0"/>
              <a:t> - </a:t>
            </a:r>
            <a:r>
              <a:rPr lang="en-US" sz="2000" b="1" dirty="0"/>
              <a:t>Expressive language ,</a:t>
            </a:r>
            <a:r>
              <a:rPr lang="en-US" sz="2000" dirty="0"/>
              <a:t> understanding complex constructions, </a:t>
            </a:r>
          </a:p>
          <a:p>
            <a:pPr algn="l" rtl="0">
              <a:buNone/>
            </a:pPr>
            <a:r>
              <a:rPr lang="en-US" sz="2000" dirty="0"/>
              <a:t>           oral language production , memory deficit and lower social skills. </a:t>
            </a:r>
          </a:p>
          <a:p>
            <a:pPr algn="l" rtl="0"/>
            <a:endParaRPr lang="ar-JO" sz="2400" dirty="0"/>
          </a:p>
        </p:txBody>
      </p:sp>
    </p:spTree>
  </p:cSld>
  <p:clrMapOvr>
    <a:masterClrMapping/>
  </p:clrMapOvr>
  <p:transition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59546" y="216409"/>
            <a:ext cx="10603737" cy="5603367"/>
          </a:xfrm>
        </p:spPr>
        <p:txBody>
          <a:bodyPr>
            <a:normAutofit/>
          </a:bodyPr>
          <a:lstStyle/>
          <a:p>
            <a:pPr algn="l" rtl="0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</a:rPr>
              <a:t>PUBERTY</a:t>
            </a:r>
            <a:r>
              <a:rPr lang="en-US" dirty="0"/>
              <a:t>  : </a:t>
            </a:r>
            <a:r>
              <a:rPr lang="en-US" sz="2000" dirty="0"/>
              <a:t>(Delay)</a:t>
            </a:r>
            <a:endParaRPr lang="en-US" dirty="0"/>
          </a:p>
          <a:p>
            <a:pPr algn="l" rtl="0">
              <a:buNone/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400" dirty="0"/>
              <a:t>- </a:t>
            </a:r>
            <a:r>
              <a:rPr lang="en-US" sz="2400" b="1" u="sng" dirty="0"/>
              <a:t>Gynecomastia .</a:t>
            </a:r>
          </a:p>
          <a:p>
            <a:pPr algn="l" rtl="0">
              <a:buNone/>
            </a:pPr>
            <a:r>
              <a:rPr lang="en-US" sz="2400" dirty="0"/>
              <a:t>    - Failure to produce viable </a:t>
            </a:r>
            <a:r>
              <a:rPr lang="en-US" sz="2400" b="1" u="sng" dirty="0"/>
              <a:t>sperm</a:t>
            </a:r>
            <a:r>
              <a:rPr lang="en-US" sz="2400" dirty="0"/>
              <a:t> .</a:t>
            </a:r>
          </a:p>
          <a:p>
            <a:pPr algn="l" rtl="0">
              <a:buNone/>
            </a:pPr>
            <a:r>
              <a:rPr lang="en-US" sz="2400" dirty="0"/>
              <a:t>    - Low production of testicular </a:t>
            </a:r>
            <a:r>
              <a:rPr lang="en-US" sz="2400" b="1" u="sng" dirty="0"/>
              <a:t>testosterone</a:t>
            </a:r>
            <a:r>
              <a:rPr lang="en-US" sz="2400" dirty="0"/>
              <a:t> : Failure to develop</a:t>
            </a:r>
          </a:p>
          <a:p>
            <a:pPr algn="l" rtl="0">
              <a:buNone/>
            </a:pPr>
            <a:r>
              <a:rPr lang="en-US" sz="2400" dirty="0"/>
              <a:t>      later secondary sexual characteristics, such as facial hair,</a:t>
            </a:r>
          </a:p>
          <a:p>
            <a:pPr algn="l" rtl="0">
              <a:buNone/>
            </a:pPr>
            <a:r>
              <a:rPr lang="en-US" sz="2400" dirty="0"/>
              <a:t>       deepening of the voice, and libido.</a:t>
            </a:r>
          </a:p>
          <a:p>
            <a:pPr algn="l" rtl="0">
              <a:buNone/>
            </a:pPr>
            <a:r>
              <a:rPr lang="en-US" sz="2000" dirty="0"/>
              <a:t>   </a:t>
            </a:r>
          </a:p>
          <a:p>
            <a:pPr algn="l" rtl="0">
              <a:buNone/>
            </a:pPr>
            <a:endParaRPr lang="en-US" sz="2000" dirty="0"/>
          </a:p>
          <a:p>
            <a:pPr algn="l" rtl="0"/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ADULTHOOD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l" rtl="0">
              <a:buNone/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/>
              <a:t>- </a:t>
            </a:r>
            <a:r>
              <a:rPr lang="en-US" sz="2400" b="1" dirty="0"/>
              <a:t>Infertility.</a:t>
            </a:r>
          </a:p>
          <a:p>
            <a:pPr algn="l" rtl="0">
              <a:buNone/>
            </a:pPr>
            <a:r>
              <a:rPr lang="en-US" sz="2400" dirty="0"/>
              <a:t> - </a:t>
            </a:r>
            <a:r>
              <a:rPr lang="en-US" sz="2400" b="1" dirty="0"/>
              <a:t>osteopenia</a:t>
            </a:r>
            <a:r>
              <a:rPr lang="en-US" sz="2400" dirty="0"/>
              <a:t> and </a:t>
            </a:r>
            <a:r>
              <a:rPr lang="en-US" sz="2400" b="1" dirty="0"/>
              <a:t>osteoporosis</a:t>
            </a:r>
            <a:r>
              <a:rPr lang="en-US" sz="2400" dirty="0"/>
              <a:t> .</a:t>
            </a:r>
            <a:endParaRPr lang="en-US" sz="2400" b="1" dirty="0"/>
          </a:p>
          <a:p>
            <a:pPr algn="l" rtl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Picture 4" descr="Klinefelter syndrome diagnosis Mnemonics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28763" y="242186"/>
            <a:ext cx="7810555" cy="4762500"/>
          </a:xfrm>
          <a:prstGeom prst="rect">
            <a:avLst/>
          </a:prstGeom>
          <a:noFill/>
        </p:spPr>
      </p:pic>
      <p:pic>
        <p:nvPicPr>
          <p:cNvPr id="5" name="Picture 2" descr="Klinefelter syndrome - The Medical No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79" y="3143248"/>
            <a:ext cx="6250781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62560" y="254127"/>
            <a:ext cx="6543040" cy="5870448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3600" b="1" dirty="0"/>
              <a:t>Laboratory Studies:</a:t>
            </a:r>
          </a:p>
          <a:p>
            <a:pPr algn="l" rtl="0"/>
            <a:r>
              <a:rPr lang="en-US" b="1" dirty="0">
                <a:solidFill>
                  <a:srgbClr val="00B050"/>
                </a:solidFill>
              </a:rPr>
              <a:t>Prenatal testing:</a:t>
            </a:r>
          </a:p>
          <a:p>
            <a:pPr algn="l" rtl="0">
              <a:buNone/>
            </a:pPr>
            <a:r>
              <a:rPr lang="en-US" sz="2000" dirty="0"/>
              <a:t>1.  Fetal </a:t>
            </a:r>
            <a:r>
              <a:rPr lang="en-US" sz="2000" u="sng" dirty="0"/>
              <a:t>cytogenetic analyses</a:t>
            </a:r>
            <a:r>
              <a:rPr lang="en-US" sz="2000" dirty="0"/>
              <a:t> performed on</a:t>
            </a:r>
          </a:p>
          <a:p>
            <a:pPr algn="l" rtl="0">
              <a:buNone/>
            </a:pPr>
            <a:r>
              <a:rPr lang="en-US" sz="2000" dirty="0"/>
              <a:t>     chorionic </a:t>
            </a:r>
            <a:r>
              <a:rPr lang="en-US" sz="2000" dirty="0" err="1"/>
              <a:t>villi</a:t>
            </a:r>
            <a:r>
              <a:rPr lang="en-US" sz="2000" dirty="0"/>
              <a:t> or </a:t>
            </a:r>
            <a:r>
              <a:rPr lang="en-US" sz="2000" dirty="0" err="1"/>
              <a:t>amniocytes</a:t>
            </a:r>
            <a:r>
              <a:rPr lang="en-US" sz="2000" dirty="0"/>
              <a:t>.</a:t>
            </a:r>
          </a:p>
          <a:p>
            <a:pPr algn="l" rtl="0">
              <a:buNone/>
            </a:pPr>
            <a:endParaRPr lang="en-US" sz="2000" dirty="0"/>
          </a:p>
          <a:p>
            <a:pPr algn="l" rtl="0">
              <a:buNone/>
            </a:pPr>
            <a:r>
              <a:rPr lang="en-US" sz="2000" dirty="0"/>
              <a:t>2.  </a:t>
            </a:r>
            <a:r>
              <a:rPr lang="en-US" sz="2000" u="sng" dirty="0"/>
              <a:t>Noninvasive prenatal tests </a:t>
            </a:r>
            <a:r>
              <a:rPr lang="en-US" sz="2000" dirty="0"/>
              <a:t>(NIPT) that </a:t>
            </a:r>
          </a:p>
          <a:p>
            <a:pPr algn="l" rtl="0">
              <a:buNone/>
            </a:pPr>
            <a:r>
              <a:rPr lang="en-US" sz="2000" dirty="0"/>
              <a:t>     analyze cell-free fetal DNA circulating</a:t>
            </a:r>
          </a:p>
          <a:p>
            <a:pPr algn="l" rtl="0">
              <a:buNone/>
            </a:pPr>
            <a:r>
              <a:rPr lang="en-US" sz="2000" dirty="0"/>
              <a:t>      in maternal blood.</a:t>
            </a:r>
          </a:p>
          <a:p>
            <a:pPr algn="l" rtl="0">
              <a:buNone/>
            </a:pPr>
            <a:endParaRPr lang="en-US" sz="1800" dirty="0"/>
          </a:p>
          <a:p>
            <a:pPr algn="l" rtl="0">
              <a:buClr>
                <a:schemeClr val="tx2">
                  <a:lumMod val="75000"/>
                </a:schemeClr>
              </a:buClr>
            </a:pPr>
            <a:r>
              <a:rPr lang="en-US" b="1" dirty="0">
                <a:solidFill>
                  <a:srgbClr val="00B050"/>
                </a:solidFill>
              </a:rPr>
              <a:t>Postnatal testing:</a:t>
            </a:r>
          </a:p>
          <a:p>
            <a:pPr algn="l" rtl="0">
              <a:buClr>
                <a:schemeClr val="tx2">
                  <a:lumMod val="75000"/>
                </a:schemeClr>
              </a:buClr>
              <a:buNone/>
            </a:pPr>
            <a:r>
              <a:rPr lang="en-US" sz="2000" dirty="0"/>
              <a:t>1. Clinically “age-related “ .</a:t>
            </a:r>
          </a:p>
          <a:p>
            <a:pPr algn="l" rtl="0">
              <a:buClr>
                <a:schemeClr val="tx2">
                  <a:lumMod val="75000"/>
                </a:schemeClr>
              </a:buClr>
              <a:buNone/>
            </a:pPr>
            <a:r>
              <a:rPr lang="en-US" sz="2000" dirty="0"/>
              <a:t>2.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dirty="0" err="1"/>
              <a:t>Karyotype</a:t>
            </a:r>
            <a:r>
              <a:rPr lang="en-US" sz="2000" dirty="0"/>
              <a:t> analysis.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Content Placeholder 3" descr="fetus_bloodstream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77003" y="3189351"/>
            <a:ext cx="5974940" cy="3276600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pic>
        <p:nvPicPr>
          <p:cNvPr id="3074" name="Picture 2" descr="Diagnosis of Klinefelter syndr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1967" y="254129"/>
            <a:ext cx="5537332" cy="291064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</p:spTree>
  </p:cSld>
  <p:clrMapOvr>
    <a:masterClrMapping/>
  </p:clrMapOvr>
  <p:transition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 noEditPoints="1"/>
          </p:cNvSpPr>
          <p:nvPr>
            <p:ph idx="1"/>
          </p:nvPr>
        </p:nvSpPr>
        <p:spPr>
          <a:xfrm>
            <a:off x="660400" y="244602"/>
            <a:ext cx="10871200" cy="6184794"/>
          </a:xfrm>
        </p:spPr>
        <p:txBody>
          <a:bodyPr>
            <a:normAutofit fontScale="92500" lnSpcReduction="20000"/>
          </a:bodyPr>
          <a:lstStyle/>
          <a:p>
            <a:pPr algn="ctr" rtl="0">
              <a:buNone/>
            </a:pPr>
            <a:r>
              <a:rPr lang="en-US" sz="3900" b="1" dirty="0" smtClean="0"/>
              <a:t>TREATMENT</a:t>
            </a:r>
            <a:endParaRPr lang="en-US" sz="3900" b="1" dirty="0"/>
          </a:p>
          <a:p>
            <a:pPr algn="l" rtl="0"/>
            <a:r>
              <a:rPr lang="en-US" sz="2800" b="1" dirty="0">
                <a:solidFill>
                  <a:srgbClr val="0070C0"/>
                </a:solidFill>
              </a:rPr>
              <a:t>Androgen replacement therapy</a:t>
            </a:r>
          </a:p>
          <a:p>
            <a:pPr algn="l" rtl="0">
              <a:buNone/>
            </a:pPr>
            <a:r>
              <a:rPr lang="en-US" sz="2400" dirty="0"/>
              <a:t>    - Most </a:t>
            </a:r>
            <a:r>
              <a:rPr lang="en-US" sz="2400" b="1" u="sng" dirty="0"/>
              <a:t>important</a:t>
            </a:r>
            <a:r>
              <a:rPr lang="en-US" sz="2400" dirty="0"/>
              <a:t> aspect of treatment .</a:t>
            </a:r>
          </a:p>
          <a:p>
            <a:pPr algn="l" rtl="0">
              <a:buNone/>
            </a:pPr>
            <a:r>
              <a:rPr lang="en-US" sz="2400" dirty="0"/>
              <a:t>    </a:t>
            </a:r>
            <a:r>
              <a:rPr lang="en-US" sz="2400" dirty="0" smtClean="0"/>
              <a:t> </a:t>
            </a:r>
            <a:r>
              <a:rPr lang="en-US" sz="2400" dirty="0"/>
              <a:t>- Started at </a:t>
            </a:r>
            <a:r>
              <a:rPr lang="en-US" sz="2400" b="1" u="sng" dirty="0"/>
              <a:t>puberty</a:t>
            </a:r>
            <a:r>
              <a:rPr lang="en-US" sz="2400" u="sng" dirty="0"/>
              <a:t>, </a:t>
            </a:r>
            <a:r>
              <a:rPr lang="en-US" sz="2400" dirty="0"/>
              <a:t>increased over time </a:t>
            </a:r>
            <a:r>
              <a:rPr lang="en-US" sz="2400" dirty="0" smtClean="0"/>
              <a:t>.</a:t>
            </a:r>
          </a:p>
          <a:p>
            <a:pPr marL="457200" algn="l" rtl="0">
              <a:lnSpc>
                <a:spcPct val="90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en-US" sz="2400" dirty="0" smtClean="0"/>
              <a:t>Changes such as developing a deeper voice, growing facial and body hair, and increasing muscle mass and penis size. </a:t>
            </a:r>
          </a:p>
          <a:p>
            <a:pPr marL="457200" algn="l" rtl="0">
              <a:lnSpc>
                <a:spcPct val="90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en-US" sz="2400" b="1" dirty="0" smtClean="0">
                <a:solidFill>
                  <a:srgbClr val="FF0000"/>
                </a:solidFill>
              </a:rPr>
              <a:t> It will not result in testicle enlargement or improve infertility.</a:t>
            </a:r>
          </a:p>
          <a:p>
            <a:pPr marL="457200" algn="l" rtl="0">
              <a:lnSpc>
                <a:spcPct val="90000"/>
              </a:lnSpc>
              <a:spcBef>
                <a:spcPts val="1000"/>
              </a:spcBef>
              <a:buSzPts val="1800"/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457200" algn="l" rtl="0">
              <a:lnSpc>
                <a:spcPct val="90000"/>
              </a:lnSpc>
              <a:spcBef>
                <a:spcPts val="1000"/>
              </a:spcBef>
              <a:buSzPts val="1800"/>
            </a:pPr>
            <a:r>
              <a:rPr lang="en-US" sz="2800" b="1" dirty="0" smtClean="0">
                <a:solidFill>
                  <a:srgbClr val="0070C0"/>
                </a:solidFill>
              </a:rPr>
              <a:t>Breast Tissue Removal </a:t>
            </a:r>
            <a:r>
              <a:rPr lang="en-US" sz="2400" dirty="0" smtClean="0"/>
              <a:t>In males who develop </a:t>
            </a:r>
            <a:r>
              <a:rPr lang="en-US" sz="2400" b="1" u="sng" dirty="0" smtClean="0"/>
              <a:t>enlarged breasts; </a:t>
            </a:r>
            <a:r>
              <a:rPr lang="en-US" sz="2400" b="1" u="sng" dirty="0"/>
              <a:t> </a:t>
            </a:r>
            <a:r>
              <a:rPr lang="en-US" sz="2400" b="1" dirty="0" smtClean="0"/>
              <a:t>Because there is increase risk for </a:t>
            </a:r>
            <a:r>
              <a:rPr lang="en-US" sz="2400" b="1" dirty="0" smtClean="0">
                <a:solidFill>
                  <a:srgbClr val="FF0000"/>
                </a:solidFill>
              </a:rPr>
              <a:t>breast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cancer</a:t>
            </a:r>
            <a:r>
              <a:rPr lang="en-US" sz="2400" b="1" dirty="0" smtClean="0"/>
              <a:t> in </a:t>
            </a:r>
            <a:r>
              <a:rPr lang="en-US" sz="2400" b="1" dirty="0" err="1" smtClean="0"/>
              <a:t>klinefelter</a:t>
            </a:r>
            <a:r>
              <a:rPr lang="en-US" sz="2400" b="1" dirty="0" smtClean="0"/>
              <a:t> syndrome.</a:t>
            </a:r>
          </a:p>
          <a:p>
            <a:pPr marL="457200" algn="l" rtl="0">
              <a:lnSpc>
                <a:spcPct val="90000"/>
              </a:lnSpc>
              <a:spcBef>
                <a:spcPts val="1000"/>
              </a:spcBef>
              <a:buSzPts val="1800"/>
            </a:pPr>
            <a:endParaRPr lang="en-US" sz="2400" b="1" dirty="0">
              <a:solidFill>
                <a:srgbClr val="FF0000"/>
              </a:solidFill>
            </a:endParaRPr>
          </a:p>
          <a:p>
            <a:pPr algn="l" rtl="0">
              <a:buClr>
                <a:schemeClr val="accent5">
                  <a:lumMod val="50000"/>
                </a:schemeClr>
              </a:buClr>
            </a:pPr>
            <a:r>
              <a:rPr lang="en-US" sz="2800" b="1" dirty="0">
                <a:solidFill>
                  <a:srgbClr val="0070C0"/>
                </a:solidFill>
              </a:rPr>
              <a:t>Speech and behavioral therapy</a:t>
            </a:r>
            <a:r>
              <a:rPr lang="en-US" sz="2800" b="1" dirty="0" smtClean="0">
                <a:solidFill>
                  <a:srgbClr val="0070C0"/>
                </a:solidFill>
              </a:rPr>
              <a:t>.</a:t>
            </a:r>
          </a:p>
          <a:p>
            <a:pPr algn="l" rtl="0">
              <a:buClr>
                <a:schemeClr val="accent5">
                  <a:lumMod val="50000"/>
                </a:schemeClr>
              </a:buClr>
            </a:pPr>
            <a:endParaRPr lang="en-US" sz="2800" b="1" dirty="0">
              <a:solidFill>
                <a:srgbClr val="0070C0"/>
              </a:solidFill>
            </a:endParaRPr>
          </a:p>
          <a:p>
            <a:pPr algn="l" rtl="0">
              <a:buClr>
                <a:schemeClr val="accent5">
                  <a:lumMod val="50000"/>
                </a:schemeClr>
              </a:buClr>
            </a:pPr>
            <a:r>
              <a:rPr lang="en-US" sz="2800" b="1" dirty="0">
                <a:solidFill>
                  <a:srgbClr val="0070C0"/>
                </a:solidFill>
              </a:rPr>
              <a:t>Physical and occupational therapy : </a:t>
            </a:r>
            <a:r>
              <a:rPr lang="en-US" sz="2400" u="sng" dirty="0" err="1"/>
              <a:t>hypotonia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</a:p>
          <a:p>
            <a:pPr algn="l" rtl="0">
              <a:buClr>
                <a:schemeClr val="accent5">
                  <a:lumMod val="50000"/>
                </a:schemeClr>
              </a:buClr>
            </a:pPr>
            <a:endParaRPr lang="en-US" sz="2800" dirty="0" smtClean="0">
              <a:solidFill>
                <a:srgbClr val="0070C0"/>
              </a:solidFill>
            </a:endParaRPr>
          </a:p>
          <a:p>
            <a:pPr algn="l" rtl="0">
              <a:buClr>
                <a:schemeClr val="accent5">
                  <a:lumMod val="50000"/>
                </a:schemeClr>
              </a:buClr>
            </a:pPr>
            <a:r>
              <a:rPr lang="en-US" sz="3100" b="1" dirty="0" smtClean="0">
                <a:solidFill>
                  <a:srgbClr val="0070C0"/>
                </a:solidFill>
              </a:rPr>
              <a:t> Psychological counseling</a:t>
            </a:r>
            <a:r>
              <a:rPr lang="en-US" sz="3100" dirty="0" smtClean="0">
                <a:solidFill>
                  <a:srgbClr val="0070C0"/>
                </a:solidFill>
              </a:rPr>
              <a:t> </a:t>
            </a:r>
          </a:p>
          <a:p>
            <a:pPr algn="l" rtl="0">
              <a:buClr>
                <a:schemeClr val="accent5">
                  <a:lumMod val="50000"/>
                </a:schemeClr>
              </a:buClr>
            </a:pPr>
            <a:endParaRPr lang="en-US" sz="2800" dirty="0" smtClean="0">
              <a:solidFill>
                <a:srgbClr val="0070C0"/>
              </a:solidFill>
            </a:endParaRPr>
          </a:p>
          <a:p>
            <a:pPr algn="l" rtl="0">
              <a:buClr>
                <a:schemeClr val="accent5">
                  <a:lumMod val="50000"/>
                </a:schemeClr>
              </a:buClr>
            </a:pPr>
            <a:endParaRPr lang="en-US" sz="2800" dirty="0">
              <a:solidFill>
                <a:srgbClr val="0070C0"/>
              </a:solidFill>
            </a:endParaRPr>
          </a:p>
          <a:p>
            <a:pPr algn="l" rtl="0">
              <a:buClr>
                <a:schemeClr val="accent5">
                  <a:lumMod val="50000"/>
                </a:schemeClr>
              </a:buClr>
            </a:pP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l" rtl="0"/>
            <a:endParaRPr lang="ar-JO" dirty="0"/>
          </a:p>
        </p:txBody>
      </p:sp>
      <p:sp>
        <p:nvSpPr>
          <p:cNvPr id="4" name="مستطيل 3"/>
          <p:cNvSpPr/>
          <p:nvPr/>
        </p:nvSpPr>
        <p:spPr>
          <a:xfrm>
            <a:off x="6096000" y="2928934"/>
            <a:ext cx="6096000" cy="2862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 noEditPoints="1"/>
          </p:cNvSpPr>
          <p:nvPr>
            <p:ph idx="1"/>
          </p:nvPr>
        </p:nvSpPr>
        <p:spPr>
          <a:xfrm>
            <a:off x="476211" y="285729"/>
            <a:ext cx="10972800" cy="4525963"/>
          </a:xfrm>
        </p:spPr>
        <p:txBody>
          <a:bodyPr>
            <a:normAutofit/>
          </a:bodyPr>
          <a:lstStyle/>
          <a:p>
            <a:pPr algn="l" rtl="0">
              <a:buClr>
                <a:schemeClr val="accent5">
                  <a:lumMod val="50000"/>
                </a:schemeClr>
              </a:buClr>
            </a:pPr>
            <a:r>
              <a:rPr lang="en-US" sz="3600" b="1" dirty="0" smtClean="0">
                <a:solidFill>
                  <a:srgbClr val="0070C0"/>
                </a:solidFill>
              </a:rPr>
              <a:t>Treatment for infertility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en-US" dirty="0" smtClean="0"/>
              <a:t> Through the use of isolation of  viable sperm through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testicular biopsy</a:t>
            </a:r>
            <a:r>
              <a:rPr lang="en-US" dirty="0" smtClean="0"/>
              <a:t>, </a:t>
            </a:r>
          </a:p>
          <a:p>
            <a:pPr algn="l" rtl="0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/>
              <a:t>    coupled </a:t>
            </a:r>
            <a:r>
              <a:rPr lang="en-US" u="sng" dirty="0" smtClean="0"/>
              <a:t>with in vitro fertilization and </a:t>
            </a:r>
          </a:p>
          <a:p>
            <a:pPr algn="l" rtl="0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/>
              <a:t>    </a:t>
            </a:r>
            <a:r>
              <a:rPr lang="en-US" u="sng" dirty="0" err="1" smtClean="0"/>
              <a:t>intracytoplasmic</a:t>
            </a:r>
            <a:r>
              <a:rPr lang="en-US" u="sng" dirty="0" smtClean="0"/>
              <a:t> sperm injection</a:t>
            </a:r>
            <a:r>
              <a:rPr lang="en-US" dirty="0" smtClean="0"/>
              <a:t>, it is possible for men with KS to father</a:t>
            </a:r>
          </a:p>
          <a:p>
            <a:pPr algn="l" rtl="0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/>
              <a:t>    children.</a:t>
            </a:r>
          </a:p>
          <a:p>
            <a:pPr algn="l" rtl="0">
              <a:buClr>
                <a:schemeClr val="accent5">
                  <a:lumMod val="50000"/>
                </a:schemeClr>
              </a:buClr>
              <a:buNone/>
            </a:pPr>
            <a:endParaRPr lang="en-US" dirty="0" smtClean="0"/>
          </a:p>
          <a:p>
            <a:pPr algn="l" rtl="0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/>
              <a:t>* </a:t>
            </a:r>
            <a:r>
              <a:rPr lang="en-US" b="1" dirty="0" smtClean="0">
                <a:solidFill>
                  <a:schemeClr val="accent2"/>
                </a:solidFill>
              </a:rPr>
              <a:t>all children born to these men</a:t>
            </a:r>
          </a:p>
          <a:p>
            <a:pPr algn="l" rtl="0">
              <a:buClr>
                <a:schemeClr val="accent5">
                  <a:lumMod val="50000"/>
                </a:schemeClr>
              </a:buClr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    using this technology have had a normal</a:t>
            </a:r>
          </a:p>
          <a:p>
            <a:pPr algn="l" rtl="0">
              <a:buClr>
                <a:schemeClr val="accent5">
                  <a:lumMod val="50000"/>
                </a:schemeClr>
              </a:buClr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    chromosome complement.</a:t>
            </a:r>
          </a:p>
          <a:p>
            <a:pPr algn="l" rtl="0">
              <a:buClr>
                <a:schemeClr val="accent5">
                  <a:lumMod val="50000"/>
                </a:schemeClr>
              </a:buClr>
            </a:pPr>
            <a:endParaRPr lang="en-US" dirty="0" smtClean="0"/>
          </a:p>
          <a:p>
            <a:endParaRPr lang="ar-JO" dirty="0"/>
          </a:p>
        </p:txBody>
      </p:sp>
      <p:pic>
        <p:nvPicPr>
          <p:cNvPr id="4" name="Picture 5" descr="download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24760" y="4208990"/>
            <a:ext cx="4143363" cy="2649010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</p:spTree>
  </p:cSld>
  <p:clrMapOvr>
    <a:masterClrMapping/>
  </p:clrMapOvr>
  <p:transition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EditPoints="1" noChangeArrowheads="1"/>
          </p:cNvSpPr>
          <p:nvPr>
            <p:ph type="ctrTitle"/>
          </p:nvPr>
        </p:nvSpPr>
        <p:spPr>
          <a:xfrm>
            <a:off x="805604" y="25402"/>
            <a:ext cx="10363200" cy="147002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rtl="0"/>
            <a:r>
              <a:rPr lang="en-US" sz="72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Turner syndrome</a:t>
            </a:r>
          </a:p>
        </p:txBody>
      </p:sp>
      <p:sp>
        <p:nvSpPr>
          <p:cNvPr id="2051" name="Rectangle 3"/>
          <p:cNvSpPr>
            <a:spLocks noGrp="1" noEditPoints="1" noChangeArrowheads="1"/>
          </p:cNvSpPr>
          <p:nvPr>
            <p:ph type="subTitle" idx="1"/>
          </p:nvPr>
        </p:nvSpPr>
        <p:spPr>
          <a:xfrm>
            <a:off x="1828800" y="4724400"/>
            <a:ext cx="8534400" cy="91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صورة 3" descr="turner-syndrome-9-638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88896" y="1495425"/>
            <a:ext cx="6797675" cy="4341495"/>
          </a:xfrm>
          <a:prstGeom prst="rect">
            <a:avLst/>
          </a:prstGeom>
        </p:spPr>
      </p:pic>
      <p:pic>
        <p:nvPicPr>
          <p:cNvPr id="19458" name="Picture 2" descr="What is Turner Syndrome?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85709" y="285728"/>
            <a:ext cx="5429288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285709" y="785794"/>
            <a:ext cx="11320184" cy="1071570"/>
          </a:xfrm>
        </p:spPr>
        <p:txBody>
          <a:bodyPr>
            <a:noAutofit/>
          </a:bodyPr>
          <a:lstStyle/>
          <a:p>
            <a:pPr algn="l" rtl="0">
              <a:buFont typeface="Arial" pitchFamily="34" charset="0" panose="020B0604020202020204"/>
              <a:buChar char="•"/>
            </a:pPr>
            <a:r>
              <a:rPr lang="en-US" sz="3200" b="1" dirty="0" smtClean="0">
                <a:latin typeface="Aparajita" pitchFamily="34" charset="0"/>
                <a:ea typeface="Microsoft YaHei UI" charset="-122" panose="020B0503020204020204"/>
                <a:cs typeface="Aparajita" pitchFamily="34" charset="0"/>
              </a:rPr>
              <a:t>Turner syndrome </a:t>
            </a:r>
            <a:r>
              <a:rPr lang="en-US" sz="3200" b="1" dirty="0" smtClean="0">
                <a:latin typeface="Aparajita" pitchFamily="34" charset="0"/>
                <a:ea typeface="Microsoft YaHei UI" charset="-122" panose="020B0503020204020204"/>
                <a:cs typeface="Aparajita" pitchFamily="34" charset="0"/>
                <a:sym typeface="+mn-ea"/>
              </a:rPr>
              <a:t>(45 , X0)  </a:t>
            </a:r>
            <a:r>
              <a:rPr lang="en-US" sz="3200" dirty="0" smtClean="0">
                <a:latin typeface="Aparajita" pitchFamily="34" charset="0"/>
                <a:ea typeface="Microsoft YaHei UI" charset="-122" panose="020B0503020204020204"/>
                <a:cs typeface="Aparajita" pitchFamily="34" charset="0"/>
              </a:rPr>
              <a:t>genetic </a:t>
            </a:r>
            <a:r>
              <a:rPr lang="en-US" sz="3200" dirty="0">
                <a:latin typeface="Aparajita" pitchFamily="34" charset="0"/>
                <a:ea typeface="Microsoft YaHei UI" charset="-122" panose="020B0503020204020204"/>
                <a:cs typeface="Aparajita" pitchFamily="34" charset="0"/>
              </a:rPr>
              <a:t>condition that only affect </a:t>
            </a:r>
            <a:r>
              <a:rPr lang="en-US" sz="3200" b="1" u="sng" dirty="0">
                <a:latin typeface="Aparajita" pitchFamily="34" charset="0"/>
                <a:ea typeface="Microsoft YaHei UI" charset="-122" panose="020B0503020204020204"/>
                <a:cs typeface="Aparajita" pitchFamily="34" charset="0"/>
              </a:rPr>
              <a:t>female</a:t>
            </a:r>
            <a:r>
              <a:rPr lang="en-US" sz="3200" dirty="0">
                <a:latin typeface="Aparajita" pitchFamily="34" charset="0"/>
                <a:ea typeface="Microsoft YaHei UI" charset="-122" panose="020B0503020204020204"/>
                <a:cs typeface="Aparajita" pitchFamily="34" charset="0"/>
                <a:sym typeface="+mn-ea"/>
              </a:rPr>
              <a:t> in which </a:t>
            </a:r>
            <a:r>
              <a:rPr lang="en-US" sz="3200" b="1" dirty="0">
                <a:latin typeface="Aparajita" pitchFamily="34" charset="0"/>
                <a:ea typeface="Microsoft YaHei UI" charset="-122" panose="020B0503020204020204"/>
                <a:cs typeface="Aparajita" pitchFamily="34" charset="0"/>
                <a:sym typeface="+mn-ea"/>
              </a:rPr>
              <a:t>chromosome X is </a:t>
            </a:r>
            <a:r>
              <a:rPr lang="en-US" sz="3200" b="1" dirty="0" smtClean="0">
                <a:solidFill>
                  <a:srgbClr val="FF0000"/>
                </a:solidFill>
                <a:latin typeface="Aparajita" pitchFamily="34" charset="0"/>
                <a:ea typeface="Microsoft YaHei UI" charset="-122" panose="020B0503020204020204"/>
                <a:cs typeface="Aparajita" pitchFamily="34" charset="0"/>
                <a:sym typeface="+mn-ea"/>
              </a:rPr>
              <a:t>missing Or structurally altered.</a:t>
            </a:r>
            <a:br>
              <a:rPr lang="en-US" sz="3200" b="1" dirty="0" smtClean="0">
                <a:solidFill>
                  <a:srgbClr val="FF0000"/>
                </a:solidFill>
                <a:latin typeface="Aparajita" pitchFamily="34" charset="0"/>
                <a:ea typeface="Microsoft YaHei UI" charset="-122" panose="020B0503020204020204"/>
                <a:cs typeface="Aparajita" pitchFamily="34" charset="0"/>
                <a:sym typeface="+mn-ea"/>
              </a:rPr>
            </a:br>
            <a:endParaRPr lang="en-US" sz="3200" b="1" dirty="0">
              <a:latin typeface="Aparajita" pitchFamily="34" charset="0"/>
              <a:ea typeface="Microsoft YaHei UI" charset="-122" panose="020B0503020204020204"/>
              <a:cs typeface="Aparajita" pitchFamily="34" charset="0"/>
            </a:endParaRP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" y="2372360"/>
            <a:ext cx="11097895" cy="4485640"/>
          </a:xfrm>
          <a:ln>
            <a:noFill/>
          </a:ln>
        </p:spPr>
        <p:txBody>
          <a:bodyPr>
            <a:noAutofit/>
          </a:bodyPr>
          <a:lstStyle/>
          <a:p>
            <a:pPr marL="0" indent="0" algn="l" rtl="0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a typeface="Microsoft YaHei UI" charset="-122" panose="020B0503020204020204"/>
                <a:cs typeface="Aparajita" pitchFamily="34" charset="0"/>
              </a:rPr>
              <a:t>Incidence</a:t>
            </a:r>
          </a:p>
          <a:p>
            <a:pPr algn="l" rtl="0"/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TS is the </a:t>
            </a:r>
            <a:r>
              <a:rPr lang="en-US" sz="2400" dirty="0">
                <a:solidFill>
                  <a:srgbClr val="FF0000"/>
                </a:solidFill>
                <a:ea typeface="Microsoft YaHei UI" charset="-122" panose="020B0503020204020204"/>
                <a:cs typeface="Aparajita" pitchFamily="34" charset="0"/>
              </a:rPr>
              <a:t>only </a:t>
            </a:r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condition in which a </a:t>
            </a:r>
            <a:r>
              <a:rPr lang="en-US" sz="2400" dirty="0" err="1">
                <a:ea typeface="Microsoft YaHei UI" charset="-122" panose="020B0503020204020204"/>
                <a:cs typeface="Aparajita" pitchFamily="34" charset="0"/>
              </a:rPr>
              <a:t>monosomic</a:t>
            </a:r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 </a:t>
            </a:r>
            <a:r>
              <a:rPr lang="en-US" sz="2400" dirty="0" err="1">
                <a:ea typeface="Microsoft YaHei UI" charset="-122" panose="020B0503020204020204"/>
                <a:cs typeface="Aparajita" pitchFamily="34" charset="0"/>
              </a:rPr>
              <a:t>conceptus</a:t>
            </a:r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 survives to term.</a:t>
            </a:r>
          </a:p>
          <a:p>
            <a:pPr marL="0" indent="0" algn="l" rtl="0"/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 however, </a:t>
            </a:r>
            <a:r>
              <a:rPr lang="en-US" sz="2400" dirty="0">
                <a:solidFill>
                  <a:srgbClr val="FF0000"/>
                </a:solidFill>
                <a:ea typeface="Microsoft YaHei UI" charset="-122" panose="020B0503020204020204"/>
                <a:cs typeface="Aparajita" pitchFamily="34" charset="0"/>
              </a:rPr>
              <a:t>99% </a:t>
            </a:r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of embryos are </a:t>
            </a:r>
            <a:r>
              <a:rPr lang="en-US" sz="2400" u="sng" dirty="0">
                <a:ea typeface="Microsoft YaHei UI" charset="-122" panose="020B0503020204020204"/>
                <a:cs typeface="Aparajita" pitchFamily="34" charset="0"/>
              </a:rPr>
              <a:t>spontaneously aborted</a:t>
            </a:r>
            <a:r>
              <a:rPr lang="en-US" sz="2400" u="sng" dirty="0" smtClean="0">
                <a:ea typeface="Microsoft YaHei UI" charset="-122" panose="020B0503020204020204"/>
                <a:cs typeface="Aparajita" pitchFamily="34" charset="0"/>
                <a:sym typeface="+mn-ea"/>
              </a:rPr>
              <a:t> </a:t>
            </a:r>
            <a:r>
              <a:rPr lang="en-US" sz="2400" dirty="0" smtClean="0">
                <a:ea typeface="Microsoft YaHei UI" charset="-122" panose="020B0503020204020204"/>
                <a:cs typeface="Aparajita" pitchFamily="34" charset="0"/>
                <a:sym typeface="+mn-ea"/>
              </a:rPr>
              <a:t>( seen in 13% of 1</a:t>
            </a:r>
            <a:r>
              <a:rPr lang="en-US" sz="2400" baseline="30000" dirty="0" smtClean="0">
                <a:ea typeface="Microsoft YaHei UI" charset="-122" panose="020B0503020204020204"/>
                <a:cs typeface="Aparajita" pitchFamily="34" charset="0"/>
                <a:sym typeface="+mn-ea"/>
              </a:rPr>
              <a:t>st</a:t>
            </a:r>
            <a:r>
              <a:rPr lang="en-US" sz="2400" dirty="0" smtClean="0">
                <a:ea typeface="Microsoft YaHei UI" charset="-122" panose="020B0503020204020204"/>
                <a:cs typeface="Aparajita" pitchFamily="34" charset="0"/>
                <a:sym typeface="+mn-ea"/>
              </a:rPr>
              <a:t> trimester </a:t>
            </a:r>
            <a:r>
              <a:rPr lang="en-US" sz="2400" dirty="0" err="1" smtClean="0">
                <a:ea typeface="Microsoft YaHei UI" charset="-122" panose="020B0503020204020204"/>
                <a:cs typeface="Aparajita" pitchFamily="34" charset="0"/>
                <a:sym typeface="+mn-ea"/>
              </a:rPr>
              <a:t>pergnancy</a:t>
            </a:r>
            <a:r>
              <a:rPr lang="en-US" sz="2400" dirty="0" smtClean="0">
                <a:ea typeface="Microsoft YaHei UI" charset="-122" panose="020B0503020204020204"/>
                <a:cs typeface="Aparajita" pitchFamily="34" charset="0"/>
                <a:sym typeface="+mn-ea"/>
              </a:rPr>
              <a:t> losses)</a:t>
            </a:r>
          </a:p>
          <a:p>
            <a:pPr marL="0" indent="0" algn="l" rtl="0"/>
            <a:endParaRPr lang="en-US" sz="2400" dirty="0">
              <a:ea typeface="Microsoft YaHei UI" charset="-122" panose="020B0503020204020204"/>
              <a:cs typeface="Aparajita" pitchFamily="34" charset="0"/>
            </a:endParaRPr>
          </a:p>
          <a:p>
            <a:pPr algn="l" rtl="0"/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The </a:t>
            </a:r>
            <a:r>
              <a:rPr lang="en-US" sz="2400" dirty="0" smtClean="0">
                <a:ea typeface="Microsoft YaHei UI" charset="-122" panose="020B0503020204020204"/>
                <a:cs typeface="Aparajita" pitchFamily="34" charset="0"/>
              </a:rPr>
              <a:t>condition </a:t>
            </a:r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affects about </a:t>
            </a:r>
            <a:r>
              <a:rPr lang="en-US" sz="2400" dirty="0">
                <a:solidFill>
                  <a:srgbClr val="FF0000"/>
                </a:solidFill>
                <a:ea typeface="Microsoft YaHei UI" charset="-122" panose="020B0503020204020204"/>
                <a:cs typeface="Aparajita" pitchFamily="34" charset="0"/>
              </a:rPr>
              <a:t>one in every 3,200</a:t>
            </a:r>
            <a:r>
              <a:rPr lang="en-US" sz="2400" dirty="0">
                <a:solidFill>
                  <a:srgbClr val="EE7228"/>
                </a:solidFill>
                <a:ea typeface="Microsoft YaHei UI" charset="-122" panose="020B0503020204020204"/>
                <a:cs typeface="Aparajita" pitchFamily="34" charset="0"/>
              </a:rPr>
              <a:t> </a:t>
            </a:r>
            <a:r>
              <a:rPr lang="en-US" sz="2400" dirty="0">
                <a:ea typeface="Microsoft YaHei UI" charset="-122" panose="020B0503020204020204"/>
                <a:cs typeface="Aparajita" pitchFamily="34" charset="0"/>
              </a:rPr>
              <a:t>live born female, but is much more common among pregnancies that do not survive to term (miscarriages and stillbirths).</a:t>
            </a:r>
          </a:p>
          <a:p>
            <a:pPr marL="0" indent="0" algn="l" rtl="0"/>
            <a:endParaRPr lang="en-US" sz="2400" dirty="0">
              <a:ea typeface="Microsoft YaHei UI" charset="-122" panose="020B0503020204020204"/>
              <a:cs typeface="Aparajita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/>
        </p:nvSpPr>
        <p:spPr>
          <a:xfrm>
            <a:off x="205741" y="191137"/>
            <a:ext cx="7509521" cy="50869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>
            <a:lvl1pPr marL="0" marR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457200">
              <a:buClr>
                <a:srgbClr val="0066CC"/>
              </a:buClr>
            </a:pPr>
            <a:r>
              <a:rPr lang="en-US" sz="2600" b="1" kern="1200" dirty="0">
                <a:solidFill>
                  <a:schemeClr val="accent4"/>
                </a:solidFill>
                <a:latin typeface="+mn-lt"/>
                <a:cs typeface="Aparajita" pitchFamily="34" charset="0"/>
              </a:rPr>
              <a:t>How do people get Turner syndrome???</a:t>
            </a:r>
          </a:p>
          <a:p>
            <a:pPr defTabSz="457200">
              <a:buClr>
                <a:srgbClr val="0066CC"/>
              </a:buClr>
            </a:pPr>
            <a:r>
              <a:rPr lang="en-US" sz="2600" kern="1200" dirty="0">
                <a:solidFill>
                  <a:srgbClr val="0066CC"/>
                </a:solidFill>
                <a:latin typeface="+mn-lt"/>
                <a:cs typeface="Aparajita" pitchFamily="34" charset="0"/>
              </a:rPr>
              <a:t> </a:t>
            </a:r>
            <a:r>
              <a:rPr lang="en-US" sz="2600" kern="1200" dirty="0" smtClean="0">
                <a:solidFill>
                  <a:srgbClr val="000000"/>
                </a:solidFill>
                <a:latin typeface="+mn-lt"/>
                <a:cs typeface="Aparajita" pitchFamily="34" charset="0"/>
              </a:rPr>
              <a:t>Turner </a:t>
            </a:r>
            <a:r>
              <a:rPr lang="en-US" sz="2600" kern="1200" dirty="0">
                <a:solidFill>
                  <a:srgbClr val="000000"/>
                </a:solidFill>
                <a:latin typeface="+mn-lt"/>
                <a:cs typeface="Aparajita" pitchFamily="34" charset="0"/>
              </a:rPr>
              <a:t>syndrome is typically caused by </a:t>
            </a:r>
            <a:r>
              <a:rPr lang="en-US" sz="2600" b="1" kern="1200" dirty="0" err="1">
                <a:solidFill>
                  <a:srgbClr val="00B050"/>
                </a:solidFill>
                <a:latin typeface="+mn-lt"/>
                <a:cs typeface="Aparajita" pitchFamily="34" charset="0"/>
              </a:rPr>
              <a:t>nondisjunction</a:t>
            </a:r>
            <a:r>
              <a:rPr lang="en-US" sz="2600" b="1" kern="1200" dirty="0">
                <a:solidFill>
                  <a:srgbClr val="00B050"/>
                </a:solidFill>
                <a:latin typeface="+mn-lt"/>
                <a:cs typeface="Aparajita" pitchFamily="34" charset="0"/>
              </a:rPr>
              <a:t>. </a:t>
            </a:r>
            <a:endParaRPr lang="en-US" sz="2600" kern="1200" dirty="0">
              <a:solidFill>
                <a:srgbClr val="000000"/>
              </a:solidFill>
              <a:latin typeface="+mn-lt"/>
              <a:cs typeface="Aparajita" pitchFamily="34" charset="0"/>
            </a:endParaRPr>
          </a:p>
          <a:p>
            <a:pPr defTabSz="457200">
              <a:buClr>
                <a:srgbClr val="0066CC"/>
              </a:buClr>
            </a:pPr>
            <a:r>
              <a:rPr lang="en-US" sz="2600" kern="1200" dirty="0">
                <a:solidFill>
                  <a:srgbClr val="000000"/>
                </a:solidFill>
                <a:latin typeface="+mn-lt"/>
                <a:cs typeface="Aparajita" pitchFamily="34" charset="0"/>
              </a:rPr>
              <a:t>• a pair of sex chromosomes </a:t>
            </a:r>
            <a:r>
              <a:rPr lang="en-US" sz="2600" u="sng" kern="1200" dirty="0">
                <a:solidFill>
                  <a:srgbClr val="000000"/>
                </a:solidFill>
                <a:latin typeface="+mn-lt"/>
                <a:cs typeface="Aparajita" pitchFamily="34" charset="0"/>
              </a:rPr>
              <a:t>fails to separate</a:t>
            </a:r>
            <a:r>
              <a:rPr lang="en-US" sz="2600" kern="1200" dirty="0">
                <a:solidFill>
                  <a:srgbClr val="000000"/>
                </a:solidFill>
                <a:latin typeface="+mn-lt"/>
                <a:cs typeface="Aparajita" pitchFamily="34" charset="0"/>
              </a:rPr>
              <a:t> during the formation of an egg (or sperm), so, when an </a:t>
            </a:r>
            <a:r>
              <a:rPr lang="en-US" sz="2600" u="sng" kern="1200" dirty="0">
                <a:solidFill>
                  <a:srgbClr val="000000"/>
                </a:solidFill>
                <a:latin typeface="+mn-lt"/>
                <a:cs typeface="Aparajita" pitchFamily="34" charset="0"/>
              </a:rPr>
              <a:t>abnormal egg unites with a normal sperm</a:t>
            </a:r>
            <a:r>
              <a:rPr lang="en-US" sz="2600" kern="1200" dirty="0">
                <a:solidFill>
                  <a:srgbClr val="000000"/>
                </a:solidFill>
                <a:latin typeface="+mn-lt"/>
                <a:cs typeface="Aparajita" pitchFamily="34" charset="0"/>
              </a:rPr>
              <a:t> to form an embryo, that embryo may end up missing one of the sex chromosomes </a:t>
            </a:r>
            <a:r>
              <a:rPr lang="en-US" sz="2600" kern="1200" dirty="0" smtClean="0">
                <a:solidFill>
                  <a:srgbClr val="000000"/>
                </a:solidFill>
                <a:latin typeface="+mn-lt"/>
                <a:cs typeface="Aparajita" pitchFamily="34" charset="0"/>
              </a:rPr>
              <a:t>    (</a:t>
            </a:r>
            <a:r>
              <a:rPr lang="en-US" sz="2600" kern="1200" dirty="0">
                <a:solidFill>
                  <a:srgbClr val="000000"/>
                </a:solidFill>
                <a:latin typeface="+mn-lt"/>
                <a:cs typeface="Aparajita" pitchFamily="34" charset="0"/>
              </a:rPr>
              <a:t>X rather than XX). </a:t>
            </a:r>
          </a:p>
        </p:txBody>
      </p:sp>
      <p:pic>
        <p:nvPicPr>
          <p:cNvPr id="17410" name="Picture 2" descr="Genetics Behind Turner's | missingxchromosome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47000" y="1214423"/>
            <a:ext cx="4445000" cy="42291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/>
        </p:nvSpPr>
        <p:spPr>
          <a:xfrm>
            <a:off x="4446" y="568960"/>
            <a:ext cx="12183745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365125" marR="0" indent="-1873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20395" marR="0" lvl="1" indent="-125095" algn="l" rtl="0">
              <a:lnSpc>
                <a:spcPct val="115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858520" marR="0" lvl="2" indent="-12192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3000" marR="0" lvl="3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71600" marR="0" lvl="4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1600200" marR="0" lvl="5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1828800" marR="0" lvl="6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057400" marR="0" lvl="7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286000" marR="0" lvl="8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457200">
              <a:buClr>
                <a:srgbClr val="0066CC"/>
              </a:buClr>
            </a:pPr>
            <a:r>
              <a:rPr lang="en-US" sz="3200" kern="1200">
                <a:solidFill>
                  <a:srgbClr val="0066CC"/>
                </a:solidFill>
                <a:sym typeface="+mn-ea"/>
              </a:rPr>
              <a:t> </a:t>
            </a:r>
            <a:r>
              <a:rPr lang="en-US" sz="3200" b="1" kern="1200">
                <a:solidFill>
                  <a:srgbClr val="FF0000"/>
                </a:solidFill>
                <a:sym typeface="+mn-ea"/>
              </a:rPr>
              <a:t>Advanced maternal age</a:t>
            </a:r>
            <a:r>
              <a:rPr lang="en-US" sz="3200" b="1" kern="1200">
                <a:solidFill>
                  <a:srgbClr val="000000"/>
                </a:solidFill>
                <a:sym typeface="+mn-ea"/>
              </a:rPr>
              <a:t> is not associated with an increased incidence.</a:t>
            </a:r>
            <a:endParaRPr lang="en-US" sz="3200" b="1" kern="1200">
              <a:solidFill>
                <a:srgbClr val="000000"/>
              </a:solidFill>
            </a:endParaRPr>
          </a:p>
          <a:p>
            <a:pPr marL="0" indent="0" defTabSz="457200">
              <a:buClr>
                <a:srgbClr val="0066CC"/>
              </a:buClr>
            </a:pPr>
            <a:endParaRPr lang="en-US" sz="3200" kern="1200">
              <a:solidFill>
                <a:srgbClr val="0066CC"/>
              </a:solidFill>
            </a:endParaRPr>
          </a:p>
          <a:p>
            <a:pPr marL="0" indent="0" defTabSz="457200">
              <a:buClr>
                <a:srgbClr val="0066CC"/>
              </a:buClr>
            </a:pPr>
            <a:r>
              <a:rPr lang="en-US" sz="3200" kern="1200">
                <a:solidFill>
                  <a:srgbClr val="000000"/>
                </a:solidFill>
                <a:sym typeface="+mn-ea"/>
              </a:rPr>
              <a:t>The abnormality is </a:t>
            </a:r>
            <a:r>
              <a:rPr lang="en-US" sz="3200" b="1" kern="1200">
                <a:solidFill>
                  <a:srgbClr val="FF0000"/>
                </a:solidFill>
                <a:sym typeface="+mn-ea"/>
              </a:rPr>
              <a:t>not inherited</a:t>
            </a:r>
            <a:r>
              <a:rPr lang="en-US" sz="3200" b="1" kern="1200">
                <a:solidFill>
                  <a:srgbClr val="000000"/>
                </a:solidFill>
                <a:sym typeface="+mn-ea"/>
              </a:rPr>
              <a:t> </a:t>
            </a:r>
            <a:r>
              <a:rPr lang="en-US" sz="3200" kern="1200">
                <a:solidFill>
                  <a:srgbClr val="000000"/>
                </a:solidFill>
                <a:sym typeface="+mn-ea"/>
              </a:rPr>
              <a:t>from an affected parent </a:t>
            </a:r>
            <a:endParaRPr lang="en-US" sz="3200" kern="1200">
              <a:solidFill>
                <a:srgbClr val="000000"/>
              </a:solidFill>
            </a:endParaRPr>
          </a:p>
          <a:p>
            <a:pPr marL="0" indent="0" defTabSz="457200">
              <a:buClr>
                <a:srgbClr val="0066CC"/>
              </a:buClr>
            </a:pPr>
            <a:r>
              <a:rPr lang="en-US" sz="3200" kern="1200">
                <a:solidFill>
                  <a:srgbClr val="000000"/>
                </a:solidFill>
                <a:sym typeface="+mn-ea"/>
              </a:rPr>
              <a:t> because women with Turner syndrome are usually sterile and cannot have children.</a:t>
            </a:r>
            <a:endParaRPr lang="en-US" sz="3200" kern="1200">
              <a:solidFill>
                <a:srgbClr val="000000"/>
              </a:solidFill>
            </a:endParaRPr>
          </a:p>
          <a:p>
            <a:pPr marL="0" indent="0" defTabSz="457200">
              <a:buClr>
                <a:srgbClr val="0066CC"/>
              </a:buClr>
            </a:pPr>
            <a:endParaRPr lang="en-US" sz="3200" kern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202959" y="1087276"/>
            <a:ext cx="2624100" cy="49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/>
          <p:nvPr/>
        </p:nvSpPr>
        <p:spPr>
          <a:xfrm>
            <a:off x="202959" y="224287"/>
            <a:ext cx="2373300" cy="65999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Normal </a:t>
            </a:r>
          </a:p>
        </p:txBody>
      </p:sp>
      <p:sp>
        <p:nvSpPr>
          <p:cNvPr id="306" name="Shape 306"/>
          <p:cNvSpPr/>
          <p:nvPr/>
        </p:nvSpPr>
        <p:spPr>
          <a:xfrm>
            <a:off x="3306487" y="224287"/>
            <a:ext cx="2373300" cy="65999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Abnormal meiosis I </a:t>
            </a:r>
          </a:p>
        </p:txBody>
      </p:sp>
      <p:sp>
        <p:nvSpPr>
          <p:cNvPr id="307" name="Shape 307"/>
          <p:cNvSpPr/>
          <p:nvPr/>
        </p:nvSpPr>
        <p:spPr>
          <a:xfrm>
            <a:off x="8481368" y="204853"/>
            <a:ext cx="2373300" cy="679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Abnormal meiosis II</a:t>
            </a:r>
          </a:p>
        </p:txBody>
      </p:sp>
      <p:pic>
        <p:nvPicPr>
          <p:cNvPr id="308" name="Shape 308"/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3073369" y="1087276"/>
            <a:ext cx="2899500" cy="41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8321900" y="1087276"/>
            <a:ext cx="2855400" cy="43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Shape 310"/>
          <p:cNvCxnSpPr/>
          <p:nvPr/>
        </p:nvCxnSpPr>
        <p:spPr>
          <a:xfrm>
            <a:off x="2826921" y="0"/>
            <a:ext cx="10140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311" name="Shape 311"/>
          <p:cNvCxnSpPr/>
          <p:nvPr/>
        </p:nvCxnSpPr>
        <p:spPr>
          <a:xfrm>
            <a:off x="3073369" y="5262421"/>
            <a:ext cx="2899500" cy="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12" name="Shape 312"/>
          <p:cNvSpPr txBox="1"/>
          <p:nvPr/>
        </p:nvSpPr>
        <p:spPr>
          <a:xfrm>
            <a:off x="3164578" y="5465379"/>
            <a:ext cx="40011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Every cell have incorrect number of chromosomes . </a:t>
            </a:r>
          </a:p>
        </p:txBody>
      </p:sp>
      <p:cxnSp>
        <p:nvCxnSpPr>
          <p:cNvPr id="313" name="Shape 313"/>
          <p:cNvCxnSpPr/>
          <p:nvPr/>
        </p:nvCxnSpPr>
        <p:spPr>
          <a:xfrm>
            <a:off x="7580441" y="5262421"/>
            <a:ext cx="4175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14" name="Shape 314"/>
          <p:cNvSpPr txBox="1"/>
          <p:nvPr/>
        </p:nvSpPr>
        <p:spPr>
          <a:xfrm>
            <a:off x="7712419" y="5327996"/>
            <a:ext cx="4349100" cy="156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Half of  cells have incorrect number of chromosomes .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 panose="020F050202020403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Thus 50% chance to have normal baby . 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EditPoints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Pathophysiology</a:t>
            </a:r>
          </a:p>
        </p:txBody>
      </p:sp>
      <p:sp>
        <p:nvSpPr>
          <p:cNvPr id="26627" name="Rectangle 3"/>
          <p:cNvSpPr>
            <a:spLocks noGrp="1" noEditPoints="1" noChangeArrowheads="1"/>
          </p:cNvSpPr>
          <p:nvPr>
            <p:ph type="body" idx="4294967295"/>
          </p:nvPr>
        </p:nvSpPr>
        <p:spPr>
          <a:xfrm>
            <a:off x="609600" y="1600201"/>
            <a:ext cx="10725187" cy="4525963"/>
          </a:xfrm>
        </p:spPr>
        <p:txBody>
          <a:bodyPr>
            <a:normAutofit/>
          </a:bodyPr>
          <a:lstStyle/>
          <a:p>
            <a:pPr algn="l" rtl="0">
              <a:buFontTx/>
              <a:buNone/>
            </a:pPr>
            <a:r>
              <a:rPr lang="en-US" dirty="0"/>
              <a:t>1.Absence of the </a:t>
            </a:r>
            <a:r>
              <a:rPr lang="en-US" dirty="0" smtClean="0"/>
              <a:t>X chromosome in</a:t>
            </a:r>
            <a:r>
              <a:rPr lang="ar-SA" dirty="0" smtClean="0"/>
              <a:t>  </a:t>
            </a:r>
            <a:r>
              <a:rPr lang="en-US" dirty="0"/>
              <a:t>All </a:t>
            </a:r>
            <a:r>
              <a:rPr lang="en-US" dirty="0" smtClean="0"/>
              <a:t>cells; X </a:t>
            </a:r>
            <a:r>
              <a:rPr lang="en-US" dirty="0"/>
              <a:t>chromosome </a:t>
            </a:r>
            <a:r>
              <a:rPr lang="en-US" dirty="0" err="1" smtClean="0"/>
              <a:t>monosomy</a:t>
            </a:r>
            <a:r>
              <a:rPr lang="en-US" dirty="0" smtClean="0"/>
              <a:t>.(</a:t>
            </a:r>
            <a:r>
              <a:rPr lang="en-US" dirty="0" smtClean="0">
                <a:solidFill>
                  <a:srgbClr val="FF0000"/>
                </a:solidFill>
              </a:rPr>
              <a:t>classical</a:t>
            </a:r>
            <a:r>
              <a:rPr lang="en-US" dirty="0" smtClean="0"/>
              <a:t>)-(45.XO) 50%.</a:t>
            </a:r>
            <a:endParaRPr lang="en-US" dirty="0"/>
          </a:p>
          <a:p>
            <a:pPr algn="l" rtl="0">
              <a:buFontTx/>
              <a:buNone/>
            </a:pPr>
            <a:endParaRPr lang="en-US" dirty="0"/>
          </a:p>
          <a:p>
            <a:pPr algn="l" rtl="0">
              <a:buFontTx/>
              <a:buNone/>
            </a:pPr>
            <a:r>
              <a:rPr lang="en-US" dirty="0"/>
              <a:t>2.Absence in some cells (</a:t>
            </a:r>
            <a:r>
              <a:rPr lang="en-US" dirty="0">
                <a:solidFill>
                  <a:srgbClr val="FF0000"/>
                </a:solidFill>
              </a:rPr>
              <a:t>mosaic</a:t>
            </a:r>
            <a:r>
              <a:rPr lang="en-US" dirty="0" smtClean="0"/>
              <a:t>)-(</a:t>
            </a:r>
            <a:r>
              <a:rPr lang="en-US" dirty="0"/>
              <a:t>45xo/46xx</a:t>
            </a:r>
            <a:r>
              <a:rPr lang="en-US" dirty="0" smtClean="0"/>
              <a:t>)     30-40%.</a:t>
            </a:r>
            <a:endParaRPr lang="en-US" dirty="0"/>
          </a:p>
          <a:p>
            <a:pPr algn="l" rtl="0">
              <a:buFontTx/>
              <a:buNone/>
            </a:pPr>
            <a:endParaRPr lang="en-US" dirty="0"/>
          </a:p>
          <a:p>
            <a:pPr algn="l" rtl="0">
              <a:buFontTx/>
              <a:buNone/>
            </a:pPr>
            <a:r>
              <a:rPr lang="en-US" dirty="0"/>
              <a:t>3.Defect of x chromosome in all </a:t>
            </a:r>
            <a:r>
              <a:rPr lang="en-US" dirty="0" smtClean="0"/>
              <a:t>cells (</a:t>
            </a:r>
            <a:r>
              <a:rPr lang="en-US" dirty="0" smtClean="0">
                <a:solidFill>
                  <a:srgbClr val="FF0000"/>
                </a:solidFill>
              </a:rPr>
              <a:t>part </a:t>
            </a:r>
            <a:r>
              <a:rPr lang="en-US" dirty="0">
                <a:solidFill>
                  <a:srgbClr val="FF0000"/>
                </a:solidFill>
              </a:rPr>
              <a:t>of X chromosome </a:t>
            </a:r>
            <a:r>
              <a:rPr lang="en-US" dirty="0" smtClean="0">
                <a:solidFill>
                  <a:srgbClr val="FF0000"/>
                </a:solidFill>
              </a:rPr>
              <a:t>missing</a:t>
            </a:r>
            <a:r>
              <a:rPr lang="en-US" dirty="0" smtClean="0"/>
              <a:t>) 10-20</a:t>
            </a:r>
            <a:r>
              <a:rPr lang="en-US" dirty="0"/>
              <a:t>%.</a:t>
            </a:r>
            <a:r>
              <a:rPr lang="ar-SA" dirty="0"/>
              <a:t>                                                 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3714733" y="285728"/>
            <a:ext cx="5189216" cy="1071570"/>
          </a:xfrm>
        </p:spPr>
        <p:txBody>
          <a:bodyPr>
            <a:normAutofit/>
          </a:bodyPr>
          <a:lstStyle/>
          <a:p>
            <a:pPr rtl="0"/>
            <a:r>
              <a:rPr lang="en-US" sz="4800" b="1" dirty="0" smtClean="0">
                <a:latin typeface="Aparajita" pitchFamily="34" charset="0"/>
                <a:ea typeface="Microsoft YaHei UI" charset="-122" panose="020B0503020204020204"/>
                <a:cs typeface="Aparajita" pitchFamily="34" charset="0"/>
              </a:rPr>
              <a:t>Presentation </a:t>
            </a:r>
            <a:endParaRPr lang="en-US" sz="4800" b="1" dirty="0">
              <a:latin typeface="Aparajita" pitchFamily="34" charset="0"/>
              <a:ea typeface="Microsoft YaHei UI" charset="-122" panose="020B0503020204020204"/>
              <a:cs typeface="Aparajita" pitchFamily="34" charset="0"/>
            </a:endParaRP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71461" y="1428736"/>
            <a:ext cx="10972800" cy="4000528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800" b="1" dirty="0" smtClean="0">
                <a:ea typeface="Microsoft YaHei UI" charset="-122" panose="020B0503020204020204"/>
              </a:rPr>
              <a:t>Symptoms </a:t>
            </a:r>
            <a:r>
              <a:rPr lang="en-US" sz="2800" dirty="0">
                <a:ea typeface="Microsoft YaHei UI" charset="-122" panose="020B0503020204020204"/>
              </a:rPr>
              <a:t>depend on</a:t>
            </a:r>
            <a:r>
              <a:rPr lang="en-US" sz="2800" b="1" dirty="0">
                <a:ea typeface="Microsoft YaHei UI" charset="-122" panose="020B0503020204020204"/>
              </a:rPr>
              <a:t> </a:t>
            </a:r>
            <a:r>
              <a:rPr lang="en-US" sz="2800" dirty="0">
                <a:ea typeface="Microsoft YaHei UI" charset="-122" panose="020B0503020204020204"/>
              </a:rPr>
              <a:t>:</a:t>
            </a:r>
            <a:br>
              <a:rPr lang="en-US" sz="2800" b="1" dirty="0">
                <a:ea typeface="Microsoft YaHei UI" charset="-122" panose="020B0503020204020204"/>
              </a:rPr>
            </a:br>
            <a:r>
              <a:rPr lang="en-US" sz="2800" dirty="0">
                <a:solidFill>
                  <a:srgbClr val="00B050"/>
                </a:solidFill>
                <a:ea typeface="Microsoft YaHei UI" charset="-122" panose="020B0503020204020204"/>
              </a:rPr>
              <a:t>How much of the 2nd X chromosome is missing </a:t>
            </a:r>
            <a:r>
              <a:rPr lang="en-US" sz="2800" dirty="0" smtClean="0">
                <a:ea typeface="Microsoft YaHei UI" charset="-122" panose="020B0503020204020204"/>
              </a:rPr>
              <a:t>.</a:t>
            </a:r>
          </a:p>
          <a:p>
            <a:pPr marL="0" indent="0" algn="l" rtl="0">
              <a:buNone/>
            </a:pPr>
            <a:endParaRPr lang="en-US" sz="2800" dirty="0">
              <a:ea typeface="Microsoft YaHei UI" charset="-122" panose="020B0503020204020204"/>
            </a:endParaRPr>
          </a:p>
          <a:p>
            <a:pPr marL="0" indent="0" algn="l" rtl="0">
              <a:buNone/>
            </a:pPr>
            <a:r>
              <a:rPr lang="en-US" sz="2800" dirty="0" smtClean="0"/>
              <a:t>There are </a:t>
            </a:r>
            <a:r>
              <a:rPr lang="en-US" sz="2800" u="sng" dirty="0" smtClean="0"/>
              <a:t>two characteristics</a:t>
            </a:r>
            <a:r>
              <a:rPr lang="en-US" sz="2800" dirty="0" smtClean="0"/>
              <a:t> that occur in almost all cases of TS:</a:t>
            </a:r>
          </a:p>
          <a:p>
            <a:pPr marL="0" indent="0" algn="l" rtl="0">
              <a:buNone/>
            </a:pPr>
            <a:r>
              <a:rPr lang="en-US" sz="2800" dirty="0" smtClean="0"/>
              <a:t>1- </a:t>
            </a:r>
            <a:r>
              <a:rPr lang="en-US" sz="2800" dirty="0"/>
              <a:t>being </a:t>
            </a:r>
            <a:r>
              <a:rPr lang="en-US" sz="2800" b="1" dirty="0">
                <a:solidFill>
                  <a:srgbClr val="FF0000"/>
                </a:solidFill>
              </a:rPr>
              <a:t>shorter</a:t>
            </a:r>
            <a:r>
              <a:rPr lang="en-US" sz="2800" dirty="0"/>
              <a:t> than average in height</a:t>
            </a:r>
          </a:p>
          <a:p>
            <a:pPr marL="0" indent="0" algn="l" rtl="0">
              <a:buNone/>
            </a:pPr>
            <a:r>
              <a:rPr lang="en-US" sz="2800" dirty="0"/>
              <a:t>2- a </a:t>
            </a:r>
            <a:r>
              <a:rPr lang="en-US" sz="2800" dirty="0">
                <a:solidFill>
                  <a:srgbClr val="FF0000"/>
                </a:solidFill>
              </a:rPr>
              <a:t>lack of development of the ovaries</a:t>
            </a:r>
            <a:r>
              <a:rPr lang="en-US" sz="2800" dirty="0"/>
              <a:t>, leading to infertility</a:t>
            </a:r>
          </a:p>
        </p:txBody>
      </p:sp>
    </p:spTree>
  </p:cSld>
  <p:clrMapOvr>
    <a:masterClrMapping/>
  </p:clrMapOvr>
  <p:transition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slide17.gif"/>
          <p:cNvPicPr>
            <a:picLocks noChangeAspect="1"/>
          </p:cNvPicPr>
          <p:nvPr/>
        </p:nvPicPr>
        <p:blipFill>
          <a:blip r:embed="rId1"/>
          <a:srcRect l="5010" t="32470" r="-200" b="17298"/>
          <a:stretch/>
        </p:blipFill>
        <p:spPr>
          <a:xfrm>
            <a:off x="6762755" y="357166"/>
            <a:ext cx="5429245" cy="4214842"/>
          </a:xfrm>
          <a:prstGeom prst="rect">
            <a:avLst/>
          </a:prstGeom>
        </p:spPr>
      </p:pic>
      <p:pic>
        <p:nvPicPr>
          <p:cNvPr id="9" name="عنصر نائب للمحتوى 3" descr="23825734_1472769612836140_2009262517_o.png"/>
          <p:cNvPicPr>
            <a:picLocks noChangeAspect="1"/>
          </p:cNvPicPr>
          <p:nvPr/>
        </p:nvPicPr>
        <p:blipFill>
          <a:blip r:embed="rId2"/>
          <a:srcRect t="9293" b="8929"/>
          <a:stretch/>
        </p:blipFill>
        <p:spPr>
          <a:xfrm>
            <a:off x="6762755" y="2571744"/>
            <a:ext cx="2571768" cy="371477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/>
        </p:nvSpPr>
        <p:spPr>
          <a:xfrm>
            <a:off x="221926" y="19077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2pPr>
            <a:lvl3pPr lvl="2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3pPr>
            <a:lvl4pPr lvl="3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4pPr>
            <a:lvl5pPr lvl="4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5pPr>
            <a:lvl6pPr lvl="5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6pPr>
            <a:lvl7pPr lvl="6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7pPr>
            <a:lvl8pPr lvl="7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8pPr>
            <a:lvl9pPr lvl="8" indent="0" rtl="0">
              <a:spcBef>
                <a:spcPts val="0"/>
              </a:spcBef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457200"/>
            <a:r>
              <a:rPr lang="en-US" kern="1200" dirty="0">
                <a:solidFill>
                  <a:schemeClr val="tx1"/>
                </a:solidFill>
              </a:rPr>
              <a:t>Signs and symptoms</a:t>
            </a: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>
          <a:xfrm>
            <a:off x="380960" y="1000108"/>
            <a:ext cx="53848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0" marR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457200"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Facial appearance:</a:t>
            </a:r>
          </a:p>
          <a:p>
            <a:pPr marL="457200" indent="-457200" defTabSz="457200">
              <a:buClr>
                <a:srgbClr val="0066CC"/>
              </a:buClr>
              <a:buFont typeface="Wingdings" pitchFamily="2" charset="2"/>
              <a:buChar char="ü"/>
            </a:pPr>
            <a:r>
              <a:rPr lang="en-US" sz="2400" kern="1200" dirty="0" smtClean="0">
                <a:solidFill>
                  <a:schemeClr val="tx1"/>
                </a:solidFill>
              </a:rPr>
              <a:t>Low set malformed ears</a:t>
            </a:r>
          </a:p>
          <a:p>
            <a:pPr marL="457200" indent="-457200" defTabSz="457200">
              <a:buClr>
                <a:srgbClr val="0066CC"/>
              </a:buClr>
              <a:buFont typeface="Wingdings" pitchFamily="2" charset="2"/>
              <a:buChar char="ü"/>
            </a:pPr>
            <a:r>
              <a:rPr lang="en-US" sz="2400" kern="1200" dirty="0" smtClean="0">
                <a:solidFill>
                  <a:schemeClr val="tx1"/>
                </a:solidFill>
              </a:rPr>
              <a:t>Triangular face</a:t>
            </a:r>
          </a:p>
          <a:p>
            <a:pPr marL="457200" indent="-457200" defTabSz="457200">
              <a:buClr>
                <a:srgbClr val="0066CC"/>
              </a:buClr>
              <a:buFont typeface="Wingdings" pitchFamily="2" charset="2"/>
              <a:buChar char="ü"/>
            </a:pPr>
            <a:r>
              <a:rPr lang="en-US" sz="2400" kern="1200" dirty="0" smtClean="0">
                <a:solidFill>
                  <a:schemeClr val="tx1"/>
                </a:solidFill>
              </a:rPr>
              <a:t>Flattened nasal bridge</a:t>
            </a:r>
          </a:p>
          <a:p>
            <a:pPr marL="457200" indent="-457200" defTabSz="457200">
              <a:buClr>
                <a:srgbClr val="0066CC"/>
              </a:buClr>
              <a:buFont typeface="Wingdings" pitchFamily="2" charset="2"/>
              <a:buChar char="ü"/>
            </a:pPr>
            <a:r>
              <a:rPr lang="en-US" sz="2400" kern="1200" dirty="0" smtClean="0">
                <a:solidFill>
                  <a:schemeClr val="tx1"/>
                </a:solidFill>
              </a:rPr>
              <a:t>Webbed of neck</a:t>
            </a:r>
          </a:p>
          <a:p>
            <a:pPr marL="457200" indent="-457200" defTabSz="457200">
              <a:buClr>
                <a:srgbClr val="0066CC"/>
              </a:buClr>
              <a:buFont typeface="Wingdings" pitchFamily="2" charset="2"/>
              <a:buChar char="ü"/>
            </a:pPr>
            <a:r>
              <a:rPr lang="en-US" sz="2400" kern="1200" dirty="0" smtClean="0">
                <a:solidFill>
                  <a:schemeClr val="tx1"/>
                </a:solidFill>
              </a:rPr>
              <a:t>Maybe present with cystic </a:t>
            </a:r>
            <a:r>
              <a:rPr lang="en-US" sz="2400" kern="1200" dirty="0" err="1" smtClean="0">
                <a:solidFill>
                  <a:schemeClr val="tx1"/>
                </a:solidFill>
              </a:rPr>
              <a:t>hygroma</a:t>
            </a:r>
          </a:p>
          <a:p>
            <a:pPr marL="457200" indent="-457200" defTabSz="457200">
              <a:buClr>
                <a:srgbClr val="0066CC"/>
              </a:buClr>
              <a:buFont typeface="Wingdings" pitchFamily="2" charset="2"/>
              <a:buChar char="ü"/>
            </a:pPr>
            <a:r>
              <a:rPr lang="en-US" sz="2400" kern="1200" dirty="0" smtClean="0">
                <a:solidFill>
                  <a:schemeClr val="tx1"/>
                </a:solidFill>
              </a:rPr>
              <a:t>dropping eyelid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443440" y="2571745"/>
            <a:ext cx="2748560" cy="360552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/>
          <p:cNvSpPr>
            <a:spLocks noGrp="1"/>
          </p:cNvSpPr>
          <p:nvPr/>
        </p:nvSpPr>
        <p:spPr>
          <a:xfrm>
            <a:off x="11431" y="6350"/>
            <a:ext cx="8391525" cy="61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>
            <a:noAutofit/>
          </a:bodyPr>
          <a:lstStyle>
            <a:lvl1pPr marL="0" marR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2400" b="1" kern="1200" dirty="0" err="1" smtClean="0">
                <a:solidFill>
                  <a:schemeClr val="tx1"/>
                </a:solidFill>
                <a:latin typeface="+mn-lt"/>
                <a:ea typeface="Yu Gothic UI Semilight" charset="-128" panose="020B0400000000000000"/>
              </a:rPr>
              <a:t>Sheild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Yu Gothic UI Semilight" charset="-128" panose="020B0400000000000000"/>
              </a:rPr>
              <a:t> like chest </a:t>
            </a:r>
            <a:r>
              <a:rPr lang="en-US" sz="2400" kern="1200" dirty="0" smtClean="0">
                <a:solidFill>
                  <a:srgbClr val="000000"/>
                </a:solidFill>
                <a:latin typeface="+mn-lt"/>
                <a:ea typeface="Yu Gothic UI Semilight" charset="-128" panose="020B0400000000000000"/>
              </a:rPr>
              <a:t>and widened </a:t>
            </a:r>
            <a:r>
              <a:rPr lang="en-US" sz="2400" kern="1200" dirty="0" err="1" smtClean="0">
                <a:solidFill>
                  <a:srgbClr val="000000"/>
                </a:solidFill>
                <a:latin typeface="+mn-lt"/>
                <a:ea typeface="Yu Gothic UI Semilight" charset="-128" panose="020B0400000000000000"/>
              </a:rPr>
              <a:t>internipple</a:t>
            </a:r>
            <a:r>
              <a:rPr lang="en-US" sz="2400" kern="1200" dirty="0" smtClean="0">
                <a:solidFill>
                  <a:srgbClr val="000000"/>
                </a:solidFill>
                <a:latin typeface="+mn-lt"/>
                <a:ea typeface="Yu Gothic UI Semilight" charset="-128" panose="020B0400000000000000"/>
              </a:rPr>
              <a:t> distance</a:t>
            </a:r>
          </a:p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2400" b="1" kern="1200" dirty="0" err="1" smtClean="0">
                <a:solidFill>
                  <a:srgbClr val="000000"/>
                </a:solidFill>
                <a:latin typeface="+mn-lt"/>
                <a:ea typeface="Yu Gothic UI Semilight" charset="-128" panose="020B0400000000000000"/>
              </a:rPr>
              <a:t>Buffiness</a:t>
            </a:r>
            <a:r>
              <a:rPr lang="en-US" sz="2400" b="1" kern="1200" dirty="0" smtClean="0">
                <a:solidFill>
                  <a:srgbClr val="000000"/>
                </a:solidFill>
                <a:latin typeface="+mn-lt"/>
                <a:ea typeface="Yu Gothic UI Semilight" charset="-128" panose="020B0400000000000000"/>
              </a:rPr>
              <a:t> </a:t>
            </a:r>
            <a:r>
              <a:rPr lang="en-US" sz="2400" kern="1200" dirty="0" smtClean="0">
                <a:solidFill>
                  <a:srgbClr val="000000"/>
                </a:solidFill>
                <a:latin typeface="+mn-lt"/>
                <a:ea typeface="Yu Gothic UI Semilight" charset="-128" panose="020B0400000000000000"/>
              </a:rPr>
              <a:t>of hands and feet ( present in 1/3 of infant with TS)</a:t>
            </a:r>
          </a:p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Yu Gothic UI Semilight" charset="-128" panose="020B0400000000000000"/>
              </a:rPr>
              <a:t>CHD: </a:t>
            </a:r>
          </a:p>
          <a:p>
            <a:pPr defTabSz="457200">
              <a:buClr>
                <a:srgbClr val="0066CC"/>
              </a:buClr>
            </a:pPr>
            <a:r>
              <a:rPr lang="en-US" sz="2400" dirty="0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-m</a:t>
            </a:r>
            <a:r>
              <a:rPr lang="en-US" sz="2400" kern="1200" dirty="0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ost common </a:t>
            </a:r>
            <a:r>
              <a:rPr lang="en-US" sz="2400" u="sng" kern="1200" dirty="0" err="1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coarctation</a:t>
            </a:r>
            <a:r>
              <a:rPr lang="en-US" sz="2400" u="sng" kern="1200" dirty="0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 of the aorta </a:t>
            </a:r>
            <a:r>
              <a:rPr lang="en-US" sz="2400" kern="1200" dirty="0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then </a:t>
            </a:r>
            <a:r>
              <a:rPr lang="en-US" sz="2400" kern="1200" dirty="0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  <a:sym typeface="+mn-ea"/>
              </a:rPr>
              <a:t>Bicuspid aortic valve</a:t>
            </a:r>
            <a:endParaRPr lang="en-US" sz="2400" kern="1200" dirty="0" smtClean="0">
              <a:solidFill>
                <a:schemeClr val="tx1"/>
              </a:solidFill>
              <a:latin typeface="+mn-lt"/>
              <a:ea typeface="Yu Gothic UI Semilight" charset="-128" panose="020B0400000000000000"/>
            </a:endParaRPr>
          </a:p>
          <a:p>
            <a:pPr defTabSz="457200">
              <a:buClr>
                <a:srgbClr val="0066CC"/>
              </a:buClr>
            </a:pPr>
            <a:r>
              <a:rPr lang="en-US" sz="2400" kern="1200" dirty="0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-</a:t>
            </a:r>
            <a:r>
              <a:rPr lang="en-US" sz="2400" kern="1200" dirty="0" err="1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Poststenotic</a:t>
            </a:r>
            <a:r>
              <a:rPr lang="en-US" sz="2400" kern="1200" dirty="0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 aortic dilatation and aneurysm</a:t>
            </a:r>
          </a:p>
          <a:p>
            <a:pPr defTabSz="457200">
              <a:buClr>
                <a:srgbClr val="0066CC"/>
              </a:buClr>
              <a:buFont typeface="Wingdings" pitchFamily="2" charset="2"/>
              <a:buChar char="Ø"/>
            </a:pPr>
            <a:r>
              <a:rPr lang="en-US" sz="2400" kern="1200" dirty="0" smtClean="0">
                <a:solidFill>
                  <a:srgbClr val="000000"/>
                </a:solidFill>
                <a:latin typeface="+mn-lt"/>
                <a:ea typeface="Yu Gothic UI Semilight" charset="-128" panose="020B0400000000000000"/>
              </a:rPr>
              <a:t>that may cause lower extremity cyanosis .</a:t>
            </a:r>
            <a:endParaRPr lang="en-US" sz="2400" kern="1200" dirty="0" smtClean="0">
              <a:solidFill>
                <a:srgbClr val="FF0000"/>
              </a:solidFill>
              <a:latin typeface="+mn-lt"/>
              <a:ea typeface="Yu Gothic UI Semilight" charset="-128" panose="020B0400000000000000"/>
            </a:endParaRPr>
          </a:p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2400" b="1" kern="1200" dirty="0" smtClean="0">
                <a:solidFill>
                  <a:srgbClr val="000000"/>
                </a:solidFill>
                <a:latin typeface="+mn-lt"/>
                <a:ea typeface="Yu Gothic UI Semilight" charset="-128" panose="020B0400000000000000"/>
              </a:rPr>
              <a:t>Renal </a:t>
            </a:r>
            <a:r>
              <a:rPr lang="en-US" sz="2400" kern="1200" dirty="0" smtClean="0">
                <a:solidFill>
                  <a:srgbClr val="FF0000"/>
                </a:solidFill>
                <a:latin typeface="+mn-lt"/>
                <a:ea typeface="Yu Gothic UI Semilight" charset="-128" panose="020B0400000000000000"/>
              </a:rPr>
              <a:t>(horseshoe kidney &gt;50%)</a:t>
            </a:r>
          </a:p>
          <a:p>
            <a:pPr defTabSz="457200">
              <a:buClr>
                <a:srgbClr val="0066CC"/>
              </a:buClr>
            </a:pPr>
            <a:endParaRPr lang="en-US" sz="2400" kern="1200" dirty="0" smtClean="0">
              <a:solidFill>
                <a:srgbClr val="0066CC"/>
              </a:solidFill>
              <a:latin typeface="+mn-lt"/>
              <a:ea typeface="Yu Gothic UI Semilight" charset="-128" panose="020B040000000000000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817100" y="6350"/>
            <a:ext cx="2417445" cy="4116070"/>
          </a:xfrm>
          <a:prstGeom prst="rect">
            <a:avLst/>
          </a:prstGeom>
        </p:spPr>
      </p:pic>
      <p:pic>
        <p:nvPicPr>
          <p:cNvPr id="4" name="Picture 4" descr="2017-09-29 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22740" y="4149727"/>
            <a:ext cx="3011805" cy="270954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85709" y="214290"/>
            <a:ext cx="11110595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457200" rtl="0">
              <a:buFont typeface="Arial" pitchFamily="34" charset="0" panose="020B0604020202020204"/>
              <a:buChar char="•"/>
            </a:pPr>
            <a:r>
              <a:rPr lang="en-US" sz="2000" b="1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 </a:t>
            </a:r>
            <a:r>
              <a:rPr lang="en-US" sz="2000" b="1" u="sng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Short stature </a:t>
            </a:r>
            <a:endParaRPr lang="en-US" sz="2000" b="1" kern="1200" dirty="0" smtClean="0">
              <a:latin typeface="Microsoft YaHei UI" charset="-122" panose="020B0503020204020204"/>
              <a:ea typeface="Microsoft YaHei UI" charset="-122" panose="020B0503020204020204"/>
              <a:sym typeface="+mn-ea"/>
            </a:endParaRPr>
          </a:p>
          <a:p>
            <a:pPr algn="l" defTabSz="457200"/>
            <a:endParaRPr lang="en-US" sz="2000" kern="1200" dirty="0" smtClean="0">
              <a:latin typeface="Microsoft YaHei UI" charset="-122" panose="020B0503020204020204"/>
              <a:ea typeface="Microsoft YaHei UI" charset="-122" panose="020B0503020204020204"/>
            </a:endParaRPr>
          </a:p>
          <a:p>
            <a:pPr algn="l" defTabSz="457200" rtl="0">
              <a:buFont typeface="Arial" pitchFamily="34" charset="0" panose="020B0604020202020204"/>
              <a:buChar char="•"/>
            </a:pPr>
            <a:r>
              <a:rPr lang="en-US" sz="2000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Risk to develop </a:t>
            </a:r>
            <a:r>
              <a:rPr lang="en-US" sz="2000" b="1" u="sng" kern="1200" dirty="0" err="1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aquired</a:t>
            </a:r>
            <a:r>
              <a:rPr lang="en-US" sz="2000" b="1" u="sng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 hypothyroidism </a:t>
            </a:r>
            <a:r>
              <a:rPr lang="en-US" sz="2000" u="sng" kern="1200" dirty="0" smtClean="0">
                <a:solidFill>
                  <a:srgbClr val="FF0000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 </a:t>
            </a:r>
          </a:p>
          <a:p>
            <a:pPr algn="l" defTabSz="457200"/>
            <a:r>
              <a:rPr lang="en-US" sz="2000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 </a:t>
            </a:r>
            <a:endParaRPr lang="en-US" sz="2000" kern="1200" dirty="0" smtClean="0">
              <a:latin typeface="Microsoft YaHei UI" charset="-122" panose="020B0503020204020204"/>
              <a:ea typeface="Microsoft YaHei UI" charset="-122" panose="020B0503020204020204"/>
            </a:endParaRPr>
          </a:p>
          <a:p>
            <a:pPr algn="l" defTabSz="457200" rtl="0">
              <a:buFont typeface="Arial" pitchFamily="34" charset="0" panose="020B0604020202020204"/>
              <a:buChar char="•"/>
            </a:pPr>
            <a:r>
              <a:rPr lang="en-US" sz="2000" b="1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 </a:t>
            </a:r>
            <a:r>
              <a:rPr lang="en-US" sz="2000" b="1" u="sng" kern="1200" dirty="0" err="1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Gonadal</a:t>
            </a:r>
            <a:r>
              <a:rPr lang="en-US" sz="2000" b="1" u="sng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 </a:t>
            </a:r>
            <a:r>
              <a:rPr lang="en-US" sz="2000" b="1" u="sng" kern="1200" dirty="0" err="1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dysgenesis</a:t>
            </a:r>
            <a:r>
              <a:rPr lang="en-US" sz="2000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( </a:t>
            </a:r>
            <a:r>
              <a:rPr lang="en-US" sz="2000" kern="1200" dirty="0" smtClean="0">
                <a:solidFill>
                  <a:srgbClr val="00B050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10% will have normal pubertal development and fertile</a:t>
            </a:r>
            <a:r>
              <a:rPr lang="en-US" sz="2000" kern="1200" dirty="0" smtClean="0"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) instead of well-developed ovaries leads to estrogen deficiency, which prevents these women from developing secondary sexual characteristics and results in </a:t>
            </a:r>
            <a:r>
              <a:rPr lang="en-US" sz="2000" kern="1200" dirty="0" smtClean="0">
                <a:solidFill>
                  <a:srgbClr val="FF0000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primary amenorrhea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idx="1"/>
          </p:nvPr>
        </p:nvSpPr>
        <p:spPr>
          <a:xfrm>
            <a:off x="234315" y="3370582"/>
            <a:ext cx="10972800" cy="3010535"/>
          </a:xfrm>
        </p:spPr>
        <p:txBody>
          <a:bodyPr>
            <a:normAutofit fontScale="92500" lnSpcReduction="10000"/>
          </a:bodyPr>
          <a:lstStyle/>
          <a:p>
            <a:pPr marL="0" indent="0" algn="l" rtl="0"/>
            <a:r>
              <a:rPr lang="en-US" sz="2400" dirty="0" smtClean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</a:rPr>
              <a:t>A tendency to develop</a:t>
            </a:r>
            <a:r>
              <a:rPr lang="en-US" sz="2400" b="1" u="sng" dirty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</a:rPr>
              <a:t> high blood pressure</a:t>
            </a:r>
            <a:r>
              <a:rPr lang="en-US" sz="2400" dirty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</a:rPr>
              <a:t> (so this should be checked </a:t>
            </a:r>
            <a:r>
              <a:rPr lang="en-US" sz="2400" dirty="0" smtClean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</a:rPr>
              <a:t>regularly) which developed as </a:t>
            </a:r>
            <a:r>
              <a:rPr lang="en-US" sz="2400" dirty="0" smtClean="0">
                <a:solidFill>
                  <a:srgbClr val="FF0000"/>
                </a:solidFill>
                <a:latin typeface="Microsoft YaHei UI" charset="-122" panose="020B0503020204020204"/>
                <a:ea typeface="Microsoft YaHei UI" charset="-122" panose="020B0503020204020204"/>
              </a:rPr>
              <a:t>risk of </a:t>
            </a:r>
            <a:r>
              <a:rPr lang="en-US" sz="2400" dirty="0" err="1" smtClean="0">
                <a:solidFill>
                  <a:srgbClr val="FF0000"/>
                </a:solidFill>
                <a:latin typeface="Microsoft YaHei UI" charset="-122" panose="020B0503020204020204"/>
                <a:ea typeface="Microsoft YaHei UI" charset="-122" panose="020B0503020204020204"/>
              </a:rPr>
              <a:t>coarctation</a:t>
            </a:r>
            <a:r>
              <a:rPr lang="en-US" sz="2400" dirty="0" smtClean="0">
                <a:solidFill>
                  <a:srgbClr val="FF0000"/>
                </a:solidFill>
                <a:latin typeface="Microsoft YaHei UI" charset="-122" panose="020B0503020204020204"/>
                <a:ea typeface="Microsoft YaHei UI" charset="-122" panose="020B0503020204020204"/>
              </a:rPr>
              <a:t> of aorta and increase risk for atherosclerosis</a:t>
            </a:r>
            <a:r>
              <a:rPr lang="en-US" sz="2400" dirty="0" smtClean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</a:rPr>
              <a:t>.</a:t>
            </a:r>
          </a:p>
          <a:p>
            <a:pPr marL="0" indent="0" algn="l" rtl="0">
              <a:buNone/>
            </a:pPr>
            <a:endParaRPr lang="en-US" sz="2400" dirty="0">
              <a:solidFill>
                <a:schemeClr val="tx1"/>
              </a:solidFill>
              <a:latin typeface="Microsoft YaHei UI" charset="-122" panose="020B0503020204020204"/>
              <a:ea typeface="Microsoft YaHei UI" charset="-122" panose="020B0503020204020204"/>
              <a:sym typeface="+mn-ea"/>
            </a:endParaRPr>
          </a:p>
          <a:p>
            <a:pPr marL="0" indent="0" algn="l" rtl="0"/>
            <a:r>
              <a:rPr lang="en-US" sz="2400" dirty="0" smtClean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Older </a:t>
            </a:r>
            <a:r>
              <a:rPr lang="en-US" sz="2400" dirty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or over-weight women with Turner syndrome are slightly more at risk of developing</a:t>
            </a:r>
            <a:r>
              <a:rPr lang="en-US" sz="2400" b="1" dirty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 </a:t>
            </a:r>
            <a:r>
              <a:rPr lang="en-US" sz="2400" b="1" u="sng" dirty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type 2 diabetes. </a:t>
            </a:r>
          </a:p>
          <a:p>
            <a:pPr marL="0" indent="0" algn="l">
              <a:buNone/>
            </a:pPr>
            <a:endParaRPr lang="en-US" sz="2400" dirty="0">
              <a:solidFill>
                <a:schemeClr val="tx1"/>
              </a:solidFill>
              <a:latin typeface="Microsoft YaHei UI" charset="-122" panose="020B0503020204020204"/>
              <a:ea typeface="Microsoft YaHei UI" charset="-122" panose="020B0503020204020204"/>
              <a:sym typeface="+mn-ea"/>
            </a:endParaRPr>
          </a:p>
          <a:p>
            <a:pPr marL="0" indent="0" algn="l" rtl="0"/>
            <a:r>
              <a:rPr lang="en-US" sz="2400" b="1" u="sng" dirty="0" smtClean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Osteoporosis </a:t>
            </a:r>
            <a:r>
              <a:rPr lang="en-US" sz="2400" dirty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can develop because of a </a:t>
            </a:r>
            <a:r>
              <a:rPr lang="en-US" sz="2400" i="1" dirty="0">
                <a:solidFill>
                  <a:schemeClr val="tx1"/>
                </a:solidFill>
                <a:latin typeface="Microsoft YaHei UI" charset="-122" panose="020B0503020204020204"/>
                <a:ea typeface="Microsoft YaHei UI" charset="-122" panose="020B0503020204020204"/>
                <a:sym typeface="+mn-ea"/>
              </a:rPr>
              <a:t>lack of estrogen.</a:t>
            </a:r>
          </a:p>
        </p:txBody>
      </p:sp>
    </p:spTree>
  </p:cSld>
  <p:clrMapOvr>
    <a:masterClrMapping/>
  </p:clrMapOvr>
  <p:transition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EditPoints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EditPoints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2017-09-29 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59460" y="773430"/>
            <a:ext cx="9991091" cy="463423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017-09-29 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90980" y="48260"/>
            <a:ext cx="7878445" cy="5518150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Grp="1" noChangeArrowheads="1"/>
          </p:cNvSpPr>
          <p:nvPr/>
        </p:nvSpPr>
        <p:spPr>
          <a:xfrm>
            <a:off x="761963" y="5500703"/>
            <a:ext cx="10972800" cy="5826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5pPr>
            <a:lvl6pPr marL="457200" lvl="5" indent="0" algn="l" rtl="0">
              <a:spcBef>
                <a:spcPts val="0"/>
              </a:spcBef>
              <a:spcAft>
                <a:spcPts val="0"/>
              </a:spcAft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6pPr>
            <a:lvl7pPr marL="914400" lvl="6" indent="0" algn="l" rtl="0">
              <a:spcBef>
                <a:spcPts val="0"/>
              </a:spcBef>
              <a:spcAft>
                <a:spcPts val="0"/>
              </a:spcAft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7pPr>
            <a:lvl8pPr marL="1371600" lvl="7" indent="0" algn="l" rtl="0">
              <a:spcBef>
                <a:spcPts val="0"/>
              </a:spcBef>
              <a:spcAft>
                <a:spcPts val="0"/>
              </a:spcAft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8pPr>
            <a:lvl9pPr marL="1828800" lvl="8" indent="0" algn="l" rtl="0">
              <a:spcBef>
                <a:spcPts val="0"/>
              </a:spcBef>
              <a:spcAft>
                <a:spcPts val="0"/>
              </a:spcAft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457200"/>
            <a:r>
              <a:rPr lang="en-US" sz="2400" kern="1200" dirty="0"/>
              <a:t>Affect 70% of patients , caused by </a:t>
            </a:r>
            <a:r>
              <a:rPr lang="en-US" sz="2400" kern="1200" dirty="0" err="1"/>
              <a:t>periphral</a:t>
            </a:r>
            <a:r>
              <a:rPr lang="en-US" sz="2400" kern="1200" dirty="0"/>
              <a:t> </a:t>
            </a:r>
            <a:r>
              <a:rPr lang="en-US" sz="2400" kern="1200" dirty="0" err="1"/>
              <a:t>lymphedema</a:t>
            </a:r>
            <a:r>
              <a:rPr lang="en-US" sz="2400" kern="1200" dirty="0"/>
              <a:t> </a:t>
            </a:r>
          </a:p>
        </p:txBody>
      </p:sp>
      <p:sp>
        <p:nvSpPr>
          <p:cNvPr id="3" name="Title 2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609600" y="274638"/>
            <a:ext cx="10972800" cy="49053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Diagnosis</a:t>
            </a:r>
          </a:p>
        </p:txBody>
      </p:sp>
      <p:sp>
        <p:nvSpPr>
          <p:cNvPr id="2" name="Rectangle 3"/>
          <p:cNvSpPr>
            <a:spLocks noGrp="1" noChangeArrowheads="1"/>
          </p:cNvSpPr>
          <p:nvPr/>
        </p:nvSpPr>
        <p:spPr>
          <a:xfrm>
            <a:off x="0" y="785795"/>
            <a:ext cx="11645728" cy="45770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365125" marR="0" indent="-1873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20395" marR="0" lvl="1" indent="-125095" algn="l" rtl="0">
              <a:lnSpc>
                <a:spcPct val="115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858520" marR="0" lvl="2" indent="-12192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3000" marR="0" lvl="3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71600" marR="0" lvl="4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1600200" marR="0" lvl="5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1828800" marR="0" lvl="6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057400" marR="0" lvl="7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286000" marR="0" lvl="8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457200">
              <a:buClr>
                <a:srgbClr val="0066CC"/>
              </a:buClr>
            </a:pPr>
            <a:r>
              <a:rPr lang="en-US" sz="2000" b="1" kern="1200" dirty="0">
                <a:solidFill>
                  <a:schemeClr val="tx1"/>
                </a:solidFill>
              </a:rPr>
              <a:t>Prenatal</a:t>
            </a:r>
            <a:endParaRPr lang="en-US" sz="2000" kern="1200" dirty="0">
              <a:solidFill>
                <a:schemeClr val="tx1"/>
              </a:solidFill>
            </a:endParaRPr>
          </a:p>
          <a:p>
            <a:pPr defTabSz="457200">
              <a:buClr>
                <a:srgbClr val="0066CC"/>
              </a:buClr>
              <a:buFont typeface="Courier New" pitchFamily="49" charset="0"/>
              <a:buChar char="o"/>
            </a:pPr>
            <a:r>
              <a:rPr lang="en-US" sz="2000" u="sng" dirty="0" smtClean="0">
                <a:solidFill>
                  <a:srgbClr val="00B050"/>
                </a:solidFill>
              </a:rPr>
              <a:t> A</a:t>
            </a:r>
            <a:r>
              <a:rPr lang="en-US" sz="2000" u="sng" kern="1200" dirty="0" smtClean="0">
                <a:solidFill>
                  <a:srgbClr val="00B050"/>
                </a:solidFill>
              </a:rPr>
              <a:t>mniocentesis </a:t>
            </a:r>
            <a:r>
              <a:rPr lang="en-US" sz="2000" u="sng" kern="1200" dirty="0">
                <a:solidFill>
                  <a:srgbClr val="00B050"/>
                </a:solidFill>
              </a:rPr>
              <a:t>or chorionic villous sampling.</a:t>
            </a:r>
            <a:r>
              <a:rPr lang="en-US" sz="2000" kern="1200" dirty="0">
                <a:solidFill>
                  <a:srgbClr val="000000"/>
                </a:solidFill>
              </a:rPr>
              <a:t> </a:t>
            </a:r>
            <a:r>
              <a:rPr lang="en-US" sz="2000" kern="1200" dirty="0" smtClean="0">
                <a:solidFill>
                  <a:srgbClr val="000000"/>
                </a:solidFill>
              </a:rPr>
              <a:t> </a:t>
            </a:r>
          </a:p>
          <a:p>
            <a:pPr defTabSz="457200">
              <a:buClr>
                <a:srgbClr val="0066CC"/>
              </a:buClr>
              <a:buFont typeface="Courier New" pitchFamily="49" charset="0"/>
              <a:buChar char="o"/>
            </a:pPr>
            <a:r>
              <a:rPr lang="en-US" sz="2000" u="sng" dirty="0" smtClean="0">
                <a:solidFill>
                  <a:srgbClr val="00B050"/>
                </a:solidFill>
              </a:rPr>
              <a:t>fetal </a:t>
            </a:r>
            <a:r>
              <a:rPr lang="en-US" sz="2000" u="sng" dirty="0" err="1" smtClean="0">
                <a:solidFill>
                  <a:srgbClr val="00B050"/>
                </a:solidFill>
              </a:rPr>
              <a:t>ultrasonography</a:t>
            </a:r>
            <a:r>
              <a:rPr lang="en-US" sz="2000" u="sng" dirty="0" smtClean="0">
                <a:solidFill>
                  <a:srgbClr val="00B050"/>
                </a:solidFill>
              </a:rPr>
              <a:t> ,</a:t>
            </a:r>
            <a:r>
              <a:rPr lang="en-US" sz="2000" kern="1200" dirty="0" smtClean="0">
                <a:solidFill>
                  <a:srgbClr val="000000"/>
                </a:solidFill>
              </a:rPr>
              <a:t>Turner </a:t>
            </a:r>
            <a:r>
              <a:rPr lang="en-US" sz="2000" kern="1200" dirty="0">
                <a:solidFill>
                  <a:srgbClr val="000000"/>
                </a:solidFill>
              </a:rPr>
              <a:t>syndrome is </a:t>
            </a:r>
            <a:r>
              <a:rPr lang="en-US" sz="2000" u="sng" kern="1200" dirty="0">
                <a:solidFill>
                  <a:srgbClr val="000000"/>
                </a:solidFill>
              </a:rPr>
              <a:t>suggested by</a:t>
            </a:r>
            <a:r>
              <a:rPr lang="en-US" sz="2000" kern="1200" dirty="0">
                <a:solidFill>
                  <a:srgbClr val="000000"/>
                </a:solidFill>
              </a:rPr>
              <a:t> the presence of a </a:t>
            </a:r>
            <a:r>
              <a:rPr lang="en-US" sz="2000" kern="1200" dirty="0" err="1">
                <a:solidFill>
                  <a:srgbClr val="000000"/>
                </a:solidFill>
              </a:rPr>
              <a:t>nuchal</a:t>
            </a:r>
            <a:r>
              <a:rPr lang="en-US" sz="2000" kern="1200" dirty="0">
                <a:solidFill>
                  <a:srgbClr val="000000"/>
                </a:solidFill>
              </a:rPr>
              <a:t> cystic </a:t>
            </a:r>
            <a:r>
              <a:rPr lang="en-US" sz="2000" kern="1200" dirty="0" err="1">
                <a:solidFill>
                  <a:srgbClr val="000000"/>
                </a:solidFill>
              </a:rPr>
              <a:t>hygroma</a:t>
            </a:r>
            <a:r>
              <a:rPr lang="en-US" sz="2000" kern="1200" dirty="0">
                <a:solidFill>
                  <a:srgbClr val="000000"/>
                </a:solidFill>
              </a:rPr>
              <a:t>, horseshoe kidney, left-sided cardiac anomalies.</a:t>
            </a:r>
          </a:p>
          <a:p>
            <a:pPr marL="0" indent="0" defTabSz="457200">
              <a:buClr>
                <a:srgbClr val="0066CC"/>
              </a:buClr>
            </a:pPr>
            <a:endParaRPr lang="en-US" sz="2000" kern="1200" dirty="0">
              <a:solidFill>
                <a:schemeClr val="tx1"/>
              </a:solidFill>
            </a:endParaRPr>
          </a:p>
          <a:p>
            <a:pPr defTabSz="457200">
              <a:buClr>
                <a:srgbClr val="0066CC"/>
              </a:buClr>
              <a:buFont typeface="Courier New" pitchFamily="49" charset="0"/>
              <a:buChar char="o"/>
            </a:pPr>
            <a:r>
              <a:rPr lang="en-US" sz="2000" kern="1200" dirty="0" smtClean="0">
                <a:solidFill>
                  <a:schemeClr val="tx1"/>
                </a:solidFill>
              </a:rPr>
              <a:t>About half of the cases are diagnosed within first few months of girl’s life by characteristic symptoms .</a:t>
            </a:r>
          </a:p>
          <a:p>
            <a:pPr defTabSz="457200">
              <a:buClr>
                <a:srgbClr val="0066CC"/>
              </a:buClr>
            </a:pPr>
            <a:endParaRPr lang="en-US" sz="2000" kern="1200" dirty="0" smtClean="0">
              <a:solidFill>
                <a:schemeClr val="tx1"/>
              </a:solidFill>
            </a:endParaRPr>
          </a:p>
          <a:p>
            <a:pPr defTabSz="457200">
              <a:buClr>
                <a:srgbClr val="0066CC"/>
              </a:buClr>
            </a:pPr>
            <a:r>
              <a:rPr lang="en-US" sz="2000" b="1" dirty="0" smtClean="0">
                <a:solidFill>
                  <a:schemeClr val="tx1"/>
                </a:solidFill>
              </a:rPr>
              <a:t>post natal </a:t>
            </a:r>
          </a:p>
          <a:p>
            <a:pPr defTabSz="457200">
              <a:buClr>
                <a:srgbClr val="0066CC"/>
              </a:buClr>
              <a:buFont typeface="Courier New" pitchFamily="49" charset="0"/>
              <a:buChar char="o"/>
            </a:pPr>
            <a:r>
              <a:rPr lang="en-US" sz="2000" u="sng" kern="1200" dirty="0" smtClean="0">
                <a:solidFill>
                  <a:srgbClr val="00B050"/>
                </a:solidFill>
              </a:rPr>
              <a:t>KARYOTYPE</a:t>
            </a:r>
            <a:endParaRPr lang="en-US" sz="2000" u="sng" kern="1200" dirty="0">
              <a:solidFill>
                <a:srgbClr val="00B050"/>
              </a:solidFill>
            </a:endParaRPr>
          </a:p>
          <a:p>
            <a:pPr defTabSz="457200">
              <a:buClr>
                <a:srgbClr val="0066CC"/>
              </a:buClr>
            </a:pPr>
            <a:r>
              <a:rPr lang="en-US" sz="2000" kern="1200" dirty="0">
                <a:solidFill>
                  <a:srgbClr val="000000"/>
                </a:solidFill>
              </a:rPr>
              <a:t>Diagnosis is confirmed by the presence of </a:t>
            </a:r>
            <a:r>
              <a:rPr lang="en-US" sz="2000" kern="1200" dirty="0">
                <a:solidFill>
                  <a:srgbClr val="0066CC"/>
                </a:solidFill>
              </a:rPr>
              <a:t>a 45,X cell line or a cell line with deletion of the short arm of the X chromosome (</a:t>
            </a:r>
            <a:r>
              <a:rPr lang="en-US" sz="2000" kern="1200" dirty="0" err="1">
                <a:solidFill>
                  <a:srgbClr val="0066CC"/>
                </a:solidFill>
              </a:rPr>
              <a:t>Xp</a:t>
            </a:r>
            <a:r>
              <a:rPr lang="en-US" sz="2000" kern="1200" dirty="0">
                <a:solidFill>
                  <a:srgbClr val="0066CC"/>
                </a:solidFill>
              </a:rPr>
              <a:t> deletion).</a:t>
            </a:r>
          </a:p>
          <a:p>
            <a:pPr defTabSz="457200">
              <a:buClr>
                <a:srgbClr val="0066CC"/>
              </a:buClr>
            </a:pPr>
            <a:endParaRPr lang="en-US" sz="2000" kern="1200" dirty="0">
              <a:solidFill>
                <a:srgbClr val="000000"/>
              </a:solidFill>
            </a:endParaRPr>
          </a:p>
          <a:p>
            <a:pPr defTabSz="457200">
              <a:buClr>
                <a:srgbClr val="0066CC"/>
              </a:buClr>
            </a:pPr>
            <a:r>
              <a:rPr lang="en-US" sz="2000" kern="1200" dirty="0">
                <a:solidFill>
                  <a:srgbClr val="000000"/>
                </a:solidFill>
              </a:rPr>
              <a:t>A male phenotype excludes the diagnosis, regardless of </a:t>
            </a:r>
            <a:r>
              <a:rPr lang="en-US" sz="2000" kern="1200" dirty="0" err="1">
                <a:solidFill>
                  <a:srgbClr val="000000"/>
                </a:solidFill>
              </a:rPr>
              <a:t>karyotype</a:t>
            </a:r>
            <a:r>
              <a:rPr lang="en-US" sz="2000" kern="1200" dirty="0">
                <a:solidFill>
                  <a:srgbClr val="000000"/>
                </a:solidFill>
              </a:rPr>
              <a:t>.</a:t>
            </a:r>
          </a:p>
          <a:p>
            <a:pPr defTabSz="457200">
              <a:buClr>
                <a:srgbClr val="0066CC"/>
              </a:buClr>
              <a:buFontTx/>
              <a:buNone/>
            </a:pPr>
            <a:endParaRPr lang="en-US" sz="2000" kern="1200" dirty="0">
              <a:solidFill>
                <a:srgbClr val="00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90459" y="6215082"/>
            <a:ext cx="10858576" cy="42862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EditPoints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/>
        </p:nvSpPr>
        <p:spPr>
          <a:xfrm>
            <a:off x="250191" y="773747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365125" marR="0" indent="-1873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20395" marR="0" lvl="1" indent="-125095" algn="l" rtl="0">
              <a:lnSpc>
                <a:spcPct val="115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858520" marR="0" lvl="2" indent="-12192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3000" marR="0" lvl="3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71600" marR="0" lvl="4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1600200" marR="0" lvl="5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1828800" marR="0" lvl="6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057400" marR="0" lvl="7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286000" marR="0" lvl="8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457200">
              <a:buClr>
                <a:srgbClr val="0066CC"/>
              </a:buClr>
            </a:pPr>
            <a:r>
              <a:rPr lang="en-US" sz="3200" b="1" kern="1200" dirty="0">
                <a:solidFill>
                  <a:srgbClr val="00B050"/>
                </a:solidFill>
              </a:rPr>
              <a:t>Laboratory studies</a:t>
            </a:r>
          </a:p>
          <a:p>
            <a:pPr defTabSz="457200">
              <a:buClr>
                <a:srgbClr val="0066CC"/>
              </a:buClr>
            </a:pPr>
            <a:endParaRPr lang="en-US" sz="2800" kern="1200" dirty="0">
              <a:solidFill>
                <a:srgbClr val="2D8AE7">
                  <a:lumMod val="75000"/>
                </a:srgbClr>
              </a:solidFill>
            </a:endParaRPr>
          </a:p>
          <a:p>
            <a:pPr defTabSz="457200">
              <a:buClr>
                <a:srgbClr val="0066CC"/>
              </a:buClr>
            </a:pPr>
            <a:r>
              <a:rPr lang="en-US" sz="2400" b="1" kern="1200" dirty="0" err="1">
                <a:solidFill>
                  <a:schemeClr val="tx1"/>
                </a:solidFill>
              </a:rPr>
              <a:t>Gonadotropins</a:t>
            </a:r>
            <a:r>
              <a:rPr lang="en-US" sz="2400" b="1" kern="1200" dirty="0">
                <a:solidFill>
                  <a:schemeClr val="tx1"/>
                </a:solidFill>
              </a:rPr>
              <a:t>:</a:t>
            </a:r>
            <a:r>
              <a:rPr lang="en-US" sz="2400" kern="1200" dirty="0">
                <a:solidFill>
                  <a:srgbClr val="000000"/>
                </a:solidFill>
              </a:rPr>
              <a:t> Both </a:t>
            </a:r>
            <a:r>
              <a:rPr lang="en-US" sz="2400" u="sng" kern="1200" dirty="0">
                <a:solidFill>
                  <a:srgbClr val="000000"/>
                </a:solidFill>
              </a:rPr>
              <a:t>LH and FSH may be elevated</a:t>
            </a:r>
            <a:r>
              <a:rPr lang="en-US" sz="2400" kern="1200" dirty="0">
                <a:solidFill>
                  <a:srgbClr val="000000"/>
                </a:solidFill>
              </a:rPr>
              <a:t> in untreated patients </a:t>
            </a:r>
            <a:r>
              <a:rPr lang="en-US" sz="2400" u="sng" kern="1200" dirty="0">
                <a:solidFill>
                  <a:srgbClr val="000000"/>
                </a:solidFill>
              </a:rPr>
              <a:t>younger than 4 years</a:t>
            </a:r>
            <a:r>
              <a:rPr lang="en-US" sz="2400" kern="1200" dirty="0">
                <a:solidFill>
                  <a:srgbClr val="000000"/>
                </a:solidFill>
              </a:rPr>
              <a:t>; they are later suppressed to normal or near-normal levels, only to rise to menopausal levels after age 10 years.  </a:t>
            </a:r>
          </a:p>
          <a:p>
            <a:pPr defTabSz="457200">
              <a:buClr>
                <a:srgbClr val="0066CC"/>
              </a:buClr>
            </a:pPr>
            <a:endParaRPr lang="en-US" altLang="ko-KR" sz="2400" kern="1200" dirty="0">
              <a:solidFill>
                <a:srgbClr val="000000"/>
              </a:solidFill>
              <a:ea typeface="Gulim" pitchFamily="34" charset="-127"/>
            </a:endParaRPr>
          </a:p>
          <a:p>
            <a:pPr defTabSz="457200">
              <a:buClr>
                <a:srgbClr val="0066CC"/>
              </a:buClr>
            </a:pPr>
            <a:r>
              <a:rPr lang="en-US" altLang="ko-KR" sz="2400" b="1" kern="1200" dirty="0">
                <a:solidFill>
                  <a:schemeClr val="tx1"/>
                </a:solidFill>
                <a:ea typeface="Gulim" pitchFamily="34" charset="-127"/>
              </a:rPr>
              <a:t>Thyroid function tests: </a:t>
            </a:r>
            <a:r>
              <a:rPr lang="en-US" altLang="ko-KR" sz="2400" kern="1200" dirty="0">
                <a:solidFill>
                  <a:srgbClr val="000000"/>
                </a:solidFill>
                <a:ea typeface="Gulim" pitchFamily="34" charset="-127"/>
              </a:rPr>
              <a:t>Because of the high prevalence of </a:t>
            </a:r>
            <a:r>
              <a:rPr lang="en-US" altLang="ko-KR" sz="2400" u="sng" kern="1200" dirty="0">
                <a:solidFill>
                  <a:srgbClr val="FF0000"/>
                </a:solidFill>
                <a:ea typeface="Gulim" pitchFamily="34" charset="-127"/>
              </a:rPr>
              <a:t>hypothyroidism</a:t>
            </a:r>
            <a:r>
              <a:rPr lang="en-US" altLang="ko-KR" sz="2400" u="sng" kern="1200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2400" kern="1200" dirty="0">
                <a:solidFill>
                  <a:srgbClr val="000000"/>
                </a:solidFill>
                <a:ea typeface="Gulim" pitchFamily="34" charset="-127"/>
              </a:rPr>
              <a:t>in Turner syndrome, obtain thyroid function tests at diagnosis; repeat TSH measurements every 1-2 years or if symptoms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EditPoints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/>
        </p:nvSpPr>
        <p:spPr>
          <a:xfrm>
            <a:off x="369571" y="1041717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/>
          <a:lstStyle>
            <a:lvl1pPr marL="365125" marR="0" indent="-1873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20395" marR="0" lvl="1" indent="-125095" algn="l" rtl="0">
              <a:lnSpc>
                <a:spcPct val="115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858520" marR="0" lvl="2" indent="-12192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3000" marR="0" lvl="3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71600" marR="0" lvl="4" indent="-114300" algn="l" rtl="0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1600200" marR="0" lvl="5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1828800" marR="0" lvl="6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057400" marR="0" lvl="7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286000" marR="0" lvl="8" indent="-114300" algn="l" rtl="0">
              <a:lnSpc>
                <a:spcPct val="115000"/>
              </a:lnSpc>
              <a:spcBef>
                <a:spcPts val="350"/>
              </a:spcBef>
              <a:spcAft>
                <a:spcPts val="2100"/>
              </a:spcAft>
              <a:buClr>
                <a:schemeClr val="accent1"/>
              </a:buClr>
              <a:buFont typeface="Lato"/>
              <a:buNone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457200">
              <a:buClr>
                <a:srgbClr val="0066CC"/>
              </a:buClr>
            </a:pPr>
            <a:r>
              <a:rPr lang="en-US" sz="3200" b="1" kern="1200" dirty="0">
                <a:solidFill>
                  <a:srgbClr val="00B050"/>
                </a:solidFill>
              </a:rPr>
              <a:t>Cardiovascular studies</a:t>
            </a:r>
          </a:p>
          <a:p>
            <a:pPr defTabSz="457200">
              <a:buClr>
                <a:srgbClr val="0066CC"/>
              </a:buClr>
            </a:pPr>
            <a:endParaRPr lang="en-US" sz="3200" kern="1200" dirty="0">
              <a:solidFill>
                <a:srgbClr val="2D8AE7">
                  <a:lumMod val="75000"/>
                </a:srgbClr>
              </a:solidFill>
            </a:endParaRPr>
          </a:p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3200" kern="1200" dirty="0">
                <a:solidFill>
                  <a:srgbClr val="000000"/>
                </a:solidFill>
              </a:rPr>
              <a:t>Perform </a:t>
            </a:r>
            <a:r>
              <a:rPr lang="en-US" sz="3200" u="sng" kern="1200" dirty="0">
                <a:solidFill>
                  <a:srgbClr val="000000"/>
                </a:solidFill>
              </a:rPr>
              <a:t>echocardiography and/or MRI </a:t>
            </a:r>
            <a:r>
              <a:rPr lang="en-US" sz="3200" kern="1200" dirty="0">
                <a:solidFill>
                  <a:srgbClr val="000000"/>
                </a:solidFill>
              </a:rPr>
              <a:t>of the heart and aorta upon diagnosis.</a:t>
            </a:r>
          </a:p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endParaRPr lang="en-US" sz="3200" kern="1200" dirty="0">
              <a:solidFill>
                <a:srgbClr val="000000"/>
              </a:solidFill>
            </a:endParaRPr>
          </a:p>
          <a:p>
            <a:pPr defTabSz="457200">
              <a:buClr>
                <a:srgbClr val="0066CC"/>
              </a:buClr>
              <a:buFont typeface="Arial" pitchFamily="34" charset="0" panose="020B0604020202020204"/>
              <a:buChar char="•"/>
            </a:pPr>
            <a:r>
              <a:rPr lang="en-US" sz="3200" u="sng" kern="1200" dirty="0">
                <a:solidFill>
                  <a:srgbClr val="000000"/>
                </a:solidFill>
              </a:rPr>
              <a:t>Evaluate 4-limb blood pressures</a:t>
            </a:r>
            <a:r>
              <a:rPr lang="en-US" sz="3200" kern="1200" dirty="0">
                <a:solidFill>
                  <a:srgbClr val="000000"/>
                </a:solidFill>
              </a:rPr>
              <a:t>, because of the high incidence of </a:t>
            </a:r>
            <a:r>
              <a:rPr lang="en-US" sz="3200" kern="1200" dirty="0" err="1">
                <a:solidFill>
                  <a:srgbClr val="000000"/>
                </a:solidFill>
              </a:rPr>
              <a:t>coarctation</a:t>
            </a:r>
            <a:r>
              <a:rPr lang="en-US" sz="3200" kern="1200" dirty="0">
                <a:solidFill>
                  <a:srgbClr val="000000"/>
                </a:solidFill>
              </a:rPr>
              <a:t> of the aorta.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ورق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ورق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ور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مجلس إدارة أيون">
  <a:themeElements>
    <a:clrScheme name="مجلس إدارة 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مجلس إدارة 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جلس إدارة 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3.xml><?xml version="1.0" encoding="utf-8"?>
<a:theme xmlns:a="http://schemas.openxmlformats.org/drawingml/2006/main" name="2_مجلس إدارة أيون">
  <a:themeElements>
    <a:clrScheme name="مجلس إدارة 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مجلس إدارة 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جلس إدارة 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4.xml><?xml version="1.0" encoding="utf-8"?>
<a:theme xmlns:a="http://schemas.openxmlformats.org/drawingml/2006/main" name="4_مجلس إدارة أيون">
  <a:themeElements>
    <a:clrScheme name="مجلس إدارة 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مجلس إدارة 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جلس إدارة 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5.xml><?xml version="1.0" encoding="utf-8"?>
<a:theme xmlns:a="http://schemas.openxmlformats.org/drawingml/2006/main" name="5_مجلس إدارة أيون">
  <a:themeElements>
    <a:clrScheme name="مجلس إدارة 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مجلس إدارة 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جلس إدارة 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6.xml><?xml version="1.0" encoding="utf-8"?>
<a:theme xmlns:a="http://schemas.openxmlformats.org/drawingml/2006/main" name="6_مجلس إدارة أيون">
  <a:themeElements>
    <a:clrScheme name="مجلس إدارة 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مجلس إدارة 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جلس إدارة 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7.xml><?xml version="1.0" encoding="utf-8"?>
<a:theme xmlns:a="http://schemas.openxmlformats.org/drawingml/2006/main" name="7_مجلس إدارة أيون">
  <a:themeElements>
    <a:clrScheme name="مجلس إدارة 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مجلس إدارة 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جلس إدارة 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8.xml><?xml version="1.0" encoding="utf-8"?>
<a:theme xmlns:a="http://schemas.openxmlformats.org/drawingml/2006/main" name="8_مجلس إدارة أيون">
  <a:themeElements>
    <a:clrScheme name="مجلس إدارة 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مجلس إدارة 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جلس إدارة 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9.xml><?xml version="1.0" encoding="utf-8"?>
<a:theme xmlns:a="http://schemas.openxmlformats.org/drawingml/2006/main" name="9_مجلس إدارة أيون">
  <a:themeElements>
    <a:clrScheme name="مجلس إدارة 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مجلس إدارة أيون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جلس إدارة 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3088</Words>
  <Application>Microsoft Office PowerPoint</Application>
  <PresentationFormat>مخصص</PresentationFormat>
  <Paragraphs>558</Paragraphs>
  <Slides>102</Slides>
  <Notes>53</Notes>
  <HiddenSlides>0</HiddenSlides>
  <MMClips>0</MMClips>
  <ScaleCrop>false</ScaleCrop>
  <HeadingPairs>
    <vt:vector size="4" baseType="variant">
      <vt:variant>
        <vt:lpstr>نسق</vt:lpstr>
      </vt:variant>
      <vt:variant>
        <vt:i4>10</vt:i4>
      </vt:variant>
      <vt:variant>
        <vt:lpstr>عناوين الشرائح</vt:lpstr>
      </vt:variant>
      <vt:variant>
        <vt:i4>102</vt:i4>
      </vt:variant>
    </vt:vector>
  </HeadingPairs>
  <TitlesOfParts>
    <vt:vector size="112" baseType="lpstr">
      <vt:lpstr>streamline</vt:lpstr>
      <vt:lpstr>1_مجلس إدارة أيون</vt:lpstr>
      <vt:lpstr>2_مجلس إدارة أيون</vt:lpstr>
      <vt:lpstr>4_مجلس إدارة أيون</vt:lpstr>
      <vt:lpstr>5_مجلس إدارة أيون</vt:lpstr>
      <vt:lpstr>6_مجلس إدارة أيون</vt:lpstr>
      <vt:lpstr>7_مجلس إدارة أيون</vt:lpstr>
      <vt:lpstr>8_مجلس إدارة أيون</vt:lpstr>
      <vt:lpstr>9_مجلس إدارة أيون</vt:lpstr>
      <vt:lpstr>ورق</vt:lpstr>
      <vt:lpstr>Common Chromosomal Disorders </vt:lpstr>
      <vt:lpstr>عرض تقديمي في PowerPoint</vt:lpstr>
      <vt:lpstr>عرض تقديمي في PowerPoint</vt:lpstr>
      <vt:lpstr>with a microscope , then Stainning The chromosomes look like strings with light and dark "bands"   A picture, or chromosome map, of all 46 chromosomes is called a karyotype The karyotype can help identify chromosome abnormalities that are evident in either the structure or the number of chromosomes. </vt:lpstr>
      <vt:lpstr>عرض تقديمي في PowerPoint</vt:lpstr>
      <vt:lpstr>عرض تقديمي في PowerPoint</vt:lpstr>
      <vt:lpstr>Numerical Abnormalities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Other risk factor 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Clinical Feature 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Congenital heart defects:  </vt:lpstr>
      <vt:lpstr>عرض تقديمي في PowerPoint</vt:lpstr>
      <vt:lpstr>Gastrointestinal abnormalities :  </vt:lpstr>
      <vt:lpstr>hypothyroidism</vt:lpstr>
      <vt:lpstr>Hematologic</vt:lpstr>
      <vt:lpstr>DS are more susceptible to                                                           </vt:lpstr>
      <vt:lpstr>Management :  </vt:lpstr>
      <vt:lpstr>عرض تقديمي في PowerPoint</vt:lpstr>
      <vt:lpstr>عرض تقديمي في PowerPoint</vt:lpstr>
      <vt:lpstr>عرض تقديمي في PowerPoint</vt:lpstr>
      <vt:lpstr>Chorionic villus sampling aminocentesis   </vt:lpstr>
      <vt:lpstr>Edward’s Syndrome </vt:lpstr>
      <vt:lpstr>Edward’s Syndrome </vt:lpstr>
      <vt:lpstr>عرض تقديمي في PowerPoint</vt:lpstr>
      <vt:lpstr>عرض تقديمي في PowerPoint</vt:lpstr>
      <vt:lpstr>Clinical presentation </vt:lpstr>
      <vt:lpstr>عرض تقديمي في PowerPoint</vt:lpstr>
      <vt:lpstr>عرض تقديمي في PowerPoint</vt:lpstr>
      <vt:lpstr>عرض تقديمي في PowerPoint</vt:lpstr>
      <vt:lpstr> </vt:lpstr>
      <vt:lpstr>عرض تقديمي في PowerPoint</vt:lpstr>
      <vt:lpstr>Prognosis </vt:lpstr>
      <vt:lpstr>عرض تقديمي في PowerPoint</vt:lpstr>
      <vt:lpstr>عرض تقديمي في PowerPoint</vt:lpstr>
      <vt:lpstr>عرض تقديمي في PowerPoint</vt:lpstr>
      <vt:lpstr>* Clinical feature: </vt:lpstr>
      <vt:lpstr>عرض تقديمي في PowerPoint</vt:lpstr>
      <vt:lpstr>عرض تقديمي في PowerPoint</vt:lpstr>
      <vt:lpstr>   when seen in conjunction with polydactyly and some or all of the facial findings … is essentially pathognomonic for the diagnosis of trisomy 13.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Turner syndrome</vt:lpstr>
      <vt:lpstr>Turner syndrome (45 , X0)  genetic condition that only affect female in which chromosome X is missing Or structurally altered. </vt:lpstr>
      <vt:lpstr>عرض تقديمي في PowerPoint</vt:lpstr>
      <vt:lpstr>عرض تقديمي في PowerPoint</vt:lpstr>
      <vt:lpstr>Pathophysiology</vt:lpstr>
      <vt:lpstr>Presentation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Diagnosis</vt:lpstr>
      <vt:lpstr>عرض تقديمي في PowerPoint</vt:lpstr>
      <vt:lpstr>عرض تقديمي في PowerPoint</vt:lpstr>
      <vt:lpstr>عرض تقديمي في PowerPoint</vt:lpstr>
      <vt:lpstr>Management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Chromosomal Disorders</dc:title>
  <dc:creator>ebrahem</dc:creator>
  <cp:lastModifiedBy>DELL</cp:lastModifiedBy>
  <cp:revision>18</cp:revision>
  <dcterms:modified xsi:type="dcterms:W3CDTF">2022-10-06T15:05:02Z</dcterms:modified>
</cp:coreProperties>
</file>