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4198" r:id="rId1"/>
    <p:sldMasterId id="2147484262" r:id="rId2"/>
  </p:sldMasterIdLst>
  <p:notesMasterIdLst>
    <p:notesMasterId r:id="rId19"/>
  </p:notesMasterIdLst>
  <p:sldIdLst>
    <p:sldId id="265" r:id="rId3"/>
    <p:sldId id="378" r:id="rId4"/>
    <p:sldId id="353" r:id="rId5"/>
    <p:sldId id="332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79" r:id="rId18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5EADF"/>
    <a:srgbClr val="B40000"/>
    <a:srgbClr val="990000"/>
    <a:srgbClr val="CC0000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837" autoAdjust="0"/>
    <p:restoredTop sz="94664" autoAdjust="0"/>
  </p:normalViewPr>
  <p:slideViewPr>
    <p:cSldViewPr>
      <p:cViewPr varScale="1">
        <p:scale>
          <a:sx n="82" d="100"/>
          <a:sy n="82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cs typeface="+mn-cs"/>
              </a:defRPr>
            </a:lvl1pPr>
          </a:lstStyle>
          <a:p>
            <a:pPr>
              <a:defRPr/>
            </a:pPr>
            <a:fld id="{9DF2C511-F8CD-4F54-BFC4-6AE9D2958E0E}" type="datetimeFigureOut">
              <a:rPr lang="ar-SA"/>
              <a:pPr>
                <a:defRPr/>
              </a:pPr>
              <a:t>01/07/1442</a:t>
            </a:fld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295EBD8-3FBD-42B0-838B-B3818F0C240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6E67FF6-22F3-4993-AC5A-79C84A17E80E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E76BE2E-8302-4108-8EE7-C6C0CA004DAB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319D-B645-4B1A-8190-EF03864018B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9289-4AF2-4400-A188-E8590059135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16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1F8F-900E-43A1-B7FD-0B8947713D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552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E340-AE76-479D-8B81-8B241785AB5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35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BCD4-FE5F-4BBD-9689-7936041EC3E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93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CA0D-8243-451B-BD22-3EB5885AD71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6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2B3C-F3CB-4214-8677-86A8DF3DA39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93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8EF4-05DC-41C1-92C5-8A433F6276B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1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6CE2-98FE-45E1-B457-49D59210F34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37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E46A-32E2-4539-8CCC-E913325412B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15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5B38-9304-4B3B-A39D-16B69103051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74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3E8F-9421-4114-B856-7502FE49A46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783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6D08-56AE-4E8A-9C56-1B57CE70ABB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8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73B5-7F50-4580-B961-3D2B47C080D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367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A6F6A-8D9A-4B83-8817-6A25E01DDA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95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AB0A-2A1A-41C5-8531-CA23A28C5F3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8353-17A3-492E-869C-6A6745BB677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28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DAD7-5682-4992-9148-71AC680FFBE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6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A1B4-1683-4466-8EEF-39EF7E213A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79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A510-CFE2-4B8D-8E4D-EBCC8917655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73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DFAE-400E-4676-AA8C-AE943144664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3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8226-E6B2-47A7-956C-5B956DEA8C5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56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A196B3-6DB0-4D94-89FE-F39C30960B0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989F3D-B65A-4228-A427-B0CCA87A62F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issinglink.ucsf.edu/lm/IDS_101_histo_resource/images/basophil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 Computer\Pictures\blood&amp; lymph\91871-034-DA6BA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700"/>
            <a:ext cx="79914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943100"/>
          </a:xfrm>
        </p:spPr>
        <p:txBody>
          <a:bodyPr/>
          <a:lstStyle/>
          <a:p>
            <a:pPr algn="ctr" eaLnBrk="1" hangingPunct="1"/>
            <a:r>
              <a:rPr lang="en-US" altLang="en-US" sz="6000" b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Blood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03288" y="4868863"/>
            <a:ext cx="7772400" cy="165576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5600" b="1" dirty="0" smtClean="0"/>
              <a:t>Lecture 2</a:t>
            </a:r>
          </a:p>
          <a:p>
            <a:pPr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5600" b="1" dirty="0" smtClean="0"/>
              <a:t>Granular leucocytes</a:t>
            </a:r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1D064BB-D201-49A9-85C5-1F7D75DB8E34}" type="slidenum">
              <a:rPr lang="ar-SA" altLang="en-US" sz="1400">
                <a:solidFill>
                  <a:schemeClr val="bg2"/>
                </a:solidFill>
              </a:rPr>
              <a:pPr/>
              <a:t>1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2133"/>
            <a:ext cx="7886700" cy="1325563"/>
          </a:xfrm>
          <a:extLst/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2-Eosinophils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356100" cy="4248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CE9964"/>
              </a:buClr>
              <a:buFont typeface="Arial" panose="020B0604020202020204" pitchFamily="34" charset="0"/>
              <a:buNone/>
              <a:defRPr/>
            </a:pPr>
            <a:r>
              <a:rPr lang="en-US" altLang="en-US" sz="2000" b="1" u="sng" dirty="0">
                <a:solidFill>
                  <a:srgbClr val="402000"/>
                </a:solidFill>
                <a:latin typeface="Arial Black" panose="020B0A04020102020204" pitchFamily="34" charset="0"/>
              </a:rPr>
              <a:t>E.M</a:t>
            </a:r>
            <a:r>
              <a:rPr lang="en-US" altLang="en-US" sz="2000" b="1" u="sng" dirty="0" smtClean="0">
                <a:solidFill>
                  <a:srgbClr val="402000"/>
                </a:solidFill>
                <a:latin typeface="Arial Black" panose="020B0A04020102020204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Clr>
                <a:srgbClr val="CE9964"/>
              </a:buClr>
              <a:buFont typeface="Arial" panose="020B0604020202020204" pitchFamily="34" charset="0"/>
              <a:buNone/>
              <a:defRPr/>
            </a:pPr>
            <a:r>
              <a:rPr lang="en-US" altLang="en-US" sz="2000" dirty="0" err="1" smtClean="0">
                <a:solidFill>
                  <a:srgbClr val="402000"/>
                </a:solidFill>
                <a:latin typeface="Arial Black" panose="020B0A04020102020204" pitchFamily="34" charset="0"/>
                <a:cs typeface="+mj-cs"/>
              </a:rPr>
              <a:t>Multilobed</a:t>
            </a:r>
            <a:r>
              <a:rPr lang="en-US" altLang="en-US" sz="2000" dirty="0" smtClean="0">
                <a:solidFill>
                  <a:srgbClr val="402000"/>
                </a:solidFill>
                <a:latin typeface="Arial Black" panose="020B0A04020102020204" pitchFamily="34" charset="0"/>
                <a:cs typeface="+mj-cs"/>
              </a:rPr>
              <a:t> nucleus </a:t>
            </a:r>
          </a:p>
          <a:p>
            <a:pPr eaLnBrk="1" fontAlgn="auto" hangingPunct="1">
              <a:spcAft>
                <a:spcPts val="0"/>
              </a:spcAft>
              <a:buClr>
                <a:srgbClr val="CE9964"/>
              </a:buClr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rgbClr val="402000"/>
                </a:solidFill>
              </a:rPr>
              <a:t>Cytoplasm contains  also glycogen, some mitochondria, </a:t>
            </a:r>
            <a:r>
              <a:rPr lang="en-US" altLang="en-US" sz="2000" b="1" dirty="0" err="1">
                <a:solidFill>
                  <a:srgbClr val="402000"/>
                </a:solidFill>
              </a:rPr>
              <a:t>rER</a:t>
            </a:r>
            <a:r>
              <a:rPr lang="en-US" altLang="en-US" sz="2000" b="1" dirty="0">
                <a:solidFill>
                  <a:srgbClr val="402000"/>
                </a:solidFill>
              </a:rPr>
              <a:t>, &amp; </a:t>
            </a:r>
            <a:r>
              <a:rPr lang="en-US" altLang="en-US" sz="2000" b="1" dirty="0" err="1" smtClean="0">
                <a:solidFill>
                  <a:srgbClr val="402000"/>
                </a:solidFill>
              </a:rPr>
              <a:t>sER</a:t>
            </a:r>
            <a:endParaRPr lang="en-US" altLang="en-US" sz="2000" b="1" u="sng" dirty="0">
              <a:solidFill>
                <a:srgbClr val="402000"/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E9964"/>
              </a:buClr>
              <a:defRPr/>
            </a:pPr>
            <a:r>
              <a:rPr lang="en-US" altLang="en-US" sz="2000" b="1" dirty="0">
                <a:solidFill>
                  <a:srgbClr val="402000"/>
                </a:solidFill>
                <a:cs typeface="+mj-cs"/>
              </a:rPr>
              <a:t>Specific granules with crystalloid dense</a:t>
            </a:r>
            <a:r>
              <a:rPr lang="en-US" altLang="en-US" sz="2000" b="1" u="sng" dirty="0">
                <a:solidFill>
                  <a:srgbClr val="402000"/>
                </a:solidFill>
                <a:cs typeface="+mj-cs"/>
              </a:rPr>
              <a:t> </a:t>
            </a:r>
            <a:r>
              <a:rPr lang="en-US" altLang="en-US" sz="2000" b="1" dirty="0" smtClean="0">
                <a:solidFill>
                  <a:srgbClr val="402000"/>
                </a:solidFill>
                <a:cs typeface="+mj-cs"/>
              </a:rPr>
              <a:t>cores </a:t>
            </a:r>
            <a:r>
              <a:rPr lang="en-US" altLang="en-US" sz="2000" b="1" dirty="0">
                <a:solidFill>
                  <a:srgbClr val="402000"/>
                </a:solidFill>
                <a:cs typeface="+mj-cs"/>
              </a:rPr>
              <a:t>contain many hydrolytic enzymes</a:t>
            </a:r>
            <a:r>
              <a:rPr lang="en-US" altLang="en-US" sz="2000" b="1" dirty="0" smtClean="0">
                <a:solidFill>
                  <a:srgbClr val="402000"/>
                </a:solidFill>
                <a:cs typeface="+mj-cs"/>
              </a:rPr>
              <a:t>.</a:t>
            </a:r>
            <a:endParaRPr lang="en-US" altLang="en-US" sz="2000" b="1" dirty="0">
              <a:solidFill>
                <a:srgbClr val="402000"/>
              </a:solidFill>
              <a:cs typeface="+mj-cs"/>
            </a:endParaRPr>
          </a:p>
          <a:p>
            <a:pPr eaLnBrk="1" fontAlgn="auto" hangingPunct="1">
              <a:spcAft>
                <a:spcPts val="0"/>
              </a:spcAft>
              <a:buClr>
                <a:srgbClr val="CE9964"/>
              </a:buClr>
              <a:defRPr/>
            </a:pPr>
            <a:r>
              <a:rPr lang="en-US" altLang="en-US" sz="2000" b="1" dirty="0" smtClean="0">
                <a:solidFill>
                  <a:srgbClr val="402000"/>
                </a:solidFill>
                <a:cs typeface="+mj-cs"/>
              </a:rPr>
              <a:t>Few </a:t>
            </a:r>
            <a:r>
              <a:rPr lang="en-US" altLang="en-US" sz="2000" b="1" dirty="0">
                <a:solidFill>
                  <a:srgbClr val="402000"/>
                </a:solidFill>
                <a:cs typeface="+mj-cs"/>
              </a:rPr>
              <a:t>non specific granules (primary lysosomes)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b="1" dirty="0">
              <a:solidFill>
                <a:srgbClr val="402000"/>
              </a:solidFill>
              <a:cs typeface="+mj-cs"/>
            </a:endParaRPr>
          </a:p>
          <a:p>
            <a:pPr>
              <a:defRPr/>
            </a:pPr>
            <a:endParaRPr lang="ar-JO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27538" y="1052513"/>
            <a:ext cx="4465637" cy="5281612"/>
          </a:xfrm>
        </p:spPr>
        <p:txBody>
          <a:bodyPr/>
          <a:lstStyle/>
          <a:p>
            <a:pPr eaLnBrk="1" fontAlgn="t" hangingPunct="1">
              <a:defRPr/>
            </a:pPr>
            <a:r>
              <a:rPr lang="en-US" sz="24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j-cs"/>
              </a:rPr>
              <a:t>1-  specific granules</a:t>
            </a:r>
            <a:endParaRPr lang="ar-JO" sz="2400" dirty="0">
              <a:latin typeface="Arial Black" pitchFamily="34" charset="0"/>
              <a:cs typeface="+mj-cs"/>
            </a:endParaRPr>
          </a:p>
          <a:p>
            <a:pPr eaLnBrk="1" fontAlgn="t" hangingPunct="1">
              <a:defRPr/>
            </a:pPr>
            <a:r>
              <a:rPr lang="en-US" sz="2400" dirty="0">
                <a:cs typeface="+mj-cs"/>
              </a:rPr>
              <a:t>large</a:t>
            </a:r>
            <a:endParaRPr lang="ar-JO" sz="2400" dirty="0">
              <a:cs typeface="+mj-cs"/>
            </a:endParaRPr>
          </a:p>
          <a:p>
            <a:pPr eaLnBrk="1" fontAlgn="t" hangingPunct="1">
              <a:defRPr/>
            </a:pPr>
            <a:r>
              <a:rPr lang="en-US" sz="2400" dirty="0">
                <a:cs typeface="+mj-cs"/>
              </a:rPr>
              <a:t>ovoid</a:t>
            </a:r>
            <a:endParaRPr lang="ar-JO" sz="2400" dirty="0">
              <a:cs typeface="+mj-cs"/>
            </a:endParaRPr>
          </a:p>
          <a:p>
            <a:pPr eaLnBrk="1" fontAlgn="t" hangingPunct="1">
              <a:defRPr/>
            </a:pPr>
            <a:r>
              <a:rPr lang="en-US" sz="2400" dirty="0">
                <a:cs typeface="+mj-cs"/>
              </a:rPr>
              <a:t>crystalloid core</a:t>
            </a:r>
            <a:endParaRPr lang="ar-JO" sz="2400" dirty="0">
              <a:cs typeface="+mj-cs"/>
            </a:endParaRPr>
          </a:p>
          <a:p>
            <a:pPr eaLnBrk="1" fontAlgn="t" hangingPunct="1">
              <a:defRPr/>
            </a:pPr>
            <a:r>
              <a:rPr lang="en-US" sz="2400" dirty="0">
                <a:cs typeface="+mj-cs"/>
              </a:rPr>
              <a:t>Functional proteins &amp; enzymes</a:t>
            </a:r>
            <a:endParaRPr lang="ar-JO" sz="2400" dirty="0">
              <a:cs typeface="+mj-cs"/>
            </a:endParaRPr>
          </a:p>
          <a:p>
            <a:pPr eaLnBrk="1" fontAlgn="t" hangingPunct="1">
              <a:defRPr/>
            </a:pPr>
            <a:r>
              <a:rPr lang="en-US" sz="2400" dirty="0">
                <a:cs typeface="+mj-cs"/>
              </a:rPr>
              <a:t>Histaminase</a:t>
            </a:r>
            <a:endParaRPr lang="ar-JO" sz="2400" dirty="0">
              <a:cs typeface="+mj-cs"/>
            </a:endParaRPr>
          </a:p>
          <a:p>
            <a:pPr eaLnBrk="1" fontAlgn="t" hangingPunct="1">
              <a:defRPr/>
            </a:pPr>
            <a:r>
              <a:rPr lang="en-US" sz="2400" dirty="0">
                <a:cs typeface="+mj-cs"/>
              </a:rPr>
              <a:t>Eosinophil peroxidase</a:t>
            </a:r>
            <a:endParaRPr lang="ar-JO" sz="2400" dirty="0">
              <a:cs typeface="+mj-cs"/>
            </a:endParaRPr>
          </a:p>
          <a:p>
            <a:pPr eaLnBrk="1" fontAlgn="t" hangingPunct="1">
              <a:defRPr/>
            </a:pPr>
            <a:r>
              <a:rPr lang="en-US" sz="24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j-cs"/>
              </a:rPr>
              <a:t>2- </a:t>
            </a:r>
            <a:r>
              <a:rPr lang="en-US" sz="2400" b="1" dirty="0" err="1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j-cs"/>
              </a:rPr>
              <a:t>azurophilic</a:t>
            </a:r>
            <a:r>
              <a:rPr lang="en-US" sz="24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j-cs"/>
              </a:rPr>
              <a:t> granules</a:t>
            </a:r>
            <a:endParaRPr lang="ar-JO" sz="2400" dirty="0">
              <a:latin typeface="Arial Black" pitchFamily="34" charset="0"/>
              <a:cs typeface="+mj-cs"/>
            </a:endParaRPr>
          </a:p>
          <a:p>
            <a:pPr eaLnBrk="1" fontAlgn="t" hangingPunct="1">
              <a:defRPr/>
            </a:pPr>
            <a:r>
              <a:rPr lang="en-US" sz="2400" dirty="0">
                <a:cs typeface="+mj-cs"/>
              </a:rPr>
              <a:t>Small</a:t>
            </a:r>
            <a:endParaRPr lang="ar-JO" sz="2400" dirty="0">
              <a:cs typeface="+mj-cs"/>
            </a:endParaRPr>
          </a:p>
          <a:p>
            <a:pPr eaLnBrk="1" fontAlgn="t" hangingPunct="1">
              <a:defRPr/>
            </a:pPr>
            <a:r>
              <a:rPr lang="en-US" sz="2400" dirty="0">
                <a:cs typeface="+mj-cs"/>
              </a:rPr>
              <a:t>spherical</a:t>
            </a:r>
            <a:endParaRPr lang="ar-JO" sz="2400" dirty="0">
              <a:cs typeface="+mj-cs"/>
            </a:endParaRPr>
          </a:p>
          <a:p>
            <a:pPr eaLnBrk="1" fontAlgn="t" hangingPunct="1">
              <a:defRPr/>
            </a:pPr>
            <a:r>
              <a:rPr lang="en-US" sz="2400" dirty="0" err="1" smtClean="0">
                <a:cs typeface="+mj-cs"/>
              </a:rPr>
              <a:t>Lysosomal</a:t>
            </a:r>
            <a:r>
              <a:rPr lang="en-US" sz="2400" dirty="0" smtClean="0">
                <a:cs typeface="+mj-cs"/>
              </a:rPr>
              <a:t>  </a:t>
            </a:r>
            <a:r>
              <a:rPr lang="en-US" sz="2400" dirty="0">
                <a:cs typeface="+mj-cs"/>
              </a:rPr>
              <a:t>hydrolytic enzymes</a:t>
            </a:r>
            <a:endParaRPr lang="ar-JO" sz="2400" dirty="0">
              <a:cs typeface="+mj-cs"/>
            </a:endParaRPr>
          </a:p>
          <a:p>
            <a:pPr>
              <a:defRPr/>
            </a:pPr>
            <a:endParaRPr lang="ar-JO" sz="2400" dirty="0">
              <a:cs typeface="+mj-cs"/>
            </a:endParaRPr>
          </a:p>
        </p:txBody>
      </p:sp>
      <p:pic>
        <p:nvPicPr>
          <p:cNvPr id="17413" name="Picture 3" descr="C:\WINDOWS\TEMP\~AUT000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"/>
          <a:stretch>
            <a:fillRect/>
          </a:stretch>
        </p:blipFill>
        <p:spPr bwMode="auto">
          <a:xfrm>
            <a:off x="179388" y="4076700"/>
            <a:ext cx="38163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7"/>
          <p:cNvSpPr/>
          <p:nvPr/>
        </p:nvSpPr>
        <p:spPr>
          <a:xfrm>
            <a:off x="8396288" y="5019675"/>
            <a:ext cx="214312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Oval 27"/>
          <p:cNvSpPr/>
          <p:nvPr/>
        </p:nvSpPr>
        <p:spPr>
          <a:xfrm>
            <a:off x="8062913" y="4657725"/>
            <a:ext cx="258762" cy="1857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Oval 27"/>
          <p:cNvSpPr/>
          <p:nvPr/>
        </p:nvSpPr>
        <p:spPr>
          <a:xfrm>
            <a:off x="8137525" y="5053013"/>
            <a:ext cx="214313" cy="2143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417" name="Oval 13"/>
          <p:cNvSpPr>
            <a:spLocks noChangeArrowheads="1"/>
          </p:cNvSpPr>
          <p:nvPr/>
        </p:nvSpPr>
        <p:spPr bwMode="auto">
          <a:xfrm>
            <a:off x="7494588" y="1477963"/>
            <a:ext cx="1295400" cy="431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endParaRPr lang="en-US" altLang="en-US">
              <a:solidFill>
                <a:srgbClr val="402000"/>
              </a:solidFill>
            </a:endParaRPr>
          </a:p>
        </p:txBody>
      </p:sp>
      <p:sp>
        <p:nvSpPr>
          <p:cNvPr id="17418" name="Oval 13"/>
          <p:cNvSpPr>
            <a:spLocks noChangeArrowheads="1"/>
          </p:cNvSpPr>
          <p:nvPr/>
        </p:nvSpPr>
        <p:spPr bwMode="auto">
          <a:xfrm>
            <a:off x="6873875" y="2097088"/>
            <a:ext cx="1584325" cy="3603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endParaRPr lang="en-US" altLang="en-US">
              <a:solidFill>
                <a:srgbClr val="402000"/>
              </a:solidFill>
            </a:endParaRPr>
          </a:p>
        </p:txBody>
      </p:sp>
      <p:sp>
        <p:nvSpPr>
          <p:cNvPr id="17419" name="Oval 13"/>
          <p:cNvSpPr>
            <a:spLocks noChangeArrowheads="1"/>
          </p:cNvSpPr>
          <p:nvPr/>
        </p:nvSpPr>
        <p:spPr bwMode="auto">
          <a:xfrm>
            <a:off x="5940425" y="1654175"/>
            <a:ext cx="1584325" cy="3603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endParaRPr lang="en-US" altLang="en-US">
              <a:solidFill>
                <a:srgbClr val="402000"/>
              </a:solidFill>
            </a:endParaRPr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7491413" y="1682750"/>
            <a:ext cx="1222375" cy="3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5907088" y="1817688"/>
            <a:ext cx="1584325" cy="3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873875" y="2276475"/>
            <a:ext cx="1522413" cy="3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3" name="Oval 27"/>
          <p:cNvSpPr/>
          <p:nvPr/>
        </p:nvSpPr>
        <p:spPr>
          <a:xfrm>
            <a:off x="7927975" y="4838700"/>
            <a:ext cx="214313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5" name="Oval 27"/>
          <p:cNvSpPr/>
          <p:nvPr/>
        </p:nvSpPr>
        <p:spPr>
          <a:xfrm>
            <a:off x="8289925" y="4838700"/>
            <a:ext cx="214313" cy="1762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813" y="188641"/>
            <a:ext cx="7886700" cy="936104"/>
          </a:xfrm>
          <a:extLst/>
        </p:spPr>
        <p:txBody>
          <a:bodyPr/>
          <a:lstStyle/>
          <a:p>
            <a:pPr>
              <a:defRPr/>
            </a:pPr>
            <a:r>
              <a:rPr lang="en-US" sz="3600" dirty="0" err="1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Eosinophils</a:t>
            </a:r>
            <a:r>
              <a:rPr lang="en-US" sz="3600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600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-30933" y="908720"/>
            <a:ext cx="5034982" cy="2882230"/>
          </a:xfrm>
          <a:extLst/>
        </p:spPr>
        <p:txBody>
          <a:bodyPr/>
          <a:lstStyle/>
          <a:p>
            <a:pPr marL="0" indent="0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Function of </a:t>
            </a:r>
            <a:r>
              <a:rPr lang="en-US" sz="2000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Eosinophils</a:t>
            </a:r>
            <a:endParaRPr lang="en-US" sz="2000" dirty="0" smtClean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Migrate to mucosa of GIT, respiratory,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-urinary&amp; skin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▼ ▼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allergic reactions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Parasitic infestation.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phagocytic)</a:t>
            </a:r>
            <a:endParaRPr lang="en-US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0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000368" y="3068960"/>
            <a:ext cx="4964119" cy="3528392"/>
          </a:xfrm>
          <a:extLst/>
        </p:spPr>
        <p:txBody>
          <a:bodyPr/>
          <a:lstStyle/>
          <a:p>
            <a:pPr marL="0" indent="0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Abnormal Eosinophil </a:t>
            </a:r>
            <a:r>
              <a:rPr lang="en-US" sz="2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Count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Eosinophilia: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Allergic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bronchial asthma,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urticaria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Parasitic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Bilharziasis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Eosinopenia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Steroid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therapy. Bone marrow depression.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ar-JO" dirty="0"/>
          </a:p>
        </p:txBody>
      </p:sp>
      <p:pic>
        <p:nvPicPr>
          <p:cNvPr id="18437" name="Picture 2" descr="C:\Users\Alex Computer\Pictures\blood&amp; lymph\pollen-helps-allergies-p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60800"/>
            <a:ext cx="22320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http://edurston.files.wordpress.com/2010/01/copulating_schistosom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860800"/>
            <a:ext cx="15843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 descr="http://faculty.ccbcmd.edu/courses/bio141/lecguide/unit5/intro/t4cell/images/u3fig2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816350" cy="2678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  <a:ex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latin typeface="Arial Black" pitchFamily="34" charset="0"/>
              </a:rPr>
              <a:t>3-Basophils</a:t>
            </a:r>
            <a:br>
              <a:rPr lang="en-US" sz="3200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latin typeface="Arial Black" pitchFamily="34" charset="0"/>
              </a:rPr>
            </a:br>
            <a:r>
              <a:rPr lang="en-US" sz="2400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latin typeface="Arial Black" pitchFamily="34" charset="0"/>
              </a:rPr>
              <a:t>Mast cell of the blood </a:t>
            </a:r>
            <a:endParaRPr lang="ar-JO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9050" y="1341438"/>
            <a:ext cx="4984750" cy="52562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count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microns</a:t>
            </a:r>
          </a:p>
          <a:p>
            <a:pPr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Rounded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Bilobed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S-shaped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obscured by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Cytoplasm: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abundant deep blue granules.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Metachromasia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ar-JO" sz="2400" dirty="0"/>
          </a:p>
        </p:txBody>
      </p:sp>
      <p:sp>
        <p:nvSpPr>
          <p:cNvPr id="19460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790AD17-6C8B-435A-B5EA-DE7509B141D1}" type="slidenum">
              <a:rPr lang="ar-SA" altLang="en-US" sz="900">
                <a:solidFill>
                  <a:srgbClr val="898989"/>
                </a:solidFill>
              </a:rPr>
              <a:pPr/>
              <a:t>12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19461" name="Picture 3" descr="http://www.md.huji.ac.il/gabi/gifs/img000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333375"/>
            <a:ext cx="2489200" cy="1982788"/>
          </a:xfrm>
          <a:noFill/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0"/>
          <a:stretch>
            <a:fillRect/>
          </a:stretch>
        </p:blipFill>
        <p:spPr bwMode="auto">
          <a:xfrm>
            <a:off x="6443663" y="2420938"/>
            <a:ext cx="24765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3" name="Picture 2" descr="tr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4" b="31120"/>
          <a:stretch>
            <a:fillRect/>
          </a:stretch>
        </p:blipFill>
        <p:spPr bwMode="auto">
          <a:xfrm>
            <a:off x="6443663" y="4581525"/>
            <a:ext cx="2476500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2" descr="http://test.classconnection.s3.amazonaws.com/642/flashcards/400642/jpg/2_basoph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10770"/>
          <a:stretch>
            <a:fillRect/>
          </a:stretch>
        </p:blipFill>
        <p:spPr bwMode="auto">
          <a:xfrm>
            <a:off x="4211638" y="1865313"/>
            <a:ext cx="1873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>
          <a:xfrm>
            <a:off x="0" y="-23813"/>
            <a:ext cx="7886700" cy="1325563"/>
          </a:xfrm>
        </p:spPr>
        <p:txBody>
          <a:bodyPr/>
          <a:lstStyle/>
          <a:p>
            <a:r>
              <a:rPr lang="en-US" altLang="en-US" sz="3200" b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Basophils</a:t>
            </a:r>
            <a:endParaRPr lang="ar-JO" alt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3338" y="1125538"/>
            <a:ext cx="38862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u="sng" dirty="0" smtClean="0">
                <a:latin typeface="Arial Black" pitchFamily="34" charset="0"/>
                <a:cs typeface="Arial" pitchFamily="34" charset="0"/>
              </a:rPr>
              <a:t>E.M.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en-US" sz="2000" dirty="0" smtClean="0">
                <a:cs typeface="Times New Roman" pitchFamily="18" charset="0"/>
              </a:rPr>
              <a:t>*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Bilobed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shape nucleus</a:t>
            </a:r>
            <a:endParaRPr lang="ar-JO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*Multiple large specific granules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*Few lysosomes (nonspecific granules).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Mitochondria, ribosomes, glycogen in cytoplasm.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73600" y="115888"/>
            <a:ext cx="4464050" cy="4351337"/>
          </a:xfrm>
        </p:spPr>
        <p:txBody>
          <a:bodyPr/>
          <a:lstStyle/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1- 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specific granules</a:t>
            </a:r>
            <a:endParaRPr lang="ar-JO" sz="24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cs typeface="+mj-cs"/>
              </a:rPr>
              <a:t>large</a:t>
            </a:r>
            <a:endParaRPr lang="ar-JO" sz="24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cs typeface="+mj-cs"/>
              </a:rPr>
              <a:t>coarse</a:t>
            </a:r>
            <a:endParaRPr lang="ar-JO" sz="24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cs typeface="+mj-cs"/>
              </a:rPr>
              <a:t>Functional histamine, </a:t>
            </a:r>
            <a:r>
              <a:rPr lang="en-US" sz="2400" dirty="0" smtClean="0">
                <a:solidFill>
                  <a:srgbClr val="000000"/>
                </a:solidFill>
                <a:cs typeface="+mj-cs"/>
              </a:rPr>
              <a:t>heparin</a:t>
            </a: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JO" sz="2400" dirty="0" smtClean="0">
              <a:latin typeface="Arial"/>
              <a:cs typeface="+mj-cs"/>
            </a:endParaRP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2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azurophilic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j-cs"/>
              </a:rPr>
              <a:t>granules</a:t>
            </a: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JO" sz="24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cs typeface="+mj-cs"/>
              </a:rPr>
              <a:t>Lysosomal</a:t>
            </a:r>
            <a:r>
              <a:rPr lang="en-US" sz="2400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+mj-cs"/>
              </a:rPr>
              <a:t>hydrolytic enzymes.</a:t>
            </a:r>
            <a:endParaRPr lang="ar-JO" sz="2400" dirty="0" smtClean="0">
              <a:latin typeface="Arial"/>
              <a:cs typeface="+mj-cs"/>
            </a:endParaRPr>
          </a:p>
          <a:p>
            <a:pPr>
              <a:defRPr/>
            </a:pPr>
            <a:endParaRPr lang="ar-JO" sz="2400" dirty="0">
              <a:cs typeface="+mj-cs"/>
            </a:endParaRPr>
          </a:p>
        </p:txBody>
      </p:sp>
      <p:pic>
        <p:nvPicPr>
          <p:cNvPr id="8" name="Picture 2" descr="basophil_sm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98913"/>
            <a:ext cx="277653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 descr="C:\WINDOWS\TEMP\~AUT0008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"/>
          <a:stretch>
            <a:fillRect/>
          </a:stretch>
        </p:blipFill>
        <p:spPr bwMode="auto">
          <a:xfrm>
            <a:off x="3059113" y="3998913"/>
            <a:ext cx="2881312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C:\WINDOWS\TEMP\~AUT0005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27488"/>
            <a:ext cx="27432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179388" y="-11113"/>
            <a:ext cx="7886700" cy="1008063"/>
          </a:xfrm>
        </p:spPr>
        <p:txBody>
          <a:bodyPr/>
          <a:lstStyle/>
          <a:p>
            <a:r>
              <a:rPr lang="en-US" altLang="en-US" sz="3600" b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Functions</a:t>
            </a:r>
            <a:endParaRPr lang="ar-JO" alt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981075"/>
            <a:ext cx="4679950" cy="49085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of histamine which initiates allergic reactions.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of heparin which is a natural anti-coagulant.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of eosinophil chemotactic factor to limit allergic reaction.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 cell of blood:=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reaction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 heparin: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anticoagulant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 histamine: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(anaphylaxis)</a:t>
            </a:r>
          </a:p>
          <a:p>
            <a:pPr eaLnBrk="1" hangingPunct="1">
              <a:defRPr/>
            </a:pPr>
            <a:endParaRPr lang="en-US" altLang="en-US" dirty="0" smtClean="0">
              <a:cs typeface="Arial" pitchFamily="34" charset="0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en-US" dirty="0" smtClean="0">
              <a:cs typeface="Arial" pitchFamily="34" charset="0"/>
            </a:endParaRPr>
          </a:p>
          <a:p>
            <a:pPr>
              <a:defRPr/>
            </a:pPr>
            <a:endParaRPr lang="ar-JO" dirty="0"/>
          </a:p>
        </p:txBody>
      </p:sp>
      <p:sp>
        <p:nvSpPr>
          <p:cNvPr id="21508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34C73BF-FC10-42A4-BE29-69EAAF720227}" type="slidenum">
              <a:rPr lang="ar-SA" altLang="en-US" sz="900">
                <a:solidFill>
                  <a:srgbClr val="898989"/>
                </a:solidFill>
              </a:rPr>
              <a:pPr/>
              <a:t>14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21509" name="Picture 5" descr="193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>
            <a:fillRect/>
          </a:stretch>
        </p:blipFill>
        <p:spPr>
          <a:xfrm>
            <a:off x="5578475" y="765175"/>
            <a:ext cx="3425825" cy="2592388"/>
          </a:xfrm>
          <a:noFill/>
        </p:spPr>
      </p:pic>
      <p:pic>
        <p:nvPicPr>
          <p:cNvPr id="21510" name="Picture 3" descr="C:\Users\Alex Computer\Pictures\blood&amp; lymph\severe_allergic_reaction_photo-8x10-sharpe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29511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2" y="116632"/>
            <a:ext cx="8676456" cy="105273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latin typeface="Arial Black" pitchFamily="34" charset="0"/>
              </a:rPr>
              <a:t>Basophils abnormal count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981075"/>
            <a:ext cx="4248150" cy="1871663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Basophilia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infections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pox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 pox. 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ar-JO" dirty="0"/>
          </a:p>
        </p:txBody>
      </p:sp>
      <p:sp>
        <p:nvSpPr>
          <p:cNvPr id="22532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E439F85-CB80-46D1-834D-4615FE27E1B2}" type="slidenum">
              <a:rPr lang="ar-SA" altLang="en-US" sz="900">
                <a:solidFill>
                  <a:srgbClr val="898989"/>
                </a:solidFill>
              </a:rPr>
              <a:pPr/>
              <a:t>15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22533" name="Picture 4" descr="Allergic%20Respon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2900" y="1169988"/>
            <a:ext cx="4883150" cy="5427662"/>
          </a:xfrm>
          <a:noFill/>
        </p:spPr>
      </p:pic>
      <p:pic>
        <p:nvPicPr>
          <p:cNvPr id="22534" name="Picture 4" descr="C:\Users\Alex Computer\Pictures\blood&amp; lymph\chicken-pox-by-chim-ch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36004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072563" cy="7753350"/>
        </p:xfrm>
        <a:graphic>
          <a:graphicData uri="http://schemas.openxmlformats.org/drawingml/2006/table">
            <a:tbl>
              <a:tblPr/>
              <a:tblGrid>
                <a:gridCol w="152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161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Neutrophils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Eosinophils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Basophils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 cell of the blood 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161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Number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60-70%  of leukocytic count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1-4% of leukocytic count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0-1% of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leukocytic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count	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161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Size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µm  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diameter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larger than neutrophils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 µm  in diameter,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mm)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diameter,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161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Shape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spherical in shape +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Neutral granules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spherical in shape +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Acidophilic  granules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spherical in shape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(basophilic) specific granules with heparin and histamine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81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Structure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multi-lobed nucleus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females may have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inactivated second X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chromosome (Barr body drum stick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bi-lobed nucleus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C-shape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S-shape lobed nucleus, obscured by  basophilic granules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161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Life span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lifespan 1-4 days in circulation;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several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 week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weeks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3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Function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line of defense against any invading micro-organism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Kill parasites, </a:t>
                      </a:r>
                    </a:p>
                    <a:p>
                      <a:pPr marL="285750" marR="0" lvl="0" indent="-28575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with allergic reactions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Basophils are responsible for the release of Histamine in systemic allergic reaction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734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Abnormality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Neutrophilia: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i.e. abnormal increase in the number of neutrophils. This is observed in acute inflammations e.g. appendicitis, tonsillitis.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Neutropenia: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i.e. abnormal decrease in the number of neutrophils e.g. in influenza, typhoid fever.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1-Eosinophilia:</a:t>
                      </a: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i.e. abnormal increase in the number - Allergic reactions e.g.  asthma,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urticaria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-Parasitic infections e.g.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Bilharziasis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2-Eosinopenia:</a:t>
                      </a: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i.e. l decrease in the number prolonged corticosteroid therapy 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Basophilia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systemic allergic reaction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3601" name="Picture 2" descr="t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4" b="31120"/>
          <a:stretch>
            <a:fillRect/>
          </a:stretch>
        </p:blipFill>
        <p:spPr bwMode="auto">
          <a:xfrm>
            <a:off x="3352800" y="1752600"/>
            <a:ext cx="10541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0"/>
          <a:stretch>
            <a:fillRect/>
          </a:stretch>
        </p:blipFill>
        <p:spPr bwMode="auto">
          <a:xfrm>
            <a:off x="5580063" y="3644900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603" name="Picture 2" descr="C:\Documents and Settings\user\My Documents\My Pictures\baso_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70363"/>
            <a:ext cx="1295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4859338" cy="59309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45 % of blood volume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1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 blood </a:t>
            </a:r>
            <a:r>
              <a:rPr lang="en-US" sz="1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corpuscles</a:t>
            </a:r>
          </a:p>
          <a:p>
            <a:pPr marL="0" indent="0"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11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=Erythrocytes</a:t>
            </a:r>
            <a:r>
              <a:rPr lang="en-US" sz="11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11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(RBCs)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11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platelets </a:t>
            </a:r>
          </a:p>
          <a:p>
            <a:pPr marL="0" indent="0"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11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1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Thrombocytes</a:t>
            </a:r>
            <a:endParaRPr lang="en-US" sz="112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1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White blood </a:t>
            </a:r>
            <a:r>
              <a:rPr lang="en-US" sz="1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</a:p>
          <a:p>
            <a:pPr marL="0" indent="0"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11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=Leukocytes </a:t>
            </a:r>
          </a:p>
          <a:p>
            <a:pPr marL="0" indent="0"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11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(WBCs):</a:t>
            </a:r>
          </a:p>
          <a:p>
            <a:pPr marL="0" indent="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1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 leucocytes </a:t>
            </a:r>
          </a:p>
          <a:p>
            <a:pPr marL="0" indent="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(neutrophils, eosinophils, basophils)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Agranular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leucocytes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(lymphocytes, monocytes)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/>
              <a:t> 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43614" y="168876"/>
            <a:ext cx="6347059" cy="5847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The formed blood elements</a:t>
            </a:r>
            <a:endParaRPr lang="ar-EG" sz="3200" dirty="0">
              <a:ln w="18000">
                <a:solidFill>
                  <a:schemeClr val="accent2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7" name="Picture 4" descr="0281bloo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25538"/>
            <a:ext cx="4319587" cy="31607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5659438" y="4797425"/>
            <a:ext cx="34480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cs typeface="+mn-cs"/>
              </a:rPr>
              <a:t>Stains of blood film </a:t>
            </a:r>
          </a:p>
          <a:p>
            <a:pPr>
              <a:defRPr/>
            </a:pPr>
            <a:r>
              <a:rPr lang="en-US" sz="1800" dirty="0" err="1">
                <a:solidFill>
                  <a:prstClr val="black"/>
                </a:solidFill>
                <a:latin typeface="Arial Black" pitchFamily="34" charset="0"/>
                <a:cs typeface="+mn-cs"/>
              </a:rPr>
              <a:t>Giemsa’s</a:t>
            </a:r>
            <a:r>
              <a:rPr lang="en-US" sz="1800" dirty="0">
                <a:solidFill>
                  <a:prstClr val="black"/>
                </a:solidFill>
                <a:latin typeface="Arial Black" pitchFamily="34" charset="0"/>
                <a:cs typeface="+mn-cs"/>
              </a:rPr>
              <a:t> / </a:t>
            </a:r>
            <a:r>
              <a:rPr lang="en-US" sz="1800" dirty="0" err="1">
                <a:solidFill>
                  <a:prstClr val="black"/>
                </a:solidFill>
                <a:latin typeface="Arial Black" pitchFamily="34" charset="0"/>
                <a:cs typeface="+mn-cs"/>
              </a:rPr>
              <a:t>Leishman’s</a:t>
            </a:r>
            <a:endParaRPr lang="en-US" sz="1800" dirty="0">
              <a:solidFill>
                <a:prstClr val="black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cs typeface="+mn-cs"/>
              </a:rPr>
              <a:t>= methylene blue+ eosin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►basophilic </a:t>
            </a:r>
            <a:r>
              <a:rPr 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(violet)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►</a:t>
            </a:r>
            <a:r>
              <a:rPr lang="en-US" sz="1800" dirty="0" err="1">
                <a:solidFill>
                  <a:prstClr val="black"/>
                </a:solidFill>
                <a:latin typeface="Arial"/>
                <a:cs typeface="Arial"/>
              </a:rPr>
              <a:t>eosinophilic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(pink)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►</a:t>
            </a:r>
            <a:r>
              <a:rPr lang="en-US" sz="1800" dirty="0" err="1">
                <a:solidFill>
                  <a:prstClr val="black"/>
                </a:solidFill>
                <a:latin typeface="Arial"/>
                <a:cs typeface="Arial"/>
              </a:rPr>
              <a:t>azurophilic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(red purple)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13255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 Black" panose="020B0A04020102020204" pitchFamily="34" charset="0"/>
                <a:cs typeface="Times New Roman" panose="02020603050405020304" pitchFamily="18" charset="0"/>
              </a:rPr>
              <a:t>Difference between RBCs &amp; WBCs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825" y="1412875"/>
            <a:ext cx="4608513" cy="5184775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en-US" sz="2400" b="1" u="sng" smtClean="0">
                <a:latin typeface="Arial Black" panose="020B0A04020102020204" pitchFamily="34" charset="0"/>
                <a:cs typeface="Arial" panose="020B0604020202020204" pitchFamily="34" charset="0"/>
              </a:rPr>
              <a:t>RBCs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Arial" panose="020B0604020202020204" pitchFamily="34" charset="0"/>
              </a:rPr>
              <a:t>4-5.5</a:t>
            </a:r>
            <a:r>
              <a:rPr lang="en-US" altLang="en-US" sz="2400" smtClean="0">
                <a:cs typeface="Arial" panose="020B0604020202020204" pitchFamily="34" charset="0"/>
              </a:rPr>
              <a:t>million/micro-liter/ mm3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Arial" panose="020B0604020202020204" pitchFamily="34" charset="0"/>
              </a:rPr>
              <a:t>Biconcave</a:t>
            </a:r>
            <a:r>
              <a:rPr lang="en-US" altLang="en-US" sz="2400" smtClean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Arial" panose="020B0604020202020204" pitchFamily="34" charset="0"/>
              </a:rPr>
              <a:t>No nuclei. / no </a:t>
            </a:r>
            <a:r>
              <a:rPr lang="en-US" altLang="en-US" sz="2400" smtClean="0">
                <a:cs typeface="Arial" panose="020B0604020202020204" pitchFamily="34" charset="0"/>
              </a:rPr>
              <a:t>organelles (only cell membrane)</a:t>
            </a:r>
          </a:p>
          <a:p>
            <a:pPr eaLnBrk="1" hangingPunct="1"/>
            <a:r>
              <a:rPr lang="en-US" altLang="en-US" sz="2400" smtClean="0">
                <a:cs typeface="Arial" panose="020B0604020202020204" pitchFamily="34" charset="0"/>
              </a:rPr>
              <a:t>Contain </a:t>
            </a:r>
            <a:r>
              <a:rPr lang="en-US" altLang="en-US" sz="2400" smtClean="0">
                <a:latin typeface="Arial Black" panose="020B0A04020102020204" pitchFamily="34" charset="0"/>
                <a:cs typeface="Arial" panose="020B0604020202020204" pitchFamily="34" charset="0"/>
              </a:rPr>
              <a:t>hemoglobin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Arial" panose="020B0604020202020204" pitchFamily="34" charset="0"/>
              </a:rPr>
              <a:t>Life span=120 days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Arial" panose="020B0604020202020204" pitchFamily="34" charset="0"/>
              </a:rPr>
              <a:t>No ameboid </a:t>
            </a:r>
            <a:r>
              <a:rPr lang="en-US" altLang="en-US" sz="2400" smtClean="0">
                <a:cs typeface="Arial" panose="020B0604020202020204" pitchFamily="34" charset="0"/>
              </a:rPr>
              <a:t>movement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Arial" panose="020B0604020202020204" pitchFamily="34" charset="0"/>
              </a:rPr>
              <a:t>Function : carry O2&amp;CO2</a:t>
            </a:r>
            <a:endParaRPr lang="en-US" altLang="en-US" sz="2400" smtClean="0">
              <a:cs typeface="Arial" panose="020B060402020202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932363" y="1484313"/>
            <a:ext cx="4103687" cy="52578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en-US" sz="2400" b="1" u="sng" smtClean="0">
                <a:latin typeface="Arial Black" panose="020B0A04020102020204" pitchFamily="34" charset="0"/>
                <a:cs typeface="Arial" panose="020B0604020202020204" pitchFamily="34" charset="0"/>
              </a:rPr>
              <a:t>WBCs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  <a:t>4000-11000</a:t>
            </a:r>
            <a:r>
              <a:rPr lang="en-US" altLang="en-US" sz="2400" smtClean="0">
                <a:cs typeface="Times New Roman" panose="02020603050405020304" pitchFamily="18" charset="0"/>
              </a:rPr>
              <a:t>/micro-liter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  <a:t>Rounded</a:t>
            </a:r>
            <a:r>
              <a:rPr lang="en-US" altLang="en-US" sz="2400" smtClean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  <a:t>(nuclei</a:t>
            </a:r>
            <a:r>
              <a:rPr lang="en-US" altLang="en-US" sz="2400" smtClean="0">
                <a:cs typeface="Times New Roman" panose="02020603050405020304" pitchFamily="18" charset="0"/>
              </a:rPr>
              <a:t>+ organelles)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  <a:t>No hemoglobin</a:t>
            </a:r>
          </a:p>
          <a:p>
            <a:pPr eaLnBrk="1" hangingPunct="1"/>
            <a:r>
              <a:rPr lang="en-US" altLang="en-US" sz="2400" smtClean="0">
                <a:cs typeface="Times New Roman" panose="02020603050405020304" pitchFamily="18" charset="0"/>
              </a:rPr>
              <a:t>From </a:t>
            </a:r>
            <a:r>
              <a:rPr lang="en-US" altLang="en-US" sz="2400" b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days</a:t>
            </a:r>
            <a:r>
              <a:rPr lang="en-US" altLang="en-US" sz="2400" smtClean="0">
                <a:cs typeface="Times New Roman" panose="02020603050405020304" pitchFamily="18" charset="0"/>
              </a:rPr>
              <a:t> to </a:t>
            </a:r>
            <a:r>
              <a:rPr lang="en-US" altLang="en-US" sz="240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years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  <a:t>Amoeboid</a:t>
            </a:r>
            <a:r>
              <a:rPr lang="en-US" altLang="en-US" sz="2400" smtClean="0">
                <a:cs typeface="Times New Roman" panose="02020603050405020304" pitchFamily="18" charset="0"/>
              </a:rPr>
              <a:t> movement</a:t>
            </a:r>
          </a:p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Defense</a:t>
            </a:r>
            <a:r>
              <a:rPr lang="en-US" altLang="en-US" sz="2400" smtClean="0">
                <a:cs typeface="Times New Roman" panose="02020603050405020304" pitchFamily="18" charset="0"/>
              </a:rPr>
              <a:t> &amp; </a:t>
            </a:r>
            <a:r>
              <a:rPr lang="en-US" altLang="en-US" sz="2400" smtClean="0">
                <a:latin typeface="Arial Black" panose="020B0A04020102020204" pitchFamily="34" charset="0"/>
                <a:cs typeface="Times New Roman" panose="02020603050405020304" pitchFamily="18" charset="0"/>
              </a:rPr>
              <a:t>immunity</a:t>
            </a:r>
          </a:p>
          <a:p>
            <a:pPr eaLnBrk="1" hangingPunct="1">
              <a:buFont typeface="Monotype Sorts" pitchFamily="2" charset="2"/>
              <a:buNone/>
            </a:pPr>
            <a:endParaRPr lang="ar-JO" altLang="en-US" sz="2400" smtClean="0">
              <a:cs typeface="Times New Roman" panose="02020603050405020304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en-US" altLang="en-US" sz="240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able21-3_leukocy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/>
          <a:stretch>
            <a:fillRect/>
          </a:stretch>
        </p:blipFill>
        <p:spPr bwMode="auto">
          <a:xfrm>
            <a:off x="457200" y="3644900"/>
            <a:ext cx="8435975" cy="3097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23888" y="247650"/>
            <a:ext cx="8062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Leukocytes </a:t>
            </a:r>
            <a:r>
              <a:rPr lang="en-US" sz="4000" b="1" dirty="0">
                <a:solidFill>
                  <a:srgbClr val="A50021"/>
                </a:solidFill>
                <a:cs typeface="Times New Roman" pitchFamily="18" charset="0"/>
              </a:rPr>
              <a:t>(WBCs)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6013" y="2124075"/>
            <a:ext cx="7777162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I-Granular leukocytes:</a:t>
            </a:r>
            <a:r>
              <a:rPr lang="en-US" sz="2000" b="1" dirty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          </a:t>
            </a:r>
            <a:r>
              <a:rPr lang="en-US" sz="2000" b="1" u="sng" dirty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II-</a:t>
            </a:r>
            <a:r>
              <a:rPr lang="en-US" sz="2000" b="1" u="sng" dirty="0" err="1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Agranular</a:t>
            </a:r>
            <a:r>
              <a:rPr lang="en-US" sz="2000" b="1" u="sng" dirty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 leukocytes: </a:t>
            </a:r>
          </a:p>
          <a:p>
            <a:pPr>
              <a:defRPr/>
            </a:pPr>
            <a:r>
              <a:rPr lang="en-US" sz="2000" b="1" dirty="0">
                <a:solidFill>
                  <a:srgbClr val="A50021"/>
                </a:solidFill>
                <a:cs typeface="Times New Roman" pitchFamily="18" charset="0"/>
              </a:rPr>
              <a:t>1-Neutrophils.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60-70-%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</a:t>
            </a:r>
            <a:r>
              <a:rPr lang="en-US" sz="2000" b="1" dirty="0">
                <a:solidFill>
                  <a:srgbClr val="A50021"/>
                </a:solidFill>
                <a:cs typeface="Times New Roman" pitchFamily="18" charset="0"/>
              </a:rPr>
              <a:t>1- lymphocytes.20-30% </a:t>
            </a:r>
          </a:p>
          <a:p>
            <a:pPr>
              <a:defRPr/>
            </a:pPr>
            <a:r>
              <a:rPr lang="en-US" sz="2000" b="1" dirty="0">
                <a:solidFill>
                  <a:srgbClr val="A50021"/>
                </a:solidFill>
                <a:cs typeface="Times New Roman" pitchFamily="18" charset="0"/>
              </a:rPr>
              <a:t>2-Eosinophils. 1-4%                                 2- Monocytes. 3-8% </a:t>
            </a:r>
          </a:p>
          <a:p>
            <a:pPr>
              <a:defRPr/>
            </a:pPr>
            <a:r>
              <a:rPr lang="en-US" sz="2000" b="1" dirty="0">
                <a:solidFill>
                  <a:srgbClr val="A50021"/>
                </a:solidFill>
                <a:cs typeface="Times New Roman" pitchFamily="18" charset="0"/>
              </a:rPr>
              <a:t>3-Basophils. 1/2- 1% </a:t>
            </a:r>
            <a:endParaRPr lang="en-US" b="1" dirty="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6388" y="981075"/>
            <a:ext cx="8362950" cy="1117600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660033"/>
                </a:solidFill>
                <a:latin typeface="+mn-lt"/>
                <a:cs typeface="+mn-cs"/>
              </a:rPr>
              <a:t>Normal total  Count</a:t>
            </a:r>
            <a:endParaRPr lang="en-US" b="1" dirty="0">
              <a:solidFill>
                <a:srgbClr val="660033"/>
              </a:solidFill>
              <a:latin typeface="+mn-lt"/>
              <a:cs typeface="+mn-cs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   4000-11,000 / mm</a:t>
            </a:r>
            <a:r>
              <a:rPr lang="en-US" b="1" baseline="30000" dirty="0">
                <a:solidFill>
                  <a:srgbClr val="002060"/>
                </a:solidFill>
                <a:latin typeface="+mn-lt"/>
                <a:cs typeface="+mn-cs"/>
              </a:rPr>
              <a:t>3</a:t>
            </a:r>
            <a:r>
              <a:rPr lang="en-US" b="1" dirty="0">
                <a:solidFill>
                  <a:srgbClr val="002060"/>
                </a:solidFill>
                <a:latin typeface="+mn-lt"/>
                <a:cs typeface="+mn-cs"/>
              </a:rPr>
              <a:t> blood</a:t>
            </a:r>
            <a:r>
              <a:rPr lang="en-US" b="1" dirty="0">
                <a:latin typeface="+mn-lt"/>
                <a:cs typeface="+mn-cs"/>
              </a:rPr>
              <a:t>.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algn="ctr"/>
            <a:r>
              <a:rPr lang="ar-JO" altLang="en-US" sz="3600" b="1" smtClean="0">
                <a:solidFill>
                  <a:srgbClr val="000000"/>
                </a:solidFill>
                <a:latin typeface="Arial Black" panose="020B0A04020102020204" pitchFamily="34" charset="0"/>
              </a:rPr>
              <a:t/>
            </a:r>
            <a:br>
              <a:rPr lang="ar-JO" altLang="en-US" sz="3600" b="1" smtClean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1-Neutrophils= Microphage </a:t>
            </a:r>
            <a:b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(polymorphnuclear leucocytes</a:t>
            </a:r>
            <a:b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ar-JO" altLang="en-US" sz="2400" smtClean="0">
              <a:latin typeface="Arial Black" panose="020B0A040201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1311275"/>
            <a:ext cx="4751388" cy="5357813"/>
          </a:xfrm>
        </p:spPr>
        <p:txBody>
          <a:bodyPr/>
          <a:lstStyle/>
          <a:p>
            <a:pPr marL="0" indent="0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Differential count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60-70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%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Diamete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r=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10-12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microns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Arial Black" pitchFamily="34" charset="0"/>
              </a:rPr>
              <a:t>Shape:  </a:t>
            </a:r>
            <a:r>
              <a:rPr lang="en-US" dirty="0" smtClean="0"/>
              <a:t>rounded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LM:</a:t>
            </a:r>
          </a:p>
          <a:p>
            <a:pPr marL="0" indent="0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Nucleus :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multilobulated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.</a:t>
            </a:r>
          </a:p>
          <a:p>
            <a:pPr marL="0" indent="0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2-8 lobes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Barr body ??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Condensed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chromatin inactive X- Chromosome in females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>
                <a:srgbClr val="CE9964"/>
              </a:buClr>
              <a:buSzPct val="90000"/>
              <a:buFont typeface="Monotype Sorts" pitchFamily="2" charset="2"/>
              <a:buChar char="4"/>
              <a:defRPr/>
            </a:pPr>
            <a:r>
              <a:rPr kumimoji="1" lang="en-US" sz="2000" kern="0" dirty="0">
                <a:solidFill>
                  <a:srgbClr val="402000"/>
                </a:solidFill>
                <a:latin typeface="Times New Roman"/>
                <a:cs typeface="Arial" pitchFamily="34" charset="0"/>
              </a:rPr>
              <a:t>Cytoplasm: </a:t>
            </a:r>
            <a:r>
              <a:rPr kumimoji="1" lang="en-US" sz="2000" kern="0" dirty="0" smtClean="0">
                <a:solidFill>
                  <a:srgbClr val="402000"/>
                </a:solidFill>
                <a:latin typeface="Times New Roman"/>
                <a:cs typeface="Arial" pitchFamily="34" charset="0"/>
              </a:rPr>
              <a:t>contains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>
                <a:srgbClr val="CE9964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kumimoji="1" lang="en-US" sz="2000" b="1" u="sng" kern="0" dirty="0" smtClean="0">
                <a:solidFill>
                  <a:srgbClr val="402000"/>
                </a:solidFill>
                <a:latin typeface="Arial Black" pitchFamily="34" charset="0"/>
                <a:cs typeface="Arial" pitchFamily="34" charset="0"/>
              </a:rPr>
              <a:t>1- specific  </a:t>
            </a:r>
            <a:r>
              <a:rPr kumimoji="1" lang="en-US" sz="2000" b="1" u="sng" kern="0" dirty="0">
                <a:solidFill>
                  <a:srgbClr val="402000"/>
                </a:solidFill>
                <a:latin typeface="Arial Black" pitchFamily="34" charset="0"/>
                <a:cs typeface="Arial" pitchFamily="34" charset="0"/>
              </a:rPr>
              <a:t>granules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>
                <a:srgbClr val="CE9964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kumimoji="1" lang="en-US" sz="2000" kern="0" dirty="0">
                <a:solidFill>
                  <a:srgbClr val="402000"/>
                </a:solidFill>
                <a:latin typeface="Times New Roman"/>
                <a:cs typeface="Arial" pitchFamily="34" charset="0"/>
              </a:rPr>
              <a:t>(neutral &amp; small )                  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>
                <a:srgbClr val="CE9964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kumimoji="1" lang="en-US" sz="2000" b="1" u="sng" kern="0" dirty="0" smtClean="0">
                <a:solidFill>
                  <a:srgbClr val="402000"/>
                </a:solidFill>
                <a:latin typeface="Arial Black" pitchFamily="34" charset="0"/>
                <a:cs typeface="Arial" pitchFamily="34" charset="0"/>
              </a:rPr>
              <a:t>2- non </a:t>
            </a:r>
            <a:r>
              <a:rPr kumimoji="1" lang="en-US" sz="2000" b="1" u="sng" kern="0" dirty="0">
                <a:solidFill>
                  <a:srgbClr val="402000"/>
                </a:solidFill>
                <a:latin typeface="Arial Black" pitchFamily="34" charset="0"/>
                <a:cs typeface="Arial" pitchFamily="34" charset="0"/>
              </a:rPr>
              <a:t>specific: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>
                <a:srgbClr val="CE9964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kumimoji="1" lang="en-US" sz="2000" b="1" kern="0" dirty="0">
                <a:solidFill>
                  <a:srgbClr val="402000"/>
                </a:solidFill>
                <a:latin typeface="Times New Roman"/>
                <a:cs typeface="Arial" pitchFamily="34" charset="0"/>
              </a:rPr>
              <a:t> </a:t>
            </a:r>
            <a:r>
              <a:rPr kumimoji="1" lang="en-US" sz="2000" kern="0" dirty="0" err="1">
                <a:solidFill>
                  <a:srgbClr val="402000"/>
                </a:solidFill>
                <a:latin typeface="Times New Roman"/>
                <a:cs typeface="Arial" pitchFamily="34" charset="0"/>
              </a:rPr>
              <a:t>azurophilic</a:t>
            </a:r>
            <a:r>
              <a:rPr kumimoji="1" lang="en-US" sz="2000" kern="0" dirty="0">
                <a:solidFill>
                  <a:srgbClr val="402000"/>
                </a:solidFill>
                <a:latin typeface="Times New Roman"/>
                <a:cs typeface="Arial" pitchFamily="34" charset="0"/>
              </a:rPr>
              <a:t> </a:t>
            </a:r>
            <a:r>
              <a:rPr kumimoji="1" lang="en-US" sz="2000" kern="0" dirty="0" smtClean="0">
                <a:solidFill>
                  <a:srgbClr val="402000"/>
                </a:solidFill>
                <a:latin typeface="Times New Roman"/>
                <a:cs typeface="Arial" pitchFamily="34" charset="0"/>
              </a:rPr>
              <a:t>granules (</a:t>
            </a:r>
            <a:r>
              <a:rPr kumimoji="1" lang="en-US" sz="2000" kern="0" dirty="0">
                <a:solidFill>
                  <a:srgbClr val="402000"/>
                </a:solidFill>
                <a:latin typeface="Times New Roman"/>
                <a:cs typeface="Arial" pitchFamily="34" charset="0"/>
              </a:rPr>
              <a:t>few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>
                <a:srgbClr val="CE9964"/>
              </a:buClr>
              <a:buSzPct val="90000"/>
              <a:buFont typeface="Arial" panose="020B0604020202020204" pitchFamily="34" charset="0"/>
              <a:buNone/>
              <a:defRPr/>
            </a:pPr>
            <a:r>
              <a:rPr kumimoji="1" lang="en-US" sz="2000" kern="0" dirty="0">
                <a:solidFill>
                  <a:srgbClr val="402000"/>
                </a:solidFill>
                <a:latin typeface="Times New Roman"/>
                <a:cs typeface="Arial" pitchFamily="34" charset="0"/>
              </a:rPr>
              <a:t>&amp; large ,stained by </a:t>
            </a:r>
            <a:r>
              <a:rPr kumimoji="1" lang="en-US" sz="2000" b="1" kern="0" dirty="0">
                <a:solidFill>
                  <a:srgbClr val="FF0000"/>
                </a:solidFill>
                <a:latin typeface="Times New Roman"/>
                <a:cs typeface="Arial" pitchFamily="34" charset="0"/>
              </a:rPr>
              <a:t>azure</a:t>
            </a:r>
            <a:r>
              <a:rPr kumimoji="1" lang="en-US" sz="2000" kern="0" dirty="0">
                <a:solidFill>
                  <a:srgbClr val="402000"/>
                </a:solidFill>
                <a:latin typeface="Times New Roman"/>
                <a:cs typeface="Arial" pitchFamily="34" charset="0"/>
              </a:rPr>
              <a:t>)</a:t>
            </a:r>
          </a:p>
          <a:p>
            <a:pPr>
              <a:defRPr/>
            </a:pPr>
            <a:endParaRPr lang="ar-JO" dirty="0"/>
          </a:p>
        </p:txBody>
      </p:sp>
      <p:sp>
        <p:nvSpPr>
          <p:cNvPr id="12292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403D98D-A942-4D13-9FF6-A035D5785272}" type="slidenum">
              <a:rPr lang="ar-SA" altLang="en-US" sz="900">
                <a:solidFill>
                  <a:srgbClr val="898989"/>
                </a:solidFill>
              </a:rPr>
              <a:pPr/>
              <a:t>5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341438"/>
            <a:ext cx="36464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 descr="C:\WINDOWS\TEMP\~AUT00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38163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107950" y="0"/>
            <a:ext cx="7886700" cy="1325563"/>
          </a:xfrm>
        </p:spPr>
        <p:txBody>
          <a:bodyPr/>
          <a:lstStyle/>
          <a:p>
            <a:r>
              <a:rPr lang="en-US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EM of </a:t>
            </a:r>
            <a:r>
              <a:rPr lang="en-US" altLang="en-US" sz="2800" b="1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Neutrophils</a:t>
            </a:r>
            <a:r>
              <a:rPr lang="en-US" altLang="en-US" sz="280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ar-JO" altLang="en-US" sz="2800" smtClean="0">
              <a:latin typeface="Arial Black" panose="020B0A04020102020204" pitchFamily="34" charset="0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388" y="1214438"/>
            <a:ext cx="3886200" cy="4351337"/>
          </a:xfrm>
        </p:spPr>
        <p:txBody>
          <a:bodyPr/>
          <a:lstStyle/>
          <a:p>
            <a:r>
              <a:rPr lang="en-US" altLang="en-US" smtClean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Shape: irregular. When active </a:t>
            </a:r>
          </a:p>
          <a:p>
            <a:r>
              <a:rPr lang="en-US" altLang="en-US" smtClean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Cytoplasm:</a:t>
            </a:r>
          </a:p>
          <a:p>
            <a:r>
              <a:rPr lang="en-US" altLang="en-US" smtClean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organelles.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smtClean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Granules:</a:t>
            </a:r>
          </a:p>
          <a:p>
            <a:r>
              <a:rPr lang="en-US" altLang="en-US" smtClean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Specific.</a:t>
            </a:r>
          </a:p>
          <a:p>
            <a:r>
              <a:rPr lang="en-US" altLang="en-US" smtClean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 non specific    (Azurophilic)</a:t>
            </a:r>
          </a:p>
          <a:p>
            <a:endParaRPr lang="ar-JO" altLang="en-US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59338" y="201613"/>
            <a:ext cx="4176712" cy="6337300"/>
          </a:xfrm>
        </p:spPr>
        <p:txBody>
          <a:bodyPr/>
          <a:lstStyle/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/>
              </a:rPr>
              <a:t>1-</a:t>
            </a:r>
            <a:r>
              <a:rPr lang="en-US" sz="2000" b="1" dirty="0">
                <a:solidFill>
                  <a:srgbClr val="FFFFFF"/>
                </a:solidFill>
                <a:latin typeface="Arial Black"/>
              </a:rPr>
              <a:t>  </a:t>
            </a:r>
            <a:r>
              <a:rPr lang="en-US" sz="2000" b="1" dirty="0">
                <a:solidFill>
                  <a:srgbClr val="000000"/>
                </a:solidFill>
                <a:latin typeface="Arial Black"/>
              </a:rPr>
              <a:t>specific </a:t>
            </a:r>
            <a:r>
              <a:rPr lang="en-US" sz="2000" b="1" dirty="0" smtClean="0">
                <a:solidFill>
                  <a:srgbClr val="000000"/>
                </a:solidFill>
                <a:latin typeface="Arial Black"/>
              </a:rPr>
              <a:t>granules</a:t>
            </a: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JO" sz="1600" dirty="0" smtClean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Small</a:t>
            </a:r>
            <a:endParaRPr lang="ar-JO" sz="20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Numerous</a:t>
            </a:r>
            <a:endParaRPr lang="ar-JO" sz="20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cs typeface="+mj-cs"/>
              </a:rPr>
              <a:t>Rice grain  </a:t>
            </a:r>
            <a:r>
              <a:rPr lang="en-US" sz="2000" dirty="0">
                <a:solidFill>
                  <a:srgbClr val="000000"/>
                </a:solidFill>
                <a:cs typeface="+mj-cs"/>
              </a:rPr>
              <a:t>appearance</a:t>
            </a:r>
            <a:endParaRPr lang="ar-JO" sz="20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cs typeface="+mj-cs"/>
              </a:rPr>
              <a:t>Functional enzymes e.g.</a:t>
            </a:r>
            <a:endParaRPr lang="ar-JO" sz="20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j-cs"/>
              </a:rPr>
              <a:t>Collagenase</a:t>
            </a: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+mj-cs"/>
              </a:rPr>
              <a:t>2-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+mj-c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 Black"/>
                <a:cs typeface="+mj-cs"/>
              </a:rPr>
              <a:t>azurophilic</a:t>
            </a:r>
            <a:r>
              <a:rPr lang="en-US" sz="2000" b="1" dirty="0">
                <a:solidFill>
                  <a:srgbClr val="000000"/>
                </a:solidFill>
                <a:latin typeface="Arial Black"/>
                <a:cs typeface="+mj-cs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 Black"/>
                <a:cs typeface="+mj-cs"/>
              </a:rPr>
              <a:t>granules</a:t>
            </a: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ar-JO" sz="20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cs typeface="+mj-cs"/>
              </a:rPr>
              <a:t>Large</a:t>
            </a:r>
            <a:endParaRPr lang="ar-JO" sz="20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cs typeface="+mj-cs"/>
              </a:rPr>
              <a:t>few</a:t>
            </a:r>
            <a:endParaRPr lang="ar-JO" sz="20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cs typeface="+mj-cs"/>
              </a:rPr>
              <a:t>Dense</a:t>
            </a:r>
            <a:endParaRPr lang="ar-JO" sz="20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0000"/>
                </a:solidFill>
                <a:cs typeface="+mj-cs"/>
              </a:rPr>
              <a:t>Lysosomal</a:t>
            </a:r>
            <a:r>
              <a:rPr lang="en-US" sz="2000" b="1" dirty="0">
                <a:solidFill>
                  <a:srgbClr val="000000"/>
                </a:solidFill>
                <a:cs typeface="+mj-cs"/>
              </a:rPr>
              <a:t> hydrolytic enzymes.</a:t>
            </a:r>
            <a:endParaRPr lang="ar-JO" sz="2000" dirty="0" smtClean="0">
              <a:latin typeface="Arial"/>
              <a:cs typeface="+mj-cs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ar-JO" sz="2000" dirty="0" smtClean="0">
              <a:latin typeface="Arial"/>
            </a:endParaRPr>
          </a:p>
          <a:p>
            <a:pPr>
              <a:defRPr/>
            </a:pPr>
            <a:endParaRPr lang="ar-JO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EG" smtClean="0"/>
              <a:t>2016</a:t>
            </a:r>
            <a:endParaRPr lang="en-US"/>
          </a:p>
        </p:txBody>
      </p:sp>
      <p:sp>
        <p:nvSpPr>
          <p:cNvPr id="8" name="Oval 11"/>
          <p:cNvSpPr/>
          <p:nvPr/>
        </p:nvSpPr>
        <p:spPr>
          <a:xfrm>
            <a:off x="8358188" y="2924175"/>
            <a:ext cx="500062" cy="6429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BFAE2"/>
              </a:solidFill>
            </a:endParaRPr>
          </a:p>
        </p:txBody>
      </p:sp>
      <p:sp>
        <p:nvSpPr>
          <p:cNvPr id="9" name="Oval 11"/>
          <p:cNvSpPr/>
          <p:nvPr/>
        </p:nvSpPr>
        <p:spPr>
          <a:xfrm>
            <a:off x="7596188" y="2924175"/>
            <a:ext cx="500062" cy="6429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BFAE2"/>
              </a:solidFill>
            </a:endParaRPr>
          </a:p>
        </p:txBody>
      </p:sp>
      <p:sp>
        <p:nvSpPr>
          <p:cNvPr id="11" name="Oval 14"/>
          <p:cNvSpPr/>
          <p:nvPr/>
        </p:nvSpPr>
        <p:spPr>
          <a:xfrm rot="16200000">
            <a:off x="8527256" y="380207"/>
            <a:ext cx="161925" cy="6429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BFAE2"/>
              </a:solidFill>
            </a:endParaRPr>
          </a:p>
        </p:txBody>
      </p:sp>
      <p:sp>
        <p:nvSpPr>
          <p:cNvPr id="12" name="Oval 14"/>
          <p:cNvSpPr/>
          <p:nvPr/>
        </p:nvSpPr>
        <p:spPr>
          <a:xfrm rot="16200000">
            <a:off x="7516019" y="650082"/>
            <a:ext cx="161925" cy="6429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BFAE2"/>
              </a:solidFill>
            </a:endParaRPr>
          </a:p>
        </p:txBody>
      </p:sp>
      <p:sp>
        <p:nvSpPr>
          <p:cNvPr id="13" name="Oval 14"/>
          <p:cNvSpPr/>
          <p:nvPr/>
        </p:nvSpPr>
        <p:spPr>
          <a:xfrm rot="16200000">
            <a:off x="8379619" y="619919"/>
            <a:ext cx="161925" cy="6429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BFAE2"/>
              </a:solidFill>
            </a:endParaRPr>
          </a:p>
        </p:txBody>
      </p:sp>
      <p:pic>
        <p:nvPicPr>
          <p:cNvPr id="13323" name="Picture 3" descr="C:\WINDOWS\TEMP\~AUT00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224338"/>
            <a:ext cx="331311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4"/>
          <p:cNvSpPr/>
          <p:nvPr/>
        </p:nvSpPr>
        <p:spPr>
          <a:xfrm rot="16200000">
            <a:off x="7693819" y="457994"/>
            <a:ext cx="161925" cy="6429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BFAE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8211344" y="840582"/>
            <a:ext cx="161925" cy="6429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BFAE2"/>
              </a:solidFill>
            </a:endParaRPr>
          </a:p>
        </p:txBody>
      </p:sp>
      <p:pic>
        <p:nvPicPr>
          <p:cNvPr id="13326" name="Picture 2" descr="http://www.springerimages.com/img/Images/Springer/PUB=Springer-Verlag-Berlin-Heidelberg/JOU=00418/VOL=2008.130/ISU=2/ART=2008_461/MediaObjects/MEDIUM_418_2008_461_Fig4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36975"/>
            <a:ext cx="370681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>
          <a:xfrm>
            <a:off x="576263" y="0"/>
            <a:ext cx="7886700" cy="1325563"/>
          </a:xfrm>
        </p:spPr>
        <p:txBody>
          <a:bodyPr/>
          <a:lstStyle/>
          <a:p>
            <a:r>
              <a:rPr lang="en-US" altLang="en-US" sz="3200" b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Neutrophils(polymorphs)</a:t>
            </a:r>
            <a:endParaRPr lang="ar-JO" altLang="en-US" smtClean="0"/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248150" cy="5327650"/>
          </a:xfrm>
        </p:spPr>
        <p:txBody>
          <a:bodyPr/>
          <a:lstStyle/>
          <a:p>
            <a:pPr eaLnBrk="1" hangingPunct="1"/>
            <a:r>
              <a:rPr lang="en-US" altLang="en-US" sz="2400" b="1" u="sng" smtClean="0">
                <a:latin typeface="Arial Black" panose="020B0A04020102020204" pitchFamily="34" charset="0"/>
                <a:cs typeface="Times New Roman" panose="02020603050405020304" pitchFamily="18" charset="0"/>
              </a:rPr>
              <a:t>Functions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Phagocytosis &amp; destruction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micro-organisms in the C.T. How…?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Chemotaxis→ migration → phagocytosis → killing of bacteria by phagocytins 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(specific secondary granules)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digestion by lysosomal enzymes 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(1ry, azurophilic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granules)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death of neutrophils (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 cells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Clr>
                <a:srgbClr val="CE9964"/>
              </a:buClr>
              <a:buFont typeface="Monotype Sorts" pitchFamily="2" charset="2"/>
              <a:buNone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Attraction of monocytes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site of infection. </a:t>
            </a:r>
          </a:p>
          <a:p>
            <a:pPr eaLnBrk="1" hangingPunct="1">
              <a:buClr>
                <a:srgbClr val="CE9964"/>
              </a:buClr>
              <a:buFont typeface="Monotype Sorts" pitchFamily="2" charset="2"/>
              <a:buNone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Production of pyrogens 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Clr>
                <a:srgbClr val="CE9964"/>
              </a:buClr>
              <a:buFont typeface="Monotype Sorts" pitchFamily="2" charset="2"/>
              <a:buNone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Stimulation of bone marrow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form new neutrophils</a:t>
            </a:r>
          </a:p>
          <a:p>
            <a:endParaRPr lang="ar-JO" altLang="en-US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484784"/>
            <a:ext cx="4407346" cy="4692179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span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blood   ► ►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line of defense.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Pus cells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Secretion of cytokines: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Chemotaxis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bone marrow stimulation</a:t>
            </a:r>
          </a:p>
          <a:p>
            <a:pPr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20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"/>
            <a:ext cx="7886700" cy="1124744"/>
          </a:xfrm>
          <a:extLst/>
        </p:spPr>
        <p:txBody>
          <a:bodyPr/>
          <a:lstStyle/>
          <a:p>
            <a:pPr defTabSz="914400" eaLnBrk="1" hangingPunct="1">
              <a:lnSpc>
                <a:spcPct val="100000"/>
              </a:lnSpc>
              <a:defRPr/>
            </a:pPr>
            <a:r>
              <a:rPr lang="en-US" sz="3600" b="1" dirty="0">
                <a:ln w="18000">
                  <a:solidFill>
                    <a:srgbClr val="ED7D31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 Demi" pitchFamily="34" charset="0"/>
                <a:ea typeface="+mn-ea"/>
                <a:cs typeface="Arial" pitchFamily="34" charset="0"/>
              </a:rPr>
              <a:t>Abnormal neutrophil count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284663" cy="4968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Neutrophilia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pyogenic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acute inflammations e.g.: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Appendicitis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Tonsillitis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6138" y="1268413"/>
            <a:ext cx="4321175" cy="5094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Neutropenia: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Measles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EG" smtClean="0"/>
              <a:t>2016</a:t>
            </a:r>
            <a:endParaRPr lang="en-US"/>
          </a:p>
        </p:txBody>
      </p:sp>
      <p:sp>
        <p:nvSpPr>
          <p:cNvPr id="15366" name="عنصر نائب لرقم الشريحة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CF4AE16-02AB-4382-A399-79DDB470353C}" type="slidenum">
              <a:rPr lang="ar-SA" altLang="en-US" sz="900">
                <a:solidFill>
                  <a:srgbClr val="898989"/>
                </a:solidFill>
              </a:rPr>
              <a:pPr/>
              <a:t>8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15367" name="Picture 4" descr="C:\Users\Alex Computer\Pictures\blood&amp; lymph\acute-follicular-tonsilliti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358616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http://www.zonamedica.com.ar/enfermedades/img/tubercul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500438"/>
            <a:ext cx="41513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1325563"/>
          </a:xfrm>
          <a:ex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latin typeface="Arial Black" pitchFamily="34" charset="0"/>
              </a:rPr>
              <a:t>2-Eosinophils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364163" cy="4679950"/>
          </a:xfrm>
        </p:spPr>
        <p:txBody>
          <a:bodyPr/>
          <a:lstStyle/>
          <a:p>
            <a:pPr marL="0" indent="0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count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1- 4%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Diameter=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12-15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microns.</a:t>
            </a:r>
          </a:p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L.M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*Nucleus: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bilobulated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thick chromatin thread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(horse shoe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).C- shape 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**Cytoplasm contains large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acidophilic granules.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*Few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azurophilic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granules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6388" name="Picture 4" descr="bloo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20692" b="8128"/>
          <a:stretch>
            <a:fillRect/>
          </a:stretch>
        </p:blipFill>
        <p:spPr>
          <a:xfrm>
            <a:off x="5724525" y="1484313"/>
            <a:ext cx="3248025" cy="296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4541</TotalTime>
  <Words>945</Words>
  <Application>Microsoft Office PowerPoint</Application>
  <PresentationFormat>On-screen Show (4:3)</PresentationFormat>
  <Paragraphs>237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Times New Roman</vt:lpstr>
      <vt:lpstr>Arial</vt:lpstr>
      <vt:lpstr>Calibri Light</vt:lpstr>
      <vt:lpstr>Calibri</vt:lpstr>
      <vt:lpstr>Arial Black</vt:lpstr>
      <vt:lpstr>Monotype Sorts</vt:lpstr>
      <vt:lpstr>Wingdings</vt:lpstr>
      <vt:lpstr>Wingdings 2</vt:lpstr>
      <vt:lpstr>Office Theme</vt:lpstr>
      <vt:lpstr>1_Office Theme</vt:lpstr>
      <vt:lpstr>Blood</vt:lpstr>
      <vt:lpstr>PowerPoint Presentation</vt:lpstr>
      <vt:lpstr>Difference between RBCs &amp; WBCs</vt:lpstr>
      <vt:lpstr>PowerPoint Presentation</vt:lpstr>
      <vt:lpstr> 1-Neutrophils= Microphage  (polymorphnuclear leucocytes  </vt:lpstr>
      <vt:lpstr>EM of Neutrophils </vt:lpstr>
      <vt:lpstr>Neutrophils(polymorphs)</vt:lpstr>
      <vt:lpstr>Abnormal neutrophil count</vt:lpstr>
      <vt:lpstr>2-Eosinophils</vt:lpstr>
      <vt:lpstr>2-Eosinophils</vt:lpstr>
      <vt:lpstr>Eosinophils </vt:lpstr>
      <vt:lpstr>3-Basophils Mast cell of the blood </vt:lpstr>
      <vt:lpstr>Basophils</vt:lpstr>
      <vt:lpstr>Functions</vt:lpstr>
      <vt:lpstr>Basophils abnormal count</vt:lpstr>
      <vt:lpstr>PowerPoint Presentation</vt:lpstr>
    </vt:vector>
  </TitlesOfParts>
  <Company>A-O-F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MoOdi</dc:creator>
  <cp:lastModifiedBy>Windows User</cp:lastModifiedBy>
  <cp:revision>216</cp:revision>
  <dcterms:created xsi:type="dcterms:W3CDTF">2005-02-07T23:40:02Z</dcterms:created>
  <dcterms:modified xsi:type="dcterms:W3CDTF">2021-02-12T14:42:04Z</dcterms:modified>
</cp:coreProperties>
</file>