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DEA22-3C6D-42E7-B3AE-53CC8D1289DC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22500-DAEB-4C94-B4C1-CC886239E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99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5 November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8575-DBF5-4662-BBCA-C4984C94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5 November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8575-DBF5-4662-BBCA-C4984C94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6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5 November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8575-DBF5-4662-BBCA-C4984C94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6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5 November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8575-DBF5-4662-BBCA-C4984C94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0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5 November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8575-DBF5-4662-BBCA-C4984C94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4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5 November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8575-DBF5-4662-BBCA-C4984C94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4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5 November 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8575-DBF5-4662-BBCA-C4984C94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9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5 November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8575-DBF5-4662-BBCA-C4984C94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0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5 November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8575-DBF5-4662-BBCA-C4984C94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6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5 November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8575-DBF5-4662-BBCA-C4984C94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2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 5 November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8575-DBF5-4662-BBCA-C4984C94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4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Monday 5 November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Aiman Al Maathidy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28575-DBF5-4662-BBCA-C4984C94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2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5217" y="141261"/>
            <a:ext cx="10097655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CARDIOVASCULAR  SYSTEM </a:t>
            </a:r>
          </a:p>
          <a:p>
            <a:pPr algn="ctr"/>
            <a:r>
              <a:rPr lang="en-GB" sz="3200" b="1" i="1" dirty="0">
                <a:solidFill>
                  <a:srgbClr val="3333FF"/>
                </a:solidFill>
                <a:latin typeface="Candara" pitchFamily="34" charset="0"/>
              </a:rPr>
              <a:t>ORIENTATION &amp;SURFACE ANATOMY</a:t>
            </a:r>
            <a:endParaRPr lang="en-GB" sz="3200" i="1" dirty="0">
              <a:solidFill>
                <a:srgbClr val="3333FF"/>
              </a:solidFill>
              <a:latin typeface="Candara" pitchFamily="34" charset="0"/>
            </a:endParaRPr>
          </a:p>
          <a:p>
            <a:pPr algn="ctr"/>
            <a:r>
              <a:rPr lang="en-GB" sz="3200" b="1" i="1" dirty="0">
                <a:solidFill>
                  <a:srgbClr val="3333FF"/>
                </a:solidFill>
                <a:latin typeface="Candara" pitchFamily="34" charset="0"/>
              </a:rPr>
              <a:t> OF THE HEART</a:t>
            </a:r>
            <a:endParaRPr lang="en-US" sz="3200" b="1" i="1" dirty="0">
              <a:solidFill>
                <a:srgbClr val="3333FF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Dr. Aiman Qais Afar</a:t>
            </a:r>
          </a:p>
          <a:p>
            <a:pPr algn="ctr"/>
            <a:r>
              <a:rPr lang="en-US" sz="3200" b="1" i="1" dirty="0">
                <a:solidFill>
                  <a:srgbClr val="00FF00"/>
                </a:solidFill>
                <a:latin typeface="Candara" pitchFamily="34" charset="0"/>
              </a:rPr>
              <a:t>Surgical Anatomist</a:t>
            </a:r>
          </a:p>
          <a:p>
            <a:pPr algn="ctr"/>
            <a:r>
              <a:rPr lang="en-US" sz="3200" b="1" i="1" dirty="0">
                <a:solidFill>
                  <a:srgbClr val="3333FF"/>
                </a:solidFill>
                <a:latin typeface="Candara" pitchFamily="34" charset="0"/>
              </a:rPr>
              <a:t>College of Medicine / University of Mutah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2023-2024</a:t>
            </a:r>
            <a:endParaRPr lang="ar-IQ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3" name="Picture 2" descr="https://encrypted-tbn0.gstatic.com/images?q=tbn:ANd9GcQ-A6VCzJqWj8iYZVRocmNzqlA1JnauGT5eZIAYhtzs0sBQqF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66" y="5470330"/>
            <a:ext cx="1981200" cy="1318399"/>
          </a:xfrm>
          <a:prstGeom prst="rect">
            <a:avLst/>
          </a:prstGeom>
          <a:noFill/>
        </p:spPr>
      </p:pic>
      <p:pic>
        <p:nvPicPr>
          <p:cNvPr id="4" name="Picture 2" descr="http://www.myquinstory.info/wp-content/uploads/2014/02/heart-attac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746" y="3733800"/>
            <a:ext cx="3962400" cy="2971801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Q-A6VCzJqWj8iYZVRocmNzqlA1JnauGT5eZIAYhtzs0sBQqF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3000" y="5387202"/>
            <a:ext cx="1981200" cy="1318399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7166" y="4493076"/>
            <a:ext cx="4355525" cy="659199"/>
          </a:xfrm>
        </p:spPr>
        <p:txBody>
          <a:bodyPr/>
          <a:lstStyle/>
          <a:p>
            <a:r>
              <a:rPr lang="en-US" sz="2800" b="1">
                <a:solidFill>
                  <a:srgbClr val="C00000"/>
                </a:solidFill>
              </a:rPr>
              <a:t>Monday 5 November 2023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8575-DBF5-4662-BBCA-C4984C9481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78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Candara" pitchFamily="34" charset="0"/>
              </a:rPr>
              <a:t>Note that the base of the heart is called the base because the heart is pyramid shaped; the base lies opposite the apex.</a:t>
            </a:r>
          </a:p>
          <a:p>
            <a:r>
              <a:rPr lang="en-US" sz="2800" b="1" dirty="0">
                <a:latin typeface="Candara" pitchFamily="34" charset="0"/>
              </a:rPr>
              <a:t>The heart does not rest on its base; it rests on its diaphragmatic (inferior) surface</a:t>
            </a:r>
            <a:r>
              <a:rPr lang="en-US" sz="2800" dirty="0">
                <a:latin typeface="Candara" pitchFamily="34" charset="0"/>
              </a:rPr>
              <a:t>.</a:t>
            </a:r>
            <a:endParaRPr lang="ar-IQ" sz="2800" dirty="0">
              <a:latin typeface="Candara" pitchFamily="34" charset="0"/>
            </a:endParaRPr>
          </a:p>
        </p:txBody>
      </p:sp>
      <p:pic>
        <p:nvPicPr>
          <p:cNvPr id="3" name="Picture 2" descr="https://classconnection.s3.amazonaws.com/249/flashcards/186249/png/borders-144407D91701CDC73E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382" y="2032001"/>
            <a:ext cx="8655051" cy="4643582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10081491" y="5148841"/>
            <a:ext cx="21336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Monday 5 November 2023</a:t>
            </a:r>
          </a:p>
        </p:txBody>
      </p:sp>
      <p:sp>
        <p:nvSpPr>
          <p:cNvPr id="5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9700491" y="4915477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Al Maathidy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9227127" y="547629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10</a:t>
            </a:fld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18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705600" y="3810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Monday 5 November 2023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5943600" y="2286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Al Maathidy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086600" y="5334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11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199" y="1413808"/>
            <a:ext cx="118941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3333FF"/>
                </a:solidFill>
                <a:latin typeface="Candara" pitchFamily="34" charset="0"/>
              </a:rPr>
              <a:t>•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Anterior (sternocostal) surface</a:t>
            </a:r>
            <a:r>
              <a:rPr lang="en-GB" sz="2800" b="1" dirty="0">
                <a:latin typeface="Candara" pitchFamily="34" charset="0"/>
              </a:rPr>
              <a:t>, formed mainly by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the right ventricle(2/3)</a:t>
            </a:r>
            <a:r>
              <a:rPr lang="en-US" sz="2800" b="1" dirty="0">
                <a:solidFill>
                  <a:srgbClr val="FF33CC"/>
                </a:solidFill>
                <a:latin typeface="Candara" pitchFamily="34" charset="0"/>
              </a:rPr>
              <a:t> and by the left ventricle(1/3).</a:t>
            </a:r>
            <a:endParaRPr lang="en-GB" sz="2800" b="1" dirty="0">
              <a:solidFill>
                <a:srgbClr val="FF33CC"/>
              </a:solidFill>
              <a:latin typeface="Candar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6200" y="848380"/>
            <a:ext cx="6197530" cy="523220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four surfaces of the heart are the:::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76200" y="152400"/>
            <a:ext cx="4533229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8" name="Picture 2" descr="Image result for anterior sternocostal surface of heart"/>
          <p:cNvPicPr>
            <a:picLocks noChangeAspect="1" noChangeArrowheads="1"/>
          </p:cNvPicPr>
          <p:nvPr/>
        </p:nvPicPr>
        <p:blipFill>
          <a:blip r:embed="rId2"/>
          <a:srcRect t="3132" b="11691"/>
          <a:stretch>
            <a:fillRect/>
          </a:stretch>
        </p:blipFill>
        <p:spPr bwMode="auto">
          <a:xfrm>
            <a:off x="4999541" y="2262909"/>
            <a:ext cx="6970786" cy="4457807"/>
          </a:xfrm>
          <a:prstGeom prst="rect">
            <a:avLst/>
          </a:prstGeom>
          <a:noFill/>
          <a:ln w="76200">
            <a:solidFill>
              <a:srgbClr val="2FF146"/>
            </a:solidFill>
          </a:ln>
        </p:spPr>
      </p:pic>
    </p:spTree>
    <p:extLst>
      <p:ext uri="{BB962C8B-B14F-4D97-AF65-F5344CB8AC3E}">
        <p14:creationId xmlns:p14="http://schemas.microsoft.com/office/powerpoint/2010/main" val="1000385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10058400" y="103803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Monday 5 November 2023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7596909" y="128077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Al Maathidy</a:t>
            </a:r>
          </a:p>
        </p:txBody>
      </p:sp>
      <p:sp>
        <p:nvSpPr>
          <p:cNvPr id="4" name="مستطيل 4"/>
          <p:cNvSpPr/>
          <p:nvPr/>
        </p:nvSpPr>
        <p:spPr>
          <a:xfrm>
            <a:off x="86412" y="119390"/>
            <a:ext cx="7067961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The four surfaces of the heart are the:::</a:t>
            </a:r>
          </a:p>
        </p:txBody>
      </p:sp>
      <p:sp>
        <p:nvSpPr>
          <p:cNvPr id="5" name="مستطيل 7"/>
          <p:cNvSpPr/>
          <p:nvPr/>
        </p:nvSpPr>
        <p:spPr>
          <a:xfrm>
            <a:off x="0" y="718492"/>
            <a:ext cx="1203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•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Diaphragmatic (inferior) surface</a:t>
            </a:r>
            <a:r>
              <a:rPr lang="en-GB" sz="2800" b="1" dirty="0">
                <a:latin typeface="Candara" pitchFamily="34" charset="0"/>
              </a:rPr>
              <a:t>, formed mainly by the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left ventricle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FF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2/3)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 </a:t>
            </a:r>
            <a:r>
              <a:rPr lang="en-GB" sz="2800" b="1" dirty="0">
                <a:latin typeface="Candara" pitchFamily="34" charset="0"/>
              </a:rPr>
              <a:t>and partly by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the right ventricle(1/3)</a:t>
            </a:r>
            <a:r>
              <a:rPr lang="en-GB" sz="2800" b="1" dirty="0">
                <a:latin typeface="Candara" pitchFamily="34" charset="0"/>
              </a:rPr>
              <a:t>; it is related to the central tendon of the diaphragm.</a:t>
            </a:r>
          </a:p>
        </p:txBody>
      </p:sp>
      <p:pic>
        <p:nvPicPr>
          <p:cNvPr id="6" name="Picture 2" descr="Image result for • Diaphragmatic (inferior) surface of heart"/>
          <p:cNvPicPr>
            <a:picLocks noChangeAspect="1" noChangeArrowheads="1"/>
          </p:cNvPicPr>
          <p:nvPr/>
        </p:nvPicPr>
        <p:blipFill>
          <a:blip r:embed="rId2"/>
          <a:srcRect l="6270" t="4802" r="8464"/>
          <a:stretch>
            <a:fillRect/>
          </a:stretch>
        </p:blipFill>
        <p:spPr bwMode="auto">
          <a:xfrm>
            <a:off x="6714836" y="2288579"/>
            <a:ext cx="5324764" cy="4463405"/>
          </a:xfrm>
          <a:prstGeom prst="rect">
            <a:avLst/>
          </a:prstGeom>
          <a:noFill/>
          <a:ln w="76200">
            <a:solidFill>
              <a:srgbClr val="2FF146"/>
            </a:solidFill>
          </a:ln>
        </p:spPr>
      </p:pic>
      <p:pic>
        <p:nvPicPr>
          <p:cNvPr id="7" name="Picture 4" descr="Image result for • Diaphragmatic (inferior) surface of he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0618" y="2328777"/>
            <a:ext cx="3662796" cy="4343730"/>
          </a:xfrm>
          <a:prstGeom prst="rect">
            <a:avLst/>
          </a:prstGeom>
          <a:noFill/>
          <a:ln w="57150">
            <a:solidFill>
              <a:srgbClr val="2FF146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8575-DBF5-4662-BBCA-C4984C9481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34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8583962" y="10351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Monday 5 November 2023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7994073" y="297163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Al Maathidy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11700164" y="6434859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13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70" y="662288"/>
            <a:ext cx="120795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•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Left pulmonary surface</a:t>
            </a:r>
            <a:r>
              <a:rPr lang="en-GB" sz="2800" b="1" dirty="0">
                <a:latin typeface="Candara" pitchFamily="34" charset="0"/>
              </a:rPr>
              <a:t>, consists mainly of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the</a:t>
            </a:r>
            <a:r>
              <a:rPr lang="en-GB" sz="2800" b="1" dirty="0">
                <a:latin typeface="Candara" pitchFamily="34" charset="0"/>
              </a:rPr>
              <a:t>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left ventricle</a:t>
            </a:r>
            <a:r>
              <a:rPr lang="en-GB" sz="2800" b="1" dirty="0">
                <a:latin typeface="Candara" pitchFamily="34" charset="0"/>
              </a:rPr>
              <a:t>; it forms the </a:t>
            </a:r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cardiac impression of the left lung.</a:t>
            </a:r>
          </a:p>
          <a:p>
            <a:r>
              <a:rPr lang="en-GB" sz="2800" b="1" dirty="0">
                <a:latin typeface="Candara" pitchFamily="34" charset="0"/>
              </a:rPr>
              <a:t>•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Right pulmonary surface</a:t>
            </a:r>
            <a:r>
              <a:rPr lang="en-GB" sz="2800" b="1" dirty="0">
                <a:latin typeface="Candara" pitchFamily="34" charset="0"/>
              </a:rPr>
              <a:t>, formed mainly by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the right atrium</a:t>
            </a:r>
          </a:p>
        </p:txBody>
      </p:sp>
      <p:sp>
        <p:nvSpPr>
          <p:cNvPr id="6" name="مستطيل 6"/>
          <p:cNvSpPr/>
          <p:nvPr/>
        </p:nvSpPr>
        <p:spPr>
          <a:xfrm>
            <a:off x="152400" y="103515"/>
            <a:ext cx="7067961" cy="584775"/>
          </a:xfrm>
          <a:prstGeom prst="rect">
            <a:avLst/>
          </a:prstGeom>
          <a:ln w="5715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The four surfaces of the heart are the:::</a:t>
            </a:r>
          </a:p>
        </p:txBody>
      </p:sp>
      <p:pic>
        <p:nvPicPr>
          <p:cNvPr id="7" name="Picture 2" descr="Image result for • Diaphragmatic (inferior) surface of he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5637" y="2159727"/>
            <a:ext cx="7410402" cy="4549988"/>
          </a:xfrm>
          <a:prstGeom prst="rect">
            <a:avLst/>
          </a:prstGeom>
          <a:noFill/>
          <a:ln w="57150">
            <a:solidFill>
              <a:srgbClr val="2FF146"/>
            </a:solidFill>
          </a:ln>
        </p:spPr>
      </p:pic>
    </p:spTree>
    <p:extLst>
      <p:ext uri="{BB962C8B-B14F-4D97-AF65-F5344CB8AC3E}">
        <p14:creationId xmlns:p14="http://schemas.microsoft.com/office/powerpoint/2010/main" val="3904901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Monday 5 November 2023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1722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Al Maathidy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239000" y="2286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14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833735"/>
            <a:ext cx="10764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The heart appears trapezoidal in both anterior and posterior views.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28600" y="2578326"/>
            <a:ext cx="5943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• Right border (slightly convex), formed by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the right atrium </a:t>
            </a:r>
            <a:r>
              <a:rPr lang="en-GB" sz="2800" b="1" dirty="0">
                <a:latin typeface="Candara" pitchFamily="34" charset="0"/>
              </a:rPr>
              <a:t>and extending between the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SVC</a:t>
            </a:r>
            <a:r>
              <a:rPr lang="en-GB" sz="2800" b="1" dirty="0">
                <a:latin typeface="Candara" pitchFamily="34" charset="0"/>
              </a:rPr>
              <a:t> and the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IVC</a:t>
            </a:r>
          </a:p>
          <a:p>
            <a:endParaRPr lang="en-GB" sz="2800" b="1" dirty="0">
              <a:latin typeface="Candara" pitchFamily="34" charset="0"/>
            </a:endParaRPr>
          </a:p>
          <a:p>
            <a:r>
              <a:rPr lang="en-GB" sz="2800" b="1" dirty="0">
                <a:latin typeface="Candara" pitchFamily="34" charset="0"/>
              </a:rPr>
              <a:t>• Inferior border (nearly horizontal), formed mainly by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the right ventricle </a:t>
            </a:r>
            <a:r>
              <a:rPr lang="en-GB" sz="2800" b="1" dirty="0">
                <a:latin typeface="Candara" pitchFamily="34" charset="0"/>
              </a:rPr>
              <a:t>and only slightly by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the left ventricle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9820" y="1874254"/>
            <a:ext cx="6864380" cy="584775"/>
          </a:xfrm>
          <a:prstGeom prst="rect">
            <a:avLst/>
          </a:prstGeom>
          <a:ln w="57150"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The four borders of the heart are the :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52400" y="152400"/>
            <a:ext cx="4533229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9" name="Picture 2" descr="Image result for The four borders of the heart are"/>
          <p:cNvPicPr>
            <a:picLocks noChangeAspect="1" noChangeArrowheads="1"/>
          </p:cNvPicPr>
          <p:nvPr/>
        </p:nvPicPr>
        <p:blipFill>
          <a:blip r:embed="rId2"/>
          <a:srcRect l="21447" t="10270" r="21672" b="10136"/>
          <a:stretch>
            <a:fillRect/>
          </a:stretch>
        </p:blipFill>
        <p:spPr bwMode="auto">
          <a:xfrm>
            <a:off x="7239000" y="1781121"/>
            <a:ext cx="4805516" cy="4884295"/>
          </a:xfrm>
          <a:prstGeom prst="rect">
            <a:avLst/>
          </a:prstGeom>
          <a:noFill/>
          <a:ln w="76200">
            <a:solidFill>
              <a:srgbClr val="2FF146"/>
            </a:solidFill>
          </a:ln>
        </p:spPr>
      </p:pic>
    </p:spTree>
    <p:extLst>
      <p:ext uri="{BB962C8B-B14F-4D97-AF65-F5344CB8AC3E}">
        <p14:creationId xmlns:p14="http://schemas.microsoft.com/office/powerpoint/2010/main" val="1733729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705600" y="1524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Monday 5 November 2023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59436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Al Maathidy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086600" y="3810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15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1371600"/>
            <a:ext cx="118456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• Left border (oblique), formed mainly by the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left ventricle </a:t>
            </a:r>
            <a:r>
              <a:rPr lang="en-GB" sz="2800" b="1" dirty="0">
                <a:latin typeface="Candara" pitchFamily="34" charset="0"/>
              </a:rPr>
              <a:t>and slightly by the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left auricle</a:t>
            </a:r>
          </a:p>
          <a:p>
            <a:r>
              <a:rPr lang="en-GB" sz="2800" b="1" dirty="0">
                <a:latin typeface="Candara" pitchFamily="34" charset="0"/>
              </a:rPr>
              <a:t>• Superior border, formed by the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right and left atria </a:t>
            </a:r>
            <a:r>
              <a:rPr lang="en-GB" sz="2800" b="1" dirty="0">
                <a:latin typeface="Candara" pitchFamily="34" charset="0"/>
              </a:rPr>
              <a:t>and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auricles </a:t>
            </a:r>
            <a:r>
              <a:rPr lang="en-GB" sz="2800" b="1" dirty="0">
                <a:latin typeface="Candara" pitchFamily="34" charset="0"/>
              </a:rPr>
              <a:t>in an anterior view;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52400" y="833735"/>
            <a:ext cx="6019597" cy="523220"/>
          </a:xfrm>
          <a:prstGeom prst="rect">
            <a:avLst/>
          </a:prstGeom>
          <a:ln w="57150"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four borders of the heart are the :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14971" y="70140"/>
            <a:ext cx="4533229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8" name="Picture 2" descr="Image result for The four borders of the heart 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2668" y="3038764"/>
            <a:ext cx="8499464" cy="3657600"/>
          </a:xfrm>
          <a:prstGeom prst="rect">
            <a:avLst/>
          </a:prstGeom>
          <a:noFill/>
          <a:ln w="76200">
            <a:solidFill>
              <a:srgbClr val="2FF146"/>
            </a:solidFill>
          </a:ln>
        </p:spPr>
      </p:pic>
    </p:spTree>
    <p:extLst>
      <p:ext uri="{BB962C8B-B14F-4D97-AF65-F5344CB8AC3E}">
        <p14:creationId xmlns:p14="http://schemas.microsoft.com/office/powerpoint/2010/main" val="1026925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Monday 5 November 2023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Al Maathidy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990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16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399" y="762000"/>
            <a:ext cx="118733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the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ascending aorta </a:t>
            </a:r>
            <a:r>
              <a:rPr lang="en-GB" sz="2800" b="1" dirty="0">
                <a:latin typeface="Candara" pitchFamily="34" charset="0"/>
              </a:rPr>
              <a:t>and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pulmonary trunk </a:t>
            </a:r>
            <a:r>
              <a:rPr lang="en-GB" sz="2800" b="1" dirty="0">
                <a:latin typeface="Candara" pitchFamily="34" charset="0"/>
              </a:rPr>
              <a:t>emerge from the superior border, and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the SVC </a:t>
            </a:r>
            <a:r>
              <a:rPr lang="en-GB" sz="2800" b="1" dirty="0">
                <a:latin typeface="Candara" pitchFamily="34" charset="0"/>
              </a:rPr>
              <a:t>enters its right side.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52400" y="162580"/>
            <a:ext cx="4533229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7" name="Picture 2" descr="Image result for the transverse pericardial sin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4118" y="2124364"/>
            <a:ext cx="6123082" cy="4597111"/>
          </a:xfrm>
          <a:prstGeom prst="rect">
            <a:avLst/>
          </a:prstGeom>
          <a:noFill/>
          <a:ln w="76200">
            <a:solidFill>
              <a:srgbClr val="2FF146"/>
            </a:solidFill>
          </a:ln>
        </p:spPr>
      </p:pic>
      <p:sp>
        <p:nvSpPr>
          <p:cNvPr id="8" name="مستطيل 7"/>
          <p:cNvSpPr/>
          <p:nvPr/>
        </p:nvSpPr>
        <p:spPr>
          <a:xfrm>
            <a:off x="152399" y="2530764"/>
            <a:ext cx="47244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Posterior to the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aorta</a:t>
            </a:r>
            <a:r>
              <a:rPr lang="en-GB" sz="2800" b="1" dirty="0">
                <a:latin typeface="Candara" pitchFamily="34" charset="0"/>
              </a:rPr>
              <a:t> and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pulmonary trunk </a:t>
            </a:r>
            <a:r>
              <a:rPr lang="en-GB" sz="2800" b="1" dirty="0">
                <a:latin typeface="Candara" pitchFamily="34" charset="0"/>
              </a:rPr>
              <a:t>and anterior to the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SVC,</a:t>
            </a:r>
            <a:r>
              <a:rPr lang="en-GB" sz="2800" b="1" dirty="0">
                <a:latin typeface="Candara" pitchFamily="34" charset="0"/>
              </a:rPr>
              <a:t> </a:t>
            </a:r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the superior border forms</a:t>
            </a:r>
            <a:r>
              <a:rPr lang="en-GB" sz="2800" b="1" dirty="0">
                <a:latin typeface="Candara" pitchFamily="34" charset="0"/>
              </a:rPr>
              <a:t> the inferior boundary of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the transverse pericardial sinus</a:t>
            </a:r>
            <a:endParaRPr lang="en-GB" sz="28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15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Monday 5 November 2023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5867400" y="1524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Al Maathidy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38200" y="65532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17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8600" y="177225"/>
            <a:ext cx="3219151" cy="584775"/>
          </a:xfrm>
          <a:prstGeom prst="rect">
            <a:avLst/>
          </a:prstGeom>
          <a:solidFill>
            <a:srgbClr val="FFFF99"/>
          </a:soli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Surface Anatomy</a:t>
            </a:r>
            <a:endParaRPr lang="en-GB" sz="320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2400" y="807184"/>
            <a:ext cx="119287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heart and great vessels </a:t>
            </a:r>
            <a:r>
              <a:rPr lang="en-GB" sz="2800" b="1" dirty="0">
                <a:latin typeface="Candara" pitchFamily="34" charset="0"/>
              </a:rPr>
              <a:t>are approximately in the middle of the thorax, surrounded laterally and posteriorly by the lungs and bounded anteriorly by the sternum and the central part of the thoracic cage </a:t>
            </a:r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9488" y="2239962"/>
            <a:ext cx="6221676" cy="4495800"/>
          </a:xfrm>
          <a:prstGeom prst="rect">
            <a:avLst/>
          </a:prstGeom>
          <a:noFill/>
          <a:ln w="76200">
            <a:solidFill>
              <a:srgbClr val="2FF146"/>
            </a:solidFill>
          </a:ln>
        </p:spPr>
      </p:pic>
      <p:sp>
        <p:nvSpPr>
          <p:cNvPr id="8" name="مستطيل 8"/>
          <p:cNvSpPr/>
          <p:nvPr/>
        </p:nvSpPr>
        <p:spPr>
          <a:xfrm>
            <a:off x="152400" y="2791691"/>
            <a:ext cx="37822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The outline of the heart can be traced on the anterior surface of the thorax by using these guidelines:</a:t>
            </a:r>
          </a:p>
        </p:txBody>
      </p:sp>
    </p:spTree>
    <p:extLst>
      <p:ext uri="{BB962C8B-B14F-4D97-AF65-F5344CB8AC3E}">
        <p14:creationId xmlns:p14="http://schemas.microsoft.com/office/powerpoint/2010/main" val="3027578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477000" y="3810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Monday 5 November 2023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5715000" y="94673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Al Maathidy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18</a:t>
            </a:fld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152400"/>
            <a:ext cx="3594254" cy="646331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andara" pitchFamily="34" charset="0"/>
              </a:rPr>
              <a:t>Surface Anatomy</a:t>
            </a:r>
            <a:endParaRPr lang="en-GB" sz="360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7744" y="1189182"/>
            <a:ext cx="58235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• The superior border </a:t>
            </a:r>
            <a:r>
              <a:rPr lang="en-GB" sz="2800" b="1" dirty="0">
                <a:latin typeface="Candara" pitchFamily="34" charset="0"/>
              </a:rPr>
              <a:t>corresponds to a line connecting the </a:t>
            </a:r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inferior border of the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2nd left costal cartilage</a:t>
            </a:r>
            <a:r>
              <a:rPr lang="en-GB" sz="2800" b="1" dirty="0">
                <a:latin typeface="Candara" pitchFamily="34" charset="0"/>
              </a:rPr>
              <a:t> to the </a:t>
            </a:r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superior border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of the 3rd right costal cartilage</a:t>
            </a:r>
            <a:r>
              <a:rPr lang="en-GB" sz="2800" b="1" dirty="0">
                <a:latin typeface="Candara" pitchFamily="34" charset="0"/>
              </a:rPr>
              <a:t>.</a:t>
            </a:r>
          </a:p>
          <a:p>
            <a:endParaRPr lang="en-GB" sz="2800" b="1" dirty="0">
              <a:latin typeface="Candara" pitchFamily="34" charset="0"/>
            </a:endParaRPr>
          </a:p>
          <a:p>
            <a:r>
              <a:rPr lang="en-GB" sz="2800" b="1" u="sng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• The right border </a:t>
            </a:r>
            <a:r>
              <a:rPr lang="en-GB" sz="2800" b="1" dirty="0">
                <a:latin typeface="Candara" pitchFamily="34" charset="0"/>
              </a:rPr>
              <a:t>corresponds to a line drawn from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the 3</a:t>
            </a:r>
            <a:r>
              <a:rPr lang="en-GB" sz="2800" b="1" baseline="30000" dirty="0">
                <a:solidFill>
                  <a:srgbClr val="0033CC"/>
                </a:solidFill>
                <a:latin typeface="Candara" pitchFamily="34" charset="0"/>
              </a:rPr>
              <a:t>rd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 right costal cartilage</a:t>
            </a:r>
            <a:r>
              <a:rPr lang="en-GB" sz="2800" b="1" dirty="0">
                <a:latin typeface="Candara" pitchFamily="34" charset="0"/>
              </a:rPr>
              <a:t> to the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6th right costal cartilage</a:t>
            </a:r>
            <a:r>
              <a:rPr lang="en-GB" sz="2800" b="1" dirty="0">
                <a:latin typeface="Candara" pitchFamily="34" charset="0"/>
              </a:rPr>
              <a:t>; this border is slightly convex to the right.</a:t>
            </a:r>
          </a:p>
        </p:txBody>
      </p:sp>
      <p:pic>
        <p:nvPicPr>
          <p:cNvPr id="7" name="Picture 2" descr="Image result for the surface heart border"/>
          <p:cNvPicPr>
            <a:picLocks noChangeAspect="1" noChangeArrowheads="1"/>
          </p:cNvPicPr>
          <p:nvPr/>
        </p:nvPicPr>
        <p:blipFill>
          <a:blip r:embed="rId2"/>
          <a:srcRect l="7524" r="2194" b="1461"/>
          <a:stretch>
            <a:fillRect/>
          </a:stretch>
        </p:blipFill>
        <p:spPr bwMode="auto">
          <a:xfrm>
            <a:off x="5788696" y="1341582"/>
            <a:ext cx="6119717" cy="5014768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</p:spTree>
    <p:extLst>
      <p:ext uri="{BB962C8B-B14F-4D97-AF65-F5344CB8AC3E}">
        <p14:creationId xmlns:p14="http://schemas.microsoft.com/office/powerpoint/2010/main" val="2424019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5715000" y="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Monday 5 November 2023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7693186" y="-13113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Al Maathidy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3352800" y="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19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200" y="76200"/>
            <a:ext cx="3120791" cy="584775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Surface Anatomy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6199" y="710148"/>
            <a:ext cx="55395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• The inferior border </a:t>
            </a:r>
            <a:r>
              <a:rPr lang="en-GB" sz="2800" b="1" dirty="0">
                <a:latin typeface="Candara" pitchFamily="34" charset="0"/>
              </a:rPr>
              <a:t>corresponds to a line drawn from the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inferior end of the right border </a:t>
            </a:r>
            <a:r>
              <a:rPr lang="en-GB" sz="2800" b="1" dirty="0">
                <a:latin typeface="Candara" pitchFamily="34" charset="0"/>
              </a:rPr>
              <a:t>to a point in the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5th intercostal space </a:t>
            </a:r>
            <a:r>
              <a:rPr lang="en-GB" sz="2800" b="1" dirty="0">
                <a:latin typeface="Candara" pitchFamily="34" charset="0"/>
              </a:rPr>
              <a:t>close to the left midclavicular line;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the left end of this line corresponds to the location of the apex of the heart and the apex beat.</a:t>
            </a:r>
          </a:p>
        </p:txBody>
      </p:sp>
      <p:pic>
        <p:nvPicPr>
          <p:cNvPr id="7" name="Picture 2" descr="Image result for the surface heart border"/>
          <p:cNvPicPr>
            <a:picLocks noChangeAspect="1" noChangeArrowheads="1"/>
          </p:cNvPicPr>
          <p:nvPr/>
        </p:nvPicPr>
        <p:blipFill>
          <a:blip r:embed="rId2"/>
          <a:srcRect l="7524" r="2194" b="1461"/>
          <a:stretch>
            <a:fillRect/>
          </a:stretch>
        </p:blipFill>
        <p:spPr bwMode="auto">
          <a:xfrm>
            <a:off x="6723251" y="710148"/>
            <a:ext cx="4835471" cy="3962400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  <p:sp>
        <p:nvSpPr>
          <p:cNvPr id="8" name="Rectangle 3"/>
          <p:cNvSpPr/>
          <p:nvPr/>
        </p:nvSpPr>
        <p:spPr>
          <a:xfrm>
            <a:off x="152399" y="5874603"/>
            <a:ext cx="11901055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Candara" pitchFamily="34" charset="0"/>
              </a:rPr>
              <a:t>These borders are important to recognize when examining a radiograph of the heart</a:t>
            </a:r>
            <a:endParaRPr lang="ar-IQ" sz="2800" b="1" i="1" dirty="0"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4884003"/>
            <a:ext cx="117555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u="sng" dirty="0">
                <a:solidFill>
                  <a:srgbClr val="F79646">
                    <a:lumMod val="75000"/>
                  </a:srgbClr>
                </a:solidFill>
                <a:latin typeface="Candara" pitchFamily="34" charset="0"/>
              </a:rPr>
              <a:t>• The left border </a:t>
            </a:r>
            <a:r>
              <a:rPr lang="en-GB" sz="2800" b="1" dirty="0">
                <a:solidFill>
                  <a:prstClr val="black"/>
                </a:solidFill>
                <a:latin typeface="Candara" pitchFamily="34" charset="0"/>
              </a:rPr>
              <a:t>corresponds to a line connecting the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left ends</a:t>
            </a:r>
          </a:p>
          <a:p>
            <a:pPr lvl="0"/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of the lines representing the superior and inferior borders</a:t>
            </a:r>
            <a:r>
              <a:rPr lang="en-GB" sz="2800" b="1" dirty="0">
                <a:solidFill>
                  <a:prstClr val="black"/>
                </a:solidFill>
                <a:latin typeface="Candar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0926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Monday 5 November 2023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765145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Al Maathidy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11022445" y="6210732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2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76200" y="101025"/>
            <a:ext cx="1143000" cy="523220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Heart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B02AE9-E527-C6FD-C094-9EE8838502F7}"/>
              </a:ext>
            </a:extLst>
          </p:cNvPr>
          <p:cNvSpPr txBox="1"/>
          <p:nvPr/>
        </p:nvSpPr>
        <p:spPr>
          <a:xfrm>
            <a:off x="25138" y="665375"/>
            <a:ext cx="120098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  <a:latin typeface="Candara" panose="020E0502030303020204" pitchFamily="34" charset="0"/>
              </a:rPr>
              <a:t>** Position: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b="1" dirty="0">
                <a:latin typeface="Candara" panose="020E0502030303020204" pitchFamily="34" charset="0"/>
              </a:rPr>
              <a:t>It lies </a:t>
            </a:r>
            <a:r>
              <a:rPr lang="en-US" sz="2800" b="1" dirty="0">
                <a:solidFill>
                  <a:srgbClr val="3333FF"/>
                </a:solidFill>
                <a:latin typeface="Candara" panose="020E0502030303020204" pitchFamily="34" charset="0"/>
              </a:rPr>
              <a:t>obliquely in the middle mediastinum </a:t>
            </a:r>
            <a:r>
              <a:rPr lang="en-US" sz="2800" b="1" dirty="0">
                <a:latin typeface="Candara" panose="020E0502030303020204" pitchFamily="34" charset="0"/>
              </a:rPr>
              <a:t>inside the pericardium.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b="1" dirty="0">
                <a:latin typeface="Candara" panose="020E0502030303020204" pitchFamily="34" charset="0"/>
              </a:rPr>
              <a:t>Its 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long axis </a:t>
            </a:r>
            <a:r>
              <a:rPr lang="en-US" sz="2800" b="1" dirty="0">
                <a:latin typeface="Candara" panose="020E0502030303020204" pitchFamily="34" charset="0"/>
              </a:rPr>
              <a:t>(the line drawn from the center of the base to the apex) is 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directed downwards, forwards and to the left.</a:t>
            </a:r>
          </a:p>
        </p:txBody>
      </p:sp>
      <p:pic>
        <p:nvPicPr>
          <p:cNvPr id="7" name="Picture 2" descr="http://www.significancemagazine.org/SpringboardWebApp/userfiles/sig/image/AbdelUpload/Anatomy_Heart_English_Tieswor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0073" y="2544614"/>
            <a:ext cx="6322813" cy="4130823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</p:spTree>
    <p:extLst>
      <p:ext uri="{BB962C8B-B14F-4D97-AF65-F5344CB8AC3E}">
        <p14:creationId xmlns:p14="http://schemas.microsoft.com/office/powerpoint/2010/main" val="3729235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781800" y="1524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Monday 5 November 2023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0198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Al Maathidy</a:t>
            </a:r>
          </a:p>
        </p:txBody>
      </p:sp>
      <p:sp>
        <p:nvSpPr>
          <p:cNvPr id="4" name="مستطيل 4"/>
          <p:cNvSpPr/>
          <p:nvPr/>
        </p:nvSpPr>
        <p:spPr>
          <a:xfrm>
            <a:off x="66773" y="860220"/>
            <a:ext cx="12032863" cy="95410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The apex beat </a:t>
            </a:r>
            <a:r>
              <a:rPr lang="en-GB" sz="2800" dirty="0">
                <a:latin typeface="Candara" pitchFamily="34" charset="0"/>
              </a:rPr>
              <a:t>is an </a:t>
            </a:r>
            <a:r>
              <a:rPr lang="en-GB" sz="2800" b="1" dirty="0">
                <a:latin typeface="Candara" pitchFamily="34" charset="0"/>
              </a:rPr>
              <a:t>impulse that results from the apex being forced against the anterior thoracic wall when the left ventricle contracts</a:t>
            </a:r>
            <a:r>
              <a:rPr lang="en-GB" sz="2800" dirty="0">
                <a:latin typeface="Candara" pitchFamily="34" charset="0"/>
              </a:rPr>
              <a:t>. </a:t>
            </a:r>
          </a:p>
        </p:txBody>
      </p:sp>
      <p:sp>
        <p:nvSpPr>
          <p:cNvPr id="5" name="مستطيل 5"/>
          <p:cNvSpPr/>
          <p:nvPr/>
        </p:nvSpPr>
        <p:spPr>
          <a:xfrm>
            <a:off x="66773" y="140384"/>
            <a:ext cx="3488006" cy="646331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rgbClr val="FF0000"/>
                </a:solidFill>
                <a:latin typeface="Candara" pitchFamily="34" charset="0"/>
              </a:rPr>
              <a:t>Surface Anatomy</a:t>
            </a:r>
            <a:endParaRPr lang="en-GB" sz="36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6" name="Picture 2" descr="https://classconnection.s3.amazonaws.com/418/flashcards/992418/png/screen_shot_2012-02-21_at_4.41.34_pm1329860510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1655" y="1879736"/>
            <a:ext cx="5262418" cy="3565343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  <p:sp>
        <p:nvSpPr>
          <p:cNvPr id="7" name="مستطيل 8"/>
          <p:cNvSpPr/>
          <p:nvPr/>
        </p:nvSpPr>
        <p:spPr>
          <a:xfrm>
            <a:off x="190893" y="5521146"/>
            <a:ext cx="11908743" cy="13849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The location of the apex beat </a:t>
            </a:r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(mitral area) </a:t>
            </a:r>
            <a:r>
              <a:rPr lang="en-GB" sz="2800" b="1" dirty="0">
                <a:latin typeface="Candara" pitchFamily="34" charset="0"/>
              </a:rPr>
              <a:t>varies in position; it may be located in the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4th </a:t>
            </a:r>
            <a:r>
              <a:rPr lang="en-GB" sz="2800" b="1" dirty="0">
                <a:latin typeface="Candara" pitchFamily="34" charset="0"/>
              </a:rPr>
              <a:t>or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5th</a:t>
            </a:r>
            <a:r>
              <a:rPr lang="en-GB" sz="2800" b="1" dirty="0">
                <a:latin typeface="Candara" pitchFamily="34" charset="0"/>
              </a:rPr>
              <a:t> intercostal spaces,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6–10 cm </a:t>
            </a:r>
            <a:r>
              <a:rPr lang="en-GB" sz="2800" b="1" dirty="0">
                <a:latin typeface="Candara" pitchFamily="34" charset="0"/>
              </a:rPr>
              <a:t>from the midline of the thorax.</a:t>
            </a:r>
            <a:r>
              <a:rPr lang="en-US" sz="2800" b="1" dirty="0">
                <a:latin typeface="Candara" pitchFamily="34" charset="0"/>
              </a:rPr>
              <a:t> </a:t>
            </a:r>
            <a:r>
              <a:rPr lang="en-US" sz="2800" b="1" dirty="0">
                <a:solidFill>
                  <a:srgbClr val="FF33CC"/>
                </a:solidFill>
                <a:latin typeface="Candara" pitchFamily="34" charset="0"/>
              </a:rPr>
              <a:t>Below and medial to the left nipple </a:t>
            </a:r>
            <a:endParaRPr lang="en-GB" sz="2800" b="1" dirty="0">
              <a:solidFill>
                <a:srgbClr val="FF33CC"/>
              </a:solidFill>
              <a:latin typeface="Candar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8575-DBF5-4662-BBCA-C4984C9481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81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Monday 5 November 2023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Al Maathidy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990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21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952" y="1872678"/>
            <a:ext cx="66201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 Because the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auscultatory areas are wide apart as possible</a:t>
            </a:r>
            <a:r>
              <a:rPr lang="en-GB" sz="2800" b="1" dirty="0">
                <a:latin typeface="Candara" pitchFamily="34" charset="0"/>
              </a:rPr>
              <a:t>, the sounds produced at any given valve may be distinguished from those produced at other valves.</a:t>
            </a:r>
          </a:p>
          <a:p>
            <a:endParaRPr lang="en-GB" sz="2800" b="1" dirty="0">
              <a:latin typeface="Candara" pitchFamily="34" charset="0"/>
            </a:endParaRPr>
          </a:p>
          <a:p>
            <a:r>
              <a:rPr lang="en-GB" sz="2800" b="1" dirty="0">
                <a:latin typeface="Candara" pitchFamily="34" charset="0"/>
              </a:rPr>
              <a:t> </a:t>
            </a:r>
            <a:r>
              <a:rPr lang="en-GB" sz="2800" b="1" dirty="0">
                <a:solidFill>
                  <a:srgbClr val="7030A0"/>
                </a:solidFill>
                <a:latin typeface="Candara" pitchFamily="34" charset="0"/>
              </a:rPr>
              <a:t>Blood tends to carry the sound in the direction of its flow.</a:t>
            </a:r>
            <a:r>
              <a:rPr lang="en-GB" sz="2800" b="1" dirty="0">
                <a:latin typeface="Candara" pitchFamily="34" charset="0"/>
              </a:rPr>
              <a:t>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Each area </a:t>
            </a:r>
            <a:r>
              <a:rPr lang="en-GB" sz="2800" b="1" dirty="0">
                <a:latin typeface="Candara" pitchFamily="34" charset="0"/>
              </a:rPr>
              <a:t>is situated superficial to the chamber or vessel into which </a:t>
            </a:r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the blood has passed and in a direct line with the valve orifice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35903" y="74553"/>
            <a:ext cx="3488006" cy="646331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rgbClr val="FF0000"/>
                </a:solidFill>
                <a:latin typeface="Candara" pitchFamily="34" charset="0"/>
              </a:rPr>
              <a:t>Surface Anatomy</a:t>
            </a:r>
            <a:endParaRPr lang="en-GB" sz="36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7" name="Picture 2" descr="1.0 General Introduction – JABSOM Anatomy XRCore">
            <a:extLst>
              <a:ext uri="{FF2B5EF4-FFF2-40B4-BE49-F238E27FC236}">
                <a16:creationId xmlns:a16="http://schemas.microsoft.com/office/drawing/2014/main" id="{EFFF4E2F-A036-8053-58BC-1D007B66A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636" y="1772801"/>
            <a:ext cx="5000223" cy="4948674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83FB2C-3933-26B7-A14F-FFC62AC02E1A}"/>
              </a:ext>
            </a:extLst>
          </p:cNvPr>
          <p:cNvSpPr txBox="1"/>
          <p:nvPr/>
        </p:nvSpPr>
        <p:spPr>
          <a:xfrm>
            <a:off x="76200" y="685800"/>
            <a:ext cx="120234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Clinicians’ interest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in the surface anatomy of the heart and cardiac valves results from their need to listen to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individual valve sounds.</a:t>
            </a:r>
          </a:p>
        </p:txBody>
      </p:sp>
    </p:spTree>
    <p:extLst>
      <p:ext uri="{BB962C8B-B14F-4D97-AF65-F5344CB8AC3E}">
        <p14:creationId xmlns:p14="http://schemas.microsoft.com/office/powerpoint/2010/main" val="97571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2286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Monday 5 November 2023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8580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Al Maathidy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077200" y="3048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22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200" y="76200"/>
            <a:ext cx="5832238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Auscultation of the Heart Valves</a:t>
            </a:r>
          </a:p>
        </p:txBody>
      </p:sp>
      <p:sp>
        <p:nvSpPr>
          <p:cNvPr id="6" name="مربع نص 6"/>
          <p:cNvSpPr txBox="1"/>
          <p:nvPr/>
        </p:nvSpPr>
        <p:spPr>
          <a:xfrm>
            <a:off x="76200" y="858473"/>
            <a:ext cx="6029036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On listening to the heart with a stethoscope, one can hear two sounds: </a:t>
            </a:r>
            <a:r>
              <a:rPr lang="en-GB" sz="2800" b="1" dirty="0" err="1">
                <a:solidFill>
                  <a:srgbClr val="FF0000"/>
                </a:solidFill>
                <a:latin typeface="Candara" pitchFamily="34" charset="0"/>
              </a:rPr>
              <a:t>lub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-dup.</a:t>
            </a:r>
          </a:p>
          <a:p>
            <a:endParaRPr lang="en-GB" sz="2800" b="1" dirty="0">
              <a:solidFill>
                <a:srgbClr val="FF0000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The first sound </a:t>
            </a:r>
            <a:r>
              <a:rPr lang="en-GB" sz="2800" b="1" dirty="0">
                <a:latin typeface="Candara" pitchFamily="34" charset="0"/>
              </a:rPr>
              <a:t>is produced by the contraction of the ventricles and the closure of the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tricuspid</a:t>
            </a:r>
            <a:r>
              <a:rPr lang="en-GB" sz="2800" b="1" dirty="0">
                <a:latin typeface="Candara" pitchFamily="34" charset="0"/>
              </a:rPr>
              <a:t> and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mitral valves</a:t>
            </a:r>
            <a:r>
              <a:rPr lang="en-GB" sz="2800" b="1" dirty="0">
                <a:latin typeface="Candara" pitchFamily="34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endParaRPr lang="en-GB" sz="2800" b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The second sound </a:t>
            </a:r>
            <a:r>
              <a:rPr lang="en-GB" sz="2800" b="1" dirty="0">
                <a:latin typeface="Candara" pitchFamily="34" charset="0"/>
              </a:rPr>
              <a:t>is produced by the sharp closure of the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aortic</a:t>
            </a:r>
            <a:r>
              <a:rPr lang="en-GB" sz="2800" b="1" dirty="0">
                <a:latin typeface="Candara" pitchFamily="34" charset="0"/>
              </a:rPr>
              <a:t> and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pulmonary valves.</a:t>
            </a:r>
          </a:p>
        </p:txBody>
      </p:sp>
      <p:pic>
        <p:nvPicPr>
          <p:cNvPr id="7" name="Picture 2" descr="Practical-Xray-CTs-Surface Anatomy Edited.">
            <a:extLst>
              <a:ext uri="{FF2B5EF4-FFF2-40B4-BE49-F238E27FC236}">
                <a16:creationId xmlns:a16="http://schemas.microsoft.com/office/drawing/2014/main" id="{43B73A58-3C21-8128-8DFC-902E358D6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140" y="974725"/>
            <a:ext cx="5739747" cy="5816964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21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BD3600-8BC2-E1DD-3CAF-8D772372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6477" y="370817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Monday 5 November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CE428-018D-11EB-788C-27F82B5E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0" y="4033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Al Maathidy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6B95A0-093F-3C29-A357-108F28AE8240}"/>
              </a:ext>
            </a:extLst>
          </p:cNvPr>
          <p:cNvSpPr txBox="1"/>
          <p:nvPr/>
        </p:nvSpPr>
        <p:spPr>
          <a:xfrm>
            <a:off x="0" y="653514"/>
            <a:ext cx="12007273" cy="1107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222885" algn="l"/>
              </a:tabLst>
            </a:pP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- All the valve of the heart </a:t>
            </a:r>
            <a:r>
              <a:rPr lang="en-US" sz="2800" b="1" dirty="0">
                <a:solidFill>
                  <a:srgbClr val="3333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behind the left border of the sternum 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except </a:t>
            </a: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the tricuspid valve </a:t>
            </a:r>
            <a:r>
              <a:rPr lang="en-US" sz="2800" b="1" dirty="0">
                <a:solidFill>
                  <a:srgbClr val="3333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behind the center of the sternum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035A8E-85BD-927E-8369-5BF923C220E0}"/>
              </a:ext>
            </a:extLst>
          </p:cNvPr>
          <p:cNvSpPr txBox="1"/>
          <p:nvPr/>
        </p:nvSpPr>
        <p:spPr>
          <a:xfrm>
            <a:off x="152400" y="5774581"/>
            <a:ext cx="12014462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22288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Pulmonary valve: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opposite the level of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left 3rd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sterno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-costal junction.</a:t>
            </a:r>
          </a:p>
          <a:p>
            <a:pPr marL="4572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22288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Aortic valve: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opposite the level of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left 3rd intercostal space.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809E64-3D34-DAFF-FCB7-408B7B0CE835}"/>
              </a:ext>
            </a:extLst>
          </p:cNvPr>
          <p:cNvSpPr txBox="1"/>
          <p:nvPr/>
        </p:nvSpPr>
        <p:spPr>
          <a:xfrm>
            <a:off x="152399" y="60923"/>
            <a:ext cx="5777345" cy="69313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Surface anatomy of the valves :</a:t>
            </a:r>
          </a:p>
        </p:txBody>
      </p:sp>
      <p:pic>
        <p:nvPicPr>
          <p:cNvPr id="7" name="Picture 2" descr="Image result for thesurface heart valve(mitral area)">
            <a:extLst>
              <a:ext uri="{FF2B5EF4-FFF2-40B4-BE49-F238E27FC236}">
                <a16:creationId xmlns:a16="http://schemas.microsoft.com/office/drawing/2014/main" id="{CBB79F81-1C94-CDBC-2BB6-EA1ED9CE2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-1961" t="-644" r="1961" b="43105"/>
          <a:stretch/>
        </p:blipFill>
        <p:spPr bwMode="auto">
          <a:xfrm>
            <a:off x="6253676" y="1870928"/>
            <a:ext cx="5753597" cy="3793272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  <p:pic>
        <p:nvPicPr>
          <p:cNvPr id="8" name="Picture 2" descr="Thorax - Surface Anatomy, 4 Edition">
            <a:extLst>
              <a:ext uri="{FF2B5EF4-FFF2-40B4-BE49-F238E27FC236}">
                <a16:creationId xmlns:a16="http://schemas.microsoft.com/office/drawing/2014/main" id="{09A5EE90-BCAB-A075-EA38-9F5E213AF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02" y="1870928"/>
            <a:ext cx="3671189" cy="3793272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8575-DBF5-4662-BBCA-C4984C9481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80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2B7298-25A1-B3B5-B108-3AB494727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3419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Monday 5 November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04771D-AC95-1433-43D9-68AFB13D3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54710" y="6077788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Al Maathidy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0BB7C-5211-0041-1750-73EF90E7F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914400" y="635163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24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C36745-D0AE-B75F-3133-166C954296C8}"/>
              </a:ext>
            </a:extLst>
          </p:cNvPr>
          <p:cNvSpPr txBox="1"/>
          <p:nvPr/>
        </p:nvSpPr>
        <p:spPr>
          <a:xfrm>
            <a:off x="152400" y="872902"/>
            <a:ext cx="11901055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marR="0" lvl="0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22288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Mitral valve: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­opposite the level of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left 4th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sterno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-costal junction.</a:t>
            </a:r>
          </a:p>
          <a:p>
            <a:pPr marL="457200" marR="0" lvl="0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22288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Tricuspid valve: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opposite the level of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left 4th intercostal space.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B1629C-309F-A0E8-4211-09FF5C938743}"/>
              </a:ext>
            </a:extLst>
          </p:cNvPr>
          <p:cNvSpPr txBox="1"/>
          <p:nvPr/>
        </p:nvSpPr>
        <p:spPr>
          <a:xfrm>
            <a:off x="152400" y="60923"/>
            <a:ext cx="5867400" cy="69313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Surface anatomy of the valves :</a:t>
            </a:r>
          </a:p>
        </p:txBody>
      </p:sp>
      <p:pic>
        <p:nvPicPr>
          <p:cNvPr id="7" name="Picture 2" descr="Image result for thesurface heart valve(mitral area)">
            <a:extLst>
              <a:ext uri="{FF2B5EF4-FFF2-40B4-BE49-F238E27FC236}">
                <a16:creationId xmlns:a16="http://schemas.microsoft.com/office/drawing/2014/main" id="{D7D83096-9C7C-FE8F-1C7E-D6CF0A39D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41229"/>
          <a:stretch/>
        </p:blipFill>
        <p:spPr bwMode="auto">
          <a:xfrm>
            <a:off x="3214255" y="2044568"/>
            <a:ext cx="7580233" cy="4672189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</p:spTree>
    <p:extLst>
      <p:ext uri="{BB962C8B-B14F-4D97-AF65-F5344CB8AC3E}">
        <p14:creationId xmlns:p14="http://schemas.microsoft.com/office/powerpoint/2010/main" val="336439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5"/>
          <p:cNvSpPr/>
          <p:nvPr/>
        </p:nvSpPr>
        <p:spPr>
          <a:xfrm>
            <a:off x="76200" y="675144"/>
            <a:ext cx="119587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The</a:t>
            </a:r>
            <a:r>
              <a:rPr lang="en-GB" sz="2800" dirty="0">
                <a:latin typeface="Candara" pitchFamily="34" charset="0"/>
              </a:rPr>
              <a:t> </a:t>
            </a:r>
            <a:r>
              <a:rPr lang="en-GB" sz="2800" b="1" dirty="0">
                <a:latin typeface="Candara" pitchFamily="34" charset="0"/>
              </a:rPr>
              <a:t>areas (sites) of auscultation are</a:t>
            </a:r>
          </a:p>
          <a:p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• Aortic valve (A): </a:t>
            </a:r>
            <a:r>
              <a:rPr lang="en-GB" sz="2800" b="1" dirty="0">
                <a:latin typeface="Candara" pitchFamily="34" charset="0"/>
              </a:rPr>
              <a:t>2nd intercostal space to right of sternal border</a:t>
            </a:r>
          </a:p>
          <a:p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• Pulmonary valve (P): </a:t>
            </a:r>
            <a:r>
              <a:rPr lang="en-GB" sz="2800" b="1" dirty="0">
                <a:latin typeface="Candara" pitchFamily="34" charset="0"/>
              </a:rPr>
              <a:t>2nd intercostal space to left of sternal border</a:t>
            </a:r>
          </a:p>
          <a:p>
            <a:r>
              <a:rPr lang="en-GB" sz="2800" b="1" dirty="0">
                <a:solidFill>
                  <a:srgbClr val="009900"/>
                </a:solidFill>
                <a:latin typeface="Candara" pitchFamily="34" charset="0"/>
              </a:rPr>
              <a:t>• Tricuspid valve (T): </a:t>
            </a:r>
            <a:r>
              <a:rPr lang="en-GB" sz="2800" b="1" dirty="0">
                <a:latin typeface="Candara" pitchFamily="34" charset="0"/>
              </a:rPr>
              <a:t>near left sternal border in 5th or 6</a:t>
            </a:r>
            <a:r>
              <a:rPr lang="en-GB" sz="2800" b="1" baseline="30000" dirty="0">
                <a:latin typeface="Candara" pitchFamily="34" charset="0"/>
              </a:rPr>
              <a:t>th</a:t>
            </a:r>
            <a:r>
              <a:rPr lang="en-GB" sz="2800" b="1" dirty="0">
                <a:latin typeface="Candara" pitchFamily="34" charset="0"/>
              </a:rPr>
              <a:t> intercostal space</a:t>
            </a:r>
          </a:p>
          <a:p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• Mitral valve (M): </a:t>
            </a:r>
            <a:r>
              <a:rPr lang="en-GB" sz="2800" b="1" dirty="0">
                <a:latin typeface="Candara" pitchFamily="34" charset="0"/>
              </a:rPr>
              <a:t>apex of heart in 5th intercostal space in midclavicular line</a:t>
            </a:r>
          </a:p>
        </p:txBody>
      </p:sp>
      <p:pic>
        <p:nvPicPr>
          <p:cNvPr id="3" name="Picture 2" descr="https://classconnection.s3.amazonaws.com/418/flashcards/992418/png/screen_shot_2012-02-21_at_4.41.34_pm1329860510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382" y="2918336"/>
            <a:ext cx="5613400" cy="3803140"/>
          </a:xfrm>
          <a:prstGeom prst="rect">
            <a:avLst/>
          </a:prstGeom>
          <a:noFill/>
          <a:ln w="76200">
            <a:solidFill>
              <a:srgbClr val="33CC33"/>
            </a:solidFill>
          </a:ln>
        </p:spPr>
      </p:pic>
      <p:sp>
        <p:nvSpPr>
          <p:cNvPr id="4" name="عنصر نائب للتذييل 2"/>
          <p:cNvSpPr txBox="1">
            <a:spLocks/>
          </p:cNvSpPr>
          <p:nvPr/>
        </p:nvSpPr>
        <p:spPr>
          <a:xfrm>
            <a:off x="6248400" y="2444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Aiman Q. Afar</a:t>
            </a:r>
          </a:p>
        </p:txBody>
      </p:sp>
      <p:sp>
        <p:nvSpPr>
          <p:cNvPr id="5" name="مستطيل 13"/>
          <p:cNvSpPr/>
          <p:nvPr/>
        </p:nvSpPr>
        <p:spPr>
          <a:xfrm>
            <a:off x="76200" y="76200"/>
            <a:ext cx="5832238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Auscultation of the Heart Valves</a:t>
            </a:r>
          </a:p>
        </p:txBody>
      </p:sp>
      <p:sp>
        <p:nvSpPr>
          <p:cNvPr id="6" name="عنصر نائب للتاريخ 10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Monday 5 November 2023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عنصر نائب لرقم الشريحة 11"/>
          <p:cNvSpPr>
            <a:spLocks noGrp="1"/>
          </p:cNvSpPr>
          <p:nvPr>
            <p:ph type="sldNum" sz="quarter" idx="12"/>
          </p:nvPr>
        </p:nvSpPr>
        <p:spPr>
          <a:xfrm>
            <a:off x="-990600" y="616469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25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</p:spTree>
    <p:extLst>
      <p:ext uri="{BB962C8B-B14F-4D97-AF65-F5344CB8AC3E}">
        <p14:creationId xmlns:p14="http://schemas.microsoft.com/office/powerpoint/2010/main" val="2070497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riscarcloset.com/wp-content/uploads/2013/01/heart-heal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177" y="0"/>
            <a:ext cx="9149442" cy="6858000"/>
          </a:xfrm>
          <a:prstGeom prst="rect">
            <a:avLst/>
          </a:prstGeom>
          <a:noFill/>
        </p:spPr>
      </p:pic>
      <p:sp>
        <p:nvSpPr>
          <p:cNvPr id="3" name="عنصر نائب للتذييل 2"/>
          <p:cNvSpPr txBox="1">
            <a:spLocks/>
          </p:cNvSpPr>
          <p:nvPr/>
        </p:nvSpPr>
        <p:spPr>
          <a:xfrm>
            <a:off x="-415636" y="445655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itchFamily="34" charset="0"/>
              </a:rPr>
              <a:t>Dr. Aiman Qais Afar</a:t>
            </a:r>
          </a:p>
        </p:txBody>
      </p:sp>
      <p:sp>
        <p:nvSpPr>
          <p:cNvPr id="4" name="عنصر نائب للتاريخ 1"/>
          <p:cNvSpPr txBox="1">
            <a:spLocks/>
          </p:cNvSpPr>
          <p:nvPr/>
        </p:nvSpPr>
        <p:spPr>
          <a:xfrm>
            <a:off x="96982" y="944562"/>
            <a:ext cx="4973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noProof="0" dirty="0">
                <a:solidFill>
                  <a:srgbClr val="3333FF"/>
                </a:solidFill>
                <a:latin typeface="Candara" pitchFamily="34" charset="0"/>
              </a:rPr>
              <a:t>Monday 5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itchFamily="34" charset="0"/>
              </a:rPr>
              <a:t> November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8575-DBF5-4662-BBCA-C4984C9481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2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1D4754-666A-82E0-C25B-C87C14A94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0400" y="25912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Monday 5 November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47B388-4F7E-B3D9-37E7-BCBCC990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0862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12098-2838-266F-F57B-4EC38E291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129718"/>
            <a:ext cx="348006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3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6211D-7E5A-F04D-96F7-4E64C6BFB176}"/>
              </a:ext>
            </a:extLst>
          </p:cNvPr>
          <p:cNvSpPr txBox="1"/>
          <p:nvPr/>
        </p:nvSpPr>
        <p:spPr>
          <a:xfrm>
            <a:off x="43205" y="624245"/>
            <a:ext cx="1208413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  <a:latin typeface="Candara" panose="020E0502030303020204" pitchFamily="34" charset="0"/>
              </a:rPr>
              <a:t>** Shape: </a:t>
            </a:r>
            <a:r>
              <a:rPr lang="en-US" sz="2800" b="1" dirty="0">
                <a:latin typeface="Candara" panose="020E0502030303020204" pitchFamily="34" charset="0"/>
              </a:rPr>
              <a:t>It is a conical muscular organ somewhat larger than a closed fist.</a:t>
            </a:r>
          </a:p>
          <a:p>
            <a:r>
              <a:rPr lang="en-US" sz="2800" b="1" dirty="0">
                <a:solidFill>
                  <a:srgbClr val="3333FF"/>
                </a:solidFill>
                <a:latin typeface="Candara" panose="020E0502030303020204" pitchFamily="34" charset="0"/>
              </a:rPr>
              <a:t>** It consists of four chambers</a:t>
            </a:r>
            <a:r>
              <a:rPr lang="en-US" sz="2800" b="1" dirty="0">
                <a:latin typeface="Candara" panose="020E0502030303020204" pitchFamily="34" charset="0"/>
              </a:rPr>
              <a:t>, two atria and two ventricles.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The 2 atria </a:t>
            </a:r>
            <a:r>
              <a:rPr lang="en-US" sz="2800" b="1" dirty="0">
                <a:latin typeface="Candara" panose="020E0502030303020204" pitchFamily="34" charset="0"/>
              </a:rPr>
              <a:t>are separated from the 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2 ventricles </a:t>
            </a:r>
            <a:r>
              <a:rPr lang="en-US" sz="2800" b="1" dirty="0">
                <a:latin typeface="Candara" panose="020E0502030303020204" pitchFamily="34" charset="0"/>
              </a:rPr>
              <a:t>(on the surface) by the </a:t>
            </a:r>
            <a:r>
              <a:rPr lang="en-US" sz="2800" b="1" dirty="0">
                <a:solidFill>
                  <a:srgbClr val="3333FF"/>
                </a:solidFill>
                <a:latin typeface="Candara" panose="020E0502030303020204" pitchFamily="34" charset="0"/>
              </a:rPr>
              <a:t>atrio- ventricular (coronary) groove</a:t>
            </a:r>
            <a:r>
              <a:rPr lang="en-US" sz="2800" b="1" dirty="0">
                <a:latin typeface="Candara" panose="020E0502030303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The 2 ventricles </a:t>
            </a:r>
            <a:r>
              <a:rPr lang="en-US" sz="2800" b="1" dirty="0">
                <a:latin typeface="Candara" panose="020E0502030303020204" pitchFamily="34" charset="0"/>
              </a:rPr>
              <a:t>are separated from each other (on the surface) by </a:t>
            </a:r>
            <a:r>
              <a:rPr lang="en-US" sz="2800" b="1" dirty="0">
                <a:solidFill>
                  <a:srgbClr val="3333FF"/>
                </a:solidFill>
                <a:latin typeface="Candara" panose="020E0502030303020204" pitchFamily="34" charset="0"/>
              </a:rPr>
              <a:t>the anterior and posterior interventricular grooves.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27BE263-A337-4F55-071A-5FB4CD44333D}"/>
              </a:ext>
            </a:extLst>
          </p:cNvPr>
          <p:cNvSpPr/>
          <p:nvPr/>
        </p:nvSpPr>
        <p:spPr>
          <a:xfrm>
            <a:off x="76200" y="101025"/>
            <a:ext cx="1143000" cy="523220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Heart</a:t>
            </a:r>
          </a:p>
        </p:txBody>
      </p:sp>
      <p:pic>
        <p:nvPicPr>
          <p:cNvPr id="7" name="Picture 2" descr="A large groove that runs around the heart, and separates the atria from the  ventricles is the: a. anterior interventricular septum. b. posterior  interventricular septum c. coronary sinus d. coronary sulcus. e.">
            <a:extLst>
              <a:ext uri="{FF2B5EF4-FFF2-40B4-BE49-F238E27FC236}">
                <a16:creationId xmlns:a16="http://schemas.microsoft.com/office/drawing/2014/main" id="{18F60752-96CB-9367-B629-98C8CE079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18" y="3181933"/>
            <a:ext cx="4248061" cy="3549491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natomy: The coronary circulation and conduction system Week 2 Flashcards |  Quizlet">
            <a:extLst>
              <a:ext uri="{FF2B5EF4-FFF2-40B4-BE49-F238E27FC236}">
                <a16:creationId xmlns:a16="http://schemas.microsoft.com/office/drawing/2014/main" id="{2A00F859-16F0-4173-0D4C-E797A4F4E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6" y="3407863"/>
            <a:ext cx="6416143" cy="3323562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10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19100" y="6478647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Monday 5 November 2023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Al Maathidy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990600" y="646442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4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200" y="712320"/>
            <a:ext cx="118733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dirty="0">
                <a:latin typeface="Candara" pitchFamily="34" charset="0"/>
              </a:rPr>
              <a:t>The left side of the heart receives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well-oxygenated blood </a:t>
            </a:r>
            <a:r>
              <a:rPr lang="en-GB" sz="2800" b="1" dirty="0">
                <a:latin typeface="Candara" pitchFamily="34" charset="0"/>
              </a:rPr>
              <a:t>from the lungs through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pulmonary veins </a:t>
            </a:r>
            <a:r>
              <a:rPr lang="en-GB" sz="2800" b="1" dirty="0">
                <a:latin typeface="Candara" pitchFamily="34" charset="0"/>
              </a:rPr>
              <a:t>and pumps it into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aorta </a:t>
            </a:r>
            <a:r>
              <a:rPr lang="en-GB" sz="2800" b="1" dirty="0">
                <a:latin typeface="Candara" pitchFamily="34" charset="0"/>
              </a:rPr>
              <a:t>for distribution to the body.</a:t>
            </a:r>
          </a:p>
        </p:txBody>
      </p:sp>
      <p:sp>
        <p:nvSpPr>
          <p:cNvPr id="6" name="Rectangle 2"/>
          <p:cNvSpPr/>
          <p:nvPr/>
        </p:nvSpPr>
        <p:spPr>
          <a:xfrm>
            <a:off x="236646" y="101598"/>
            <a:ext cx="1295400" cy="646331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ndara" pitchFamily="34" charset="0"/>
              </a:rPr>
              <a:t>Heart</a:t>
            </a:r>
          </a:p>
        </p:txBody>
      </p:sp>
      <p:pic>
        <p:nvPicPr>
          <p:cNvPr id="7" name="Picture 4" descr="http://www.fairview.org/fv/groups/public/documents/images/106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0727" y="1762232"/>
            <a:ext cx="5668818" cy="501111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8" name="مستطيل 7"/>
          <p:cNvSpPr/>
          <p:nvPr/>
        </p:nvSpPr>
        <p:spPr>
          <a:xfrm>
            <a:off x="76200" y="2514600"/>
            <a:ext cx="449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dirty="0">
                <a:latin typeface="Candara" pitchFamily="34" charset="0"/>
              </a:rPr>
              <a:t>The right side of the heart receives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poorly oxygenated blood </a:t>
            </a:r>
            <a:r>
              <a:rPr lang="en-GB" sz="2800" b="1" dirty="0">
                <a:latin typeface="Candara" pitchFamily="34" charset="0"/>
              </a:rPr>
              <a:t>from the body through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the SVC and IVC </a:t>
            </a:r>
            <a:r>
              <a:rPr lang="en-GB" sz="2800" b="1" dirty="0">
                <a:latin typeface="Candara" pitchFamily="34" charset="0"/>
              </a:rPr>
              <a:t>and pumps it through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the pulmonary trunk </a:t>
            </a:r>
            <a:r>
              <a:rPr lang="en-GB" sz="2800" b="1" dirty="0">
                <a:latin typeface="Candara" pitchFamily="34" charset="0"/>
              </a:rPr>
              <a:t>to the lungs for oxygenation.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712372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228600" y="65690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Monday 5 November 2023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3657600" y="65690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Al Maathidy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153400" y="65690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5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7623" y="1812901"/>
            <a:ext cx="50647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• </a:t>
            </a:r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Epicardium</a:t>
            </a:r>
            <a:r>
              <a:rPr lang="en-GB" sz="2800" b="1" dirty="0">
                <a:latin typeface="Candara" pitchFamily="34" charset="0"/>
              </a:rPr>
              <a:t>, a thin external layer (</a:t>
            </a:r>
            <a:r>
              <a:rPr lang="en-GB" sz="2800" b="1" dirty="0" err="1">
                <a:latin typeface="Candara" pitchFamily="34" charset="0"/>
              </a:rPr>
              <a:t>mesothelium</a:t>
            </a:r>
            <a:r>
              <a:rPr lang="en-GB" sz="2800" b="1" dirty="0">
                <a:latin typeface="Candara" pitchFamily="34" charset="0"/>
              </a:rPr>
              <a:t>) formed by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the visceral layer of serous pericardium</a:t>
            </a:r>
          </a:p>
          <a:p>
            <a:endParaRPr lang="en-GB" sz="2800" b="1" dirty="0">
              <a:latin typeface="Candara" pitchFamily="34" charset="0"/>
            </a:endParaRPr>
          </a:p>
          <a:p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• Myocardium</a:t>
            </a:r>
            <a:r>
              <a:rPr lang="en-GB" sz="2800" b="1" dirty="0">
                <a:latin typeface="Candara" pitchFamily="34" charset="0"/>
              </a:rPr>
              <a:t>, a thick middle layer composed of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cardiac muscle </a:t>
            </a:r>
          </a:p>
        </p:txBody>
      </p:sp>
      <p:sp>
        <p:nvSpPr>
          <p:cNvPr id="6" name="Rectangle 2"/>
          <p:cNvSpPr/>
          <p:nvPr/>
        </p:nvSpPr>
        <p:spPr>
          <a:xfrm>
            <a:off x="152400" y="76200"/>
            <a:ext cx="1371600" cy="646331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ndara" pitchFamily="34" charset="0"/>
              </a:rPr>
              <a:t>Heart</a:t>
            </a:r>
          </a:p>
        </p:txBody>
      </p:sp>
      <p:pic>
        <p:nvPicPr>
          <p:cNvPr id="7" name="Picture 2" descr="http://www.rci.rutgers.edu/~uzwiak/AnatPhys/Cardiovascular_System_files/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365" y="1474085"/>
            <a:ext cx="5293742" cy="3970307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  <p:sp>
        <p:nvSpPr>
          <p:cNvPr id="8" name="مستطيل 8"/>
          <p:cNvSpPr/>
          <p:nvPr/>
        </p:nvSpPr>
        <p:spPr>
          <a:xfrm>
            <a:off x="107623" y="766733"/>
            <a:ext cx="114970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The wall of the heart consists of three layers; from superficial to deep, they are:</a:t>
            </a:r>
          </a:p>
        </p:txBody>
      </p:sp>
      <p:sp>
        <p:nvSpPr>
          <p:cNvPr id="9" name="مستطيل 9"/>
          <p:cNvSpPr/>
          <p:nvPr/>
        </p:nvSpPr>
        <p:spPr>
          <a:xfrm>
            <a:off x="107623" y="5529680"/>
            <a:ext cx="1203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• </a:t>
            </a:r>
            <a:r>
              <a:rPr lang="en-GB" sz="2800" b="1" dirty="0" err="1">
                <a:solidFill>
                  <a:srgbClr val="C00000"/>
                </a:solidFill>
                <a:latin typeface="Candara" pitchFamily="34" charset="0"/>
              </a:rPr>
              <a:t>Endocardium</a:t>
            </a:r>
            <a:r>
              <a:rPr lang="en-GB" sz="2800" b="1" dirty="0">
                <a:latin typeface="Candara" pitchFamily="34" charset="0"/>
              </a:rPr>
              <a:t>, a thin internal layer (endothelium and </a:t>
            </a:r>
            <a:r>
              <a:rPr lang="en-GB" sz="2800" b="1" dirty="0" err="1">
                <a:latin typeface="Candara" pitchFamily="34" charset="0"/>
              </a:rPr>
              <a:t>subendothelial</a:t>
            </a:r>
            <a:r>
              <a:rPr lang="en-GB" sz="2800" b="1" dirty="0">
                <a:latin typeface="Candara" pitchFamily="34" charset="0"/>
              </a:rPr>
              <a:t> connective tissue) or lining membrane of the heart that also covers its valves.</a:t>
            </a:r>
          </a:p>
        </p:txBody>
      </p:sp>
    </p:spTree>
    <p:extLst>
      <p:ext uri="{BB962C8B-B14F-4D97-AF65-F5344CB8AC3E}">
        <p14:creationId xmlns:p14="http://schemas.microsoft.com/office/powerpoint/2010/main" val="1472216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7010400" y="2286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Monday 5 November 2023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Al Maathidy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6477000" y="762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6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200" y="76200"/>
            <a:ext cx="3987245" cy="523220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280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6200" y="685800"/>
            <a:ext cx="12115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dirty="0">
                <a:latin typeface="Candara" pitchFamily="34" charset="0"/>
              </a:rPr>
              <a:t>The heart and roots of the great vessels within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the pericardial sac </a:t>
            </a:r>
            <a:r>
              <a:rPr lang="en-GB" sz="2800" b="1" dirty="0">
                <a:latin typeface="Candara" pitchFamily="34" charset="0"/>
              </a:rPr>
              <a:t>are related anteriorly to the sternum, costal cartilages, and the medial ends of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3rd to 5th ribs on the left side.</a:t>
            </a:r>
            <a:endParaRPr lang="en-GB" sz="2800" b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 The heart and pericardial sac </a:t>
            </a:r>
            <a:r>
              <a:rPr lang="en-GB" sz="2800" b="1" dirty="0">
                <a:latin typeface="Candara" pitchFamily="34" charset="0"/>
              </a:rPr>
              <a:t>are situated obliquely, lying about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two thirds </a:t>
            </a:r>
            <a:r>
              <a:rPr lang="en-GB" sz="2800" b="1" dirty="0">
                <a:latin typeface="Candara" pitchFamily="34" charset="0"/>
              </a:rPr>
              <a:t>to the left and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one third </a:t>
            </a:r>
            <a:r>
              <a:rPr lang="en-GB" sz="2800" b="1" dirty="0">
                <a:latin typeface="Candara" pitchFamily="34" charset="0"/>
              </a:rPr>
              <a:t>to the right of the median plane. </a:t>
            </a:r>
          </a:p>
        </p:txBody>
      </p:sp>
      <p:pic>
        <p:nvPicPr>
          <p:cNvPr id="7" name="Picture 2" descr="https://web.duke.edu/anatomy/Lab03/images/Grays%203.102.jpg"/>
          <p:cNvPicPr>
            <a:picLocks noChangeAspect="1" noChangeArrowheads="1"/>
          </p:cNvPicPr>
          <p:nvPr/>
        </p:nvPicPr>
        <p:blipFill>
          <a:blip r:embed="rId2" cstate="print"/>
          <a:srcRect t="3889" b="4712"/>
          <a:stretch>
            <a:fillRect/>
          </a:stretch>
        </p:blipFill>
        <p:spPr bwMode="auto">
          <a:xfrm>
            <a:off x="6858000" y="3037326"/>
            <a:ext cx="5082309" cy="2947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مستطيل 7"/>
          <p:cNvSpPr/>
          <p:nvPr/>
        </p:nvSpPr>
        <p:spPr>
          <a:xfrm>
            <a:off x="76200" y="6027003"/>
            <a:ext cx="11864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dirty="0">
                <a:latin typeface="Candara" pitchFamily="34" charset="0"/>
              </a:rPr>
              <a:t>The heart is shaped like a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tipped-over, three-sided pyramid</a:t>
            </a:r>
            <a:r>
              <a:rPr lang="en-GB" sz="2800" b="1" dirty="0">
                <a:latin typeface="Candara" pitchFamily="34" charset="0"/>
              </a:rPr>
              <a:t> with an apex, base, and four surfaces.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6660" t="46615" r="58972" b="26833"/>
          <a:stretch/>
        </p:blipFill>
        <p:spPr bwMode="auto">
          <a:xfrm>
            <a:off x="1554018" y="2974354"/>
            <a:ext cx="2897909" cy="301086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65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858000" y="1682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Monday 5 November 2023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0198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Al Maathidy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239000" y="3810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7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76200"/>
            <a:ext cx="4533229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2400" y="762000"/>
            <a:ext cx="348204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apex of the heart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76200" y="1295400"/>
            <a:ext cx="12023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• Is directed anteriorly and to the left and is formed by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the </a:t>
            </a:r>
            <a:r>
              <a:rPr lang="en-GB" sz="2800" b="1" dirty="0" err="1">
                <a:solidFill>
                  <a:srgbClr val="0033CC"/>
                </a:solidFill>
                <a:latin typeface="Candara" pitchFamily="34" charset="0"/>
              </a:rPr>
              <a:t>inferolateral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 part of the left ventricle</a:t>
            </a:r>
          </a:p>
          <a:p>
            <a:r>
              <a:rPr lang="en-GB" sz="2800" b="1" dirty="0">
                <a:latin typeface="Candara" pitchFamily="34" charset="0"/>
              </a:rPr>
              <a:t>• Is located posterior to </a:t>
            </a:r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the left 5th intercostal </a:t>
            </a:r>
            <a:r>
              <a:rPr lang="en-GB" sz="2800" b="1" dirty="0">
                <a:latin typeface="Candara" pitchFamily="34" charset="0"/>
              </a:rPr>
              <a:t>space in adults, </a:t>
            </a:r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usually 9 cm from the median plane.</a:t>
            </a:r>
          </a:p>
        </p:txBody>
      </p:sp>
      <p:pic>
        <p:nvPicPr>
          <p:cNvPr id="8" name="Picture 2" descr="https://web.duke.edu/anatomy/Lab03/images/Grays%203.102.jpg"/>
          <p:cNvPicPr>
            <a:picLocks noChangeAspect="1" noChangeArrowheads="1"/>
          </p:cNvPicPr>
          <p:nvPr/>
        </p:nvPicPr>
        <p:blipFill>
          <a:blip r:embed="rId2" cstate="print"/>
          <a:srcRect t="3889" b="4712"/>
          <a:stretch>
            <a:fillRect/>
          </a:stretch>
        </p:blipFill>
        <p:spPr bwMode="auto">
          <a:xfrm>
            <a:off x="6087918" y="3374239"/>
            <a:ext cx="5791200" cy="3359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مستطيل 8"/>
          <p:cNvSpPr/>
          <p:nvPr/>
        </p:nvSpPr>
        <p:spPr>
          <a:xfrm>
            <a:off x="152400" y="3540773"/>
            <a:ext cx="47982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Is where the sounds of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mitral valve </a:t>
            </a:r>
            <a:r>
              <a:rPr lang="en-GB" sz="2800" b="1" dirty="0">
                <a:latin typeface="Candara" pitchFamily="34" charset="0"/>
              </a:rPr>
              <a:t>closure are maximal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(apex beat);</a:t>
            </a:r>
            <a:r>
              <a:rPr lang="en-GB" sz="2800" b="1" dirty="0">
                <a:latin typeface="Candara" pitchFamily="34" charset="0"/>
              </a:rPr>
              <a:t> the apex underlies the site where the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heartbeat</a:t>
            </a:r>
            <a:r>
              <a:rPr lang="en-GB" sz="2800" b="1" dirty="0">
                <a:latin typeface="Candara" pitchFamily="34" charset="0"/>
              </a:rPr>
              <a:t> may be auscultated on the thoracic wall.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98652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Monday 5 November 2023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Al Maathidy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229600" y="64166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8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152400"/>
            <a:ext cx="4533229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2400" y="838200"/>
            <a:ext cx="3581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base of the heart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52399" y="1524000"/>
            <a:ext cx="72459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Is the heart’s posterior aspect </a:t>
            </a:r>
          </a:p>
          <a:p>
            <a:r>
              <a:rPr lang="en-GB" sz="2800" b="1" dirty="0">
                <a:latin typeface="Candara" pitchFamily="34" charset="0"/>
              </a:rPr>
              <a:t>• Is formed mainly by the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left atrium</a:t>
            </a:r>
            <a:r>
              <a:rPr lang="en-GB" sz="2800" b="1" dirty="0">
                <a:latin typeface="Candara" pitchFamily="34" charset="0"/>
              </a:rPr>
              <a:t>, with a lesser contribution by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the right atrium</a:t>
            </a:r>
          </a:p>
          <a:p>
            <a:endParaRPr lang="en-GB" sz="2800" b="1" dirty="0">
              <a:latin typeface="Candara" pitchFamily="34" charset="0"/>
            </a:endParaRPr>
          </a:p>
          <a:p>
            <a:r>
              <a:rPr lang="en-GB" sz="2800" b="1" dirty="0">
                <a:latin typeface="Candara" pitchFamily="34" charset="0"/>
              </a:rPr>
              <a:t>• Faces posteriorly toward the bodies of vertebrae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T6–T9 </a:t>
            </a:r>
            <a:r>
              <a:rPr lang="en-GB" sz="2800" b="1" dirty="0">
                <a:latin typeface="Candara" pitchFamily="34" charset="0"/>
              </a:rPr>
              <a:t>and is separated from them by:</a:t>
            </a:r>
          </a:p>
          <a:p>
            <a:pPr>
              <a:buFont typeface="Wingdings" pitchFamily="2" charset="2"/>
              <a:buChar char="ü"/>
            </a:pP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the pericardium</a:t>
            </a:r>
            <a:r>
              <a:rPr lang="en-GB" sz="2800" b="1" dirty="0">
                <a:latin typeface="Candara" pitchFamily="34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en-GB" sz="2800" b="1" dirty="0">
                <a:solidFill>
                  <a:srgbClr val="00B0F0"/>
                </a:solidFill>
                <a:latin typeface="Candara" pitchFamily="34" charset="0"/>
              </a:rPr>
              <a:t>oblique pericardial sinus,</a:t>
            </a:r>
          </a:p>
          <a:p>
            <a:pPr>
              <a:buFont typeface="Wingdings" pitchFamily="2" charset="2"/>
              <a:buChar char="ü"/>
            </a:pPr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esophagus</a:t>
            </a:r>
            <a:r>
              <a:rPr lang="en-GB" sz="2800" b="1" dirty="0">
                <a:latin typeface="Candara" pitchFamily="34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en-GB" sz="2800" b="1" dirty="0">
                <a:latin typeface="Candara" pitchFamily="34" charset="0"/>
              </a:rPr>
              <a:t>and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aorta</a:t>
            </a:r>
            <a:r>
              <a:rPr lang="en-GB" sz="2800" b="1" dirty="0">
                <a:latin typeface="Candara" pitchFamily="34" charset="0"/>
              </a:rPr>
              <a:t>.</a:t>
            </a:r>
          </a:p>
        </p:txBody>
      </p:sp>
      <p:pic>
        <p:nvPicPr>
          <p:cNvPr id="8" name="Picture 4" descr="http://www.quran-m.com/firas/ar_photo/12486268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073" y="1742936"/>
            <a:ext cx="4492850" cy="467373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67433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Monday 5 November 2023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Al Maathidy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9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399" y="1571685"/>
            <a:ext cx="65809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• Extends superiorly to the bifurcation of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the pulmonary trunk </a:t>
            </a:r>
            <a:r>
              <a:rPr lang="en-GB" sz="2800" b="1" dirty="0">
                <a:latin typeface="Candara" pitchFamily="34" charset="0"/>
              </a:rPr>
              <a:t>and inferiorly to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the coronary sulcus (groove)</a:t>
            </a:r>
          </a:p>
          <a:p>
            <a:endParaRPr lang="en-GB" sz="2800" b="1" dirty="0">
              <a:latin typeface="Candara" pitchFamily="34" charset="0"/>
            </a:endParaRPr>
          </a:p>
          <a:p>
            <a:r>
              <a:rPr lang="en-GB" sz="2800" b="1" dirty="0">
                <a:latin typeface="Candara" pitchFamily="34" charset="0"/>
              </a:rPr>
              <a:t>• Receives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pulmonary veins</a:t>
            </a:r>
            <a:r>
              <a:rPr lang="en-GB" sz="2800" b="1" dirty="0">
                <a:latin typeface="Candara" pitchFamily="34" charset="0"/>
              </a:rPr>
              <a:t> on the right and left sides of the left atrium and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the superior and inferior </a:t>
            </a:r>
            <a:r>
              <a:rPr lang="en-GB" sz="2800" b="1" dirty="0" err="1">
                <a:solidFill>
                  <a:srgbClr val="3333FF"/>
                </a:solidFill>
                <a:latin typeface="Candara" pitchFamily="34" charset="0"/>
              </a:rPr>
              <a:t>venae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 </a:t>
            </a:r>
            <a:r>
              <a:rPr lang="en-GB" sz="2800" b="1" dirty="0" err="1">
                <a:solidFill>
                  <a:srgbClr val="3333FF"/>
                </a:solidFill>
                <a:latin typeface="Candara" pitchFamily="34" charset="0"/>
              </a:rPr>
              <a:t>cavae</a:t>
            </a:r>
            <a:r>
              <a:rPr lang="en-GB" sz="2800" b="1" dirty="0">
                <a:latin typeface="Candara" pitchFamily="34" charset="0"/>
              </a:rPr>
              <a:t> at the superior and inferior ends of the right atrium.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52400" y="152400"/>
            <a:ext cx="4533229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52400" y="838200"/>
            <a:ext cx="3810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base of the heart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 l="25769" t="31250" r="59004" b="38542"/>
          <a:stretch>
            <a:fillRect/>
          </a:stretch>
        </p:blipFill>
        <p:spPr bwMode="auto">
          <a:xfrm>
            <a:off x="6899564" y="754051"/>
            <a:ext cx="5022751" cy="560229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5995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1737</Words>
  <Application>Microsoft Office PowerPoint</Application>
  <PresentationFormat>Widescreen</PresentationFormat>
  <Paragraphs>190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Hamza Muhammad</cp:lastModifiedBy>
  <cp:revision>10</cp:revision>
  <dcterms:created xsi:type="dcterms:W3CDTF">2023-11-05T18:00:15Z</dcterms:created>
  <dcterms:modified xsi:type="dcterms:W3CDTF">2023-11-05T19:33:28Z</dcterms:modified>
</cp:coreProperties>
</file>