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Relationship Id="rId4" Type="http://schemas.openxmlformats.org/officeDocument/2006/relationships/custom-properties" Target="docProps/custom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4"/>
  </p:notesMasterIdLst>
  <p:sldIdLst>
    <p:sldId id="256" r:id="rId5"/>
    <p:sldId id="257" r:id="rId6"/>
    <p:sldId id="298" r:id="rId7"/>
    <p:sldId id="285" r:id="rId8"/>
    <p:sldId id="259" r:id="rId9"/>
    <p:sldId id="260" r:id="rId10"/>
    <p:sldId id="261" r:id="rId11"/>
    <p:sldId id="299" r:id="rId12"/>
    <p:sldId id="262" r:id="rId13"/>
    <p:sldId id="263" r:id="rId14"/>
    <p:sldId id="301" r:id="rId15"/>
    <p:sldId id="300" r:id="rId16"/>
    <p:sldId id="315" r:id="rId17"/>
    <p:sldId id="265" r:id="rId18"/>
    <p:sldId id="302" r:id="rId19"/>
    <p:sldId id="303" r:id="rId20"/>
    <p:sldId id="268" r:id="rId21"/>
    <p:sldId id="267" r:id="rId22"/>
    <p:sldId id="316" r:id="rId23"/>
    <p:sldId id="305" r:id="rId24"/>
    <p:sldId id="272" r:id="rId25"/>
    <p:sldId id="318" r:id="rId26"/>
    <p:sldId id="273" r:id="rId27"/>
    <p:sldId id="306" r:id="rId28"/>
    <p:sldId id="274" r:id="rId29"/>
    <p:sldId id="307" r:id="rId30"/>
    <p:sldId id="309" r:id="rId31"/>
    <p:sldId id="275" r:id="rId32"/>
    <p:sldId id="276" r:id="rId33"/>
    <p:sldId id="277" r:id="rId34"/>
    <p:sldId id="278" r:id="rId35"/>
    <p:sldId id="279" r:id="rId36"/>
    <p:sldId id="310" r:id="rId37"/>
    <p:sldId id="280" r:id="rId38"/>
    <p:sldId id="281" r:id="rId39"/>
    <p:sldId id="311" r:id="rId40"/>
    <p:sldId id="283" r:id="rId41"/>
    <p:sldId id="312" r:id="rId42"/>
    <p:sldId id="297" r:id="rId4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008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09" autoAdjust="0"/>
    <p:restoredTop sz="93073" autoAdjust="0"/>
  </p:normalViewPr>
  <p:slideViewPr>
    <p:cSldViewPr>
      <p:cViewPr varScale="1">
        <p:scale>
          <a:sx n="67" d="100"/>
          <a:sy n="67" d="100"/>
        </p:scale>
        <p:origin x="146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 /><Relationship Id="rId13" Type="http://schemas.openxmlformats.org/officeDocument/2006/relationships/slide" Target="slides/slide9.xml" /><Relationship Id="rId18" Type="http://schemas.openxmlformats.org/officeDocument/2006/relationships/slide" Target="slides/slide14.xml" /><Relationship Id="rId26" Type="http://schemas.openxmlformats.org/officeDocument/2006/relationships/slide" Target="slides/slide22.xml" /><Relationship Id="rId39" Type="http://schemas.openxmlformats.org/officeDocument/2006/relationships/slide" Target="slides/slide35.xml" /><Relationship Id="rId3" Type="http://schemas.openxmlformats.org/officeDocument/2006/relationships/customXml" Target="../customXml/item3.xml" /><Relationship Id="rId21" Type="http://schemas.openxmlformats.org/officeDocument/2006/relationships/slide" Target="slides/slide17.xml" /><Relationship Id="rId34" Type="http://schemas.openxmlformats.org/officeDocument/2006/relationships/slide" Target="slides/slide30.xml" /><Relationship Id="rId42" Type="http://schemas.openxmlformats.org/officeDocument/2006/relationships/slide" Target="slides/slide38.xml" /><Relationship Id="rId47" Type="http://schemas.openxmlformats.org/officeDocument/2006/relationships/theme" Target="theme/theme1.xml" /><Relationship Id="rId7" Type="http://schemas.openxmlformats.org/officeDocument/2006/relationships/slide" Target="slides/slide3.xml" /><Relationship Id="rId12" Type="http://schemas.openxmlformats.org/officeDocument/2006/relationships/slide" Target="slides/slide8.xml" /><Relationship Id="rId17" Type="http://schemas.openxmlformats.org/officeDocument/2006/relationships/slide" Target="slides/slide13.xml" /><Relationship Id="rId25" Type="http://schemas.openxmlformats.org/officeDocument/2006/relationships/slide" Target="slides/slide21.xml" /><Relationship Id="rId33" Type="http://schemas.openxmlformats.org/officeDocument/2006/relationships/slide" Target="slides/slide29.xml" /><Relationship Id="rId38" Type="http://schemas.openxmlformats.org/officeDocument/2006/relationships/slide" Target="slides/slide34.xml" /><Relationship Id="rId46" Type="http://schemas.openxmlformats.org/officeDocument/2006/relationships/viewProps" Target="viewProps.xml" /><Relationship Id="rId2" Type="http://schemas.openxmlformats.org/officeDocument/2006/relationships/customXml" Target="../customXml/item2.xml" /><Relationship Id="rId16" Type="http://schemas.openxmlformats.org/officeDocument/2006/relationships/slide" Target="slides/slide12.xml" /><Relationship Id="rId20" Type="http://schemas.openxmlformats.org/officeDocument/2006/relationships/slide" Target="slides/slide16.xml" /><Relationship Id="rId29" Type="http://schemas.openxmlformats.org/officeDocument/2006/relationships/slide" Target="slides/slide25.xml" /><Relationship Id="rId41" Type="http://schemas.openxmlformats.org/officeDocument/2006/relationships/slide" Target="slides/slide37.xml" /><Relationship Id="rId1" Type="http://schemas.openxmlformats.org/officeDocument/2006/relationships/customXml" Target="../customXml/item1.xml" /><Relationship Id="rId6" Type="http://schemas.openxmlformats.org/officeDocument/2006/relationships/slide" Target="slides/slide2.xml" /><Relationship Id="rId11" Type="http://schemas.openxmlformats.org/officeDocument/2006/relationships/slide" Target="slides/slide7.xml" /><Relationship Id="rId24" Type="http://schemas.openxmlformats.org/officeDocument/2006/relationships/slide" Target="slides/slide20.xml" /><Relationship Id="rId32" Type="http://schemas.openxmlformats.org/officeDocument/2006/relationships/slide" Target="slides/slide28.xml" /><Relationship Id="rId37" Type="http://schemas.openxmlformats.org/officeDocument/2006/relationships/slide" Target="slides/slide33.xml" /><Relationship Id="rId40" Type="http://schemas.openxmlformats.org/officeDocument/2006/relationships/slide" Target="slides/slide36.xml" /><Relationship Id="rId45" Type="http://schemas.openxmlformats.org/officeDocument/2006/relationships/presProps" Target="presProps.xml" /><Relationship Id="rId5" Type="http://schemas.openxmlformats.org/officeDocument/2006/relationships/slide" Target="slides/slide1.xml" /><Relationship Id="rId15" Type="http://schemas.openxmlformats.org/officeDocument/2006/relationships/slide" Target="slides/slide11.xml" /><Relationship Id="rId23" Type="http://schemas.openxmlformats.org/officeDocument/2006/relationships/slide" Target="slides/slide19.xml" /><Relationship Id="rId28" Type="http://schemas.openxmlformats.org/officeDocument/2006/relationships/slide" Target="slides/slide24.xml" /><Relationship Id="rId36" Type="http://schemas.openxmlformats.org/officeDocument/2006/relationships/slide" Target="slides/slide32.xml" /><Relationship Id="rId10" Type="http://schemas.openxmlformats.org/officeDocument/2006/relationships/slide" Target="slides/slide6.xml" /><Relationship Id="rId19" Type="http://schemas.openxmlformats.org/officeDocument/2006/relationships/slide" Target="slides/slide15.xml" /><Relationship Id="rId31" Type="http://schemas.openxmlformats.org/officeDocument/2006/relationships/slide" Target="slides/slide27.xml" /><Relationship Id="rId44" Type="http://schemas.openxmlformats.org/officeDocument/2006/relationships/notesMaster" Target="notesMasters/notesMaster1.xml" /><Relationship Id="rId4" Type="http://schemas.openxmlformats.org/officeDocument/2006/relationships/slideMaster" Target="slideMasters/slideMaster1.xml" /><Relationship Id="rId9" Type="http://schemas.openxmlformats.org/officeDocument/2006/relationships/slide" Target="slides/slide5.xml" /><Relationship Id="rId14" Type="http://schemas.openxmlformats.org/officeDocument/2006/relationships/slide" Target="slides/slide10.xml" /><Relationship Id="rId22" Type="http://schemas.openxmlformats.org/officeDocument/2006/relationships/slide" Target="slides/slide18.xml" /><Relationship Id="rId27" Type="http://schemas.openxmlformats.org/officeDocument/2006/relationships/slide" Target="slides/slide23.xml" /><Relationship Id="rId30" Type="http://schemas.openxmlformats.org/officeDocument/2006/relationships/slide" Target="slides/slide26.xml" /><Relationship Id="rId35" Type="http://schemas.openxmlformats.org/officeDocument/2006/relationships/slide" Target="slides/slide31.xml" /><Relationship Id="rId43" Type="http://schemas.openxmlformats.org/officeDocument/2006/relationships/slide" Target="slides/slide39.xml" /><Relationship Id="rId48" Type="http://schemas.openxmlformats.org/officeDocument/2006/relationships/tableStyles" Target="tableStyle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78C3F63-266B-46B8-ABA5-ED261E56021F}" type="datetimeFigureOut">
              <a:rPr lang="en-US"/>
              <a:pPr>
                <a:defRPr/>
              </a:pPr>
              <a:t>3/3/2022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8FFD8EB-BE5F-47E4-81A0-E5BFC7E9FB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3393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FFD8EB-BE5F-47E4-81A0-E5BFC7E9FBC9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341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E5F0A9-2916-4E2C-8D33-F46541AD142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923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BA0E841-8A5C-4839-9C13-06448A7FE97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8520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523314B-AC93-49FB-930F-167F449B79C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721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FA1BFF-529C-4051-BF05-875F988917B9}" type="datetime1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EC3513-2990-49FA-B175-314E1CD3FF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39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457784-3CE5-40C8-BAA5-ADC0F03DCBE0}" type="datetime1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ECF0CF-918F-47A3-864D-B6D879FC94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8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31607-7054-447D-9954-773E40CFE6D4}" type="datetime1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3C3FD3-D33D-4536-99A5-2DCB34ED27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917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CD4C79-BBBC-4813-B397-A2D68C7FC046}" type="datetime1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D23B32-77E3-44BB-9310-E882169110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738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046F19-0475-45CF-8538-0A0D24012E8C}" type="datetime1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ECF29E-A3FD-49F3-ADB3-8648088A0C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61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E85FB1-B63D-4429-8B45-F56E8A9CD8D2}" type="datetime1">
              <a:rPr lang="en-US" smtClean="0"/>
              <a:t>3/3/2022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9E657-3A86-482E-B56E-B422153468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625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85AB9F-0CE1-4EF0-B017-0508F883A862}" type="datetime1">
              <a:rPr lang="en-US" smtClean="0"/>
              <a:t>3/3/2022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98225-55D4-4F71-89CE-08F6540715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019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DD2B4C-ECA1-494A-8160-5AC151736B5D}" type="datetime1">
              <a:rPr lang="en-US" smtClean="0"/>
              <a:t>3/3/2022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A1EDCD-9150-4D4C-BC84-C74AEC445A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621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12A7C5-5C63-48C0-A6F8-2B195E9BFC89}" type="datetime1">
              <a:rPr lang="en-US" smtClean="0"/>
              <a:t>3/3/2022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66AFC-21F5-438E-A204-5A26F3C299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948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D901F0-779E-464F-9098-1A3FE5988542}" type="datetime1">
              <a:rPr lang="en-US" smtClean="0"/>
              <a:t>3/3/2022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F4BEC5-2C3F-427D-9EFE-9A82E8D75E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255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6DD772-ECC5-45B2-BAE9-57D64586193B}" type="datetime1">
              <a:rPr lang="en-US" smtClean="0"/>
              <a:t>3/3/2022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7D6F9-D965-4F07-BDE7-BC830F5D0C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313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5B144DA-BA8F-4C45-B92A-993A86473D44}" type="datetime1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07EC89F-6104-46E4-BBDC-278E46A8A0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2.xml" /><Relationship Id="rId4" Type="http://schemas.microsoft.com/office/2007/relationships/hdphoto" Target="../media/hdphoto1.wdp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 /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5.png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 /><Relationship Id="rId1" Type="http://schemas.openxmlformats.org/officeDocument/2006/relationships/slideLayout" Target="../slideLayouts/slideLayout7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4.png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 /><Relationship Id="rId2" Type="http://schemas.openxmlformats.org/officeDocument/2006/relationships/image" Target="../media/image24.jpeg" /><Relationship Id="rId1" Type="http://schemas.openxmlformats.org/officeDocument/2006/relationships/slideLayout" Target="../slideLayouts/slideLayout2.xml" /><Relationship Id="rId4" Type="http://schemas.microsoft.com/office/2007/relationships/hdphoto" Target="../media/hdphoto4.wdp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 /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 /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2.xml" /><Relationship Id="rId4" Type="http://schemas.microsoft.com/office/2007/relationships/hdphoto" Target="../media/hdphoto5.wdp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2.xml" /><Relationship Id="rId5" Type="http://schemas.microsoft.com/office/2007/relationships/hdphoto" Target="../media/hdphoto6.wdp" /><Relationship Id="rId4" Type="http://schemas.openxmlformats.org/officeDocument/2006/relationships/image" Target="../media/image29.png" 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7.wdp" /><Relationship Id="rId2" Type="http://schemas.openxmlformats.org/officeDocument/2006/relationships/image" Target="../media/image30.png" /><Relationship Id="rId1" Type="http://schemas.openxmlformats.org/officeDocument/2006/relationships/slideLayout" Target="../slideLayouts/slideLayout2.xml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 /><Relationship Id="rId2" Type="http://schemas.openxmlformats.org/officeDocument/2006/relationships/image" Target="../media/image31.png" /><Relationship Id="rId1" Type="http://schemas.openxmlformats.org/officeDocument/2006/relationships/slideLayout" Target="../slideLayouts/slideLayout2.xml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 /><Relationship Id="rId1" Type="http://schemas.openxmlformats.org/officeDocument/2006/relationships/slideLayout" Target="../slideLayouts/slideLayout2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 /><Relationship Id="rId1" Type="http://schemas.openxmlformats.org/officeDocument/2006/relationships/slideLayout" Target="../slideLayouts/slideLayout2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 /><Relationship Id="rId1" Type="http://schemas.openxmlformats.org/officeDocument/2006/relationships/slideLayout" Target="../slideLayouts/slideLayout2.xml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2.xml" 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 /><Relationship Id="rId1" Type="http://schemas.openxmlformats.org/officeDocument/2006/relationships/slideLayout" Target="../slideLayouts/slideLayout2.xml" 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 /><Relationship Id="rId1" Type="http://schemas.openxmlformats.org/officeDocument/2006/relationships/slideLayout" Target="../slideLayouts/slideLayout2.xml" 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 /><Relationship Id="rId1" Type="http://schemas.openxmlformats.org/officeDocument/2006/relationships/slideLayout" Target="../slideLayouts/slideLayout2.xml" 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 /><Relationship Id="rId2" Type="http://schemas.openxmlformats.org/officeDocument/2006/relationships/image" Target="../media/image40.jpeg" /><Relationship Id="rId1" Type="http://schemas.openxmlformats.org/officeDocument/2006/relationships/slideLayout" Target="../slideLayouts/slideLayout2.xml" /><Relationship Id="rId4" Type="http://schemas.microsoft.com/office/2007/relationships/hdphoto" Target="../media/hdphoto8.wdp" 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 /><Relationship Id="rId1" Type="http://schemas.openxmlformats.org/officeDocument/2006/relationships/slideLayout" Target="../slideLayouts/slideLayout2.xml" 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 /><Relationship Id="rId1" Type="http://schemas.openxmlformats.org/officeDocument/2006/relationships/slideLayout" Target="../slideLayouts/slideLayout2.xml" 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 /><Relationship Id="rId1" Type="http://schemas.openxmlformats.org/officeDocument/2006/relationships/slideLayout" Target="../slideLayouts/slideLayout2.xml" 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 /><Relationship Id="rId1" Type="http://schemas.openxmlformats.org/officeDocument/2006/relationships/slideLayout" Target="../slideLayouts/slideLayout2.xml" 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 /><Relationship Id="rId2" Type="http://schemas.openxmlformats.org/officeDocument/2006/relationships/image" Target="../media/image8.jpe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2.xml" /><Relationship Id="rId4" Type="http://schemas.microsoft.com/office/2007/relationships/hdphoto" Target="../media/hdphoto2.wdp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166688"/>
            <a:ext cx="8534400" cy="6157912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/>
              <a:t>                    </a:t>
            </a:r>
            <a:r>
              <a:rPr lang="en-US" sz="8800" dirty="0"/>
              <a:t>THE EAR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 dirty="0" err="1"/>
              <a:t>Prof</a:t>
            </a:r>
            <a:r>
              <a:rPr lang="es-ES" dirty="0"/>
              <a:t> </a:t>
            </a:r>
            <a:r>
              <a:rPr lang="es-ES" dirty="0" err="1"/>
              <a:t>Dr</a:t>
            </a:r>
            <a:r>
              <a:rPr lang="es-ES" dirty="0"/>
              <a:t> Hala </a:t>
            </a:r>
            <a:r>
              <a:rPr lang="es-ES" dirty="0" err="1"/>
              <a:t>Elmazar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704"/>
          <a:stretch/>
        </p:blipFill>
        <p:spPr bwMode="auto">
          <a:xfrm>
            <a:off x="2123728" y="2839662"/>
            <a:ext cx="4536504" cy="31816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3BF5C90-4303-47E6-A0DD-03D1E6DAFBAE}"/>
              </a:ext>
            </a:extLst>
          </p:cNvPr>
          <p:cNvSpPr/>
          <p:nvPr/>
        </p:nvSpPr>
        <p:spPr>
          <a:xfrm>
            <a:off x="1331640" y="836712"/>
            <a:ext cx="5832648" cy="16561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228600"/>
            <a:ext cx="8915400" cy="6553200"/>
          </a:xfrm>
          <a:ln>
            <a:solidFill>
              <a:schemeClr val="tx1"/>
            </a:solidFill>
          </a:ln>
        </p:spPr>
        <p:txBody>
          <a:bodyPr/>
          <a:lstStyle/>
          <a:p>
            <a:pPr marL="0" indent="0" eaLnBrk="1" hangingPunct="1">
              <a:buFont typeface="Wingdings" pitchFamily="2" charset="2"/>
              <a:buChar char="ü"/>
            </a:pPr>
            <a:r>
              <a:rPr lang="en-US" sz="2800" u="sng" dirty="0"/>
              <a:t>Tensor tympani: 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sz="2800" dirty="0"/>
              <a:t>   attach to handle of malleus. Its contraction → stretch ear        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sz="2800" dirty="0"/>
              <a:t>   drum →protect against loud sounds</a:t>
            </a:r>
          </a:p>
          <a:p>
            <a:pPr marL="0" indent="0" eaLnBrk="1" hangingPunct="1">
              <a:buFont typeface="Arial" charset="0"/>
              <a:buNone/>
            </a:pPr>
            <a:endParaRPr lang="en-US" sz="2800" u="sng" dirty="0"/>
          </a:p>
          <a:p>
            <a:pPr marL="0" indent="0" eaLnBrk="1" hangingPunct="1">
              <a:buFont typeface="Wingdings" pitchFamily="2" charset="2"/>
              <a:buChar char="ü"/>
            </a:pPr>
            <a:r>
              <a:rPr lang="en-US" sz="2800" u="sng" dirty="0"/>
              <a:t>Stapedius</a:t>
            </a:r>
            <a:r>
              <a:rPr lang="en-US" sz="2800" b="1" dirty="0"/>
              <a:t> </a:t>
            </a:r>
            <a:r>
              <a:rPr lang="en-US" sz="2800" dirty="0"/>
              <a:t>: 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sz="2800" dirty="0"/>
              <a:t>   Attach to neck of stapes. Its contraction →pull stapes out → protect inner ear against loud noise</a:t>
            </a:r>
          </a:p>
          <a:p>
            <a:pPr marL="0" indent="0" eaLnBrk="1" hangingPunct="1">
              <a:buFont typeface="Arial" charset="0"/>
              <a:buNone/>
            </a:pP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pic>
        <p:nvPicPr>
          <p:cNvPr id="11268" name="irc_mi" descr="http://droualb.faculty.mjc.edu/Lecture%20Notes/Unit%205/middle_e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3884613"/>
            <a:ext cx="6408738" cy="2857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0"/>
            <a:ext cx="8915400" cy="6858000"/>
          </a:xfrm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buFont typeface="Wingdings" pitchFamily="2" charset="2"/>
              <a:buChar char="§"/>
            </a:pPr>
            <a:r>
              <a:rPr lang="en-US" sz="2800" b="1" u="sng" dirty="0"/>
              <a:t>Windows</a:t>
            </a:r>
            <a:r>
              <a:rPr lang="en-US" sz="2800" dirty="0"/>
              <a:t>: 2 openings covered by membranes, between middle and inner ear</a:t>
            </a:r>
          </a:p>
          <a:p>
            <a:pPr eaLnBrk="1" hangingPunct="1"/>
            <a:r>
              <a:rPr lang="en-US" sz="2800" dirty="0">
                <a:solidFill>
                  <a:srgbClr val="FF0000"/>
                </a:solidFill>
              </a:rPr>
              <a:t>Oval window</a:t>
            </a:r>
            <a:r>
              <a:rPr lang="en-US" sz="2800" dirty="0"/>
              <a:t>( fenestra</a:t>
            </a:r>
            <a:r>
              <a:rPr lang="en-US" sz="2800" dirty="0">
                <a:solidFill>
                  <a:srgbClr val="C00000"/>
                </a:solidFill>
              </a:rPr>
              <a:t> vestibule</a:t>
            </a:r>
            <a:r>
              <a:rPr lang="en-US" sz="2800" dirty="0"/>
              <a:t>):  closed by annular ligament which attached to foot plate of stapes. It transmits vibration to perilymph of </a:t>
            </a:r>
            <a:r>
              <a:rPr lang="en-US" sz="2800" dirty="0">
                <a:solidFill>
                  <a:srgbClr val="FF0000"/>
                </a:solidFill>
              </a:rPr>
              <a:t>vestibule</a:t>
            </a:r>
            <a:r>
              <a:rPr lang="en-US" sz="2800" dirty="0"/>
              <a:t> of inner ear</a:t>
            </a:r>
          </a:p>
          <a:p>
            <a:pPr eaLnBrk="1" hangingPunct="1"/>
            <a:endParaRPr lang="en-US" sz="2800" dirty="0"/>
          </a:p>
          <a:p>
            <a:pPr eaLnBrk="1" hangingPunct="1"/>
            <a:r>
              <a:rPr lang="en-US" sz="2800" dirty="0">
                <a:solidFill>
                  <a:srgbClr val="FF0000"/>
                </a:solidFill>
              </a:rPr>
              <a:t>Round window</a:t>
            </a:r>
            <a:r>
              <a:rPr lang="en-US" sz="2800" dirty="0"/>
              <a:t>( fenestra </a:t>
            </a:r>
            <a:r>
              <a:rPr lang="en-US" sz="2800" dirty="0">
                <a:solidFill>
                  <a:srgbClr val="FF0000"/>
                </a:solidFill>
              </a:rPr>
              <a:t>cochlea</a:t>
            </a:r>
            <a:r>
              <a:rPr lang="en-US" sz="2800" dirty="0"/>
              <a:t>):closed by elastic membrane called 2ry tympanic membrane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528" y="3828378"/>
            <a:ext cx="3384376" cy="28438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3928" y="3828378"/>
            <a:ext cx="4895512" cy="28409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0"/>
            <a:ext cx="8915400" cy="685800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800" b="1" u="sng" dirty="0"/>
              <a:t>Eustachian tube</a:t>
            </a:r>
            <a:r>
              <a:rPr lang="en-US" sz="2800" b="1" dirty="0"/>
              <a:t>: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b="1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/>
              <a:t>It connects the middle ear e </a:t>
            </a:r>
            <a:r>
              <a:rPr lang="en-US" sz="2400" b="1" dirty="0" err="1"/>
              <a:t>nasopharynx</a:t>
            </a:r>
            <a:r>
              <a:rPr lang="en-US" sz="2400" b="1" dirty="0"/>
              <a:t>, open during swallowing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/>
              <a:t>serves to balance the air pressure in middle ear with atmospheric pressure.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/>
              <a:t>It has 2 parts: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b="1" dirty="0">
                <a:solidFill>
                  <a:srgbClr val="0070C0"/>
                </a:solidFill>
              </a:rPr>
              <a:t>→</a:t>
            </a:r>
            <a:r>
              <a:rPr lang="en-US" sz="2400" b="1" dirty="0"/>
              <a:t> </a:t>
            </a:r>
            <a:r>
              <a:rPr lang="en-US" sz="2400" b="1" dirty="0">
                <a:solidFill>
                  <a:srgbClr val="FF0000"/>
                </a:solidFill>
              </a:rPr>
              <a:t>Bony part (tympanic): </a:t>
            </a:r>
            <a:r>
              <a:rPr lang="en-US" sz="2400" b="1" dirty="0"/>
              <a:t>posteriorly,  formed of compact bone &amp; lined with </a:t>
            </a:r>
            <a:r>
              <a:rPr lang="en-US" sz="2400" b="1" dirty="0">
                <a:solidFill>
                  <a:srgbClr val="008000"/>
                </a:solidFill>
              </a:rPr>
              <a:t>simple columnar ciliated epithelium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400" b="1" dirty="0">
              <a:solidFill>
                <a:srgbClr val="0070C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b="1" dirty="0">
                <a:solidFill>
                  <a:srgbClr val="0070C0"/>
                </a:solidFill>
              </a:rPr>
              <a:t>→</a:t>
            </a:r>
            <a:r>
              <a:rPr lang="en-US" sz="2400" b="1" dirty="0"/>
              <a:t> </a:t>
            </a:r>
            <a:r>
              <a:rPr lang="en-US" sz="2400" b="1" dirty="0">
                <a:solidFill>
                  <a:srgbClr val="FF0000"/>
                </a:solidFill>
              </a:rPr>
              <a:t>Cartilaginous part (pharyngeal):  </a:t>
            </a:r>
            <a:r>
              <a:rPr lang="en-US" sz="2400" b="1" dirty="0"/>
              <a:t>anteriorly, formed of elastic cartilage,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>
                <a:solidFill>
                  <a:srgbClr val="008000"/>
                </a:solidFill>
              </a:rPr>
              <a:t>lined with pseudo-stratified columnar ciliated e goblet cells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09600"/>
            <a:ext cx="7848600" cy="213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pic>
        <p:nvPicPr>
          <p:cNvPr id="14339" name="Picture 2" descr="http://www.uplooder.net/img/image/15/ec15b352076c497871a754fad7df5dec/eustachians_tub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541436"/>
            <a:ext cx="7300912" cy="490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Box 4"/>
          <p:cNvSpPr txBox="1">
            <a:spLocks noChangeArrowheads="1"/>
          </p:cNvSpPr>
          <p:nvPr/>
        </p:nvSpPr>
        <p:spPr bwMode="auto">
          <a:xfrm>
            <a:off x="3679825" y="5765254"/>
            <a:ext cx="1882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000" b="1" dirty="0"/>
              <a:t>Eustachian tube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152400"/>
            <a:ext cx="8839200" cy="762000"/>
          </a:xfrm>
        </p:spPr>
        <p:txBody>
          <a:bodyPr/>
          <a:lstStyle/>
          <a:p>
            <a:pPr eaLnBrk="1" hangingPunct="1"/>
            <a:r>
              <a:rPr lang="en-US" sz="3600" b="1" u="sng"/>
              <a:t>The Inner Ear ( labyrinth)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8915400" cy="6019800"/>
          </a:xfrm>
          <a:ln>
            <a:solidFill>
              <a:schemeClr val="tx1"/>
            </a:solidFill>
          </a:ln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en-US" sz="2800" dirty="0"/>
              <a:t>Located completely within temporal bone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sz="2800" dirty="0"/>
              <a:t>Consists of:  </a:t>
            </a:r>
            <a:r>
              <a:rPr lang="en-US" sz="2800" b="1" dirty="0"/>
              <a:t>bony labyrinth   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sz="2800" dirty="0"/>
              <a:t>                      </a:t>
            </a:r>
            <a:r>
              <a:rPr lang="en-US" sz="2800" b="1" dirty="0"/>
              <a:t>membranous labyrinth</a:t>
            </a:r>
          </a:p>
          <a:p>
            <a:pPr marL="0" indent="0" eaLnBrk="1" hangingPunct="1">
              <a:buFont typeface="Arial" charset="0"/>
              <a:buNone/>
            </a:pPr>
            <a:endParaRPr lang="en-US" sz="2800" dirty="0"/>
          </a:p>
          <a:p>
            <a:pPr marL="0" indent="0" eaLnBrk="1" hangingPunct="1">
              <a:buFont typeface="Arial" charset="0"/>
              <a:buNone/>
            </a:pPr>
            <a:endParaRPr lang="en-US" sz="2800" dirty="0"/>
          </a:p>
          <a:p>
            <a:pPr marL="0" indent="0" eaLnBrk="1" hangingPunct="1">
              <a:buFont typeface="Arial" charset="0"/>
              <a:buNone/>
            </a:pPr>
            <a:endParaRPr lang="en-US" sz="4600" dirty="0"/>
          </a:p>
          <a:p>
            <a:pPr marL="0" indent="0" eaLnBrk="1" hangingPunct="1">
              <a:buFont typeface="Arial" charset="0"/>
              <a:buNone/>
            </a:pPr>
            <a:endParaRPr lang="en-US" sz="4600" dirty="0"/>
          </a:p>
          <a:p>
            <a:pPr marL="0" indent="0" eaLnBrk="1" hangingPunct="1">
              <a:buFont typeface="Arial" charset="0"/>
              <a:buNone/>
            </a:pPr>
            <a:r>
              <a:rPr lang="en-US" dirty="0"/>
              <a:t>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pic>
        <p:nvPicPr>
          <p:cNvPr id="1536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362200"/>
            <a:ext cx="75438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62940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u="sng" dirty="0"/>
              <a:t>Bony labyrinth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Formed of bony canals &amp; cavities lined with </a:t>
            </a:r>
            <a:r>
              <a:rPr lang="en-US" sz="2800" dirty="0" err="1"/>
              <a:t>endosteum</a:t>
            </a:r>
            <a:r>
              <a:rPr lang="en-US" sz="2800" dirty="0"/>
              <a:t>, &amp; is filled with fluid called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 </a:t>
            </a:r>
            <a:r>
              <a:rPr lang="en-US" sz="2800" dirty="0">
                <a:solidFill>
                  <a:srgbClr val="C00000"/>
                </a:solidFill>
              </a:rPr>
              <a:t>perilymph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u="sng" dirty="0"/>
              <a:t>It Consists of 3 parts:  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800" dirty="0"/>
              <a:t>Cochlea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800" dirty="0"/>
              <a:t>3 semicircular canals 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800" dirty="0"/>
              <a:t>Vestibule  → utricle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                  → </a:t>
            </a:r>
            <a:r>
              <a:rPr lang="en-US" sz="2800" dirty="0" err="1"/>
              <a:t>saccule</a:t>
            </a: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219200"/>
            <a:ext cx="4343400" cy="556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8"/>
          <p:cNvSpPr/>
          <p:nvPr/>
        </p:nvSpPr>
        <p:spPr>
          <a:xfrm rot="1864799">
            <a:off x="7553325" y="2709863"/>
            <a:ext cx="331788" cy="10715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Moon 9"/>
          <p:cNvSpPr/>
          <p:nvPr/>
        </p:nvSpPr>
        <p:spPr>
          <a:xfrm rot="6300090">
            <a:off x="7412832" y="2551906"/>
            <a:ext cx="704850" cy="614363"/>
          </a:xfrm>
          <a:prstGeom prst="moon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Moon 10"/>
          <p:cNvSpPr/>
          <p:nvPr/>
        </p:nvSpPr>
        <p:spPr>
          <a:xfrm rot="7620451">
            <a:off x="7787482" y="1748631"/>
            <a:ext cx="863600" cy="760413"/>
          </a:xfrm>
          <a:prstGeom prst="moon">
            <a:avLst>
              <a:gd name="adj" fmla="val 875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8600"/>
            <a:ext cx="8839200" cy="655320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u="sng" dirty="0"/>
              <a:t>Membranous labyrinth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They are </a:t>
            </a:r>
            <a:r>
              <a:rPr lang="en-US" sz="2800" dirty="0">
                <a:solidFill>
                  <a:srgbClr val="FF0000"/>
                </a:solidFill>
              </a:rPr>
              <a:t>membranous tubules &amp; sacs </a:t>
            </a:r>
            <a:r>
              <a:rPr lang="en-US" sz="2800" dirty="0"/>
              <a:t>present within the bony labyrinth </a:t>
            </a:r>
            <a:r>
              <a:rPr lang="en-US" sz="2800" dirty="0">
                <a:solidFill>
                  <a:srgbClr val="C00000"/>
                </a:solidFill>
              </a:rPr>
              <a:t>connected with each other</a:t>
            </a:r>
            <a:r>
              <a:rPr lang="en-US" sz="2800" dirty="0"/>
              <a:t> &amp; filled with  fluid called </a:t>
            </a:r>
            <a:r>
              <a:rPr lang="en-US" sz="2800" dirty="0" err="1">
                <a:solidFill>
                  <a:srgbClr val="C00000"/>
                </a:solidFill>
              </a:rPr>
              <a:t>endolymph</a:t>
            </a:r>
            <a:endParaRPr lang="en-US" sz="2800" dirty="0">
              <a:solidFill>
                <a:srgbClr val="C0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438400"/>
            <a:ext cx="7772400" cy="396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16" y="152400"/>
            <a:ext cx="8964488" cy="6477000"/>
          </a:xfrm>
          <a:ln>
            <a:solidFill>
              <a:schemeClr val="tx1"/>
            </a:solidFill>
          </a:ln>
        </p:spPr>
        <p:txBody>
          <a:bodyPr rtlCol="0">
            <a:normAutofit fontScale="92500"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/>
              <a:t>   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en-US" u="sng" dirty="0"/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en-US" u="sng" dirty="0"/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en-US" u="sng" dirty="0"/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en-US" u="sng" dirty="0"/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en-US" u="sng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The Cochlea is responsible for the sense of 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hearing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u="sng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The vestibular organs for the sense of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equilibrium &amp; balance </a:t>
            </a:r>
            <a:r>
              <a:rPr lang="en-US" b="1" dirty="0"/>
              <a:t>: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>
                <a:solidFill>
                  <a:srgbClr val="C00000"/>
                </a:solidFill>
              </a:rPr>
              <a:t>                             • </a:t>
            </a:r>
            <a:r>
              <a:rPr lang="en-US" dirty="0" err="1">
                <a:solidFill>
                  <a:srgbClr val="C00000"/>
                </a:solidFill>
              </a:rPr>
              <a:t>saccule</a:t>
            </a:r>
            <a:r>
              <a:rPr lang="en-US" dirty="0">
                <a:solidFill>
                  <a:srgbClr val="C00000"/>
                </a:solidFill>
              </a:rPr>
              <a:t>   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>
                <a:solidFill>
                  <a:srgbClr val="C00000"/>
                </a:solidFill>
              </a:rPr>
              <a:t>                             • utricle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>
                <a:solidFill>
                  <a:srgbClr val="C00000"/>
                </a:solidFill>
              </a:rPr>
              <a:t>                             • semicircular canals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28600"/>
            <a:ext cx="4267200" cy="274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7" name="TextBox 5"/>
          <p:cNvSpPr txBox="1">
            <a:spLocks noChangeArrowheads="1"/>
          </p:cNvSpPr>
          <p:nvPr/>
        </p:nvSpPr>
        <p:spPr bwMode="auto">
          <a:xfrm>
            <a:off x="857250" y="428625"/>
            <a:ext cx="26336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0000FF"/>
                </a:solidFill>
              </a:rPr>
              <a:t>Membranous labyrinth</a:t>
            </a:r>
            <a:endParaRPr lang="ar-JO" sz="2000" b="1">
              <a:solidFill>
                <a:srgbClr val="0000FF"/>
              </a:solidFill>
            </a:endParaRPr>
          </a:p>
        </p:txBody>
      </p:sp>
      <p:cxnSp>
        <p:nvCxnSpPr>
          <p:cNvPr id="8" name="Straight Arrow Connector 7"/>
          <p:cNvCxnSpPr>
            <a:stCxn id="18437" idx="2"/>
          </p:cNvCxnSpPr>
          <p:nvPr/>
        </p:nvCxnSpPr>
        <p:spPr>
          <a:xfrm>
            <a:off x="2174875" y="828675"/>
            <a:ext cx="468313" cy="31432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000750" y="2143125"/>
            <a:ext cx="2052638" cy="461963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+mn-cs"/>
              </a:rPr>
              <a:t>Bony labyrinth</a:t>
            </a:r>
            <a:endParaRPr lang="ar-JO" sz="2400" b="1" dirty="0">
              <a:solidFill>
                <a:schemeClr val="accent6">
                  <a:lumMod val="75000"/>
                </a:schemeClr>
              </a:solidFill>
              <a:latin typeface="+mn-lt"/>
              <a:cs typeface="+mn-cs"/>
            </a:endParaRPr>
          </a:p>
        </p:txBody>
      </p:sp>
      <p:cxnSp>
        <p:nvCxnSpPr>
          <p:cNvPr id="11" name="Straight Arrow Connector 10"/>
          <p:cNvCxnSpPr>
            <a:stCxn id="9" idx="1"/>
          </p:cNvCxnSpPr>
          <p:nvPr/>
        </p:nvCxnSpPr>
        <p:spPr>
          <a:xfrm flipH="1" flipV="1">
            <a:off x="5500688" y="2286000"/>
            <a:ext cx="500062" cy="8731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pPr eaLnBrk="1" hangingPunct="1"/>
            <a:r>
              <a:rPr lang="en-US" sz="2800" b="1" u="sng"/>
              <a:t>The Cochlea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838200"/>
            <a:ext cx="8891588" cy="586740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The auditory organ of the inner ear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 Snail-like (spiral) shape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Makes 2½ turns around a bony axis called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modiolus</a:t>
            </a:r>
            <a:r>
              <a:rPr lang="en-US" sz="2800" dirty="0"/>
              <a:t>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 The </a:t>
            </a:r>
            <a:r>
              <a:rPr lang="en-US" sz="2800" dirty="0" err="1"/>
              <a:t>modiolus</a:t>
            </a:r>
            <a:r>
              <a:rPr lang="en-US" sz="2800" dirty="0"/>
              <a:t> is a </a:t>
            </a:r>
            <a:r>
              <a:rPr lang="en-US" sz="2800" dirty="0">
                <a:solidFill>
                  <a:srgbClr val="FF0000"/>
                </a:solidFill>
              </a:rPr>
              <a:t>spongy bone </a:t>
            </a:r>
            <a:r>
              <a:rPr lang="en-US" sz="2800" dirty="0"/>
              <a:t>contains: blood vessels,  spiral ganglia &amp; cochlear nerve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Cochlea has bony part &amp; membranous part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The membranous part of the cochlea called </a:t>
            </a:r>
            <a:r>
              <a:rPr lang="en-US" sz="2800" dirty="0">
                <a:solidFill>
                  <a:srgbClr val="FF0000"/>
                </a:solidFill>
              </a:rPr>
              <a:t>cochlear duct</a:t>
            </a:r>
            <a:r>
              <a:rPr lang="en-US" sz="2800" dirty="0"/>
              <a:t>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pic>
        <p:nvPicPr>
          <p:cNvPr id="1946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5" t="9671" b="4900"/>
          <a:stretch>
            <a:fillRect/>
          </a:stretch>
        </p:blipFill>
        <p:spPr bwMode="auto">
          <a:xfrm>
            <a:off x="5940425" y="183778"/>
            <a:ext cx="3027363" cy="259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5897563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8305800" cy="6057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5" name="TextBox 4"/>
          <p:cNvSpPr txBox="1">
            <a:spLocks noChangeArrowheads="1"/>
          </p:cNvSpPr>
          <p:nvPr/>
        </p:nvSpPr>
        <p:spPr bwMode="auto">
          <a:xfrm>
            <a:off x="1071563" y="2071688"/>
            <a:ext cx="857250" cy="36988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ar-JO"/>
          </a:p>
        </p:txBody>
      </p:sp>
      <p:sp>
        <p:nvSpPr>
          <p:cNvPr id="20486" name="TextBox 5"/>
          <p:cNvSpPr txBox="1">
            <a:spLocks noChangeArrowheads="1"/>
          </p:cNvSpPr>
          <p:nvPr/>
        </p:nvSpPr>
        <p:spPr bwMode="auto">
          <a:xfrm>
            <a:off x="1214438" y="5643563"/>
            <a:ext cx="1214437" cy="36988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ar-JO"/>
          </a:p>
        </p:txBody>
      </p:sp>
      <p:sp>
        <p:nvSpPr>
          <p:cNvPr id="20487" name="TextBox 6"/>
          <p:cNvSpPr txBox="1">
            <a:spLocks noChangeArrowheads="1"/>
          </p:cNvSpPr>
          <p:nvPr/>
        </p:nvSpPr>
        <p:spPr bwMode="auto">
          <a:xfrm>
            <a:off x="2500313" y="5786438"/>
            <a:ext cx="1143000" cy="36988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ar-JO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8600"/>
            <a:ext cx="8839200" cy="655320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u="sng" dirty="0">
                <a:solidFill>
                  <a:srgbClr val="FF0000"/>
                </a:solidFill>
              </a:rPr>
              <a:t>Functions of the ear: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/>
              <a:t> 1- Hearing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/>
              <a:t>                  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/>
              <a:t>2- balance &amp; equilibrium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u="sng" dirty="0">
                <a:solidFill>
                  <a:srgbClr val="FF0000"/>
                </a:solidFill>
              </a:rPr>
              <a:t>Parts of the ear</a:t>
            </a:r>
            <a:r>
              <a:rPr lang="en-US" dirty="0"/>
              <a:t>: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/>
              <a:t>composed of 3 parts:       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dirty="0"/>
              <a:t>external ear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dirty="0"/>
              <a:t>middle ear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dirty="0"/>
              <a:t>inner ear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123728" y="6448251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s-ES" dirty="0" err="1"/>
              <a:t>Prof</a:t>
            </a:r>
            <a:r>
              <a:rPr lang="es-ES" dirty="0"/>
              <a:t> </a:t>
            </a:r>
            <a:r>
              <a:rPr lang="es-ES" dirty="0" err="1"/>
              <a:t>Dr</a:t>
            </a:r>
            <a:r>
              <a:rPr lang="es-ES" dirty="0"/>
              <a:t> Hala </a:t>
            </a:r>
            <a:r>
              <a:rPr lang="es-ES" dirty="0" err="1"/>
              <a:t>Elmazar</a:t>
            </a:r>
            <a:endParaRPr lang="en-US" dirty="0"/>
          </a:p>
        </p:txBody>
      </p:sp>
      <p:pic>
        <p:nvPicPr>
          <p:cNvPr id="307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04800"/>
            <a:ext cx="2971800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285999"/>
            <a:ext cx="2971800" cy="1731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4" descr="http://www.hearing.com.au/wp-content/uploads/2013/09/Ea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25" y="4129931"/>
            <a:ext cx="4337050" cy="26114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pic>
        <p:nvPicPr>
          <p:cNvPr id="21507" name="Picture 2" descr="http://www.daviddarling.info/images/cross-section_of_one_spiral_of_cochle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138" y="3690938"/>
            <a:ext cx="4392613" cy="26654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8" name="TextBox 2"/>
          <p:cNvSpPr txBox="1">
            <a:spLocks noChangeArrowheads="1"/>
          </p:cNvSpPr>
          <p:nvPr/>
        </p:nvSpPr>
        <p:spPr bwMode="auto">
          <a:xfrm>
            <a:off x="7632700" y="3933825"/>
            <a:ext cx="1187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000" b="1"/>
              <a:t>Modiolus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7667625" y="4437063"/>
            <a:ext cx="649288" cy="5715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2" name="Rectangle 6"/>
          <p:cNvSpPr>
            <a:spLocks noChangeArrowheads="1"/>
          </p:cNvSpPr>
          <p:nvPr/>
        </p:nvSpPr>
        <p:spPr bwMode="auto">
          <a:xfrm>
            <a:off x="323850" y="1616819"/>
            <a:ext cx="3527425" cy="31083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en-US" sz="2800" dirty="0"/>
              <a:t>In axial section in the cochlea, the </a:t>
            </a:r>
            <a:r>
              <a:rPr lang="en-US" sz="2800" b="1" dirty="0"/>
              <a:t>bony canal</a:t>
            </a:r>
            <a:r>
              <a:rPr lang="en-US" sz="2800" dirty="0"/>
              <a:t> appear circular and the </a:t>
            </a:r>
            <a:r>
              <a:rPr lang="en-US" sz="2800" b="1" dirty="0"/>
              <a:t>membranous cochlear duct</a:t>
            </a:r>
            <a:r>
              <a:rPr lang="en-US" sz="2800" dirty="0"/>
              <a:t> appears triangular in shape</a:t>
            </a:r>
          </a:p>
          <a:p>
            <a:endParaRPr 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96934"/>
            <a:ext cx="4392240" cy="33760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"/>
            <a:ext cx="8909050" cy="655320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The cochlear duct divides the bony canal into </a:t>
            </a:r>
            <a:r>
              <a:rPr lang="en-US" sz="2800" b="1" u="sng" dirty="0">
                <a:solidFill>
                  <a:srgbClr val="FF0000"/>
                </a:solidFill>
              </a:rPr>
              <a:t>3 spaces </a:t>
            </a:r>
            <a:r>
              <a:rPr lang="en-US" sz="2800" dirty="0">
                <a:solidFill>
                  <a:srgbClr val="0070C0"/>
                </a:solidFill>
              </a:rPr>
              <a:t>:  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>
              <a:solidFill>
                <a:srgbClr val="FF0000"/>
              </a:solidFill>
            </a:endParaRP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lphaLcPeriod"/>
              <a:defRPr/>
            </a:pPr>
            <a:r>
              <a:rPr lang="en-US" sz="2800" dirty="0" err="1">
                <a:solidFill>
                  <a:srgbClr val="FF0000"/>
                </a:solidFill>
              </a:rPr>
              <a:t>Scala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vestibuli</a:t>
            </a:r>
            <a:r>
              <a:rPr lang="en-US" sz="2800" dirty="0">
                <a:solidFill>
                  <a:srgbClr val="FF0000"/>
                </a:solidFill>
              </a:rPr>
              <a:t>  (above)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lphaLcPeriod"/>
              <a:defRPr/>
            </a:pPr>
            <a:endParaRPr lang="en-US" sz="2800" dirty="0">
              <a:solidFill>
                <a:srgbClr val="FF0000"/>
              </a:solidFill>
            </a:endParaRP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lphaLcPeriod"/>
              <a:defRPr/>
            </a:pPr>
            <a:r>
              <a:rPr lang="en-US" sz="2800" dirty="0" err="1">
                <a:solidFill>
                  <a:srgbClr val="FF0000"/>
                </a:solidFill>
              </a:rPr>
              <a:t>Scala</a:t>
            </a:r>
            <a:r>
              <a:rPr lang="en-US" sz="2800" dirty="0">
                <a:solidFill>
                  <a:srgbClr val="FF0000"/>
                </a:solidFill>
              </a:rPr>
              <a:t> media (middle)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lphaLcPeriod"/>
              <a:defRPr/>
            </a:pPr>
            <a:endParaRPr lang="en-US" sz="2800" dirty="0">
              <a:solidFill>
                <a:srgbClr val="FF0000"/>
              </a:solidFill>
            </a:endParaRP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lphaLcPeriod"/>
              <a:defRPr/>
            </a:pPr>
            <a:r>
              <a:rPr lang="en-US" sz="2800" dirty="0" err="1">
                <a:solidFill>
                  <a:srgbClr val="FF0000"/>
                </a:solidFill>
              </a:rPr>
              <a:t>Scala</a:t>
            </a:r>
            <a:r>
              <a:rPr lang="en-US" sz="2800" dirty="0">
                <a:solidFill>
                  <a:srgbClr val="FF0000"/>
                </a:solidFill>
              </a:rPr>
              <a:t> tympani (below)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800" b="1" dirty="0"/>
              <a:t>Scala vestibuli</a:t>
            </a:r>
            <a:r>
              <a:rPr lang="en-US" sz="2800" dirty="0"/>
              <a:t>: communicates with the vestibule, contains perilymph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800" b="1" dirty="0" err="1"/>
              <a:t>Scala</a:t>
            </a:r>
            <a:r>
              <a:rPr lang="en-US" sz="2800" b="1" dirty="0"/>
              <a:t> tympani</a:t>
            </a:r>
            <a:r>
              <a:rPr lang="en-US" sz="2800" dirty="0"/>
              <a:t>: communicate e middle ear through the round window, contains perilymph </a:t>
            </a:r>
            <a:endParaRPr lang="en-US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413" y="764704"/>
            <a:ext cx="4648200" cy="32738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FADFF51-6424-449F-A490-E278CA095F6F}"/>
              </a:ext>
            </a:extLst>
          </p:cNvPr>
          <p:cNvCxnSpPr/>
          <p:nvPr/>
        </p:nvCxnSpPr>
        <p:spPr>
          <a:xfrm flipH="1">
            <a:off x="7092280" y="2204864"/>
            <a:ext cx="1008112" cy="864096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1AB4220-BB79-4586-BEC5-DFBAEA42CBAC}"/>
              </a:ext>
            </a:extLst>
          </p:cNvPr>
          <p:cNvCxnSpPr>
            <a:cxnSpLocks/>
          </p:cNvCxnSpPr>
          <p:nvPr/>
        </p:nvCxnSpPr>
        <p:spPr>
          <a:xfrm>
            <a:off x="7020272" y="2060848"/>
            <a:ext cx="864096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8226AD-3996-4738-9D75-A15A93B598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4005063"/>
            <a:ext cx="5472608" cy="271641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8683C9E-DA10-473B-AA2E-5B0DE26FB10E}"/>
              </a:ext>
            </a:extLst>
          </p:cNvPr>
          <p:cNvGrpSpPr/>
          <p:nvPr/>
        </p:nvGrpSpPr>
        <p:grpSpPr>
          <a:xfrm>
            <a:off x="1835696" y="332656"/>
            <a:ext cx="5447536" cy="3560454"/>
            <a:chOff x="1860768" y="332656"/>
            <a:chExt cx="5447536" cy="3560454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30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575"/>
            <a:stretch/>
          </p:blipFill>
          <p:spPr bwMode="auto">
            <a:xfrm>
              <a:off x="1860768" y="332656"/>
              <a:ext cx="5447536" cy="356045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183A37BF-0FED-4EB0-9C09-F08637E25487}"/>
                </a:ext>
              </a:extLst>
            </p:cNvPr>
            <p:cNvCxnSpPr>
              <a:cxnSpLocks/>
            </p:cNvCxnSpPr>
            <p:nvPr/>
          </p:nvCxnSpPr>
          <p:spPr>
            <a:xfrm>
              <a:off x="3660968" y="692696"/>
              <a:ext cx="1296144" cy="1008112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36524"/>
            <a:ext cx="8991600" cy="672147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b="1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u="sng" dirty="0">
                <a:solidFill>
                  <a:srgbClr val="FF0000"/>
                </a:solidFill>
              </a:rPr>
              <a:t>Scala media </a:t>
            </a:r>
            <a:r>
              <a:rPr lang="en-US" sz="2800" u="sng" dirty="0">
                <a:solidFill>
                  <a:srgbClr val="FF0000"/>
                </a:solidFill>
              </a:rPr>
              <a:t>( </a:t>
            </a:r>
            <a:r>
              <a:rPr lang="en-US" sz="2800" b="1" u="sng" dirty="0">
                <a:solidFill>
                  <a:srgbClr val="FF0000"/>
                </a:solidFill>
              </a:rPr>
              <a:t>cochlear duct</a:t>
            </a:r>
            <a:r>
              <a:rPr lang="en-US" sz="2800" u="sng" dirty="0">
                <a:solidFill>
                  <a:srgbClr val="FF0000"/>
                </a:solidFill>
              </a:rPr>
              <a:t>):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is the membranous part of the cochlea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contains </a:t>
            </a:r>
            <a:r>
              <a:rPr lang="en-US" sz="2800" b="1" dirty="0" err="1"/>
              <a:t>endolymph</a:t>
            </a:r>
            <a:r>
              <a:rPr lang="en-US" sz="2800" b="1" dirty="0"/>
              <a:t>, &amp; organ of </a:t>
            </a:r>
            <a:r>
              <a:rPr lang="en-US" sz="2800" b="1" dirty="0" err="1"/>
              <a:t>Corti</a:t>
            </a:r>
            <a:endParaRPr lang="en-US" sz="2800" b="1" dirty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sz="2800" dirty="0"/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08920"/>
            <a:ext cx="5184576" cy="33123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469112"/>
            <a:ext cx="2878681" cy="36961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0"/>
            <a:ext cx="8839200" cy="685800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The cochlear duct is triangular in shape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lphaLcPeriod"/>
              <a:defRPr/>
            </a:pPr>
            <a:r>
              <a:rPr lang="en-US" sz="2800" dirty="0">
                <a:solidFill>
                  <a:srgbClr val="FF0000"/>
                </a:solidFill>
              </a:rPr>
              <a:t>The </a:t>
            </a:r>
            <a:r>
              <a:rPr lang="en-US" sz="2800" b="1" u="sng" dirty="0">
                <a:solidFill>
                  <a:srgbClr val="FF0000"/>
                </a:solidFill>
              </a:rPr>
              <a:t>base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is formed by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stria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vascularis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2800" dirty="0"/>
              <a:t>which is </a:t>
            </a:r>
            <a:r>
              <a:rPr lang="en-US" sz="2800" dirty="0">
                <a:solidFill>
                  <a:srgbClr val="FF0000"/>
                </a:solidFill>
              </a:rPr>
              <a:t>vascular</a:t>
            </a:r>
            <a:r>
              <a:rPr lang="en-US" sz="2800" dirty="0"/>
              <a:t> C.T., covered e </a:t>
            </a:r>
            <a:r>
              <a:rPr lang="en-US" sz="2800" b="1" dirty="0"/>
              <a:t>pseudo-stratified columnar cells</a:t>
            </a:r>
            <a:r>
              <a:rPr lang="en-US" sz="2800" dirty="0"/>
              <a:t>, its cells secrete </a:t>
            </a:r>
            <a:r>
              <a:rPr lang="en-US" sz="2800" b="1" dirty="0" err="1">
                <a:solidFill>
                  <a:srgbClr val="C00000"/>
                </a:solidFill>
              </a:rPr>
              <a:t>endolymph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lphaLcPeriod"/>
              <a:defRPr/>
            </a:pPr>
            <a:endParaRPr lang="en-US" sz="2800" dirty="0"/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lphaLcPeriod"/>
              <a:defRPr/>
            </a:pPr>
            <a:r>
              <a:rPr lang="en-US" sz="2800" dirty="0">
                <a:solidFill>
                  <a:srgbClr val="FF0000"/>
                </a:solidFill>
              </a:rPr>
              <a:t>The </a:t>
            </a:r>
            <a:r>
              <a:rPr lang="en-US" sz="2800" b="1" u="sng" dirty="0">
                <a:solidFill>
                  <a:srgbClr val="008000"/>
                </a:solidFill>
              </a:rPr>
              <a:t>roof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is formed by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vestibular membrane,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/>
              <a:t>thick membrane </a:t>
            </a:r>
            <a:r>
              <a:rPr lang="en-US" sz="2800" dirty="0"/>
              <a:t>covered on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both sides e </a:t>
            </a:r>
            <a:r>
              <a:rPr lang="en-US" sz="2800" b="1" dirty="0"/>
              <a:t>simple squamous </a:t>
            </a:r>
            <a:r>
              <a:rPr lang="en-US" sz="2800" b="1" dirty="0" err="1"/>
              <a:t>epi</a:t>
            </a:r>
            <a:endParaRPr lang="en-US" sz="2800" b="1" dirty="0"/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lphaLcPeriod"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c.  </a:t>
            </a:r>
            <a:r>
              <a:rPr lang="en-US" sz="2800" dirty="0">
                <a:solidFill>
                  <a:srgbClr val="FF0000"/>
                </a:solidFill>
              </a:rPr>
              <a:t>The</a:t>
            </a:r>
            <a:r>
              <a:rPr lang="en-US" sz="2800" dirty="0">
                <a:solidFill>
                  <a:srgbClr val="FF9900"/>
                </a:solidFill>
              </a:rPr>
              <a:t> </a:t>
            </a:r>
            <a:r>
              <a:rPr lang="en-US" sz="2800" b="1" u="sng" dirty="0">
                <a:solidFill>
                  <a:srgbClr val="FF9900"/>
                </a:solidFill>
              </a:rPr>
              <a:t>floor</a:t>
            </a:r>
            <a:r>
              <a:rPr lang="en-US" sz="2800" dirty="0">
                <a:solidFill>
                  <a:srgbClr val="FF9900"/>
                </a:solidFill>
              </a:rPr>
              <a:t>  </a:t>
            </a:r>
            <a:r>
              <a:rPr lang="en-US" sz="2800" dirty="0"/>
              <a:t>is formed by 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basilar membrane</a:t>
            </a:r>
            <a:r>
              <a:rPr lang="en-US" sz="2800" dirty="0"/>
              <a:t> (keratin –like fibers) its upper surface support </a:t>
            </a:r>
            <a:r>
              <a:rPr lang="en-US" sz="2800" b="1" dirty="0">
                <a:solidFill>
                  <a:srgbClr val="FF0000"/>
                </a:solidFill>
              </a:rPr>
              <a:t>organ of </a:t>
            </a:r>
            <a:r>
              <a:rPr lang="en-US" sz="2800" b="1" dirty="0" err="1">
                <a:solidFill>
                  <a:srgbClr val="FF0000"/>
                </a:solidFill>
              </a:rPr>
              <a:t>Corti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/>
              <a:t>its under surface covered e </a:t>
            </a:r>
            <a:r>
              <a:rPr lang="en-US" sz="2800" b="1" dirty="0"/>
              <a:t>simple squamous epithelium        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29" t="6290" r="4242" b="20950"/>
          <a:stretch/>
        </p:blipFill>
        <p:spPr bwMode="auto">
          <a:xfrm>
            <a:off x="5220072" y="1556792"/>
            <a:ext cx="3744416" cy="33123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9D781D1-022A-4E60-BB97-53D4081B610A}"/>
              </a:ext>
            </a:extLst>
          </p:cNvPr>
          <p:cNvCxnSpPr>
            <a:cxnSpLocks/>
          </p:cNvCxnSpPr>
          <p:nvPr/>
        </p:nvCxnSpPr>
        <p:spPr>
          <a:xfrm flipH="1">
            <a:off x="8100392" y="1844824"/>
            <a:ext cx="720080" cy="57606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5A7F6E7-A09A-41E5-B3DE-4B02FEDFFB7C}"/>
              </a:ext>
            </a:extLst>
          </p:cNvPr>
          <p:cNvCxnSpPr>
            <a:cxnSpLocks/>
          </p:cNvCxnSpPr>
          <p:nvPr/>
        </p:nvCxnSpPr>
        <p:spPr>
          <a:xfrm>
            <a:off x="5436096" y="1844824"/>
            <a:ext cx="583704" cy="720080"/>
          </a:xfrm>
          <a:prstGeom prst="straightConnector1">
            <a:avLst/>
          </a:prstGeom>
          <a:ln w="762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62B5351-A985-4FB3-B8F4-375300F43893}"/>
              </a:ext>
            </a:extLst>
          </p:cNvPr>
          <p:cNvCxnSpPr/>
          <p:nvPr/>
        </p:nvCxnSpPr>
        <p:spPr>
          <a:xfrm flipH="1" flipV="1">
            <a:off x="7740352" y="3717033"/>
            <a:ext cx="1080120" cy="720080"/>
          </a:xfrm>
          <a:prstGeom prst="straightConnector1">
            <a:avLst/>
          </a:prstGeom>
          <a:ln w="76200"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/>
          <a:lstStyle/>
          <a:p>
            <a:pPr eaLnBrk="1" hangingPunct="1"/>
            <a:r>
              <a:rPr lang="en-US" sz="3200" b="1" u="sng"/>
              <a:t>Organ of Corti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579120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err="1">
                <a:solidFill>
                  <a:srgbClr val="FF0000"/>
                </a:solidFill>
              </a:rPr>
              <a:t>Neuroepithelium</a:t>
            </a:r>
            <a:r>
              <a:rPr lang="en-US" sz="2800" dirty="0"/>
              <a:t> , found in </a:t>
            </a:r>
            <a:r>
              <a:rPr lang="en-US" sz="2800" dirty="0">
                <a:solidFill>
                  <a:srgbClr val="FF0000"/>
                </a:solidFill>
              </a:rPr>
              <a:t>the cochlear duct </a:t>
            </a:r>
            <a:r>
              <a:rPr lang="en-US" sz="2800" dirty="0"/>
              <a:t>on the </a:t>
            </a:r>
            <a:r>
              <a:rPr lang="en-US" sz="2800" dirty="0">
                <a:solidFill>
                  <a:srgbClr val="FF0000"/>
                </a:solidFill>
              </a:rPr>
              <a:t>basilar membrane </a:t>
            </a:r>
            <a:r>
              <a:rPr lang="en-US" sz="2800" dirty="0"/>
              <a:t>responsible for </a:t>
            </a:r>
            <a:r>
              <a:rPr lang="en-US" sz="2800" u="sng" dirty="0">
                <a:solidFill>
                  <a:srgbClr val="FF0000"/>
                </a:solidFill>
              </a:rPr>
              <a:t>hearing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The organ of </a:t>
            </a:r>
            <a:r>
              <a:rPr lang="en-US" sz="2800" dirty="0" err="1"/>
              <a:t>Corti</a:t>
            </a:r>
            <a:r>
              <a:rPr lang="en-US" sz="2800" dirty="0"/>
              <a:t> is covered e </a:t>
            </a:r>
            <a:r>
              <a:rPr lang="en-US" sz="2800" dirty="0">
                <a:solidFill>
                  <a:srgbClr val="FF0000"/>
                </a:solidFill>
              </a:rPr>
              <a:t>Tectorial membrane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pic>
        <p:nvPicPr>
          <p:cNvPr id="2867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996952"/>
            <a:ext cx="3816350" cy="34877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8" name="Picture 4" descr="https://justinpamute.files.wordpress.com/2010/06/organ-of-corti-sensory-cell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40"/>
          <a:stretch>
            <a:fillRect/>
          </a:stretch>
        </p:blipFill>
        <p:spPr bwMode="auto">
          <a:xfrm>
            <a:off x="4356100" y="2997200"/>
            <a:ext cx="4248150" cy="3455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"/>
            <a:ext cx="8915400" cy="662940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u="sng" dirty="0"/>
              <a:t>Structure of organ of </a:t>
            </a:r>
            <a:r>
              <a:rPr lang="en-US" sz="2800" b="1" u="sng" dirty="0" err="1"/>
              <a:t>Corti</a:t>
            </a:r>
            <a:r>
              <a:rPr lang="en-US" sz="2800" u="sng" dirty="0"/>
              <a:t>:</a:t>
            </a:r>
          </a:p>
          <a:p>
            <a:pPr marL="571500" indent="-571500" eaLnBrk="1" fontAlgn="auto" hangingPunct="1">
              <a:spcAft>
                <a:spcPts val="0"/>
              </a:spcAft>
              <a:buFont typeface="+mj-lt"/>
              <a:buAutoNum type="romanUcPeriod"/>
              <a:defRPr/>
            </a:pPr>
            <a:r>
              <a:rPr lang="en-US" sz="2800" dirty="0"/>
              <a:t> Hair cells (receptors)</a:t>
            </a:r>
          </a:p>
          <a:p>
            <a:pPr marL="571500" indent="-571500" eaLnBrk="1" fontAlgn="auto" hangingPunct="1">
              <a:spcAft>
                <a:spcPts val="0"/>
              </a:spcAft>
              <a:buFont typeface="+mj-lt"/>
              <a:buAutoNum type="romanUcPeriod"/>
              <a:defRPr/>
            </a:pPr>
            <a:r>
              <a:rPr lang="en-US" sz="2800" dirty="0"/>
              <a:t>supporting cells ( pillar, phalangeal, </a:t>
            </a:r>
            <a:r>
              <a:rPr lang="en-US" sz="2800" dirty="0" err="1"/>
              <a:t>Hensen</a:t>
            </a:r>
            <a:r>
              <a:rPr lang="en-US" sz="2800" dirty="0"/>
              <a:t> &amp; </a:t>
            </a:r>
            <a:r>
              <a:rPr lang="en-US" sz="2800" dirty="0" err="1"/>
              <a:t>claudius</a:t>
            </a:r>
            <a:r>
              <a:rPr lang="en-US" sz="2800" dirty="0"/>
              <a:t>)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</a:t>
            </a:r>
            <a:r>
              <a:rPr lang="en-US" sz="2800" u="sng" dirty="0"/>
              <a:t>The supporting cells (4 ):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u="sng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FF0000"/>
                </a:solidFill>
              </a:rPr>
              <a:t>1- Inner &amp; outer pillar cells</a:t>
            </a:r>
            <a:r>
              <a:rPr lang="en-US" sz="2800" dirty="0"/>
              <a:t>: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Tall cells their upper ends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attach by </a:t>
            </a:r>
            <a:r>
              <a:rPr lang="en-US" sz="2800" dirty="0" err="1"/>
              <a:t>junctional</a:t>
            </a:r>
            <a:r>
              <a:rPr lang="en-US" sz="2800" dirty="0"/>
              <a:t> complexes,  together e basilar m. form triangular space called </a:t>
            </a:r>
            <a:r>
              <a:rPr lang="en-US" sz="2800" b="1" dirty="0">
                <a:solidFill>
                  <a:srgbClr val="FF0000"/>
                </a:solidFill>
              </a:rPr>
              <a:t>tunnel of </a:t>
            </a:r>
            <a:r>
              <a:rPr lang="en-US" sz="2800" b="1" dirty="0" err="1">
                <a:solidFill>
                  <a:srgbClr val="FF0000"/>
                </a:solidFill>
              </a:rPr>
              <a:t>Corti</a:t>
            </a:r>
            <a:endParaRPr lang="en-US" sz="2800" b="1" dirty="0">
              <a:solidFill>
                <a:srgbClr val="FF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616075"/>
            <a:ext cx="4800600" cy="30370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0"/>
            <a:ext cx="8991600" cy="662940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FF0000"/>
                </a:solidFill>
              </a:rPr>
              <a:t>2- Inner &amp; outer phalangeal cells</a:t>
            </a:r>
            <a:r>
              <a:rPr lang="en-US" sz="2800" dirty="0"/>
              <a:t>: </a:t>
            </a:r>
            <a:endParaRPr lang="en-US" sz="2600" b="1" dirty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600" b="1" dirty="0"/>
              <a:t>Columnar cells support the inner and outer hair cells &amp;their nerve fibers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600" b="1" dirty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600" b="1" dirty="0"/>
              <a:t> Inner ph. cells  are 1 row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600" b="1" dirty="0"/>
              <a:t>Outer ph. Cells are  3 rows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600" b="1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>
              <a:solidFill>
                <a:srgbClr val="FF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FF0000"/>
                </a:solidFill>
              </a:rPr>
              <a:t>3- </a:t>
            </a:r>
            <a:r>
              <a:rPr lang="en-US" sz="2800" dirty="0" err="1">
                <a:solidFill>
                  <a:srgbClr val="FF0000"/>
                </a:solidFill>
              </a:rPr>
              <a:t>Hensen</a:t>
            </a:r>
            <a:r>
              <a:rPr lang="en-US" sz="2800" dirty="0">
                <a:solidFill>
                  <a:srgbClr val="FF0000"/>
                </a:solidFill>
              </a:rPr>
              <a:t> cells</a:t>
            </a:r>
            <a:r>
              <a:rPr lang="en-US" sz="2800" dirty="0"/>
              <a:t>: </a:t>
            </a:r>
            <a:r>
              <a:rPr lang="en-US" sz="2800" b="1" dirty="0"/>
              <a:t>tall cells, lateral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dirty="0"/>
              <a:t> to the outer phalangeal cells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>
              <a:solidFill>
                <a:srgbClr val="FF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FF0000"/>
                </a:solidFill>
              </a:rPr>
              <a:t>4- Cells of Claudius</a:t>
            </a:r>
            <a:r>
              <a:rPr lang="en-US" sz="2800" dirty="0"/>
              <a:t>: </a:t>
            </a:r>
            <a:r>
              <a:rPr lang="en-US" sz="2800" b="1" dirty="0"/>
              <a:t>form the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dirty="0"/>
              <a:t>outermost border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268760"/>
            <a:ext cx="3888432" cy="48965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ln>
            <a:solidFill>
              <a:schemeClr val="tx1"/>
            </a:solidFill>
          </a:ln>
        </p:spPr>
        <p:txBody>
          <a:bodyPr rtlCol="0">
            <a:normAutofit fontScale="925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dirty="0"/>
              <a:t>                         </a:t>
            </a:r>
            <a:r>
              <a:rPr lang="en-US" sz="3000" u="sng" dirty="0"/>
              <a:t>Hair cells (sensory, neuroepithelial) cells</a:t>
            </a:r>
            <a:endParaRPr lang="en-US" sz="30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dirty="0">
                <a:solidFill>
                  <a:srgbClr val="FF0000"/>
                </a:solidFill>
              </a:rPr>
              <a:t> Outer hair cells:</a:t>
            </a:r>
            <a:r>
              <a:rPr lang="en-US" sz="3000" dirty="0"/>
              <a:t> columnar cells, arranged in 3 rows </a:t>
            </a:r>
            <a:endParaRPr lang="en-US" sz="3000" b="1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3000" dirty="0">
              <a:solidFill>
                <a:srgbClr val="FF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dirty="0">
                <a:solidFill>
                  <a:srgbClr val="FF0000"/>
                </a:solidFill>
              </a:rPr>
              <a:t>  Inner hair cells</a:t>
            </a:r>
            <a:r>
              <a:rPr lang="en-US" sz="3000" dirty="0"/>
              <a:t>: flask-shaped cells, arranged in 1 row      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dirty="0"/>
              <a:t>                                                  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000" dirty="0"/>
              <a:t>Supported by inner &amp; outer phalangeal cells,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30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000" dirty="0"/>
              <a:t>Their apical ends have </a:t>
            </a:r>
            <a:r>
              <a:rPr lang="en-US" sz="3000" b="1" dirty="0"/>
              <a:t>stereocilia</a:t>
            </a:r>
            <a:r>
              <a:rPr lang="en-US" sz="3000" dirty="0"/>
              <a:t>.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dirty="0"/>
              <a:t>    Their bases have afferent nerves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dirty="0"/>
              <a:t>     that synapse e bipolar nerve cells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dirty="0"/>
              <a:t>     of spiral ganglion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30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000" dirty="0"/>
              <a:t>The tips of the </a:t>
            </a:r>
            <a:r>
              <a:rPr lang="en-US" sz="3000" dirty="0" err="1"/>
              <a:t>stereocilia</a:t>
            </a:r>
            <a:r>
              <a:rPr lang="en-US" sz="3000" dirty="0"/>
              <a:t>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dirty="0"/>
              <a:t>     are in contact with the tectorial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000" dirty="0"/>
              <a:t>     membrane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636838"/>
            <a:ext cx="3487688" cy="4149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304800"/>
            <a:ext cx="9067800" cy="647700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Axons of bipolar nerve cells form cochlear nerve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pic>
        <p:nvPicPr>
          <p:cNvPr id="32772" name="Picture 2" descr="http://scientopia.org/blogs/scicurious/files/2011/06/organ-of-corti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484784"/>
            <a:ext cx="7416800" cy="41560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F683016-956B-4CBE-8EAD-AE2C0486C930}"/>
              </a:ext>
            </a:extLst>
          </p:cNvPr>
          <p:cNvCxnSpPr/>
          <p:nvPr/>
        </p:nvCxnSpPr>
        <p:spPr>
          <a:xfrm>
            <a:off x="611560" y="3861048"/>
            <a:ext cx="648072" cy="86409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1968"/>
            <a:ext cx="9067800" cy="6629400"/>
          </a:xfrm>
          <a:ln>
            <a:solidFill>
              <a:schemeClr val="tx1"/>
            </a:solidFill>
          </a:ln>
        </p:spPr>
        <p:txBody>
          <a:bodyPr rtlCol="0">
            <a:normAutofit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b="1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b="1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b="1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b="1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b="1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b="1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/>
              <a:t>External ear</a:t>
            </a:r>
            <a:r>
              <a:rPr lang="en-US" sz="2400" dirty="0"/>
              <a:t>: receives sound waves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b="1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/>
              <a:t>Middle ear</a:t>
            </a:r>
            <a:r>
              <a:rPr lang="en-US" sz="2400" dirty="0"/>
              <a:t>: cavity contains </a:t>
            </a:r>
            <a:r>
              <a:rPr lang="en-US" sz="2400" b="1" dirty="0"/>
              <a:t>3 small bones </a:t>
            </a:r>
            <a:r>
              <a:rPr lang="en-US" sz="2400" dirty="0"/>
              <a:t>which transmit sound waves (</a:t>
            </a:r>
            <a:r>
              <a:rPr lang="en-US" sz="2400" b="1" dirty="0"/>
              <a:t>mechanical vibration</a:t>
            </a:r>
            <a:r>
              <a:rPr lang="en-US" sz="2400" dirty="0"/>
              <a:t>) to inner ear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b="1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/>
              <a:t>Inner ear</a:t>
            </a:r>
            <a:r>
              <a:rPr lang="en-US" sz="2400" dirty="0"/>
              <a:t>: contains fluid which movement are transduced to              </a:t>
            </a: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sz="2400" dirty="0"/>
              <a:t>                        (signals) nerve impulses → CNS </a:t>
            </a:r>
            <a:r>
              <a:rPr lang="en-US" sz="2400" b="1" dirty="0"/>
              <a:t>→         </a:t>
            </a: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sz="2400" b="1" dirty="0"/>
              <a:t>                            (a) </a:t>
            </a:r>
            <a:r>
              <a:rPr lang="en-US" sz="2400" b="1" dirty="0">
                <a:solidFill>
                  <a:srgbClr val="C00000"/>
                </a:solidFill>
              </a:rPr>
              <a:t>hear sounds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/>
              <a:t>                            </a:t>
            </a:r>
            <a:r>
              <a:rPr lang="en-US" sz="2400" b="1" dirty="0"/>
              <a:t>(b) </a:t>
            </a:r>
            <a:r>
              <a:rPr lang="en-US" sz="2400" b="1" dirty="0">
                <a:solidFill>
                  <a:srgbClr val="C00000"/>
                </a:solidFill>
              </a:rPr>
              <a:t>equilibrium</a:t>
            </a:r>
            <a:r>
              <a:rPr lang="en-US" sz="2400" dirty="0"/>
              <a:t> (vestibular organs) </a:t>
            </a:r>
            <a:endParaRPr lang="en-US" sz="2400" b="1" dirty="0">
              <a:solidFill>
                <a:srgbClr val="C0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7"/>
            <a:ext cx="7955280" cy="26668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pPr eaLnBrk="1" hangingPunct="1"/>
            <a:r>
              <a:rPr lang="en-US" sz="3200" b="1" u="sng"/>
              <a:t>Mechanism of Hearing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2000"/>
            <a:ext cx="8915400" cy="6019800"/>
          </a:xfrm>
        </p:spPr>
        <p:txBody>
          <a:bodyPr/>
          <a:lstStyle/>
          <a:p>
            <a:pPr marL="0" indent="0" eaLnBrk="1" hangingPunct="1">
              <a:lnSpc>
                <a:spcPct val="220000"/>
              </a:lnSpc>
              <a:buFont typeface="Arial" charset="0"/>
              <a:buNone/>
            </a:pPr>
            <a:r>
              <a:rPr lang="en-US" sz="2400" b="1"/>
              <a:t>External ear collect sound waves → tympanic membrane → The vibration of tympanic membrane will be </a:t>
            </a:r>
            <a:r>
              <a:rPr lang="en-US" sz="2400" b="1">
                <a:solidFill>
                  <a:srgbClr val="FF0000"/>
                </a:solidFill>
              </a:rPr>
              <a:t>conducted &amp; magnified </a:t>
            </a:r>
            <a:r>
              <a:rPr lang="en-US" sz="2400" b="1"/>
              <a:t>along the 3 bony ossicles → movement of stapes → vibration of perilymph in scala vestibule → vibrations of vestibular membrane → endolymph in cochlear duct ( as pressure waves) → vibrate basilar membrane →movement of hair cells of organ of corti → initiate n.impluses → cochlear n.→ brain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5897563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endParaRPr lang="en-US"/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4163"/>
            <a:ext cx="8229600" cy="594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</p:spPr>
        <p:txBody>
          <a:bodyPr/>
          <a:lstStyle/>
          <a:p>
            <a:pPr eaLnBrk="1" hangingPunct="1"/>
            <a:r>
              <a:rPr lang="en-US" sz="3200" b="1" u="sng"/>
              <a:t>The vestibule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685800"/>
            <a:ext cx="8991600" cy="6019800"/>
          </a:xfrm>
          <a:ln>
            <a:solidFill>
              <a:schemeClr val="tx1"/>
            </a:solidFill>
          </a:ln>
        </p:spPr>
        <p:txBody>
          <a:bodyPr rtlCol="0">
            <a:normAutofit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Contains 2 structures :Utricle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dirty="0"/>
              <a:t>                                            </a:t>
            </a:r>
            <a:r>
              <a:rPr lang="en-US" sz="2800" dirty="0" err="1"/>
              <a:t>Saccule</a:t>
            </a: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Maintain the </a:t>
            </a:r>
            <a:r>
              <a:rPr lang="en-US" sz="2800" dirty="0">
                <a:solidFill>
                  <a:srgbClr val="FF0000"/>
                </a:solidFill>
              </a:rPr>
              <a:t>equilibrium </a:t>
            </a:r>
            <a:r>
              <a:rPr lang="en-US" sz="2800" dirty="0"/>
              <a:t>of the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 body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The utricle &amp; </a:t>
            </a:r>
            <a:r>
              <a:rPr lang="en-US" sz="2800" dirty="0" err="1"/>
              <a:t>saccule</a:t>
            </a:r>
            <a:r>
              <a:rPr lang="en-US" sz="2800" dirty="0"/>
              <a:t> are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 membranous sacs lined with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 simple squamous </a:t>
            </a:r>
            <a:r>
              <a:rPr lang="en-US" sz="2800" dirty="0" err="1"/>
              <a:t>epith</a:t>
            </a:r>
            <a:r>
              <a:rPr lang="en-US" sz="2800" dirty="0"/>
              <a:t>.  Filled with </a:t>
            </a:r>
            <a:r>
              <a:rPr lang="en-US" sz="2800" dirty="0" err="1"/>
              <a:t>endolymph</a:t>
            </a: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They contain </a:t>
            </a:r>
            <a:r>
              <a:rPr lang="en-US" sz="2800" b="1" dirty="0"/>
              <a:t>2 neuroepithelial structures, similar histologically</a:t>
            </a:r>
            <a:r>
              <a:rPr lang="en-US" sz="2800" dirty="0"/>
              <a:t>: </a:t>
            </a:r>
            <a:r>
              <a:rPr lang="en-US" sz="2800" b="1" dirty="0">
                <a:solidFill>
                  <a:srgbClr val="C00000"/>
                </a:solidFill>
              </a:rPr>
              <a:t>macula </a:t>
            </a:r>
            <a:r>
              <a:rPr lang="en-US" sz="2800" b="1" dirty="0" err="1">
                <a:solidFill>
                  <a:srgbClr val="C00000"/>
                </a:solidFill>
              </a:rPr>
              <a:t>utriculi</a:t>
            </a:r>
            <a:r>
              <a:rPr lang="en-US" sz="2800" b="1" dirty="0">
                <a:solidFill>
                  <a:srgbClr val="C00000"/>
                </a:solidFill>
              </a:rPr>
              <a:t>, macula </a:t>
            </a:r>
            <a:r>
              <a:rPr lang="en-US" sz="2800" b="1" dirty="0" err="1">
                <a:solidFill>
                  <a:srgbClr val="C00000"/>
                </a:solidFill>
              </a:rPr>
              <a:t>sacculi</a:t>
            </a:r>
            <a:endParaRPr lang="en-US" sz="2800" b="1" dirty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pic>
        <p:nvPicPr>
          <p:cNvPr id="3584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32656"/>
            <a:ext cx="2952328" cy="39345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0"/>
            <a:ext cx="9036496" cy="7010400"/>
          </a:xfrm>
        </p:spPr>
        <p:txBody>
          <a:bodyPr rtlCol="0">
            <a:normAutofit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u="sng" dirty="0">
                <a:solidFill>
                  <a:sysClr val="windowText" lastClr="000000"/>
                </a:solidFill>
              </a:rPr>
              <a:t>Structure of maculae of utricle &amp; </a:t>
            </a:r>
            <a:r>
              <a:rPr lang="en-US" sz="2800" u="sng" dirty="0" err="1">
                <a:solidFill>
                  <a:sysClr val="windowText" lastClr="000000"/>
                </a:solidFill>
              </a:rPr>
              <a:t>saccule</a:t>
            </a:r>
            <a:r>
              <a:rPr lang="en-US" sz="2800" u="sng" dirty="0">
                <a:solidFill>
                  <a:sysClr val="windowText" lastClr="000000"/>
                </a:solidFill>
              </a:rPr>
              <a:t>: </a:t>
            </a:r>
            <a:endParaRPr lang="en-US" sz="2800" dirty="0">
              <a:solidFill>
                <a:sysClr val="windowText" lastClr="00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800" dirty="0">
                <a:solidFill>
                  <a:sysClr val="windowText" lastClr="000000"/>
                </a:solidFill>
              </a:rPr>
              <a:t> Formed of:     I- Hair cells     II- supporting cells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b="1" u="sng" dirty="0">
              <a:ln>
                <a:solidFill>
                  <a:schemeClr val="tx1"/>
                </a:solidFill>
              </a:ln>
              <a:solidFill>
                <a:sysClr val="windowText" lastClr="00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u="sng" dirty="0">
                <a:solidFill>
                  <a:sysClr val="windowText" lastClr="000000"/>
                </a:solidFill>
              </a:rPr>
              <a:t>The hair cells</a:t>
            </a:r>
            <a:r>
              <a:rPr lang="en-US" sz="2800" b="1" dirty="0">
                <a:solidFill>
                  <a:sysClr val="windowText" lastClr="000000"/>
                </a:solidFill>
              </a:rPr>
              <a:t>: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dirty="0">
                <a:solidFill>
                  <a:sysClr val="windowText" lastClr="000000"/>
                </a:solidFill>
              </a:rPr>
              <a:t>          Type I (Flask- shaped)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dirty="0">
                <a:solidFill>
                  <a:sysClr val="windowText" lastClr="000000"/>
                </a:solidFill>
              </a:rPr>
              <a:t>          Type II (cylindrical- shaped)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dirty="0">
                <a:solidFill>
                  <a:sysClr val="windowText" lastClr="000000"/>
                </a:solidFill>
              </a:rPr>
              <a:t> 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>
                <a:solidFill>
                  <a:sysClr val="windowText" lastClr="000000"/>
                </a:solidFill>
              </a:rPr>
              <a:t>The apical surfaces of both types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>
                <a:solidFill>
                  <a:sysClr val="windowText" lastClr="000000"/>
                </a:solidFill>
              </a:rPr>
              <a:t>Show single central  </a:t>
            </a:r>
            <a:r>
              <a:rPr lang="en-US" sz="2800" b="1" dirty="0" err="1">
                <a:solidFill>
                  <a:sysClr val="windowText" lastClr="000000"/>
                </a:solidFill>
              </a:rPr>
              <a:t>kinocilium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>
                <a:solidFill>
                  <a:sysClr val="windowText" lastClr="000000"/>
                </a:solidFill>
              </a:rPr>
              <a:t>surrounded e several </a:t>
            </a:r>
            <a:r>
              <a:rPr lang="en-US" sz="2800" b="1" dirty="0">
                <a:solidFill>
                  <a:sysClr val="windowText" lastClr="000000"/>
                </a:solidFill>
              </a:rPr>
              <a:t>stereocilia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>
                <a:solidFill>
                  <a:sysClr val="windowText" lastClr="000000"/>
                </a:solidFill>
              </a:rPr>
              <a:t> (40 -70)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>
                <a:solidFill>
                  <a:sysClr val="windowText" lastClr="000000"/>
                </a:solidFill>
              </a:rPr>
              <a:t>    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>
                <a:solidFill>
                  <a:sysClr val="windowText" lastClr="000000"/>
                </a:solidFill>
              </a:rPr>
              <a:t> both  cell types are surrounded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>
                <a:solidFill>
                  <a:sysClr val="windowText" lastClr="000000"/>
                </a:solidFill>
              </a:rPr>
              <a:t>at their base with afferent fibers of  vestibular nerve </a:t>
            </a:r>
            <a:endParaRPr lang="en-US" sz="2800" b="1" u="sng" dirty="0">
              <a:solidFill>
                <a:sysClr val="windowText" lastClr="00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>
              <a:solidFill>
                <a:sysClr val="windowText" lastClr="00000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pic>
        <p:nvPicPr>
          <p:cNvPr id="3686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672" y="1268760"/>
            <a:ext cx="3733800" cy="47880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CE461E8-D33C-4ACB-8029-0D9D9A1A592A}"/>
              </a:ext>
            </a:extLst>
          </p:cNvPr>
          <p:cNvCxnSpPr/>
          <p:nvPr/>
        </p:nvCxnSpPr>
        <p:spPr>
          <a:xfrm flipH="1">
            <a:off x="7668344" y="3429000"/>
            <a:ext cx="864096" cy="216024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BD5CCE8-17CD-4FEB-8511-F396BDA84B1B}"/>
              </a:ext>
            </a:extLst>
          </p:cNvPr>
          <p:cNvCxnSpPr/>
          <p:nvPr/>
        </p:nvCxnSpPr>
        <p:spPr>
          <a:xfrm flipH="1" flipV="1">
            <a:off x="7822395" y="4202832"/>
            <a:ext cx="1008112" cy="64807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8600"/>
            <a:ext cx="8839200" cy="647700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en-US" sz="2800" u="sng" dirty="0" err="1">
                <a:solidFill>
                  <a:srgbClr val="FF0000"/>
                </a:solidFill>
              </a:rPr>
              <a:t>Otolithic</a:t>
            </a:r>
            <a:r>
              <a:rPr lang="en-US" sz="2800" u="sng" dirty="0">
                <a:solidFill>
                  <a:srgbClr val="FF0000"/>
                </a:solidFill>
              </a:rPr>
              <a:t> membrane </a:t>
            </a:r>
            <a:endParaRPr lang="en-US" sz="2800" u="sng" dirty="0"/>
          </a:p>
          <a:p>
            <a:pPr marL="0" indent="0" eaLnBrk="1" hangingPunct="1">
              <a:buNone/>
            </a:pPr>
            <a:r>
              <a:rPr lang="en-US" sz="2800" dirty="0"/>
              <a:t>The hair cells of both maculae are covered with gelatinous membrane made of protein &amp;  crystals of </a:t>
            </a:r>
            <a:r>
              <a:rPr lang="en-US" sz="2800" dirty="0" err="1"/>
              <a:t>Ca</a:t>
            </a:r>
            <a:r>
              <a:rPr lang="en-US" sz="2800" dirty="0"/>
              <a:t>⁺ carbonate (</a:t>
            </a:r>
            <a:r>
              <a:rPr lang="en-US" sz="2800" dirty="0" err="1"/>
              <a:t>Otoconia</a:t>
            </a:r>
            <a:r>
              <a:rPr lang="en-US" sz="2800" dirty="0"/>
              <a:t>)</a:t>
            </a:r>
            <a:r>
              <a:rPr lang="en-US" sz="2800" dirty="0">
                <a:solidFill>
                  <a:srgbClr val="222222"/>
                </a:solidFill>
                <a:latin typeface="Arial"/>
              </a:rPr>
              <a:t> </a:t>
            </a:r>
          </a:p>
          <a:p>
            <a:pPr marL="0" indent="0" eaLnBrk="1" hangingPunct="1">
              <a:buNone/>
            </a:pPr>
            <a:r>
              <a:rPr lang="en-US" sz="2400" dirty="0">
                <a:solidFill>
                  <a:srgbClr val="222222"/>
                </a:solidFill>
                <a:latin typeface="Arial"/>
              </a:rPr>
              <a:t>The membrane has Critical role in the </a:t>
            </a:r>
            <a:r>
              <a:rPr lang="en-US" sz="2400" dirty="0">
                <a:latin typeface="Arial"/>
              </a:rPr>
              <a:t>brain's interpretation of equilibrium</a:t>
            </a:r>
          </a:p>
          <a:p>
            <a:pPr marL="0" indent="0" eaLnBrk="1" hangingPunct="1">
              <a:buNone/>
            </a:pPr>
            <a:r>
              <a:rPr lang="en-US" sz="2400" dirty="0">
                <a:latin typeface="Arial"/>
              </a:rPr>
              <a:t>Movement of head &amp; Linear acceleration (horizontal &amp;vertical)</a:t>
            </a:r>
            <a:endParaRPr lang="en-US" sz="24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pic>
        <p:nvPicPr>
          <p:cNvPr id="37892" name="Picture 2" descr="https://classconnection.s3.amazonaws.com/184/flashcards/1904184/jpg/picture613525690734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717032"/>
            <a:ext cx="4464050" cy="273615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345" t="16465" r="3643" b="8772"/>
          <a:stretch/>
        </p:blipFill>
        <p:spPr bwMode="auto">
          <a:xfrm>
            <a:off x="5220072" y="3717032"/>
            <a:ext cx="3240360" cy="2736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F6DF3DF-33EC-45B7-A9F3-F8F6EA373E8A}"/>
              </a:ext>
            </a:extLst>
          </p:cNvPr>
          <p:cNvCxnSpPr/>
          <p:nvPr/>
        </p:nvCxnSpPr>
        <p:spPr>
          <a:xfrm flipH="1">
            <a:off x="3635611" y="3617714"/>
            <a:ext cx="1296144" cy="50405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426CA35-45EC-473D-9362-BFF9B15B1D5C}"/>
              </a:ext>
            </a:extLst>
          </p:cNvPr>
          <p:cNvSpPr txBox="1"/>
          <p:nvPr/>
        </p:nvSpPr>
        <p:spPr>
          <a:xfrm>
            <a:off x="7944530" y="3501008"/>
            <a:ext cx="109196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M utriculi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90BE209-11CD-4F2E-8A80-32A3CC8D7ED0}"/>
              </a:ext>
            </a:extLst>
          </p:cNvPr>
          <p:cNvCxnSpPr>
            <a:cxnSpLocks/>
            <a:stCxn id="4" idx="1"/>
          </p:cNvCxnSpPr>
          <p:nvPr/>
        </p:nvCxnSpPr>
        <p:spPr>
          <a:xfrm flipH="1">
            <a:off x="7570774" y="3685674"/>
            <a:ext cx="373756" cy="30137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3184BA0-CB93-4048-8BF0-41904BC679DA}"/>
              </a:ext>
            </a:extLst>
          </p:cNvPr>
          <p:cNvSpPr txBox="1"/>
          <p:nvPr/>
        </p:nvSpPr>
        <p:spPr>
          <a:xfrm>
            <a:off x="8100392" y="5013176"/>
            <a:ext cx="105830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M sacculi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2A52542-570F-447D-9C5C-9BEAD8D6FF2D}"/>
              </a:ext>
            </a:extLst>
          </p:cNvPr>
          <p:cNvCxnSpPr>
            <a:cxnSpLocks/>
          </p:cNvCxnSpPr>
          <p:nvPr/>
        </p:nvCxnSpPr>
        <p:spPr>
          <a:xfrm flipH="1">
            <a:off x="7380313" y="5179467"/>
            <a:ext cx="629184" cy="20304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A678740-1BFB-4064-84DB-91015BCB5C1D}"/>
              </a:ext>
            </a:extLst>
          </p:cNvPr>
          <p:cNvCxnSpPr/>
          <p:nvPr/>
        </p:nvCxnSpPr>
        <p:spPr>
          <a:xfrm flipH="1" flipV="1">
            <a:off x="6660232" y="3356992"/>
            <a:ext cx="1284298" cy="36004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6C36D8B-5AD3-49B6-95A9-0069ED458622}"/>
              </a:ext>
            </a:extLst>
          </p:cNvPr>
          <p:cNvCxnSpPr>
            <a:cxnSpLocks/>
          </p:cNvCxnSpPr>
          <p:nvPr/>
        </p:nvCxnSpPr>
        <p:spPr>
          <a:xfrm flipH="1" flipV="1">
            <a:off x="7757652" y="3352347"/>
            <a:ext cx="301057" cy="182712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pPr eaLnBrk="1" hangingPunct="1"/>
            <a:r>
              <a:rPr lang="en-US" sz="3200" b="1" u="sng"/>
              <a:t>The Semicircular canals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761999"/>
            <a:ext cx="8579296" cy="5959475"/>
          </a:xfrm>
        </p:spPr>
        <p:txBody>
          <a:bodyPr rtlCol="0">
            <a:normAutofit fontScale="77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4500" dirty="0">
                <a:solidFill>
                  <a:srgbClr val="FF0000"/>
                </a:solidFill>
              </a:rPr>
              <a:t>3</a:t>
            </a:r>
            <a:r>
              <a:rPr lang="en-US" sz="4500" dirty="0"/>
              <a:t> </a:t>
            </a:r>
            <a:r>
              <a:rPr lang="en-US" sz="4000" dirty="0"/>
              <a:t>canals, open into the </a:t>
            </a:r>
            <a:r>
              <a:rPr lang="en-US" sz="4000" dirty="0">
                <a:solidFill>
                  <a:srgbClr val="FF0000"/>
                </a:solidFill>
              </a:rPr>
              <a:t>utricle</a:t>
            </a:r>
            <a:r>
              <a:rPr lang="en-US" sz="4000" dirty="0"/>
              <a:t>  of the vestibule by </a:t>
            </a:r>
            <a:r>
              <a:rPr lang="en-US" sz="4000" dirty="0">
                <a:solidFill>
                  <a:srgbClr val="FF0000"/>
                </a:solidFill>
              </a:rPr>
              <a:t>5</a:t>
            </a:r>
            <a:r>
              <a:rPr lang="en-US" sz="4000" dirty="0"/>
              <a:t> openings as 2 of them share one open.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sz="40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4000" dirty="0"/>
              <a:t>The membranous labyrinth inside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000" dirty="0"/>
              <a:t>    the canals take the same shape, &amp;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000" dirty="0"/>
              <a:t>    is called the semicircular ducts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40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4000" dirty="0"/>
              <a:t>Each duct has one expanded end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000" dirty="0"/>
              <a:t>    called</a:t>
            </a:r>
            <a:r>
              <a:rPr lang="en-US" sz="4000" dirty="0">
                <a:solidFill>
                  <a:srgbClr val="FF0000"/>
                </a:solidFill>
              </a:rPr>
              <a:t> ampulla </a:t>
            </a:r>
            <a:r>
              <a:rPr lang="en-US" sz="4000" dirty="0"/>
              <a:t>which contains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000" dirty="0"/>
              <a:t>    the neuroepithelial structure 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000" dirty="0"/>
              <a:t>    Called </a:t>
            </a:r>
            <a:r>
              <a:rPr lang="en-US" sz="4000" b="1" dirty="0">
                <a:solidFill>
                  <a:srgbClr val="C00000"/>
                </a:solidFill>
              </a:rPr>
              <a:t>Crista </a:t>
            </a:r>
            <a:r>
              <a:rPr lang="en-US" sz="4000" b="1" dirty="0" err="1">
                <a:solidFill>
                  <a:srgbClr val="C00000"/>
                </a:solidFill>
              </a:rPr>
              <a:t>ampullaris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>
                <a:solidFill>
                  <a:srgbClr val="C00000"/>
                </a:solidFill>
              </a:rPr>
              <a:t>(3/ ear)</a:t>
            </a:r>
            <a:endParaRPr lang="en-US" sz="4000" b="1" dirty="0">
              <a:solidFill>
                <a:srgbClr val="C0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45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45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45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3500" dirty="0">
              <a:solidFill>
                <a:srgbClr val="C0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pic>
        <p:nvPicPr>
          <p:cNvPr id="389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628800"/>
            <a:ext cx="2971800" cy="47548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52400"/>
            <a:ext cx="8363272" cy="656907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u="sng" dirty="0"/>
              <a:t>Structure of Crista </a:t>
            </a:r>
            <a:r>
              <a:rPr lang="en-US" sz="2800" u="sng" dirty="0" err="1"/>
              <a:t>ampullaris</a:t>
            </a:r>
            <a:endParaRPr lang="en-US" sz="2800" u="sng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Each crista is projects from the inner wall of each ampulla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Each crista has 2 types of cells:  hair cells &amp; supporting cells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pic>
        <p:nvPicPr>
          <p:cNvPr id="3994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29" y="3181350"/>
            <a:ext cx="7427913" cy="320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CC3BB959-1061-4929-96A3-A37852BD6397}"/>
              </a:ext>
            </a:extLst>
          </p:cNvPr>
          <p:cNvSpPr/>
          <p:nvPr/>
        </p:nvSpPr>
        <p:spPr>
          <a:xfrm>
            <a:off x="5220072" y="3181350"/>
            <a:ext cx="1872208" cy="2119858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2250"/>
            <a:ext cx="8839200" cy="6629400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>
              <a:solidFill>
                <a:srgbClr val="FF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u="sng" dirty="0">
                <a:solidFill>
                  <a:srgbClr val="FF0000"/>
                </a:solidFill>
              </a:rPr>
              <a:t>The hair cells of crista </a:t>
            </a:r>
            <a:r>
              <a:rPr lang="en-US" sz="2800" u="sng" dirty="0" err="1">
                <a:solidFill>
                  <a:srgbClr val="FF0000"/>
                </a:solidFill>
              </a:rPr>
              <a:t>ampullaris</a:t>
            </a:r>
            <a:r>
              <a:rPr lang="en-US" sz="2800" dirty="0"/>
              <a:t>:     2 types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Type I (</a:t>
            </a:r>
            <a:r>
              <a:rPr lang="en-US" sz="2800" dirty="0">
                <a:solidFill>
                  <a:srgbClr val="FF0000"/>
                </a:solidFill>
              </a:rPr>
              <a:t>flask- shaped</a:t>
            </a:r>
            <a:r>
              <a:rPr lang="en-US" sz="2800" dirty="0"/>
              <a:t>) &amp; Type II (</a:t>
            </a:r>
            <a:r>
              <a:rPr lang="en-US" sz="2800" dirty="0">
                <a:solidFill>
                  <a:srgbClr val="FF0000"/>
                </a:solidFill>
              </a:rPr>
              <a:t> columnar</a:t>
            </a:r>
            <a:r>
              <a:rPr lang="en-US" sz="2800" dirty="0"/>
              <a:t>) cells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Their bases surrounded with afferent fibers of vestibular nerve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Both types have </a:t>
            </a:r>
            <a:r>
              <a:rPr lang="en-US" sz="2800" u="sng" dirty="0"/>
              <a:t>stereocilia</a:t>
            </a:r>
            <a:r>
              <a:rPr lang="en-US" sz="2800" dirty="0"/>
              <a:t> and </a:t>
            </a:r>
            <a:r>
              <a:rPr lang="en-US" sz="2800" u="sng" dirty="0" err="1"/>
              <a:t>kioncilium</a:t>
            </a:r>
            <a:r>
              <a:rPr lang="en-US" sz="2800" dirty="0"/>
              <a:t> embedded in               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   gelatinous membrane  called </a:t>
            </a:r>
            <a:r>
              <a:rPr lang="en-US" sz="2800" dirty="0" err="1">
                <a:solidFill>
                  <a:srgbClr val="FF0000"/>
                </a:solidFill>
              </a:rPr>
              <a:t>Cupula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>
              <a:solidFill>
                <a:srgbClr val="FF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 err="1">
                <a:solidFill>
                  <a:srgbClr val="FF0000"/>
                </a:solidFill>
              </a:rPr>
              <a:t>Cupula</a:t>
            </a:r>
            <a:r>
              <a:rPr lang="en-US" sz="2800" dirty="0">
                <a:solidFill>
                  <a:srgbClr val="FF0000"/>
                </a:solidFill>
              </a:rPr>
              <a:t>  :</a:t>
            </a:r>
            <a:r>
              <a:rPr lang="en-US" sz="2800" dirty="0"/>
              <a:t> glycoprotein Cap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without </a:t>
            </a:r>
            <a:r>
              <a:rPr lang="en-US" sz="2800" dirty="0" err="1"/>
              <a:t>Ca</a:t>
            </a:r>
            <a:r>
              <a:rPr lang="en-US" sz="2800" dirty="0"/>
              <a:t>⁺ carbonate crystals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u="sng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Detect angular acceleration (rotation)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of head</a:t>
            </a:r>
            <a:endParaRPr lang="en-US" sz="2800" u="sng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pic>
        <p:nvPicPr>
          <p:cNvPr id="40964" name="Picture 2" descr="http://medicine.academic.ru/pictures/medicine/37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0"/>
          <a:stretch/>
        </p:blipFill>
        <p:spPr bwMode="auto">
          <a:xfrm>
            <a:off x="5796136" y="3860948"/>
            <a:ext cx="3168352" cy="25923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0AE276D-E73E-4272-8841-8F8452E8E738}"/>
              </a:ext>
            </a:extLst>
          </p:cNvPr>
          <p:cNvCxnSpPr/>
          <p:nvPr/>
        </p:nvCxnSpPr>
        <p:spPr>
          <a:xfrm flipH="1">
            <a:off x="7308304" y="3429000"/>
            <a:ext cx="1224136" cy="93610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pic>
        <p:nvPicPr>
          <p:cNvPr id="4198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381000"/>
            <a:ext cx="8229600" cy="5638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8" name="TextBox 4"/>
          <p:cNvSpPr txBox="1">
            <a:spLocks noChangeArrowheads="1"/>
          </p:cNvSpPr>
          <p:nvPr/>
        </p:nvSpPr>
        <p:spPr bwMode="auto">
          <a:xfrm>
            <a:off x="762000" y="6019800"/>
            <a:ext cx="79200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b="1"/>
              <a:t>Difference between macula of vestibule &amp; crista ampullaris of semicircular canals 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Content Placeholder 2"/>
          <p:cNvSpPr>
            <a:spLocks noGrp="1"/>
          </p:cNvSpPr>
          <p:nvPr>
            <p:ph idx="1"/>
          </p:nvPr>
        </p:nvSpPr>
        <p:spPr>
          <a:xfrm>
            <a:off x="304800" y="304800"/>
            <a:ext cx="8534400" cy="617220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endParaRPr lang="en-US"/>
          </a:p>
          <a:p>
            <a:pPr marL="0" indent="0" eaLnBrk="1" hangingPunct="1">
              <a:buFont typeface="Arial" charset="0"/>
              <a:buNone/>
            </a:pPr>
            <a:endParaRPr lang="en-US"/>
          </a:p>
          <a:p>
            <a:pPr marL="0" indent="0" eaLnBrk="1" hangingPunct="1">
              <a:buFont typeface="Arial" charset="0"/>
              <a:buNone/>
            </a:pPr>
            <a:r>
              <a:rPr lang="en-US"/>
              <a:t>                 </a:t>
            </a:r>
            <a:r>
              <a:rPr lang="en-US" sz="9600"/>
              <a:t>Thank you</a:t>
            </a:r>
          </a:p>
        </p:txBody>
      </p:sp>
      <p:sp>
        <p:nvSpPr>
          <p:cNvPr id="4" name="Smiley Face 3"/>
          <p:cNvSpPr/>
          <p:nvPr/>
        </p:nvSpPr>
        <p:spPr>
          <a:xfrm>
            <a:off x="2438400" y="3429000"/>
            <a:ext cx="4191000" cy="27432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sz="3200" b="1" u="sng"/>
              <a:t>The External ear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305800" cy="548640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en-US"/>
              <a:t>Composed of: 1-  Auricle ( pinna)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/>
              <a:t>                          2- External auditory canal(meatus)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/>
              <a:t>                          3- Tympanic membrane</a:t>
            </a:r>
          </a:p>
          <a:p>
            <a:pPr marL="0" indent="0" eaLnBrk="1" hangingPunct="1">
              <a:buFont typeface="Arial" charset="0"/>
              <a:buNone/>
            </a:pPr>
            <a:endParaRPr lang="en-US"/>
          </a:p>
          <a:p>
            <a:pPr marL="0" indent="0" eaLnBrk="1" hangingPunct="1">
              <a:buFont typeface="Arial" charset="0"/>
              <a:buNone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pic>
        <p:nvPicPr>
          <p:cNvPr id="5125" name="Content Placeholder 3" descr="http://www.kids-ent.com/images/clinical/e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514600"/>
            <a:ext cx="8229600" cy="3733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0"/>
            <a:ext cx="8686800" cy="6781800"/>
          </a:xfrm>
        </p:spPr>
        <p:txBody>
          <a:bodyPr rtlCol="0">
            <a:normAutofit fontScale="925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u="sng" dirty="0"/>
              <a:t>Auricle</a:t>
            </a:r>
            <a:r>
              <a:rPr lang="en-US" sz="2800" dirty="0"/>
              <a:t>: funnel shaped, elastic cartilage, covered with skin, directs sound waves into the ear canal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b="1" u="sng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u="sng" dirty="0"/>
              <a:t>External auditory canal</a:t>
            </a:r>
            <a:r>
              <a:rPr lang="en-US" sz="2800" dirty="0"/>
              <a:t>: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its </a:t>
            </a:r>
            <a:r>
              <a:rPr lang="en-US" sz="2800" b="1" dirty="0"/>
              <a:t>outer 1/3 </a:t>
            </a:r>
            <a:r>
              <a:rPr lang="en-US" sz="2800" dirty="0"/>
              <a:t>is cartilage , inner </a:t>
            </a:r>
            <a:r>
              <a:rPr lang="en-US" sz="2800" b="1" dirty="0"/>
              <a:t>2/3 is bone </a:t>
            </a:r>
            <a:r>
              <a:rPr lang="en-US" sz="2800" dirty="0"/>
              <a:t>(temporal bone)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lined with </a:t>
            </a:r>
            <a:r>
              <a:rPr lang="en-US" sz="2800" b="1" dirty="0">
                <a:solidFill>
                  <a:srgbClr val="FF0000"/>
                </a:solidFill>
              </a:rPr>
              <a:t>keratinized stratified squamous epithelium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its anterior 2/3 has </a:t>
            </a:r>
            <a:r>
              <a:rPr lang="en-US" sz="2800" i="1" dirty="0">
                <a:solidFill>
                  <a:srgbClr val="0000FF"/>
                </a:solidFill>
              </a:rPr>
              <a:t>hair follicles</a:t>
            </a:r>
            <a:r>
              <a:rPr lang="en-US" sz="2800" dirty="0">
                <a:solidFill>
                  <a:srgbClr val="0000FF"/>
                </a:solidFill>
              </a:rPr>
              <a:t>,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0000FF"/>
                </a:solidFill>
              </a:rPr>
              <a:t>   </a:t>
            </a:r>
            <a:r>
              <a:rPr lang="en-US" sz="2800" i="1" dirty="0">
                <a:solidFill>
                  <a:srgbClr val="0000FF"/>
                </a:solidFill>
              </a:rPr>
              <a:t>sebaceous glands,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i="1" dirty="0">
                <a:solidFill>
                  <a:srgbClr val="0000FF"/>
                </a:solidFill>
              </a:rPr>
              <a:t>   </a:t>
            </a:r>
            <a:r>
              <a:rPr lang="en-US" sz="2800" i="1" dirty="0" err="1">
                <a:solidFill>
                  <a:srgbClr val="0000FF"/>
                </a:solidFill>
              </a:rPr>
              <a:t>ceruminous</a:t>
            </a:r>
            <a:r>
              <a:rPr lang="en-US" sz="2800" i="1" dirty="0">
                <a:solidFill>
                  <a:srgbClr val="0000FF"/>
                </a:solidFill>
              </a:rPr>
              <a:t> glands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( modified apocrine sweet glands)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b="1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u="sng" dirty="0" err="1">
                <a:solidFill>
                  <a:srgbClr val="FF0000"/>
                </a:solidFill>
              </a:rPr>
              <a:t>Cerumen</a:t>
            </a:r>
            <a:r>
              <a:rPr lang="en-US" sz="2800" b="1" dirty="0"/>
              <a:t>:</a:t>
            </a:r>
            <a:r>
              <a:rPr lang="en-US" sz="2800" dirty="0"/>
              <a:t> a waxy yellowish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material, is mixture of secretions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of both glands 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b="1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pic>
        <p:nvPicPr>
          <p:cNvPr id="614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819400"/>
            <a:ext cx="3505200" cy="381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TextBox 4"/>
          <p:cNvSpPr txBox="1">
            <a:spLocks noChangeArrowheads="1"/>
          </p:cNvSpPr>
          <p:nvPr/>
        </p:nvSpPr>
        <p:spPr bwMode="auto">
          <a:xfrm>
            <a:off x="7215188" y="4233863"/>
            <a:ext cx="12969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400" b="1"/>
              <a:t>Temporal bone</a:t>
            </a:r>
            <a:endParaRPr lang="ar-JO" sz="1400" b="1"/>
          </a:p>
        </p:txBody>
      </p:sp>
      <p:cxnSp>
        <p:nvCxnSpPr>
          <p:cNvPr id="7" name="Straight Arrow Connector 6"/>
          <p:cNvCxnSpPr/>
          <p:nvPr/>
        </p:nvCxnSpPr>
        <p:spPr>
          <a:xfrm rot="5400000">
            <a:off x="7205663" y="4581525"/>
            <a:ext cx="447675" cy="428625"/>
          </a:xfrm>
          <a:prstGeom prst="straightConnector1">
            <a:avLst/>
          </a:prstGeom>
          <a:ln w="28575">
            <a:solidFill>
              <a:schemeClr val="tx1"/>
            </a:solidFill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1" name="TextBox 9"/>
          <p:cNvSpPr txBox="1">
            <a:spLocks noChangeArrowheads="1"/>
          </p:cNvSpPr>
          <p:nvPr/>
        </p:nvSpPr>
        <p:spPr bwMode="auto">
          <a:xfrm>
            <a:off x="7000875" y="5929313"/>
            <a:ext cx="17510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400" b="1"/>
              <a:t>Tympanic membrane</a:t>
            </a:r>
            <a:endParaRPr lang="ar-JO" sz="1400" b="1"/>
          </a:p>
        </p:txBody>
      </p:sp>
      <p:cxnSp>
        <p:nvCxnSpPr>
          <p:cNvPr id="15" name="Straight Arrow Connector 14"/>
          <p:cNvCxnSpPr/>
          <p:nvPr/>
        </p:nvCxnSpPr>
        <p:spPr>
          <a:xfrm rot="16200000" flipV="1">
            <a:off x="7393781" y="5607844"/>
            <a:ext cx="500063" cy="1428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3" name="TextBox 3"/>
          <p:cNvSpPr txBox="1">
            <a:spLocks noChangeArrowheads="1"/>
          </p:cNvSpPr>
          <p:nvPr/>
        </p:nvSpPr>
        <p:spPr bwMode="auto">
          <a:xfrm>
            <a:off x="6875463" y="3860800"/>
            <a:ext cx="13398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400" b="1"/>
              <a:t>Elastic cartilage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443663" y="4168775"/>
            <a:ext cx="557212" cy="37306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8600"/>
            <a:ext cx="9144000" cy="640080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u="sng" dirty="0"/>
              <a:t>Tympanic membrane (ear drum)</a:t>
            </a:r>
            <a:r>
              <a:rPr lang="en-US" sz="2800" b="1" dirty="0"/>
              <a:t>: layers  </a:t>
            </a:r>
            <a:r>
              <a:rPr lang="en-US" sz="2800" dirty="0">
                <a:solidFill>
                  <a:srgbClr val="FF0000"/>
                </a:solidFill>
              </a:rPr>
              <a:t>(outside → inside)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rgbClr val="FF0000"/>
                </a:solidFill>
              </a:rPr>
              <a:t>Stratified squamous epithelium : </a:t>
            </a:r>
            <a:r>
              <a:rPr lang="en-US" sz="2800" dirty="0"/>
              <a:t>it is thin at the center &amp; thick at periphery of drum. Mitosis is present at marginal cells  which responsible for regeneration of perforated drum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>
              <a:solidFill>
                <a:srgbClr val="FF000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rgbClr val="FF0000"/>
                </a:solidFill>
              </a:rPr>
              <a:t>collagenous fibers </a:t>
            </a:r>
            <a:r>
              <a:rPr lang="en-US" sz="2800" dirty="0"/>
              <a:t>Radially arranged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>
              <a:solidFill>
                <a:srgbClr val="FF000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rgbClr val="FF0000"/>
                </a:solidFill>
              </a:rPr>
              <a:t>collagenous fibers </a:t>
            </a:r>
            <a:r>
              <a:rPr lang="en-US" sz="2800" dirty="0"/>
              <a:t>Circularly arranged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>
              <a:solidFill>
                <a:srgbClr val="FF000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rgbClr val="FF0000"/>
                </a:solidFill>
              </a:rPr>
              <a:t> simple cuboidal epithelium </a:t>
            </a:r>
            <a:r>
              <a:rPr lang="en-US" sz="2800" dirty="0"/>
              <a:t>cover the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dirty="0"/>
              <a:t>      inner surface of drum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C428F89-8950-4CF3-ABA2-61B3EE174F44}"/>
              </a:ext>
            </a:extLst>
          </p:cNvPr>
          <p:cNvGrpSpPr/>
          <p:nvPr/>
        </p:nvGrpSpPr>
        <p:grpSpPr>
          <a:xfrm>
            <a:off x="5940425" y="2276872"/>
            <a:ext cx="2833688" cy="2592387"/>
            <a:chOff x="5940425" y="3068861"/>
            <a:chExt cx="2833688" cy="2592387"/>
          </a:xfrm>
        </p:grpSpPr>
        <p:pic>
          <p:nvPicPr>
            <p:cNvPr id="7172" name="Picture 2" descr="http://img.medscapestatic.com/pi/meds/ckb/69/41669tn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0425" y="3068861"/>
              <a:ext cx="2833688" cy="259238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Straight Arrow Connector 4"/>
            <p:cNvCxnSpPr/>
            <p:nvPr/>
          </p:nvCxnSpPr>
          <p:spPr>
            <a:xfrm flipV="1">
              <a:off x="6084888" y="4941888"/>
              <a:ext cx="574675" cy="55086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54" name="Picture 6" descr="Tympanic Membrane Perforation">
            <a:extLst>
              <a:ext uri="{FF2B5EF4-FFF2-40B4-BE49-F238E27FC236}">
                <a16:creationId xmlns:a16="http://schemas.microsoft.com/office/drawing/2014/main" id="{78506277-64DF-405E-B321-222765527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908134"/>
            <a:ext cx="2666958" cy="183415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A04D2FC-C805-4D4A-A71C-34BC64AD832B}"/>
              </a:ext>
            </a:extLst>
          </p:cNvPr>
          <p:cNvCxnSpPr/>
          <p:nvPr/>
        </p:nvCxnSpPr>
        <p:spPr>
          <a:xfrm flipH="1" flipV="1">
            <a:off x="7956376" y="4221088"/>
            <a:ext cx="674688" cy="40798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914400"/>
          </a:xfrm>
        </p:spPr>
        <p:txBody>
          <a:bodyPr/>
          <a:lstStyle/>
          <a:p>
            <a:pPr eaLnBrk="1" hangingPunct="1"/>
            <a:r>
              <a:rPr lang="en-US" sz="3200" b="1" u="sng"/>
              <a:t>The Middle Ear (tympanic cavity)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8915400" cy="588327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/>
              <a:t>Air filled cavity , within temporal bone. Lined with </a:t>
            </a:r>
            <a:r>
              <a:rPr lang="en-US" sz="2400" b="1" dirty="0">
                <a:solidFill>
                  <a:srgbClr val="FF0000"/>
                </a:solidFill>
              </a:rPr>
              <a:t>simple cuboidal epithelium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rgbClr val="0000FF"/>
                </a:solidFill>
              </a:rPr>
              <a:t>Laterally</a:t>
            </a:r>
            <a:r>
              <a:rPr lang="en-US" sz="2400" b="1" dirty="0"/>
              <a:t>:  tympanic membrane,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rgbClr val="0000FF"/>
                </a:solidFill>
              </a:rPr>
              <a:t>Medially</a:t>
            </a:r>
            <a:r>
              <a:rPr lang="en-US" sz="2400" b="1" dirty="0"/>
              <a:t> : oval &amp; round windows of inner ear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rgbClr val="0000FF"/>
                </a:solidFill>
              </a:rPr>
              <a:t>Anteriorly: </a:t>
            </a:r>
            <a:r>
              <a:rPr lang="en-US" sz="2400" b="1" dirty="0"/>
              <a:t>communicate with pharynx via Eustachian tube </a:t>
            </a:r>
            <a:r>
              <a:rPr lang="en-US" sz="2400" b="1" dirty="0">
                <a:solidFill>
                  <a:srgbClr val="0000FF"/>
                </a:solidFill>
              </a:rPr>
              <a:t>Posteriorly</a:t>
            </a:r>
            <a:r>
              <a:rPr lang="en-US" sz="2400" b="1" dirty="0"/>
              <a:t>:  temporal bone</a:t>
            </a:r>
            <a:endParaRPr lang="en-US" b="1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pic>
        <p:nvPicPr>
          <p:cNvPr id="8197" name="Content Placeholder 6" descr="http://wikis.lib.ncsu.edu/images/8/85/Middle_ear.gif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762000"/>
            <a:ext cx="5257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lowchart: Process 6"/>
          <p:cNvSpPr/>
          <p:nvPr/>
        </p:nvSpPr>
        <p:spPr>
          <a:xfrm>
            <a:off x="3348038" y="1125538"/>
            <a:ext cx="2592387" cy="1727200"/>
          </a:xfrm>
          <a:prstGeom prst="flowChartProcess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04800"/>
            <a:ext cx="8915400" cy="6019800"/>
          </a:xfrm>
          <a:ln>
            <a:solidFill>
              <a:schemeClr val="tx1"/>
            </a:solidFill>
          </a:ln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en-US" sz="2800" b="1" u="sng" dirty="0"/>
              <a:t>Contents of Middle ear </a:t>
            </a:r>
            <a:r>
              <a:rPr lang="en-US" sz="2800" dirty="0"/>
              <a:t>: (3221)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sz="2800" dirty="0">
                <a:solidFill>
                  <a:srgbClr val="FF0000"/>
                </a:solidFill>
              </a:rPr>
              <a:t>3</a:t>
            </a:r>
            <a:r>
              <a:rPr lang="en-US" sz="2800" dirty="0"/>
              <a:t> bony ossicles, </a:t>
            </a:r>
            <a:r>
              <a:rPr lang="en-US" sz="2800" dirty="0">
                <a:solidFill>
                  <a:srgbClr val="FF0000"/>
                </a:solidFill>
              </a:rPr>
              <a:t>2 </a:t>
            </a:r>
            <a:r>
              <a:rPr lang="en-US" sz="2800" dirty="0"/>
              <a:t>muscles, </a:t>
            </a:r>
            <a:r>
              <a:rPr lang="en-US" sz="2800" dirty="0">
                <a:solidFill>
                  <a:srgbClr val="FF0000"/>
                </a:solidFill>
              </a:rPr>
              <a:t>2</a:t>
            </a:r>
            <a:r>
              <a:rPr lang="en-US" sz="2800" dirty="0"/>
              <a:t> windows, </a:t>
            </a:r>
            <a:r>
              <a:rPr lang="en-US" sz="2800" dirty="0">
                <a:solidFill>
                  <a:srgbClr val="FF0000"/>
                </a:solidFill>
              </a:rPr>
              <a:t>1</a:t>
            </a:r>
            <a:r>
              <a:rPr lang="en-US" sz="2800" dirty="0"/>
              <a:t> chorda tympani n.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pic>
        <p:nvPicPr>
          <p:cNvPr id="9220" name="irc_mi" descr="http://droualb.faculty.mjc.edu/Lecture%20Notes/Unit%205/middle_e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09738"/>
            <a:ext cx="7696200" cy="46148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04800"/>
            <a:ext cx="8686800" cy="6553200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800" b="1" u="sng" dirty="0"/>
              <a:t>Auditory </a:t>
            </a:r>
            <a:r>
              <a:rPr lang="en-US" sz="2800" b="1" u="sng" dirty="0" err="1"/>
              <a:t>ossicles</a:t>
            </a:r>
            <a:r>
              <a:rPr lang="en-US" sz="2800" b="1" u="sng" dirty="0"/>
              <a:t> </a:t>
            </a:r>
            <a:r>
              <a:rPr lang="en-US" sz="2800" dirty="0"/>
              <a:t>: malleus, incus , stapes 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( hammer, anvil, stirrup)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Malleus attached to tympanic membrane, Stapes to membrane of oval window.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The auditory </a:t>
            </a:r>
            <a:r>
              <a:rPr lang="en-US" sz="2800" dirty="0" err="1"/>
              <a:t>ossicles</a:t>
            </a:r>
            <a:r>
              <a:rPr lang="en-US" sz="2800" dirty="0"/>
              <a:t> transmit vibration of ear drum to </a:t>
            </a:r>
            <a:r>
              <a:rPr lang="en-US" sz="2800" dirty="0">
                <a:solidFill>
                  <a:srgbClr val="FF0000"/>
                </a:solidFill>
              </a:rPr>
              <a:t>perilymph</a:t>
            </a:r>
            <a:r>
              <a:rPr lang="en-US" sz="2800" dirty="0"/>
              <a:t> of inner ear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/>
              <a:t>They are </a:t>
            </a:r>
            <a:r>
              <a:rPr lang="en-US" sz="2800" dirty="0">
                <a:solidFill>
                  <a:srgbClr val="FF0000"/>
                </a:solidFill>
              </a:rPr>
              <a:t>compact bone </a:t>
            </a:r>
            <a:r>
              <a:rPr lang="en-US" sz="2800" dirty="0"/>
              <a:t>without epiphysis, they articulate with each other by </a:t>
            </a:r>
            <a:r>
              <a:rPr lang="en-US" sz="2800" dirty="0">
                <a:solidFill>
                  <a:srgbClr val="FF0000"/>
                </a:solidFill>
              </a:rPr>
              <a:t>synovial joints </a:t>
            </a:r>
            <a:r>
              <a:rPr lang="en-US" sz="2800" dirty="0"/>
              <a:t>&amp; held together by ligaments.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US" sz="2800" b="1" dirty="0"/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800" b="1" u="sng" dirty="0"/>
              <a:t>Muscles</a:t>
            </a:r>
            <a:r>
              <a:rPr lang="en-US" sz="2800" dirty="0"/>
              <a:t> (2 </a:t>
            </a:r>
            <a:r>
              <a:rPr lang="en-US" sz="2800" dirty="0">
                <a:solidFill>
                  <a:srgbClr val="C00000"/>
                </a:solidFill>
              </a:rPr>
              <a:t>striated involuntary </a:t>
            </a:r>
            <a:r>
              <a:rPr lang="en-US" sz="2800" dirty="0" err="1">
                <a:solidFill>
                  <a:srgbClr val="C00000"/>
                </a:solidFill>
              </a:rPr>
              <a:t>ms</a:t>
            </a:r>
            <a:r>
              <a:rPr lang="en-US" sz="2800" dirty="0"/>
              <a:t>):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  Tensor tympani &amp; </a:t>
            </a:r>
            <a:r>
              <a:rPr lang="en-US" sz="2800" dirty="0" err="1"/>
              <a:t>Stapedius</a:t>
            </a: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/>
              <a:t> 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</a:t>
            </a:r>
            <a:endParaRPr lang="en-US"/>
          </a:p>
        </p:txBody>
      </p:sp>
      <p:pic>
        <p:nvPicPr>
          <p:cNvPr id="10244" name="Content Placeholder 3" descr="http://t1.gstatic.com/images?q=tbn:ANd9GcRM_ZAnma99zXHxlQFnkioCozePKiHg-XHEN0rkLeydEhlCqs1b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92075"/>
            <a:ext cx="2362200" cy="1812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5" name="TextBox 4"/>
          <p:cNvSpPr txBox="1">
            <a:spLocks noChangeArrowheads="1"/>
          </p:cNvSpPr>
          <p:nvPr/>
        </p:nvSpPr>
        <p:spPr bwMode="auto">
          <a:xfrm rot="3174143">
            <a:off x="6220620" y="1269206"/>
            <a:ext cx="17510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400" b="1"/>
              <a:t>Tympanic membrane</a:t>
            </a:r>
          </a:p>
        </p:txBody>
      </p:sp>
      <p:sp>
        <p:nvSpPr>
          <p:cNvPr id="10246" name="TextBox 5"/>
          <p:cNvSpPr txBox="1">
            <a:spLocks noChangeArrowheads="1"/>
          </p:cNvSpPr>
          <p:nvPr/>
        </p:nvSpPr>
        <p:spPr bwMode="auto">
          <a:xfrm rot="2044797">
            <a:off x="8274050" y="727075"/>
            <a:ext cx="11604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400" b="1"/>
              <a:t>Oval window</a:t>
            </a:r>
          </a:p>
        </p:txBody>
      </p:sp>
      <p:sp>
        <p:nvSpPr>
          <p:cNvPr id="10247" name="TextBox 6"/>
          <p:cNvSpPr txBox="1">
            <a:spLocks noChangeArrowheads="1"/>
          </p:cNvSpPr>
          <p:nvPr/>
        </p:nvSpPr>
        <p:spPr bwMode="auto">
          <a:xfrm>
            <a:off x="7429500" y="642938"/>
            <a:ext cx="4540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0" b="1"/>
              <a:t>M</a:t>
            </a:r>
            <a:endParaRPr lang="ar-JO" sz="2400" b="1"/>
          </a:p>
        </p:txBody>
      </p:sp>
      <p:sp>
        <p:nvSpPr>
          <p:cNvPr id="10248" name="TextBox 7"/>
          <p:cNvSpPr txBox="1">
            <a:spLocks noChangeArrowheads="1"/>
          </p:cNvSpPr>
          <p:nvPr/>
        </p:nvSpPr>
        <p:spPr bwMode="auto">
          <a:xfrm>
            <a:off x="7715250" y="285750"/>
            <a:ext cx="266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0" b="1"/>
              <a:t>I</a:t>
            </a:r>
            <a:endParaRPr lang="ar-JO" sz="2400" b="1"/>
          </a:p>
        </p:txBody>
      </p:sp>
      <p:sp>
        <p:nvSpPr>
          <p:cNvPr id="10249" name="TextBox 8"/>
          <p:cNvSpPr txBox="1">
            <a:spLocks noChangeArrowheads="1"/>
          </p:cNvSpPr>
          <p:nvPr/>
        </p:nvSpPr>
        <p:spPr bwMode="auto">
          <a:xfrm>
            <a:off x="8358188" y="966788"/>
            <a:ext cx="285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0" b="1"/>
              <a:t>S</a:t>
            </a:r>
            <a:endParaRPr lang="ar-JO" sz="2400" b="1"/>
          </a:p>
        </p:txBody>
      </p:sp>
      <p:pic>
        <p:nvPicPr>
          <p:cNvPr id="3074" name="Picture 2" descr="1.3 Ear Anatomy Flashcards | Quizlet">
            <a:extLst>
              <a:ext uri="{FF2B5EF4-FFF2-40B4-BE49-F238E27FC236}">
                <a16:creationId xmlns:a16="http://schemas.microsoft.com/office/drawing/2014/main" id="{5E24B188-FFEE-4C58-BF6C-525CF1FDE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681302"/>
            <a:ext cx="2664296" cy="213207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 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85BD0D362FE4498F457B21D75D702E" ma:contentTypeVersion="4" ma:contentTypeDescription="Create a new document." ma:contentTypeScope="" ma:versionID="abbba0ae70455f6d4c9bd8e40f68085f">
  <xsd:schema xmlns:xsd="http://www.w3.org/2001/XMLSchema" xmlns:xs="http://www.w3.org/2001/XMLSchema" xmlns:p="http://schemas.microsoft.com/office/2006/metadata/properties" xmlns:ns2="1f03ce4d-2404-4236-8700-bd01b623a4ab" targetNamespace="http://schemas.microsoft.com/office/2006/metadata/properties" ma:root="true" ma:fieldsID="ac039211ef6c9fd60a12070104ec8f04" ns2:_="">
    <xsd:import namespace="1f03ce4d-2404-4236-8700-bd01b623a4a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03ce4d-2404-4236-8700-bd01b623a4a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1302A6E-AFCC-48BD-BA57-D641956F4F6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26DD1BE-43BB-4D16-B480-E357DC971495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1f03ce4d-2404-4236-8700-bd01b623a4ab"/>
  </ds:schemaRefs>
</ds:datastoreItem>
</file>

<file path=customXml/itemProps3.xml><?xml version="1.0" encoding="utf-8"?>
<ds:datastoreItem xmlns:ds="http://schemas.openxmlformats.org/officeDocument/2006/customXml" ds:itemID="{C0DB3D4F-E84F-47C8-BCFC-BC90A860DE61}">
  <ds:schemaRefs>
    <ds:schemaRef ds:uri="http://schemas.microsoft.com/office/2006/metadata/properties"/>
    <ds:schemaRef ds:uri="http://www.w3.org/2000/xmln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3856</TotalTime>
  <Words>1742</Words>
  <Application>Microsoft Office PowerPoint</Application>
  <PresentationFormat>On-screen Show (4:3)</PresentationFormat>
  <Paragraphs>337</Paragraphs>
  <Slides>39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PowerPoint Presentation</vt:lpstr>
      <vt:lpstr>PowerPoint Presentation</vt:lpstr>
      <vt:lpstr>PowerPoint Presentation</vt:lpstr>
      <vt:lpstr>The External ear</vt:lpstr>
      <vt:lpstr>PowerPoint Presentation</vt:lpstr>
      <vt:lpstr>PowerPoint Presentation</vt:lpstr>
      <vt:lpstr>The Middle Ear (tympanic cavity)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Inner Ear ( labyrinth)</vt:lpstr>
      <vt:lpstr>PowerPoint Presentation</vt:lpstr>
      <vt:lpstr>PowerPoint Presentation</vt:lpstr>
      <vt:lpstr>PowerPoint Presentation</vt:lpstr>
      <vt:lpstr>The Cochlea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Organ of Corti</vt:lpstr>
      <vt:lpstr>PowerPoint Presentation</vt:lpstr>
      <vt:lpstr>PowerPoint Presentation</vt:lpstr>
      <vt:lpstr>PowerPoint Presentation</vt:lpstr>
      <vt:lpstr>PowerPoint Presentation</vt:lpstr>
      <vt:lpstr>Mechanism of Hearing</vt:lpstr>
      <vt:lpstr>PowerPoint Presentation</vt:lpstr>
      <vt:lpstr>The vestibule</vt:lpstr>
      <vt:lpstr>PowerPoint Presentation</vt:lpstr>
      <vt:lpstr>PowerPoint Presentation</vt:lpstr>
      <vt:lpstr>The Semicircular canals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Hala</dc:creator>
  <cp:lastModifiedBy>Sanabil Hassanat</cp:lastModifiedBy>
  <cp:revision>326</cp:revision>
  <dcterms:created xsi:type="dcterms:W3CDTF">2013-02-20T18:02:13Z</dcterms:created>
  <dcterms:modified xsi:type="dcterms:W3CDTF">2022-03-03T00:13:17Z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0x0101006F85BD0D362FE4498F457B21D75D702E</vt:lpwstr>
  </property>
</Properties>
</file>