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256" r:id="rId3"/>
    <p:sldId id="279" r:id="rId4"/>
    <p:sldId id="280" r:id="rId5"/>
    <p:sldId id="281" r:id="rId6"/>
    <p:sldId id="290" r:id="rId7"/>
    <p:sldId id="284" r:id="rId8"/>
    <p:sldId id="287" r:id="rId9"/>
    <p:sldId id="288" r:id="rId10"/>
    <p:sldId id="28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78" r:id="rId21"/>
    <p:sldId id="269" r:id="rId22"/>
    <p:sldId id="277" r:id="rId23"/>
    <p:sldId id="270" r:id="rId24"/>
    <p:sldId id="271" r:id="rId25"/>
    <p:sldId id="272" r:id="rId26"/>
    <p:sldId id="300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theme" Target="theme/theme1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viewProps" Target="view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C9E14-7307-480F-ACF7-D601B0D413C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92E6-6791-4019-9F1E-ADABC5DC3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F95518F-364B-ED03-CFF0-4FC73CAEC6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22208CC9-726E-2434-9CF6-A3906CA9C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2547F06-DA09-27FD-0EA9-870D6996A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F8649E-652A-41CF-8F5E-F387C63084F8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3E58-93DD-4558-85DC-F61683424629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2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604A-B014-4893-AC45-58BC2EA8AA47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6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F1D9-140C-41F5-A194-0C4B7DFBC1B6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D892-FD55-43AB-8FB1-186F6D1EA491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0202-5F58-4BDB-89AC-A19BAD374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1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149D-9228-44D5-B3EF-D63CCE64EB01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0202-5F58-4BDB-89AC-A19BAD374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2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F29C-A56F-45C5-975A-9171933E21A3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0202-5F58-4BDB-89AC-A19BAD374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0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543083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543083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35C8-8B69-4A7E-8E98-F8724FF6D37A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0202-5F58-4BDB-89AC-A19BAD374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1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50EE-5D09-4712-8F0C-0B130041DEBA}" type="datetime1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0202-5F58-4BDB-89AC-A19BAD374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01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F01A-BD40-4CEE-AEDD-5CFFBA43FA2F}" type="datetime1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0202-5F58-4BDB-89AC-A19BAD374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91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8410-36A6-4997-B986-743918BAC7F1}" type="datetime1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0202-5F58-4BDB-89AC-A19BAD374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5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9C89-A1AA-4B6D-B9CA-8A6254C33A16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0202-5F58-4BDB-89AC-A19BAD374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3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0DC2-5047-47E3-A011-2F465D0B5165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F040-6E8B-4A83-A641-E15F23F567F1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0202-5F58-4BDB-89AC-A19BAD374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0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F3A7F-6BBE-4F98-ADEB-117F41A0F914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0202-5F58-4BDB-89AC-A19BAD374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5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0200"/>
            <a:ext cx="2057400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9800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B778-BBC5-46FF-8EC5-05E3BB34E6B4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0202-5F58-4BDB-89AC-A19BAD374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4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7D58-441A-4B99-A9F4-9652F47193DD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7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E0D6-2891-4565-BF70-77E6300557CF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74C9-6F11-455A-9D4A-9594DFA85E29}" type="datetime1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9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84BD-5B20-4274-918E-B3C26CF5ED33}" type="datetime1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2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645D-A75B-424E-BE9D-EA859620D698}" type="datetime1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2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0D75-70EC-453B-922C-F5A8B90D4913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3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48EF-7239-472F-B7CC-C38088AFE6D2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0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5EFF-8138-4DF9-A99E-D952B363A570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1FCBA-9526-41D6-B193-52D5E0477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C9FCB"/>
            </a:gs>
            <a:gs pos="13000">
              <a:srgbClr val="F8B656"/>
            </a:gs>
            <a:gs pos="21001">
              <a:srgbClr val="F8B049"/>
            </a:gs>
            <a:gs pos="96000">
              <a:srgbClr val="A7FBB1"/>
            </a:gs>
            <a:gs pos="67000">
              <a:srgbClr val="84F88A"/>
            </a:gs>
            <a:gs pos="100000">
              <a:schemeClr val="accent6">
                <a:lumMod val="40000"/>
                <a:lumOff val="60000"/>
              </a:schemeClr>
            </a:gs>
            <a:gs pos="82001">
              <a:srgbClr val="D585B5"/>
            </a:gs>
            <a:gs pos="100000">
              <a:srgbClr val="F9C06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3980-1C2D-4D51-81F7-8DC6A741C794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0202-5F58-4BDB-89AC-A19BAD374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29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wmf" /><Relationship Id="rId4" Type="http://schemas.openxmlformats.org/officeDocument/2006/relationships/image" Target="../media/image23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0.png" /><Relationship Id="rId4" Type="http://schemas.openxmlformats.org/officeDocument/2006/relationships/image" Target="../media/image29.jpe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 /><Relationship Id="rId3" Type="http://schemas.openxmlformats.org/officeDocument/2006/relationships/image" Target="../media/image32.jpeg" /><Relationship Id="rId7" Type="http://schemas.openxmlformats.org/officeDocument/2006/relationships/image" Target="../media/image36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35.jpeg" /><Relationship Id="rId11" Type="http://schemas.openxmlformats.org/officeDocument/2006/relationships/image" Target="../media/image40.jpeg" /><Relationship Id="rId5" Type="http://schemas.openxmlformats.org/officeDocument/2006/relationships/image" Target="../media/image34.jpeg" /><Relationship Id="rId10" Type="http://schemas.openxmlformats.org/officeDocument/2006/relationships/image" Target="../media/image39.jpeg" /><Relationship Id="rId4" Type="http://schemas.openxmlformats.org/officeDocument/2006/relationships/image" Target="../media/image33.jpeg" /><Relationship Id="rId9" Type="http://schemas.openxmlformats.org/officeDocument/2006/relationships/image" Target="../media/image38.jpe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hyperlink" Target="http://rds.yahoo.com/_ylt=A9gnMiHlUwZGbmMA1hOJzbkF;_ylu=X3oDMTBwNGVhYjlyBHBvcwMyBHNlYwNzcgR2dGlkA0k5OTlfNzM-/SIG=1nkg3hm2e/EXP=1174906213/**http:/images.search.yahoo.com/search/images/view?back=http://images.search.yahoo.com/search/images?p=Hydrocephalus&amp;sp=1&amp;fr2=sp-top&amp;ei=UTF-8&amp;fr=yfp-t-501&amp;x=wrt&amp;ei=UTF-8&amp;SpellState=n-2579797950_q-i.EPq08h0h4psCStjwG0zQAAAA@@&amp;w=180&amp;h=231&amp;imgurl=www.telegraph.co.uk/news/graphics/2005/04/28/wviet28a.jpg&amp;rurl=http://www.telegraph.co.uk/news/main.jhtml?xml=/news/2005/04/28/wviet28.xml&amp;sSheet=/news/2005/04/28/ixworld.html&amp;size=11.6kB&amp;name=wviet28a.jpg&amp;p=Hydrocephalus&amp;type=jpeg&amp;no=2&amp;tt=7,544&amp;oid=6dc8e6f070b6f944&amp;ei=UTF-8" TargetMode="Externa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2.jpe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 /><Relationship Id="rId13" Type="http://schemas.openxmlformats.org/officeDocument/2006/relationships/image" Target="../media/image20.jpeg" /><Relationship Id="rId3" Type="http://schemas.openxmlformats.org/officeDocument/2006/relationships/image" Target="../media/image10.jpeg" /><Relationship Id="rId7" Type="http://schemas.openxmlformats.org/officeDocument/2006/relationships/image" Target="../media/image14.jpeg" /><Relationship Id="rId12" Type="http://schemas.openxmlformats.org/officeDocument/2006/relationships/image" Target="../media/image19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jpeg" /><Relationship Id="rId11" Type="http://schemas.openxmlformats.org/officeDocument/2006/relationships/image" Target="../media/image18.jpeg" /><Relationship Id="rId5" Type="http://schemas.openxmlformats.org/officeDocument/2006/relationships/image" Target="../media/image12.jpeg" /><Relationship Id="rId10" Type="http://schemas.openxmlformats.org/officeDocument/2006/relationships/image" Target="../media/image17.jpeg" /><Relationship Id="rId4" Type="http://schemas.openxmlformats.org/officeDocument/2006/relationships/image" Target="../media/image11.jpeg" /><Relationship Id="rId9" Type="http://schemas.openxmlformats.org/officeDocument/2006/relationships/image" Target="../media/image16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AFCC-A99A-327D-1D61-BF1F29C71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231" y="1188564"/>
            <a:ext cx="7772400" cy="23876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Lymphatic Filariasis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0A5BE-2FFD-053C-6B01-C5D29EED8128}"/>
              </a:ext>
            </a:extLst>
          </p:cNvPr>
          <p:cNvSpPr txBox="1"/>
          <p:nvPr/>
        </p:nvSpPr>
        <p:spPr>
          <a:xfrm>
            <a:off x="1469962" y="3500083"/>
            <a:ext cx="56305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Presented by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Associate Professor Dina Abou </a:t>
            </a:r>
            <a:r>
              <a:rPr lang="en-US" sz="2800" b="1" dirty="0" err="1">
                <a:solidFill>
                  <a:srgbClr val="C00000"/>
                </a:solidFill>
              </a:rPr>
              <a:t>Rayia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No photo description available.">
            <a:extLst>
              <a:ext uri="{FF2B5EF4-FFF2-40B4-BE49-F238E27FC236}">
                <a16:creationId xmlns:a16="http://schemas.microsoft.com/office/drawing/2014/main" id="{40B51185-CDFC-9C85-9E81-BCB5A4B48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83" y="58752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sts.jpg">
            <a:extLst>
              <a:ext uri="{FF2B5EF4-FFF2-40B4-BE49-F238E27FC236}">
                <a16:creationId xmlns:a16="http://schemas.microsoft.com/office/drawing/2014/main" id="{7CE6C817-2B01-E447-D1D5-431F53135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1301" y="3838125"/>
            <a:ext cx="1903437" cy="3019875"/>
          </a:xfrm>
          <a:prstGeom prst="roundRect">
            <a:avLst>
              <a:gd name="adj" fmla="val 12816"/>
            </a:avLst>
          </a:prstGeom>
          <a:solidFill>
            <a:sysClr val="window" lastClr="FFFFFF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63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2" descr="D:\parasitology images\wuchereria bancrofti images\3029599870_faecf4865c[1].jpg">
            <a:extLst>
              <a:ext uri="{FF2B5EF4-FFF2-40B4-BE49-F238E27FC236}">
                <a16:creationId xmlns:a16="http://schemas.microsoft.com/office/drawing/2014/main" id="{89BF1CE1-E1B6-75B5-D865-04271A24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2" y="163213"/>
            <a:ext cx="2087563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arasitology images\wuchereria bancrofti images\3029599900_306c972145[1].jpg">
            <a:extLst>
              <a:ext uri="{FF2B5EF4-FFF2-40B4-BE49-F238E27FC236}">
                <a16:creationId xmlns:a16="http://schemas.microsoft.com/office/drawing/2014/main" id="{9B23D426-85AC-563E-6B6A-D59706A1E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1" y="5137169"/>
            <a:ext cx="2303463" cy="152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F3DE7-C931-0611-340E-1D0CE7F3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1931" y="6480194"/>
            <a:ext cx="2057400" cy="365125"/>
          </a:xfrm>
        </p:spPr>
        <p:txBody>
          <a:bodyPr/>
          <a:lstStyle/>
          <a:p>
            <a:fld id="{7E51FCBA-9526-41D6-B193-52D5E04775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2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451FCB-C7B7-DAF0-6952-626545409BB0}"/>
              </a:ext>
            </a:extLst>
          </p:cNvPr>
          <p:cNvSpPr txBox="1"/>
          <p:nvPr/>
        </p:nvSpPr>
        <p:spPr>
          <a:xfrm>
            <a:off x="3143250" y="571500"/>
            <a:ext cx="22860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Elephantiasis</a:t>
            </a:r>
            <a:endParaRPr lang="ar-EG" sz="24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4BCDB-4266-3E33-B4B8-7D6A64ECF336}"/>
              </a:ext>
            </a:extLst>
          </p:cNvPr>
          <p:cNvSpPr txBox="1"/>
          <p:nvPr/>
        </p:nvSpPr>
        <p:spPr>
          <a:xfrm>
            <a:off x="357188" y="1214438"/>
            <a:ext cx="8358187" cy="1338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occurs after a long duration (5-10 years).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It is usually affected most dependent parts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e.g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Legs, scrotum, &amp; vulva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Blood sample is negative for microfilaria.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10419-3F2D-3FCE-6CF7-B817EF3085B9}"/>
              </a:ext>
            </a:extLst>
          </p:cNvPr>
          <p:cNvSpPr txBox="1"/>
          <p:nvPr/>
        </p:nvSpPr>
        <p:spPr>
          <a:xfrm>
            <a:off x="3429000" y="2714625"/>
            <a:ext cx="1785938" cy="4000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Presented by</a:t>
            </a:r>
            <a:endParaRPr lang="ar-EG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2E0FA7-50A7-1770-2E24-FA592BCD1745}"/>
              </a:ext>
            </a:extLst>
          </p:cNvPr>
          <p:cNvCxnSpPr/>
          <p:nvPr/>
        </p:nvCxnSpPr>
        <p:spPr>
          <a:xfrm rot="5400000">
            <a:off x="4179888" y="3392488"/>
            <a:ext cx="357187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53B6F5-9B0C-EA0D-3D16-BAAE2B16E30D}"/>
              </a:ext>
            </a:extLst>
          </p:cNvPr>
          <p:cNvCxnSpPr/>
          <p:nvPr/>
        </p:nvCxnSpPr>
        <p:spPr>
          <a:xfrm rot="10800000">
            <a:off x="1214438" y="3429000"/>
            <a:ext cx="314325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140218-8F42-938B-DBB1-224724367696}"/>
              </a:ext>
            </a:extLst>
          </p:cNvPr>
          <p:cNvCxnSpPr/>
          <p:nvPr/>
        </p:nvCxnSpPr>
        <p:spPr>
          <a:xfrm>
            <a:off x="4214813" y="3429000"/>
            <a:ext cx="357187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5FF829-3BEB-4C41-4246-A2D58EC00E26}"/>
              </a:ext>
            </a:extLst>
          </p:cNvPr>
          <p:cNvCxnSpPr/>
          <p:nvPr/>
        </p:nvCxnSpPr>
        <p:spPr>
          <a:xfrm rot="5400000">
            <a:off x="1072357" y="3571081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1F590A-CAE8-562F-DE8C-3F7E92BF41C7}"/>
              </a:ext>
            </a:extLst>
          </p:cNvPr>
          <p:cNvCxnSpPr/>
          <p:nvPr/>
        </p:nvCxnSpPr>
        <p:spPr>
          <a:xfrm rot="5400000">
            <a:off x="4251325" y="3535363"/>
            <a:ext cx="214313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95283E-83D5-A9C0-D465-1C89164FC0DB}"/>
              </a:ext>
            </a:extLst>
          </p:cNvPr>
          <p:cNvCxnSpPr/>
          <p:nvPr/>
        </p:nvCxnSpPr>
        <p:spPr>
          <a:xfrm rot="5400000">
            <a:off x="7643813" y="3571875"/>
            <a:ext cx="287338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95F2C4D-2698-8F25-E3D5-EDC348014BC2}"/>
              </a:ext>
            </a:extLst>
          </p:cNvPr>
          <p:cNvSpPr txBox="1"/>
          <p:nvPr/>
        </p:nvSpPr>
        <p:spPr>
          <a:xfrm>
            <a:off x="357188" y="3714750"/>
            <a:ext cx="2643187" cy="29654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Exessive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protein in lymph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exudate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stimulates proliferation of fibrous connective tissue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thickening of the affected part.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48DA6A-FCEA-1764-E2B5-78E9624A1947}"/>
              </a:ext>
            </a:extLst>
          </p:cNvPr>
          <p:cNvSpPr txBox="1"/>
          <p:nvPr/>
        </p:nvSpPr>
        <p:spPr>
          <a:xfrm>
            <a:off x="3143250" y="3714750"/>
            <a:ext cx="2928938" cy="2135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skin and underlying tissue become hard, dense, cracked and non pitting with loss of elasticity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2EECD9-B6EC-7E37-AEE2-39CC6E1ECC74}"/>
              </a:ext>
            </a:extLst>
          </p:cNvPr>
          <p:cNvSpPr txBox="1"/>
          <p:nvPr/>
        </p:nvSpPr>
        <p:spPr>
          <a:xfrm>
            <a:off x="6429375" y="3786188"/>
            <a:ext cx="2428875" cy="21193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skin appears rough, folded, stretched &amp;fissured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bacteria and fungal infection.</a:t>
            </a:r>
          </a:p>
        </p:txBody>
      </p:sp>
      <p:sp>
        <p:nvSpPr>
          <p:cNvPr id="32782" name="Slide Number Placeholder 13">
            <a:extLst>
              <a:ext uri="{FF2B5EF4-FFF2-40B4-BE49-F238E27FC236}">
                <a16:creationId xmlns:a16="http://schemas.microsoft.com/office/drawing/2014/main" id="{109AD090-58C8-1903-4E12-979DB953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fld id="{039A2433-4D24-47BD-9B4C-9DBA4603A52B}" type="slidenum">
              <a:rPr lang="en-US" altLang="en-US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10</a:t>
            </a:fld>
            <a:endParaRPr lang="en-US" altLang="en-US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F77BC6DD-6689-2122-0BB6-C81C7542C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46" y="0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elephantiasis2">
            <a:extLst>
              <a:ext uri="{FF2B5EF4-FFF2-40B4-BE49-F238E27FC236}">
                <a16:creationId xmlns:a16="http://schemas.microsoft.com/office/drawing/2014/main" id="{C891B063-24F1-A9AB-4EAA-45732894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elephantiasis_2">
            <a:extLst>
              <a:ext uri="{FF2B5EF4-FFF2-40B4-BE49-F238E27FC236}">
                <a16:creationId xmlns:a16="http://schemas.microsoft.com/office/drawing/2014/main" id="{561B1F3C-2915-0A68-BFAE-96B5D245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eleph_clip_image004">
            <a:extLst>
              <a:ext uri="{FF2B5EF4-FFF2-40B4-BE49-F238E27FC236}">
                <a16:creationId xmlns:a16="http://schemas.microsoft.com/office/drawing/2014/main" id="{0B7AFAD0-7980-E703-7E38-AB7221E7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571875"/>
            <a:ext cx="392906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A9B82B6B-CC83-8165-540A-00A687B5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48577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Slide Number Placeholder 7">
            <a:extLst>
              <a:ext uri="{FF2B5EF4-FFF2-40B4-BE49-F238E27FC236}">
                <a16:creationId xmlns:a16="http://schemas.microsoft.com/office/drawing/2014/main" id="{9E075FB0-F2CE-E53D-CBE7-F397179C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fld id="{01B4FCCF-4EEC-4397-841B-65576A346A75}" type="slidenum">
              <a:rPr lang="en-US" altLang="en-US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11</a:t>
            </a:fld>
            <a:endParaRPr lang="en-US" altLang="en-US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BB0453-79D1-D6D1-10B3-EB07D62E6C56}"/>
              </a:ext>
            </a:extLst>
          </p:cNvPr>
          <p:cNvSpPr txBox="1"/>
          <p:nvPr/>
        </p:nvSpPr>
        <p:spPr>
          <a:xfrm>
            <a:off x="1464468" y="390807"/>
            <a:ext cx="6215063" cy="954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4-Tropical pulmonary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(Occult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filariasis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91B02-3BD1-8A02-F6E2-A86DCA46395A}"/>
              </a:ext>
            </a:extLst>
          </p:cNvPr>
          <p:cNvSpPr txBox="1"/>
          <p:nvPr/>
        </p:nvSpPr>
        <p:spPr>
          <a:xfrm>
            <a:off x="357188" y="1643063"/>
            <a:ext cx="8429625" cy="493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Occurs in endemic areas of filariasis due to immunologic hyperresponsiveness to microfilaria. </a:t>
            </a: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No classical lymphatic pathology and no microfilaria in the blood.</a:t>
            </a: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The </a:t>
            </a:r>
            <a:r>
              <a:rPr lang="en-US" sz="2400" b="1" dirty="0" err="1">
                <a:solidFill>
                  <a:srgbClr val="002060"/>
                </a:solidFill>
                <a:cs typeface="Arial" pitchFamily="34" charset="0"/>
              </a:rPr>
              <a:t>microfilariae</a:t>
            </a: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 are seen in the lung tissues. </a:t>
            </a: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Scattered </a:t>
            </a: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lung opacities </a:t>
            </a: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with asthmatic cough and wheeze.</a:t>
            </a: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Marked </a:t>
            </a:r>
            <a:r>
              <a:rPr lang="en-US" sz="2400" b="1" dirty="0" err="1">
                <a:solidFill>
                  <a:srgbClr val="C00000"/>
                </a:solidFill>
                <a:cs typeface="Arial" pitchFamily="34" charset="0"/>
              </a:rPr>
              <a:t>eosinophilia</a:t>
            </a: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(3000 - 60.000 cells/ mm</a:t>
            </a:r>
            <a:r>
              <a:rPr lang="en-US" sz="2400" b="1" baseline="30000" dirty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) with </a:t>
            </a: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high </a:t>
            </a:r>
            <a:r>
              <a:rPr lang="en-US" sz="2400" b="1" dirty="0" err="1">
                <a:solidFill>
                  <a:srgbClr val="C00000"/>
                </a:solidFill>
                <a:cs typeface="Arial" pitchFamily="34" charset="0"/>
              </a:rPr>
              <a:t>IgE</a:t>
            </a: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 levels </a:t>
            </a: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and </a:t>
            </a: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high </a:t>
            </a:r>
            <a:r>
              <a:rPr lang="en-US" sz="2400" b="1" dirty="0" err="1">
                <a:solidFill>
                  <a:srgbClr val="C00000"/>
                </a:solidFill>
                <a:cs typeface="Arial" pitchFamily="34" charset="0"/>
              </a:rPr>
              <a:t>antifilarial</a:t>
            </a: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 antibody titer</a:t>
            </a: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en-US" sz="2000" b="1" dirty="0">
              <a:cs typeface="Arial" pitchFamily="34" charset="0"/>
            </a:endParaRPr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8CE64E0C-F655-ECD4-2236-8812471C2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46" y="0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3B0AB5-D93C-FA80-45A9-73D8E732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78B3F0-23BF-BCC2-91E5-7556F5B745C8}"/>
              </a:ext>
            </a:extLst>
          </p:cNvPr>
          <p:cNvSpPr txBox="1"/>
          <p:nvPr/>
        </p:nvSpPr>
        <p:spPr>
          <a:xfrm>
            <a:off x="2643188" y="714375"/>
            <a:ext cx="4071937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25098C-1086-D40F-5932-84BD6327C552}"/>
              </a:ext>
            </a:extLst>
          </p:cNvPr>
          <p:cNvCxnSpPr/>
          <p:nvPr/>
        </p:nvCxnSpPr>
        <p:spPr>
          <a:xfrm rot="10800000">
            <a:off x="857250" y="1571625"/>
            <a:ext cx="3500438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F096F5-35E3-70D2-82D0-00645F80CB3D}"/>
              </a:ext>
            </a:extLst>
          </p:cNvPr>
          <p:cNvCxnSpPr/>
          <p:nvPr/>
        </p:nvCxnSpPr>
        <p:spPr>
          <a:xfrm rot="5400000">
            <a:off x="4214019" y="1427956"/>
            <a:ext cx="28575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B142AD-E97D-C1EF-BFC8-0428E6CA3F5D}"/>
              </a:ext>
            </a:extLst>
          </p:cNvPr>
          <p:cNvCxnSpPr/>
          <p:nvPr/>
        </p:nvCxnSpPr>
        <p:spPr>
          <a:xfrm>
            <a:off x="4357688" y="1571625"/>
            <a:ext cx="3786187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86CA76-EB94-8E45-C2FD-646BA67EEE06}"/>
              </a:ext>
            </a:extLst>
          </p:cNvPr>
          <p:cNvCxnSpPr/>
          <p:nvPr/>
        </p:nvCxnSpPr>
        <p:spPr>
          <a:xfrm rot="5400000">
            <a:off x="749300" y="1677988"/>
            <a:ext cx="214313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0110721-D4E9-AAC7-A09D-AC832E59076B}"/>
              </a:ext>
            </a:extLst>
          </p:cNvPr>
          <p:cNvSpPr txBox="1"/>
          <p:nvPr/>
        </p:nvSpPr>
        <p:spPr>
          <a:xfrm>
            <a:off x="214313" y="1928813"/>
            <a:ext cx="1643062" cy="120015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Blood examination for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microfilariae</a:t>
            </a:r>
            <a:endParaRPr lang="ar-EG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92028F-3CA4-33F3-FC8A-F573F9244B6A}"/>
              </a:ext>
            </a:extLst>
          </p:cNvPr>
          <p:cNvSpPr txBox="1"/>
          <p:nvPr/>
        </p:nvSpPr>
        <p:spPr>
          <a:xfrm>
            <a:off x="2428875" y="2000250"/>
            <a:ext cx="2286000" cy="92392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lvl="4" algn="ctr" eaLnBrk="1" hangingPunct="1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Examination of urine 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chyluria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 for microfilaria</a:t>
            </a:r>
            <a:endParaRPr lang="ar-E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10D0E2-150D-A389-5331-41882646AF29}"/>
              </a:ext>
            </a:extLst>
          </p:cNvPr>
          <p:cNvCxnSpPr/>
          <p:nvPr/>
        </p:nvCxnSpPr>
        <p:spPr>
          <a:xfrm rot="5400000">
            <a:off x="1108075" y="2606675"/>
            <a:ext cx="207168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2E732D9-CED8-004F-A93E-699EB64D7018}"/>
              </a:ext>
            </a:extLst>
          </p:cNvPr>
          <p:cNvSpPr txBox="1"/>
          <p:nvPr/>
        </p:nvSpPr>
        <p:spPr>
          <a:xfrm>
            <a:off x="1285875" y="3714750"/>
            <a:ext cx="1928813" cy="92392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lvl="4" algn="ctr" eaLnBrk="1" hangingPunct="1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Aspiration of lymph nodes or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hydrocele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  <a:endParaRPr lang="ar-EG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44F11FB-7CBE-6981-118E-0AE4991EDFE6}"/>
              </a:ext>
            </a:extLst>
          </p:cNvPr>
          <p:cNvCxnSpPr/>
          <p:nvPr/>
        </p:nvCxnSpPr>
        <p:spPr>
          <a:xfrm rot="5400000">
            <a:off x="3965575" y="2606675"/>
            <a:ext cx="2071688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871485F-6E73-8348-8579-24EB13DFF8A2}"/>
              </a:ext>
            </a:extLst>
          </p:cNvPr>
          <p:cNvSpPr txBox="1"/>
          <p:nvPr/>
        </p:nvSpPr>
        <p:spPr>
          <a:xfrm>
            <a:off x="3929063" y="3786188"/>
            <a:ext cx="2143125" cy="646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lvl="4" algn="ctr" eaLnBrk="1" hangingPunct="1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X-ray </a:t>
            </a:r>
          </a:p>
          <a:p>
            <a:pPr marL="0" lvl="4" algn="ctr" eaLnBrk="1" hangingPunct="1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for calcified adult.</a:t>
            </a:r>
            <a:endParaRPr lang="ar-EG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F793B0-FB7E-73A4-451B-B4C28099DCF0}"/>
              </a:ext>
            </a:extLst>
          </p:cNvPr>
          <p:cNvCxnSpPr/>
          <p:nvPr/>
        </p:nvCxnSpPr>
        <p:spPr>
          <a:xfrm rot="5400000">
            <a:off x="5858669" y="1713706"/>
            <a:ext cx="28575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70620B-6A82-34FD-382B-01E03A2B8C17}"/>
              </a:ext>
            </a:extLst>
          </p:cNvPr>
          <p:cNvSpPr txBox="1"/>
          <p:nvPr/>
        </p:nvSpPr>
        <p:spPr>
          <a:xfrm>
            <a:off x="5143500" y="2000250"/>
            <a:ext cx="2143125" cy="3698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Immunodiagnosis</a:t>
            </a:r>
            <a:endParaRPr lang="ar-EG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BCFB737-51BB-5592-0E4B-CEC4705E2949}"/>
              </a:ext>
            </a:extLst>
          </p:cNvPr>
          <p:cNvCxnSpPr/>
          <p:nvPr/>
        </p:nvCxnSpPr>
        <p:spPr>
          <a:xfrm rot="5400000">
            <a:off x="3179763" y="1749425"/>
            <a:ext cx="357188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55B1B31-794A-BD84-69E6-1770AEFC9F57}"/>
              </a:ext>
            </a:extLst>
          </p:cNvPr>
          <p:cNvCxnSpPr/>
          <p:nvPr/>
        </p:nvCxnSpPr>
        <p:spPr>
          <a:xfrm rot="5400000">
            <a:off x="6358731" y="2642394"/>
            <a:ext cx="214312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3DEB091-472B-81C5-9325-8A27416A47A8}"/>
              </a:ext>
            </a:extLst>
          </p:cNvPr>
          <p:cNvSpPr txBox="1"/>
          <p:nvPr/>
        </p:nvSpPr>
        <p:spPr>
          <a:xfrm>
            <a:off x="7572375" y="1857375"/>
            <a:ext cx="1571625" cy="64611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Eosinophilia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(6-26%).</a:t>
            </a:r>
            <a:endParaRPr lang="ar-EG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2819A0B-6183-32C1-3DD1-E2CF1571CC54}"/>
              </a:ext>
            </a:extLst>
          </p:cNvPr>
          <p:cNvCxnSpPr/>
          <p:nvPr/>
        </p:nvCxnSpPr>
        <p:spPr>
          <a:xfrm rot="5400000">
            <a:off x="8001794" y="1713706"/>
            <a:ext cx="28575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D23E647-3ED8-97BE-5401-169FF8FC798F}"/>
              </a:ext>
            </a:extLst>
          </p:cNvPr>
          <p:cNvSpPr txBox="1"/>
          <p:nvPr/>
        </p:nvSpPr>
        <p:spPr>
          <a:xfrm>
            <a:off x="7000875" y="3857625"/>
            <a:ext cx="928688" cy="3698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PCR</a:t>
            </a:r>
            <a:endParaRPr lang="ar-EG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C4D456-5E27-90AF-7D22-7948FC09B8AA}"/>
              </a:ext>
            </a:extLst>
          </p:cNvPr>
          <p:cNvCxnSpPr/>
          <p:nvPr/>
        </p:nvCxnSpPr>
        <p:spPr>
          <a:xfrm rot="5400000">
            <a:off x="-35719" y="4107657"/>
            <a:ext cx="17859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B23CC9-E89F-3969-2DB4-2E208D69B4ED}"/>
              </a:ext>
            </a:extLst>
          </p:cNvPr>
          <p:cNvCxnSpPr/>
          <p:nvPr/>
        </p:nvCxnSpPr>
        <p:spPr>
          <a:xfrm>
            <a:off x="857250" y="5000625"/>
            <a:ext cx="6786563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CACB33B-AC7B-BC0A-A60F-9F68DE5401C1}"/>
              </a:ext>
            </a:extLst>
          </p:cNvPr>
          <p:cNvCxnSpPr/>
          <p:nvPr/>
        </p:nvCxnSpPr>
        <p:spPr>
          <a:xfrm rot="5400000">
            <a:off x="7501732" y="5142706"/>
            <a:ext cx="285750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E14A6E7-2E9F-AECB-2853-363EC7A8ED45}"/>
              </a:ext>
            </a:extLst>
          </p:cNvPr>
          <p:cNvCxnSpPr/>
          <p:nvPr/>
        </p:nvCxnSpPr>
        <p:spPr>
          <a:xfrm rot="5400000">
            <a:off x="5144294" y="5142706"/>
            <a:ext cx="28575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5AF6340-C12B-06EE-CE00-E4B41E21AEAE}"/>
              </a:ext>
            </a:extLst>
          </p:cNvPr>
          <p:cNvCxnSpPr/>
          <p:nvPr/>
        </p:nvCxnSpPr>
        <p:spPr>
          <a:xfrm rot="5400000">
            <a:off x="3000375" y="5143500"/>
            <a:ext cx="28575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0163D4A-AD90-40E2-9506-E0A718DB6322}"/>
              </a:ext>
            </a:extLst>
          </p:cNvPr>
          <p:cNvCxnSpPr/>
          <p:nvPr/>
        </p:nvCxnSpPr>
        <p:spPr>
          <a:xfrm rot="5400000">
            <a:off x="1142206" y="5215732"/>
            <a:ext cx="287337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1FE7EFA-07B6-E359-E7C0-B41EA643B0D1}"/>
              </a:ext>
            </a:extLst>
          </p:cNvPr>
          <p:cNvSpPr txBox="1"/>
          <p:nvPr/>
        </p:nvSpPr>
        <p:spPr>
          <a:xfrm>
            <a:off x="571500" y="5357813"/>
            <a:ext cx="1571625" cy="646112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Wet mount preparation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52B1EE9-E881-4642-DD08-9D6C05D70C4C}"/>
              </a:ext>
            </a:extLst>
          </p:cNvPr>
          <p:cNvSpPr txBox="1"/>
          <p:nvPr/>
        </p:nvSpPr>
        <p:spPr>
          <a:xfrm>
            <a:off x="2286000" y="5357813"/>
            <a:ext cx="2000250" cy="12001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Stained thin &amp; thick blood films by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Giemsa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Leishman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7EE725C-295B-BC77-078A-D219BE8F755F}"/>
              </a:ext>
            </a:extLst>
          </p:cNvPr>
          <p:cNvSpPr txBox="1"/>
          <p:nvPr/>
        </p:nvSpPr>
        <p:spPr>
          <a:xfrm>
            <a:off x="4500563" y="5286375"/>
            <a:ext cx="1928812" cy="13382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Concentration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techniques: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-Knott’s method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-Counting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chamber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173DC7D-DD0E-0DF9-A5A2-A3F768C575DD}"/>
              </a:ext>
            </a:extLst>
          </p:cNvPr>
          <p:cNvSpPr txBox="1"/>
          <p:nvPr/>
        </p:nvSpPr>
        <p:spPr>
          <a:xfrm>
            <a:off x="6572250" y="5286375"/>
            <a:ext cx="2357438" cy="9239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Diethylcarbamazine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Hetrazan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Provocation test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1C21992-21C2-FA54-62A9-1539AABEA4D5}"/>
              </a:ext>
            </a:extLst>
          </p:cNvPr>
          <p:cNvCxnSpPr/>
          <p:nvPr/>
        </p:nvCxnSpPr>
        <p:spPr>
          <a:xfrm rot="5400000">
            <a:off x="6037262" y="2535238"/>
            <a:ext cx="214313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2EA1FA0-0065-A050-48D0-DFB535733D6D}"/>
              </a:ext>
            </a:extLst>
          </p:cNvPr>
          <p:cNvSpPr txBox="1"/>
          <p:nvPr/>
        </p:nvSpPr>
        <p:spPr>
          <a:xfrm>
            <a:off x="5357813" y="2714625"/>
            <a:ext cx="1643062" cy="923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Skin test &amp; serological testes</a:t>
            </a:r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F3F7F357-6407-2E7C-A16A-791E4FED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46" y="0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B3B94-D91F-4CD6-D69B-245F09F1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926D8-F0AE-A993-DAC0-CAFB67CB6935}"/>
              </a:ext>
            </a:extLst>
          </p:cNvPr>
          <p:cNvSpPr txBox="1"/>
          <p:nvPr/>
        </p:nvSpPr>
        <p:spPr>
          <a:xfrm>
            <a:off x="3214688" y="714375"/>
            <a:ext cx="2214562" cy="584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76A543-0D08-2D3D-3137-A265FFDE4773}"/>
              </a:ext>
            </a:extLst>
          </p:cNvPr>
          <p:cNvCxnSpPr/>
          <p:nvPr/>
        </p:nvCxnSpPr>
        <p:spPr>
          <a:xfrm rot="5400000">
            <a:off x="4072732" y="1570831"/>
            <a:ext cx="285750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D6892-CCDA-D922-51B1-58CC4B5054F3}"/>
              </a:ext>
            </a:extLst>
          </p:cNvPr>
          <p:cNvCxnSpPr/>
          <p:nvPr/>
        </p:nvCxnSpPr>
        <p:spPr>
          <a:xfrm rot="10800000">
            <a:off x="1785938" y="1714500"/>
            <a:ext cx="2286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7A355B-A376-FF8F-FEEA-1757A9ABDAAF}"/>
              </a:ext>
            </a:extLst>
          </p:cNvPr>
          <p:cNvCxnSpPr/>
          <p:nvPr/>
        </p:nvCxnSpPr>
        <p:spPr>
          <a:xfrm>
            <a:off x="3929063" y="1714500"/>
            <a:ext cx="314325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3216AD-D859-EC5F-443F-F97586CE6E7E}"/>
              </a:ext>
            </a:extLst>
          </p:cNvPr>
          <p:cNvCxnSpPr/>
          <p:nvPr/>
        </p:nvCxnSpPr>
        <p:spPr>
          <a:xfrm rot="5400000">
            <a:off x="1608138" y="1892300"/>
            <a:ext cx="357188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5D84E9-EECF-26C9-EFE6-B3BD1F3C2219}"/>
              </a:ext>
            </a:extLst>
          </p:cNvPr>
          <p:cNvCxnSpPr/>
          <p:nvPr/>
        </p:nvCxnSpPr>
        <p:spPr>
          <a:xfrm rot="5400000">
            <a:off x="6894513" y="1892300"/>
            <a:ext cx="357188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BAF16EB-B5DF-FCEF-6710-0440D537CBDF}"/>
              </a:ext>
            </a:extLst>
          </p:cNvPr>
          <p:cNvSpPr txBox="1"/>
          <p:nvPr/>
        </p:nvSpPr>
        <p:spPr>
          <a:xfrm>
            <a:off x="1071563" y="2214563"/>
            <a:ext cx="2000250" cy="46196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Early cases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DB54FF-2573-F003-63E6-FB0E8DD71B0B}"/>
              </a:ext>
            </a:extLst>
          </p:cNvPr>
          <p:cNvSpPr txBox="1"/>
          <p:nvPr/>
        </p:nvSpPr>
        <p:spPr>
          <a:xfrm>
            <a:off x="6215063" y="2143125"/>
            <a:ext cx="1785937" cy="46196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Late cases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1E84CE-88C6-3C34-8169-735EF80B5717}"/>
              </a:ext>
            </a:extLst>
          </p:cNvPr>
          <p:cNvCxnSpPr/>
          <p:nvPr/>
        </p:nvCxnSpPr>
        <p:spPr>
          <a:xfrm rot="5400000">
            <a:off x="1643857" y="2856706"/>
            <a:ext cx="285750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F40205E-3BA4-A94A-CFE7-2FBCC5F86EF6}"/>
              </a:ext>
            </a:extLst>
          </p:cNvPr>
          <p:cNvSpPr txBox="1"/>
          <p:nvPr/>
        </p:nvSpPr>
        <p:spPr>
          <a:xfrm>
            <a:off x="571500" y="3071813"/>
            <a:ext cx="2857500" cy="23436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Diethylcarbamazine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Hetrazan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Antibiotics</a:t>
            </a: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Ivermectin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 Corticosteroids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7791ADA-5B53-9794-137D-6F61DD4A243A}"/>
              </a:ext>
            </a:extLst>
          </p:cNvPr>
          <p:cNvCxnSpPr/>
          <p:nvPr/>
        </p:nvCxnSpPr>
        <p:spPr>
          <a:xfrm rot="5400000">
            <a:off x="6858794" y="2928144"/>
            <a:ext cx="428625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655DF8C-3A32-455A-849B-EFE84A41EE41}"/>
              </a:ext>
            </a:extLst>
          </p:cNvPr>
          <p:cNvSpPr txBox="1"/>
          <p:nvPr/>
        </p:nvSpPr>
        <p:spPr>
          <a:xfrm>
            <a:off x="5857875" y="3286125"/>
            <a:ext cx="2500313" cy="4000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Surgical treatment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55D8815C-8749-5168-7796-9974126E1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05630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7CF0C-F782-E178-429D-D382A798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82A1-F23A-8D80-CCE5-AA95F9ACA5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Toxoplasma gondii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562E8-36C8-2262-8DB6-3AD5D92553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o photo description available.">
            <a:extLst>
              <a:ext uri="{FF2B5EF4-FFF2-40B4-BE49-F238E27FC236}">
                <a16:creationId xmlns:a16="http://schemas.microsoft.com/office/drawing/2014/main" id="{DDF59C1F-F8D0-1125-A71D-1A01C6F2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54961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at">
            <a:extLst>
              <a:ext uri="{FF2B5EF4-FFF2-40B4-BE49-F238E27FC236}">
                <a16:creationId xmlns:a16="http://schemas.microsoft.com/office/drawing/2014/main" id="{51426FCC-FB9E-15F3-28EA-24E4AE77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4149080"/>
            <a:ext cx="2000250" cy="2143125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61102-6457-23C1-3BFF-A42E1F8E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02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E680-251C-93BA-BDB1-7006147B5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827903"/>
            <a:ext cx="7984009" cy="53490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Habitat: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intracellular in any tissue cells of the host except mature RBCs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Trophozoite:</a:t>
            </a:r>
            <a:r>
              <a:rPr lang="en-US" dirty="0"/>
              <a:t> </a:t>
            </a:r>
            <a:r>
              <a:rPr lang="en-GB" dirty="0">
                <a:solidFill>
                  <a:srgbClr val="002060"/>
                </a:solidFill>
              </a:rPr>
              <a:t>Crescentic, 5x3 µ with one pole more rounded.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C00000"/>
                </a:solidFill>
              </a:rPr>
              <a:t>Oocyst: </a:t>
            </a:r>
            <a:r>
              <a:rPr lang="en-GB" dirty="0">
                <a:solidFill>
                  <a:srgbClr val="002060"/>
                </a:solidFill>
              </a:rPr>
              <a:t>derived from cat </a:t>
            </a:r>
            <a:r>
              <a:rPr lang="en-US" dirty="0">
                <a:solidFill>
                  <a:srgbClr val="002060"/>
                </a:solidFill>
              </a:rPr>
              <a:t>10x12 </a:t>
            </a:r>
            <a:r>
              <a:rPr lang="en-GB" dirty="0">
                <a:solidFill>
                  <a:srgbClr val="002060"/>
                </a:solidFill>
              </a:rPr>
              <a:t>µm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dirty="0">
                <a:solidFill>
                  <a:srgbClr val="C00000"/>
                </a:solidFill>
              </a:rPr>
              <a:t>Pseudocyst: </a:t>
            </a:r>
            <a:r>
              <a:rPr lang="en-GB" dirty="0">
                <a:solidFill>
                  <a:srgbClr val="002060"/>
                </a:solidFill>
              </a:rPr>
              <a:t>without true cyst wall and the host cell contains rapidly dividing tachyzoites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C00000"/>
                </a:solidFill>
              </a:rPr>
              <a:t>True cyst: </a:t>
            </a:r>
            <a:r>
              <a:rPr lang="en-GB" dirty="0">
                <a:solidFill>
                  <a:srgbClr val="002060"/>
                </a:solidFill>
              </a:rPr>
              <a:t>with true cyst wall and slowly dividing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                      bradyzoites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untitled.bmp">
            <a:extLst>
              <a:ext uri="{FF2B5EF4-FFF2-40B4-BE49-F238E27FC236}">
                <a16:creationId xmlns:a16="http://schemas.microsoft.com/office/drawing/2014/main" id="{87DECD37-4B32-5C75-27E1-D0A31BCA8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-1932" r="75570" b="42029"/>
          <a:stretch/>
        </p:blipFill>
        <p:spPr>
          <a:xfrm rot="16200000">
            <a:off x="6623060" y="4906636"/>
            <a:ext cx="1235680" cy="1629079"/>
          </a:xfrm>
          <a:prstGeom prst="rect">
            <a:avLst/>
          </a:prstGeom>
        </p:spPr>
      </p:pic>
      <p:pic>
        <p:nvPicPr>
          <p:cNvPr id="5" name="Picture 4" descr="untitled.bmp">
            <a:extLst>
              <a:ext uri="{FF2B5EF4-FFF2-40B4-BE49-F238E27FC236}">
                <a16:creationId xmlns:a16="http://schemas.microsoft.com/office/drawing/2014/main" id="{32B583D9-471A-135E-7C50-64CBEB9AB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84346" t="-1932" b="42029"/>
          <a:stretch/>
        </p:blipFill>
        <p:spPr>
          <a:xfrm rot="16200000">
            <a:off x="7962096" y="2025882"/>
            <a:ext cx="562813" cy="919828"/>
          </a:xfrm>
          <a:prstGeom prst="rect">
            <a:avLst/>
          </a:prstGeom>
        </p:spPr>
      </p:pic>
      <p:pic>
        <p:nvPicPr>
          <p:cNvPr id="6" name="Picture 5" descr="untitled.bmp">
            <a:extLst>
              <a:ext uri="{FF2B5EF4-FFF2-40B4-BE49-F238E27FC236}">
                <a16:creationId xmlns:a16="http://schemas.microsoft.com/office/drawing/2014/main" id="{855F3C1F-1504-402F-C7E2-A4DEA6BA5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1140" t="-1932" r="20195" b="42029"/>
          <a:stretch/>
        </p:blipFill>
        <p:spPr>
          <a:xfrm rot="16200000">
            <a:off x="5003182" y="2699996"/>
            <a:ext cx="1087396" cy="1221811"/>
          </a:xfrm>
          <a:prstGeom prst="rect">
            <a:avLst/>
          </a:prstGeom>
        </p:spPr>
      </p:pic>
      <p:pic>
        <p:nvPicPr>
          <p:cNvPr id="7" name="Picture 6" descr="untitled.bmp">
            <a:extLst>
              <a:ext uri="{FF2B5EF4-FFF2-40B4-BE49-F238E27FC236}">
                <a16:creationId xmlns:a16="http://schemas.microsoft.com/office/drawing/2014/main" id="{E963D576-5EF0-F0C6-8782-FA3E2E98F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2912" t="-1932" r="52658" b="42029"/>
          <a:stretch/>
        </p:blipFill>
        <p:spPr>
          <a:xfrm rot="16200000">
            <a:off x="3980216" y="4307477"/>
            <a:ext cx="926759" cy="1221813"/>
          </a:xfrm>
          <a:prstGeom prst="rect">
            <a:avLst/>
          </a:prstGeom>
        </p:spPr>
      </p:pic>
      <p:pic>
        <p:nvPicPr>
          <p:cNvPr id="8" name="Picture 7" descr="No photo description available.">
            <a:extLst>
              <a:ext uri="{FF2B5EF4-FFF2-40B4-BE49-F238E27FC236}">
                <a16:creationId xmlns:a16="http://schemas.microsoft.com/office/drawing/2014/main" id="{F92CC2C7-38B4-9EA8-9D77-580DA8E68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77" y="160614"/>
            <a:ext cx="753762" cy="7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ECA7C7-4D03-575F-D9F5-9D6E3FB8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69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3/39/Toxoplasma_gondii_tachy.jpg">
            <a:extLst>
              <a:ext uri="{FF2B5EF4-FFF2-40B4-BE49-F238E27FC236}">
                <a16:creationId xmlns:a16="http://schemas.microsoft.com/office/drawing/2014/main" id="{914DCA3A-E4DC-ED24-5B46-4368FCD8BE6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04" y="384185"/>
            <a:ext cx="2706130" cy="2272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0A5A870-CD67-08D7-CE1E-4E640EB0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6767" y="226348"/>
            <a:ext cx="2534681" cy="2415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7" descr="Image Preview">
            <a:extLst>
              <a:ext uri="{FF2B5EF4-FFF2-40B4-BE49-F238E27FC236}">
                <a16:creationId xmlns:a16="http://schemas.microsoft.com/office/drawing/2014/main" id="{4CF473BD-FACF-FB8E-2D87-93A581D55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4" y="3019099"/>
            <a:ext cx="2706130" cy="31834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6492DAF-0E19-C7CB-70FA-E9F08804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7065" y="3429000"/>
            <a:ext cx="3376853" cy="2704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DFAEB-1DA4-6E69-47B9-18544F6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8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t_cartoon_poster-p228972403729761687qzz0_40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7200" y="668078"/>
            <a:ext cx="1828800" cy="1998922"/>
          </a:xfrm>
          <a:prstGeom prst="rect">
            <a:avLst/>
          </a:prstGeom>
        </p:spPr>
      </p:pic>
      <p:pic>
        <p:nvPicPr>
          <p:cNvPr id="45" name="Picture 44" descr="ho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3556000"/>
            <a:ext cx="2362200" cy="183252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</p:pic>
      <p:pic>
        <p:nvPicPr>
          <p:cNvPr id="46" name="Picture 45" descr="wome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14400" y="3683001"/>
            <a:ext cx="1371600" cy="2912724"/>
          </a:xfrm>
          <a:prstGeom prst="rect">
            <a:avLst/>
          </a:prstGeom>
        </p:spPr>
      </p:pic>
      <p:pic>
        <p:nvPicPr>
          <p:cNvPr id="47" name="Picture 46" descr="fetu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1524000"/>
            <a:ext cx="914400" cy="1474632"/>
          </a:xfrm>
          <a:prstGeom prst="rect">
            <a:avLst/>
          </a:prstGeom>
        </p:spPr>
      </p:pic>
      <p:pic>
        <p:nvPicPr>
          <p:cNvPr id="48" name="Picture 47" descr="imm oocys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2000" y="1397000"/>
            <a:ext cx="762000" cy="935180"/>
          </a:xfrm>
          <a:prstGeom prst="rect">
            <a:avLst/>
          </a:prstGeom>
        </p:spPr>
      </p:pic>
      <p:pic>
        <p:nvPicPr>
          <p:cNvPr id="49" name="Picture 48" descr="mature oocyst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2000" y="2540000"/>
            <a:ext cx="762000" cy="972948"/>
          </a:xfrm>
          <a:prstGeom prst="rect">
            <a:avLst/>
          </a:prstGeom>
        </p:spPr>
      </p:pic>
      <p:pic>
        <p:nvPicPr>
          <p:cNvPr id="50" name="Picture 49" descr="cyst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5093">
            <a:off x="2676937" y="5492719"/>
            <a:ext cx="914400" cy="901816"/>
          </a:xfrm>
          <a:prstGeom prst="rect">
            <a:avLst/>
          </a:prstGeom>
        </p:spPr>
      </p:pic>
      <p:pic>
        <p:nvPicPr>
          <p:cNvPr id="51" name="Picture 50" descr="psudo-cyst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24442">
            <a:off x="4126458" y="5500142"/>
            <a:ext cx="914400" cy="914400"/>
          </a:xfrm>
          <a:prstGeom prst="rect">
            <a:avLst/>
          </a:prstGeom>
        </p:spPr>
      </p:pic>
      <p:pic>
        <p:nvPicPr>
          <p:cNvPr id="52" name="Picture 51" descr="sporozoit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3000" y="4254500"/>
            <a:ext cx="533400" cy="68106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397000" y="725989"/>
            <a:ext cx="1676400" cy="605422"/>
          </a:xfrm>
          <a:prstGeom prst="rect">
            <a:avLst/>
          </a:prstGeom>
          <a:solidFill>
            <a:srgbClr val="FF7C8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defTabSz="761970"/>
            <a:r>
              <a:rPr lang="en-GB" sz="1667" b="1" dirty="0">
                <a:solidFill>
                  <a:prstClr val="black"/>
                </a:solidFill>
                <a:latin typeface="Comic Sans MS" pitchFamily="66" charset="0"/>
              </a:rPr>
              <a:t>Sexual enteric cycle in D.H</a:t>
            </a:r>
            <a:endParaRPr lang="en-US" sz="1667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26000" y="852185"/>
            <a:ext cx="1206500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761970"/>
            <a:r>
              <a:rPr lang="en-GB" sz="1500" b="1" dirty="0" err="1">
                <a:solidFill>
                  <a:prstClr val="black"/>
                </a:solidFill>
                <a:latin typeface="Calibri"/>
              </a:rPr>
              <a:t>Schizogony</a:t>
            </a:r>
            <a:r>
              <a:rPr lang="en-GB" sz="1500" b="1" dirty="0">
                <a:solidFill>
                  <a:prstClr val="black"/>
                </a:solidFill>
                <a:latin typeface="Calibri"/>
              </a:rPr>
              <a:t> &amp; </a:t>
            </a:r>
            <a:r>
              <a:rPr lang="en-GB" sz="1500" b="1" dirty="0" err="1">
                <a:solidFill>
                  <a:prstClr val="black"/>
                </a:solidFill>
                <a:latin typeface="Calibri"/>
              </a:rPr>
              <a:t>Gametogony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81800" y="765890"/>
            <a:ext cx="1600200" cy="78483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761970"/>
            <a:r>
              <a:rPr lang="en-GB" sz="1500" b="1" dirty="0">
                <a:solidFill>
                  <a:prstClr val="black"/>
                </a:solidFill>
                <a:latin typeface="Calibri"/>
              </a:rPr>
              <a:t>Immature oocysts  pass with faeces 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24500" y="3710802"/>
            <a:ext cx="2667000" cy="55399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761970"/>
            <a:r>
              <a:rPr lang="en-GB" sz="1500" b="1" dirty="0" err="1">
                <a:solidFill>
                  <a:prstClr val="black"/>
                </a:solidFill>
                <a:latin typeface="Calibri"/>
              </a:rPr>
              <a:t>Sporozoites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500" b="1" dirty="0">
                <a:solidFill>
                  <a:prstClr val="black"/>
                </a:solidFill>
                <a:latin typeface="Calibri"/>
              </a:rPr>
              <a:t>release  in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500" b="1" dirty="0">
                <a:solidFill>
                  <a:prstClr val="black"/>
                </a:solidFill>
                <a:latin typeface="Calibri"/>
              </a:rPr>
              <a:t>intestine 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515780" y="5096219"/>
            <a:ext cx="2913042" cy="3231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761970"/>
            <a:r>
              <a:rPr lang="en-GB" sz="1500" b="1" dirty="0">
                <a:solidFill>
                  <a:prstClr val="black"/>
                </a:solidFill>
                <a:latin typeface="Calibri"/>
              </a:rPr>
              <a:t>Multiply in </a:t>
            </a:r>
            <a:r>
              <a:rPr lang="en-GB" sz="1500" b="1" dirty="0" err="1">
                <a:solidFill>
                  <a:prstClr val="black"/>
                </a:solidFill>
                <a:latin typeface="Calibri"/>
              </a:rPr>
              <a:t>lymphoids</a:t>
            </a:r>
            <a:r>
              <a:rPr lang="en-GB" sz="1500" b="1" dirty="0">
                <a:solidFill>
                  <a:prstClr val="black"/>
                </a:solidFill>
                <a:latin typeface="Calibri"/>
              </a:rPr>
              <a:t> of intestine 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70448" y="5580306"/>
            <a:ext cx="2153603" cy="3231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761970"/>
            <a:r>
              <a:rPr lang="en-GB" sz="1500" b="1" dirty="0">
                <a:solidFill>
                  <a:prstClr val="black"/>
                </a:solidFill>
                <a:latin typeface="Calibri"/>
              </a:rPr>
              <a:t>Spread to various organs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34000" y="5933302"/>
            <a:ext cx="2819400" cy="55399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761970"/>
            <a:r>
              <a:rPr lang="en-GB" sz="1500" b="1" dirty="0" err="1">
                <a:solidFill>
                  <a:prstClr val="black"/>
                </a:solidFill>
                <a:latin typeface="Calibri"/>
              </a:rPr>
              <a:t>Pseudocysts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GB" sz="1500" b="1" dirty="0">
                <a:solidFill>
                  <a:prstClr val="black"/>
                </a:solidFill>
                <a:latin typeface="Calibri"/>
              </a:rPr>
              <a:t>cysts are formed 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59500" y="2238719"/>
            <a:ext cx="2057400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761970"/>
            <a:r>
              <a:rPr lang="en-GB" sz="1500" b="1" dirty="0">
                <a:solidFill>
                  <a:prstClr val="black"/>
                </a:solidFill>
                <a:latin typeface="Calibri"/>
              </a:rPr>
              <a:t>Mature within 3-4 days 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638800" y="3369389"/>
            <a:ext cx="2743200" cy="553998"/>
          </a:xfrm>
          <a:prstGeom prst="rect">
            <a:avLst/>
          </a:prstGeom>
          <a:solidFill>
            <a:srgbClr val="503D6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defTabSz="761970"/>
            <a:r>
              <a:rPr lang="en-GB" sz="1500" b="1" dirty="0">
                <a:solidFill>
                  <a:srgbClr val="A3F3E6"/>
                </a:solidFill>
                <a:latin typeface="Calibri"/>
              </a:rPr>
              <a:t>Infective to all hosts by ingestion</a:t>
            </a:r>
            <a:endParaRPr lang="en-US" sz="1500" b="1" dirty="0">
              <a:solidFill>
                <a:srgbClr val="A3F3E6"/>
              </a:solidFill>
              <a:latin typeface="Calibr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19400" y="2845617"/>
            <a:ext cx="2133600" cy="86196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defTabSz="761970"/>
            <a:r>
              <a:rPr lang="en-GB" sz="1667" b="1" dirty="0">
                <a:solidFill>
                  <a:prstClr val="black"/>
                </a:solidFill>
                <a:latin typeface="Comic Sans MS" pitchFamily="66" charset="0"/>
              </a:rPr>
              <a:t>Asexual </a:t>
            </a:r>
            <a:r>
              <a:rPr lang="en-GB" sz="1667" b="1" dirty="0" err="1">
                <a:solidFill>
                  <a:prstClr val="black"/>
                </a:solidFill>
                <a:latin typeface="Comic Sans MS" pitchFamily="66" charset="0"/>
              </a:rPr>
              <a:t>exoenteric</a:t>
            </a:r>
            <a:r>
              <a:rPr lang="en-GB" sz="1667" b="1" dirty="0">
                <a:solidFill>
                  <a:prstClr val="black"/>
                </a:solidFill>
                <a:latin typeface="Comic Sans MS" pitchFamily="66" charset="0"/>
              </a:rPr>
              <a:t> cycle in I.H</a:t>
            </a:r>
            <a:endParaRPr lang="en-US" sz="1667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6900" y="2768769"/>
            <a:ext cx="175260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761970"/>
            <a:r>
              <a:rPr lang="en-GB" sz="1500" b="1" dirty="0">
                <a:solidFill>
                  <a:prstClr val="black"/>
                </a:solidFill>
                <a:latin typeface="Calibri"/>
              </a:rPr>
              <a:t>Congenital infection of the foetus by trophozoites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27300" y="6315789"/>
            <a:ext cx="2743200" cy="553998"/>
          </a:xfrm>
          <a:prstGeom prst="rect">
            <a:avLst/>
          </a:prstGeom>
          <a:solidFill>
            <a:srgbClr val="503D6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defTabSz="761970"/>
            <a:r>
              <a:rPr lang="en-GB" sz="1500" b="1" dirty="0">
                <a:solidFill>
                  <a:srgbClr val="A3F3E6"/>
                </a:solidFill>
                <a:latin typeface="Calibri"/>
              </a:rPr>
              <a:t>Infective to all hosts by ingestion</a:t>
            </a:r>
            <a:endParaRPr lang="en-US" sz="1500" b="1" dirty="0">
              <a:solidFill>
                <a:srgbClr val="A3F3E6"/>
              </a:solidFill>
              <a:latin typeface="Calibri"/>
            </a:endParaRPr>
          </a:p>
        </p:txBody>
      </p:sp>
      <p:sp>
        <p:nvSpPr>
          <p:cNvPr id="65" name="Bent Arrow 64"/>
          <p:cNvSpPr/>
          <p:nvPr/>
        </p:nvSpPr>
        <p:spPr>
          <a:xfrm rot="5400000">
            <a:off x="6032500" y="1333500"/>
            <a:ext cx="825500" cy="571500"/>
          </a:xfrm>
          <a:prstGeom prst="bentArrow">
            <a:avLst>
              <a:gd name="adj1" fmla="val 18600"/>
              <a:gd name="adj2" fmla="val 15118"/>
              <a:gd name="adj3" fmla="val 24772"/>
              <a:gd name="adj4" fmla="val 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8229600" y="2095500"/>
            <a:ext cx="228600" cy="106680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8229600" y="3937000"/>
            <a:ext cx="228600" cy="114300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Bent Arrow 67"/>
          <p:cNvSpPr/>
          <p:nvPr/>
        </p:nvSpPr>
        <p:spPr>
          <a:xfrm rot="10800000">
            <a:off x="7696200" y="5480050"/>
            <a:ext cx="685800" cy="1219200"/>
          </a:xfrm>
          <a:prstGeom prst="bentArrow">
            <a:avLst>
              <a:gd name="adj1" fmla="val 11977"/>
              <a:gd name="adj2" fmla="val 18537"/>
              <a:gd name="adj3" fmla="val 23063"/>
              <a:gd name="adj4" fmla="val 6185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9" name="Picture 68" descr="sporozoit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00" y="4779937"/>
            <a:ext cx="533400" cy="681063"/>
          </a:xfrm>
          <a:prstGeom prst="rect">
            <a:avLst/>
          </a:prstGeom>
        </p:spPr>
      </p:pic>
      <p:sp>
        <p:nvSpPr>
          <p:cNvPr id="70" name="Freeform 69"/>
          <p:cNvSpPr/>
          <p:nvPr/>
        </p:nvSpPr>
        <p:spPr>
          <a:xfrm>
            <a:off x="456259" y="2286000"/>
            <a:ext cx="587963" cy="2540000"/>
          </a:xfrm>
          <a:custGeom>
            <a:avLst/>
            <a:gdLst>
              <a:gd name="connsiteX0" fmla="*/ 570089 w 705556"/>
              <a:gd name="connsiteY0" fmla="*/ 2827867 h 2827867"/>
              <a:gd name="connsiteX1" fmla="*/ 62089 w 705556"/>
              <a:gd name="connsiteY1" fmla="*/ 2455333 h 2827867"/>
              <a:gd name="connsiteX2" fmla="*/ 197556 w 705556"/>
              <a:gd name="connsiteY2" fmla="*/ 1896533 h 2827867"/>
              <a:gd name="connsiteX3" fmla="*/ 299156 w 705556"/>
              <a:gd name="connsiteY3" fmla="*/ 1524000 h 2827867"/>
              <a:gd name="connsiteX4" fmla="*/ 146756 w 705556"/>
              <a:gd name="connsiteY4" fmla="*/ 846667 h 2827867"/>
              <a:gd name="connsiteX5" fmla="*/ 214489 w 705556"/>
              <a:gd name="connsiteY5" fmla="*/ 237067 h 2827867"/>
              <a:gd name="connsiteX6" fmla="*/ 705556 w 705556"/>
              <a:gd name="connsiteY6" fmla="*/ 0 h 282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556" h="2827867">
                <a:moveTo>
                  <a:pt x="570089" y="2827867"/>
                </a:moveTo>
                <a:cubicBezTo>
                  <a:pt x="347133" y="2719211"/>
                  <a:pt x="124178" y="2610555"/>
                  <a:pt x="62089" y="2455333"/>
                </a:cubicBezTo>
                <a:cubicBezTo>
                  <a:pt x="0" y="2300111"/>
                  <a:pt x="158045" y="2051755"/>
                  <a:pt x="197556" y="1896533"/>
                </a:cubicBezTo>
                <a:cubicBezTo>
                  <a:pt x="237067" y="1741311"/>
                  <a:pt x="307623" y="1698978"/>
                  <a:pt x="299156" y="1524000"/>
                </a:cubicBezTo>
                <a:cubicBezTo>
                  <a:pt x="290689" y="1349022"/>
                  <a:pt x="160867" y="1061156"/>
                  <a:pt x="146756" y="846667"/>
                </a:cubicBezTo>
                <a:cubicBezTo>
                  <a:pt x="132645" y="632178"/>
                  <a:pt x="121356" y="378178"/>
                  <a:pt x="214489" y="237067"/>
                </a:cubicBezTo>
                <a:cubicBezTo>
                  <a:pt x="307622" y="95956"/>
                  <a:pt x="506589" y="47978"/>
                  <a:pt x="705556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390900" y="30342"/>
            <a:ext cx="2362200" cy="605422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 defTabSz="761970"/>
            <a:r>
              <a:rPr lang="en-GB" sz="1667" b="1" cap="small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Lucida Handwriting" pitchFamily="66" charset="0"/>
              </a:rPr>
              <a:t>Life Cycle of </a:t>
            </a:r>
          </a:p>
          <a:p>
            <a:pPr algn="ctr" defTabSz="761970"/>
            <a:r>
              <a:rPr lang="en-GB" sz="1667" b="1" cap="small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Lucida Handwriting" pitchFamily="66" charset="0"/>
              </a:rPr>
              <a:t>Toxoplasma </a:t>
            </a:r>
            <a:r>
              <a:rPr lang="en-GB" sz="1667" b="1" cap="small" dirty="0" err="1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Lucida Handwriting" pitchFamily="66" charset="0"/>
              </a:rPr>
              <a:t>gondii</a:t>
            </a:r>
            <a:endParaRPr lang="en-US" sz="1667" b="1" cap="small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Lucida Handwriting" pitchFamily="66" charset="0"/>
            </a:endParaRPr>
          </a:p>
        </p:txBody>
      </p:sp>
      <p:sp>
        <p:nvSpPr>
          <p:cNvPr id="72" name="Up Arrow 71"/>
          <p:cNvSpPr/>
          <p:nvPr/>
        </p:nvSpPr>
        <p:spPr>
          <a:xfrm>
            <a:off x="3848100" y="5511800"/>
            <a:ext cx="228600" cy="838200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Up Arrow 72"/>
          <p:cNvSpPr/>
          <p:nvPr/>
        </p:nvSpPr>
        <p:spPr>
          <a:xfrm rot="16200000">
            <a:off x="2032000" y="5524499"/>
            <a:ext cx="228600" cy="914400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/>
            <a:endParaRPr lang="en-US" sz="15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4" name="Picture 73" descr="psudo-cyst2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504550">
            <a:off x="6062587" y="4087218"/>
            <a:ext cx="1066800" cy="107862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 rot="2094076">
            <a:off x="7615691" y="440287"/>
            <a:ext cx="1143000" cy="152400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761970"/>
            <a:r>
              <a:rPr lang="en-US" sz="1167" b="1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DR/IBRAHIM</a:t>
            </a:r>
          </a:p>
        </p:txBody>
      </p:sp>
      <p:cxnSp>
        <p:nvCxnSpPr>
          <p:cNvPr id="77" name="Elbow Connector 76"/>
          <p:cNvCxnSpPr/>
          <p:nvPr/>
        </p:nvCxnSpPr>
        <p:spPr>
          <a:xfrm>
            <a:off x="571500" y="1397000"/>
            <a:ext cx="6159500" cy="1333500"/>
          </a:xfrm>
          <a:prstGeom prst="bentConnector3">
            <a:avLst>
              <a:gd name="adj1" fmla="val 39462"/>
            </a:avLst>
          </a:prstGeom>
          <a:ln w="571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1BC8BE-E1B6-7FA6-9736-2466572F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0202-5F58-4BDB-89AC-A19BAD3742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247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8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60"/>
                            </p:stCondLst>
                            <p:childTnLst>
                              <p:par>
                                <p:cTn id="1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660"/>
                            </p:stCondLst>
                            <p:childTnLst>
                              <p:par>
                                <p:cTn id="1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800"/>
                            </p:stCondLst>
                            <p:childTnLst>
                              <p:par>
                                <p:cTn id="1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 animBg="1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FAE00F-0699-4385-0163-175FF4AB4108}"/>
              </a:ext>
            </a:extLst>
          </p:cNvPr>
          <p:cNvSpPr txBox="1"/>
          <p:nvPr/>
        </p:nvSpPr>
        <p:spPr>
          <a:xfrm>
            <a:off x="2286000" y="441980"/>
            <a:ext cx="340033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Modes of infection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993DB9-AC25-3863-F8DF-A3603A4DF3DD}"/>
              </a:ext>
            </a:extLst>
          </p:cNvPr>
          <p:cNvCxnSpPr/>
          <p:nvPr/>
        </p:nvCxnSpPr>
        <p:spPr>
          <a:xfrm rot="5400000">
            <a:off x="3892550" y="1392238"/>
            <a:ext cx="357187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805CEB-872B-79C5-7471-B8CCB7A9C8BC}"/>
              </a:ext>
            </a:extLst>
          </p:cNvPr>
          <p:cNvCxnSpPr/>
          <p:nvPr/>
        </p:nvCxnSpPr>
        <p:spPr>
          <a:xfrm>
            <a:off x="4071938" y="1571625"/>
            <a:ext cx="3500437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E4AB86-617A-0244-E39D-69A189389CE3}"/>
              </a:ext>
            </a:extLst>
          </p:cNvPr>
          <p:cNvCxnSpPr/>
          <p:nvPr/>
        </p:nvCxnSpPr>
        <p:spPr>
          <a:xfrm rot="10800000">
            <a:off x="1214438" y="1571625"/>
            <a:ext cx="28575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72BFFB-70A1-6BEC-F4C3-8A24909B090A}"/>
              </a:ext>
            </a:extLst>
          </p:cNvPr>
          <p:cNvCxnSpPr/>
          <p:nvPr/>
        </p:nvCxnSpPr>
        <p:spPr>
          <a:xfrm rot="5400000">
            <a:off x="1106487" y="1677988"/>
            <a:ext cx="214313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CBDA39-9CDA-A6E3-D69F-34942AF3789E}"/>
              </a:ext>
            </a:extLst>
          </p:cNvPr>
          <p:cNvCxnSpPr/>
          <p:nvPr/>
        </p:nvCxnSpPr>
        <p:spPr>
          <a:xfrm rot="5400000">
            <a:off x="7430294" y="1713706"/>
            <a:ext cx="28575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0AED05-804A-8163-C444-2C2902BF9E4A}"/>
              </a:ext>
            </a:extLst>
          </p:cNvPr>
          <p:cNvSpPr txBox="1"/>
          <p:nvPr/>
        </p:nvSpPr>
        <p:spPr>
          <a:xfrm>
            <a:off x="214313" y="2786063"/>
            <a:ext cx="2214562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S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when the mother is infected for the 1</a:t>
            </a:r>
            <a:r>
              <a:rPr lang="en-US" altLang="ar-SA" b="1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 </a:t>
            </a:r>
            <a:r>
              <a:rPr lang="en-US" altLang="ar-S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time during pregnancy.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31EF26-3699-60F5-E1F2-29915B9FBEFE}"/>
              </a:ext>
            </a:extLst>
          </p:cNvPr>
          <p:cNvSpPr txBox="1"/>
          <p:nvPr/>
        </p:nvSpPr>
        <p:spPr>
          <a:xfrm>
            <a:off x="6500813" y="1928813"/>
            <a:ext cx="1785937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(2)- </a:t>
            </a:r>
            <a:r>
              <a:rPr lang="en-US" altLang="ar-S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Acquired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6AB4AD-0590-565E-5714-E8D190B5D0F4}"/>
              </a:ext>
            </a:extLst>
          </p:cNvPr>
          <p:cNvSpPr txBox="1"/>
          <p:nvPr/>
        </p:nvSpPr>
        <p:spPr>
          <a:xfrm>
            <a:off x="428625" y="1785938"/>
            <a:ext cx="1928813" cy="646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(1)- </a:t>
            </a:r>
            <a:r>
              <a:rPr lang="en-US" altLang="ar-S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Congenital (transplacental)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66E56B-3A26-48A4-55C5-295F4A27BDC4}"/>
              </a:ext>
            </a:extLst>
          </p:cNvPr>
          <p:cNvCxnSpPr/>
          <p:nvPr/>
        </p:nvCxnSpPr>
        <p:spPr>
          <a:xfrm rot="5400000">
            <a:off x="7287419" y="2642394"/>
            <a:ext cx="28575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19A96E-47E2-5539-E570-4639F3B7A62C}"/>
              </a:ext>
            </a:extLst>
          </p:cNvPr>
          <p:cNvCxnSpPr/>
          <p:nvPr/>
        </p:nvCxnSpPr>
        <p:spPr>
          <a:xfrm rot="10800000">
            <a:off x="3000375" y="2786063"/>
            <a:ext cx="4429125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D4D2B6-3E58-6958-BB55-37AB32D7EB86}"/>
              </a:ext>
            </a:extLst>
          </p:cNvPr>
          <p:cNvCxnSpPr/>
          <p:nvPr/>
        </p:nvCxnSpPr>
        <p:spPr>
          <a:xfrm>
            <a:off x="7429500" y="2786063"/>
            <a:ext cx="928688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4B0B42-5337-3B17-3611-C96BFCD7EEBB}"/>
              </a:ext>
            </a:extLst>
          </p:cNvPr>
          <p:cNvCxnSpPr/>
          <p:nvPr/>
        </p:nvCxnSpPr>
        <p:spPr>
          <a:xfrm rot="5400000">
            <a:off x="7358857" y="3785394"/>
            <a:ext cx="2000250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6454B57-2957-E708-B00C-FA86DE1E6E7F}"/>
              </a:ext>
            </a:extLst>
          </p:cNvPr>
          <p:cNvCxnSpPr/>
          <p:nvPr/>
        </p:nvCxnSpPr>
        <p:spPr>
          <a:xfrm rot="5400000">
            <a:off x="6858794" y="2999582"/>
            <a:ext cx="428625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3474675-8D20-583A-4972-427C541A0CDE}"/>
              </a:ext>
            </a:extLst>
          </p:cNvPr>
          <p:cNvCxnSpPr/>
          <p:nvPr/>
        </p:nvCxnSpPr>
        <p:spPr>
          <a:xfrm rot="5400000">
            <a:off x="5215731" y="3571082"/>
            <a:ext cx="157162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1B88CC3-021A-6896-EB9F-9398F5076491}"/>
              </a:ext>
            </a:extLst>
          </p:cNvPr>
          <p:cNvCxnSpPr/>
          <p:nvPr/>
        </p:nvCxnSpPr>
        <p:spPr>
          <a:xfrm rot="5400000">
            <a:off x="4429919" y="2928144"/>
            <a:ext cx="28575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F8ED4E0-3311-6021-5FAF-2C55251A3F72}"/>
              </a:ext>
            </a:extLst>
          </p:cNvPr>
          <p:cNvCxnSpPr/>
          <p:nvPr/>
        </p:nvCxnSpPr>
        <p:spPr>
          <a:xfrm rot="5400000">
            <a:off x="2393156" y="3393282"/>
            <a:ext cx="1214437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2536503-19A6-8B39-E531-3F1B8701BEF9}"/>
              </a:ext>
            </a:extLst>
          </p:cNvPr>
          <p:cNvSpPr txBox="1"/>
          <p:nvPr/>
        </p:nvSpPr>
        <p:spPr>
          <a:xfrm>
            <a:off x="2286000" y="4071938"/>
            <a:ext cx="1643063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S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Ingestion of undercooked meat </a:t>
            </a:r>
            <a:r>
              <a:rPr lang="en-US" altLang="ar-S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altLang="ar-SA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pseudocysts</a:t>
            </a:r>
            <a:r>
              <a:rPr lang="en-US" altLang="ar-S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cysts e.g. beef, pork and lamb.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459F05-14C3-E862-3A74-C56E29A5AFD9}"/>
              </a:ext>
            </a:extLst>
          </p:cNvPr>
          <p:cNvSpPr txBox="1"/>
          <p:nvPr/>
        </p:nvSpPr>
        <p:spPr>
          <a:xfrm>
            <a:off x="4071938" y="3143250"/>
            <a:ext cx="1214437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S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Ingestion of </a:t>
            </a:r>
            <a:r>
              <a:rPr lang="en-US" altLang="ar-SA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oocyst</a:t>
            </a:r>
            <a:r>
              <a:rPr lang="en-US" altLang="ar-S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food and drink directly </a:t>
            </a:r>
            <a:r>
              <a:rPr lang="en-US" altLang="ar-S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 indirectly by flies.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B8CFCA-FD91-8CD2-B9E1-5520CFB23774}"/>
              </a:ext>
            </a:extLst>
          </p:cNvPr>
          <p:cNvSpPr txBox="1"/>
          <p:nvPr/>
        </p:nvSpPr>
        <p:spPr>
          <a:xfrm>
            <a:off x="5429250" y="4572000"/>
            <a:ext cx="1285875" cy="203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S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Inhalation of </a:t>
            </a:r>
            <a:r>
              <a:rPr lang="en-US" altLang="ar-SA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oocysts</a:t>
            </a:r>
            <a:r>
              <a:rPr lang="en-US" altLang="ar-S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ar-S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dust infected with cat </a:t>
            </a:r>
            <a:r>
              <a:rPr lang="en-US" altLang="ar-SA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faeces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270815-785C-D129-0BB3-0F6D43659245}"/>
              </a:ext>
            </a:extLst>
          </p:cNvPr>
          <p:cNvSpPr txBox="1"/>
          <p:nvPr/>
        </p:nvSpPr>
        <p:spPr>
          <a:xfrm>
            <a:off x="6500813" y="3214688"/>
            <a:ext cx="142875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S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Blood transfusion </a:t>
            </a:r>
            <a:r>
              <a:rPr lang="en-US" altLang="ar-S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altLang="ar-SA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ar-S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tissue transplants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62A5D04-2394-1072-BAE3-EAFCDD5E0898}"/>
              </a:ext>
            </a:extLst>
          </p:cNvPr>
          <p:cNvSpPr txBox="1"/>
          <p:nvPr/>
        </p:nvSpPr>
        <p:spPr>
          <a:xfrm>
            <a:off x="7286625" y="5000625"/>
            <a:ext cx="1643063" cy="1477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ar-S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exposure </a:t>
            </a:r>
            <a:r>
              <a:rPr lang="en-US" altLang="ar-S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infection with </a:t>
            </a:r>
            <a:r>
              <a:rPr lang="en-US" altLang="ar-SA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trophozoites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777C76-BE47-D42E-9CFF-6B39A2D2B953}"/>
              </a:ext>
            </a:extLst>
          </p:cNvPr>
          <p:cNvCxnSpPr/>
          <p:nvPr/>
        </p:nvCxnSpPr>
        <p:spPr>
          <a:xfrm rot="5400000">
            <a:off x="1070769" y="2570956"/>
            <a:ext cx="28575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No photo description available.">
            <a:extLst>
              <a:ext uri="{FF2B5EF4-FFF2-40B4-BE49-F238E27FC236}">
                <a16:creationId xmlns:a16="http://schemas.microsoft.com/office/drawing/2014/main" id="{0D1CDC25-DA1F-167E-F941-AB129EDD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84739"/>
            <a:ext cx="753762" cy="7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565A2-2EBD-6410-4307-424E9BC5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675" y="6492875"/>
            <a:ext cx="2057400" cy="365125"/>
          </a:xfrm>
        </p:spPr>
        <p:txBody>
          <a:bodyPr/>
          <a:lstStyle/>
          <a:p>
            <a:fld id="{7E51FCBA-9526-41D6-B193-52D5E04775F8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0D11EC-EBEF-361D-6D02-F5038E81684F}"/>
              </a:ext>
            </a:extLst>
          </p:cNvPr>
          <p:cNvSpPr txBox="1"/>
          <p:nvPr/>
        </p:nvSpPr>
        <p:spPr>
          <a:xfrm>
            <a:off x="2214546" y="357166"/>
            <a:ext cx="457203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Lymphatic Filariasis</a:t>
            </a:r>
            <a:endParaRPr lang="ar-EG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154A1-A14D-1958-275C-D6264BFC8310}"/>
              </a:ext>
            </a:extLst>
          </p:cNvPr>
          <p:cNvSpPr txBox="1"/>
          <p:nvPr/>
        </p:nvSpPr>
        <p:spPr>
          <a:xfrm>
            <a:off x="2857488" y="1142984"/>
            <a:ext cx="328614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Wuchereria</a:t>
            </a: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bancrofti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F6C22-7A6F-1106-F18B-DCD01D8FD12D}"/>
              </a:ext>
            </a:extLst>
          </p:cNvPr>
          <p:cNvSpPr txBox="1"/>
          <p:nvPr/>
        </p:nvSpPr>
        <p:spPr>
          <a:xfrm>
            <a:off x="285720" y="1857364"/>
            <a:ext cx="364333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Geographical distribution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TextBox 6">
            <a:extLst>
              <a:ext uri="{FF2B5EF4-FFF2-40B4-BE49-F238E27FC236}">
                <a16:creationId xmlns:a16="http://schemas.microsoft.com/office/drawing/2014/main" id="{65DD90FD-48B9-F134-C3CE-E6FC6CC8C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428875"/>
            <a:ext cx="86439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Tropical and subtropical regions (West &amp; Central Africa, South America).</a:t>
            </a:r>
          </a:p>
          <a:p>
            <a:pPr algn="just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Far East (India, China &amp; Japan).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CF1C9-39B1-ADDC-CAA8-06C7B7C74B5B}"/>
              </a:ext>
            </a:extLst>
          </p:cNvPr>
          <p:cNvSpPr txBox="1"/>
          <p:nvPr/>
        </p:nvSpPr>
        <p:spPr>
          <a:xfrm>
            <a:off x="357158" y="3786190"/>
            <a:ext cx="142876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Habitat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9" name="TextBox 9">
            <a:extLst>
              <a:ext uri="{FF2B5EF4-FFF2-40B4-BE49-F238E27FC236}">
                <a16:creationId xmlns:a16="http://schemas.microsoft.com/office/drawing/2014/main" id="{D656D506-5676-46C6-3F5F-B29D5F315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357688"/>
            <a:ext cx="87153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>
                <a:solidFill>
                  <a:schemeClr val="tx2"/>
                </a:solidFill>
                <a:cs typeface="Arial" panose="020B0604020202020204" pitchFamily="34" charset="0"/>
              </a:rPr>
              <a:t>Lymph nodes and lymph vessels of lower limbs, external genitalia and trunk (especially below diaphragm).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54497-82CB-7238-ABC0-CB69DD1A2746}"/>
              </a:ext>
            </a:extLst>
          </p:cNvPr>
          <p:cNvSpPr txBox="1"/>
          <p:nvPr/>
        </p:nvSpPr>
        <p:spPr>
          <a:xfrm>
            <a:off x="428596" y="5357826"/>
            <a:ext cx="85725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D.H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3" name="TextBox 11">
            <a:extLst>
              <a:ext uri="{FF2B5EF4-FFF2-40B4-BE49-F238E27FC236}">
                <a16:creationId xmlns:a16="http://schemas.microsoft.com/office/drawing/2014/main" id="{DC87A3FE-91D1-6432-BE53-997953126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5357813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2"/>
                </a:solidFill>
                <a:cs typeface="Arial" panose="020B0604020202020204" pitchFamily="34" charset="0"/>
              </a:rPr>
              <a:t>Man</a:t>
            </a:r>
            <a:endParaRPr lang="ar-EG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8B071-862D-2AD4-5AE7-BB5939E94723}"/>
              </a:ext>
            </a:extLst>
          </p:cNvPr>
          <p:cNvSpPr txBox="1"/>
          <p:nvPr/>
        </p:nvSpPr>
        <p:spPr>
          <a:xfrm>
            <a:off x="357158" y="6143644"/>
            <a:ext cx="158118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I.H (vector) 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7" name="TextBox 13">
            <a:extLst>
              <a:ext uri="{FF2B5EF4-FFF2-40B4-BE49-F238E27FC236}">
                <a16:creationId xmlns:a16="http://schemas.microsoft.com/office/drawing/2014/main" id="{B6D18CF9-73C2-2047-F999-BCD4A07F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4" y="6143625"/>
            <a:ext cx="5542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Mosquitoes (</a:t>
            </a:r>
            <a:r>
              <a:rPr lang="en-US" altLang="en-US" b="1" i="1" dirty="0">
                <a:solidFill>
                  <a:schemeClr val="tx2"/>
                </a:solidFill>
                <a:cs typeface="Arial" panose="020B0604020202020204" pitchFamily="34" charset="0"/>
              </a:rPr>
              <a:t>Culex,  Anopheles, </a:t>
            </a:r>
            <a:r>
              <a:rPr lang="en-US" altLang="en-US" b="1" i="1">
                <a:solidFill>
                  <a:schemeClr val="tx2"/>
                </a:solidFill>
                <a:cs typeface="Arial" panose="020B0604020202020204" pitchFamily="34" charset="0"/>
              </a:rPr>
              <a:t>and Aedes).</a:t>
            </a:r>
            <a:endParaRPr lang="ar-EG" altLang="en-US" b="1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22552" name="Picture 12" descr="culex_quinquefasciatusbf">
            <a:extLst>
              <a:ext uri="{FF2B5EF4-FFF2-40B4-BE49-F238E27FC236}">
                <a16:creationId xmlns:a16="http://schemas.microsoft.com/office/drawing/2014/main" id="{6BC739E6-81F0-4A01-2DCC-AE6B6C291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6000" contrast="30000"/>
          </a:blip>
          <a:srcRect l="14719" t="6170" r="7408" b="8819"/>
          <a:stretch/>
        </p:blipFill>
        <p:spPr bwMode="auto">
          <a:xfrm>
            <a:off x="6252519" y="2977978"/>
            <a:ext cx="2248930" cy="1251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70CE3CFA-6DC3-F73D-780A-703DC3CE4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32" y="12535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E25B-B0B9-A71E-0CDB-2DFE4CE2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5DFD53-1A3C-629C-E14A-7FBDB70E0310}"/>
              </a:ext>
            </a:extLst>
          </p:cNvPr>
          <p:cNvSpPr txBox="1"/>
          <p:nvPr/>
        </p:nvSpPr>
        <p:spPr>
          <a:xfrm>
            <a:off x="1571604" y="642918"/>
            <a:ext cx="535785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ar-SA" sz="2800" b="1" dirty="0">
                <a:solidFill>
                  <a:srgbClr val="C00000"/>
                </a:solidFill>
                <a:latin typeface="Arial" pitchFamily="34" charset="0"/>
                <a:ea typeface="Majalla UI"/>
                <a:cs typeface="Majalla UI"/>
              </a:rPr>
              <a:t>(A)- Congenital toxoplasmosis</a:t>
            </a:r>
            <a:endParaRPr lang="ar-EG" sz="2800" dirty="0">
              <a:solidFill>
                <a:srgbClr val="C0000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3DC3E3-72EC-C3BF-FA70-423345183CC7}"/>
              </a:ext>
            </a:extLst>
          </p:cNvPr>
          <p:cNvCxnSpPr/>
          <p:nvPr/>
        </p:nvCxnSpPr>
        <p:spPr>
          <a:xfrm rot="5400000">
            <a:off x="3965575" y="1606550"/>
            <a:ext cx="357188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410C35-A815-1132-B154-B8EF4058FC72}"/>
              </a:ext>
            </a:extLst>
          </p:cNvPr>
          <p:cNvCxnSpPr/>
          <p:nvPr/>
        </p:nvCxnSpPr>
        <p:spPr>
          <a:xfrm rot="10800000">
            <a:off x="1571625" y="1785938"/>
            <a:ext cx="2500313" cy="15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8ADAA6-BE74-BC1C-0225-0C949767956F}"/>
              </a:ext>
            </a:extLst>
          </p:cNvPr>
          <p:cNvCxnSpPr/>
          <p:nvPr/>
        </p:nvCxnSpPr>
        <p:spPr>
          <a:xfrm>
            <a:off x="4000500" y="1785938"/>
            <a:ext cx="3286125" cy="15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E3D9DA-B078-0638-C49C-2442A249EB69}"/>
              </a:ext>
            </a:extLst>
          </p:cNvPr>
          <p:cNvCxnSpPr/>
          <p:nvPr/>
        </p:nvCxnSpPr>
        <p:spPr>
          <a:xfrm rot="5400000">
            <a:off x="1429544" y="1928019"/>
            <a:ext cx="28575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656671-2491-5DE2-EE5B-6514DFA53940}"/>
              </a:ext>
            </a:extLst>
          </p:cNvPr>
          <p:cNvCxnSpPr/>
          <p:nvPr/>
        </p:nvCxnSpPr>
        <p:spPr>
          <a:xfrm rot="5400000">
            <a:off x="7144544" y="1928019"/>
            <a:ext cx="28575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B09986B-9B97-5E68-9A7F-9C5C97FE8F3B}"/>
              </a:ext>
            </a:extLst>
          </p:cNvPr>
          <p:cNvSpPr txBox="1"/>
          <p:nvPr/>
        </p:nvSpPr>
        <p:spPr>
          <a:xfrm>
            <a:off x="357158" y="2143116"/>
            <a:ext cx="2000264" cy="1323439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000" b="1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If the mother is infected </a:t>
            </a:r>
          </a:p>
          <a:p>
            <a:pPr algn="ctr" eaLnBrk="1" hangingPunct="1">
              <a:defRPr/>
            </a:pPr>
            <a:r>
              <a:rPr lang="en-US" altLang="en-US" sz="2000" b="1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before pregnancy</a:t>
            </a:r>
            <a:endParaRPr lang="ar-EG" sz="2000">
              <a:solidFill>
                <a:srgbClr val="00206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6397" name="TextBox 15">
            <a:extLst>
              <a:ext uri="{FF2B5EF4-FFF2-40B4-BE49-F238E27FC236}">
                <a16:creationId xmlns:a16="http://schemas.microsoft.com/office/drawing/2014/main" id="{88FB4BB1-0E78-BF11-28B8-2B84CB055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2286000"/>
            <a:ext cx="385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endParaRPr lang="ar-JO" altLang="en-US">
              <a:latin typeface="Constantia" panose="02030602050306030303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C63CA7-809C-1BB8-92BF-9F187FDF3928}"/>
              </a:ext>
            </a:extLst>
          </p:cNvPr>
          <p:cNvCxnSpPr/>
          <p:nvPr/>
        </p:nvCxnSpPr>
        <p:spPr>
          <a:xfrm rot="5400000">
            <a:off x="3999707" y="1928019"/>
            <a:ext cx="285750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6E2F34-95C6-B7B4-6F7A-A8D12A57B8C8}"/>
              </a:ext>
            </a:extLst>
          </p:cNvPr>
          <p:cNvSpPr txBox="1"/>
          <p:nvPr/>
        </p:nvSpPr>
        <p:spPr>
          <a:xfrm>
            <a:off x="3000364" y="2143116"/>
            <a:ext cx="2643206" cy="1323439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If the mother is infected in the 1</a:t>
            </a:r>
            <a:r>
              <a:rPr lang="en-US" sz="2000" b="1" baseline="30000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st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 or the 2</a:t>
            </a:r>
            <a:r>
              <a:rPr lang="en-US" sz="2000" b="1" baseline="30000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nd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 trimesters for the 1</a:t>
            </a:r>
            <a:r>
              <a:rPr lang="en-US" sz="2000" b="1" baseline="30000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st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 time</a:t>
            </a:r>
            <a:endParaRPr lang="ar-EG" sz="2000">
              <a:solidFill>
                <a:srgbClr val="00206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7FDB99-F7DE-64E6-6558-CF8D37CE9736}"/>
              </a:ext>
            </a:extLst>
          </p:cNvPr>
          <p:cNvSpPr txBox="1"/>
          <p:nvPr/>
        </p:nvSpPr>
        <p:spPr>
          <a:xfrm>
            <a:off x="6286512" y="2143116"/>
            <a:ext cx="2071702" cy="1323439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If the mother is infected in the last trimester for the 1</a:t>
            </a:r>
            <a:r>
              <a:rPr lang="en-US" sz="2000" b="1" baseline="30000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st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 time</a:t>
            </a:r>
            <a:endParaRPr lang="ar-EG" sz="2000">
              <a:solidFill>
                <a:srgbClr val="00206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640A08-F938-2887-F542-50466BE45010}"/>
              </a:ext>
            </a:extLst>
          </p:cNvPr>
          <p:cNvCxnSpPr/>
          <p:nvPr/>
        </p:nvCxnSpPr>
        <p:spPr>
          <a:xfrm rot="5400000">
            <a:off x="1249363" y="3679825"/>
            <a:ext cx="214312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38AA901-4329-18EC-0451-2178237B5E81}"/>
              </a:ext>
            </a:extLst>
          </p:cNvPr>
          <p:cNvSpPr txBox="1"/>
          <p:nvPr/>
        </p:nvSpPr>
        <p:spPr>
          <a:xfrm>
            <a:off x="285750" y="3857625"/>
            <a:ext cx="2357438" cy="2862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She will develop antibodies</a:t>
            </a:r>
            <a:r>
              <a:rPr lang="en-US" sz="2000" b="1">
                <a:solidFill>
                  <a:schemeClr val="tx2"/>
                </a:solidFill>
                <a:latin typeface="Arial" pitchFamily="34" charset="0"/>
                <a:ea typeface="Majalla UI"/>
                <a:cs typeface="Majalla UI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ea typeface="Majalla UI"/>
                <a:cs typeface="Majalla UI"/>
              </a:rPr>
              <a:t>(Ig G) 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that cross the placenta and  protect the baby against infection.</a:t>
            </a:r>
            <a:endParaRPr lang="ar-EG" sz="2000">
              <a:solidFill>
                <a:srgbClr val="002060"/>
              </a:solidFill>
              <a:latin typeface="Arial" pitchFamily="34" charset="0"/>
              <a:ea typeface="Majalla UI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22EFD7B-3AB3-0F14-3538-04E1024D6A23}"/>
              </a:ext>
            </a:extLst>
          </p:cNvPr>
          <p:cNvCxnSpPr/>
          <p:nvPr/>
        </p:nvCxnSpPr>
        <p:spPr>
          <a:xfrm rot="5400000">
            <a:off x="3929063" y="3786188"/>
            <a:ext cx="5715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EAB9263-A938-FD30-10D5-0ECDCCAE7D41}"/>
              </a:ext>
            </a:extLst>
          </p:cNvPr>
          <p:cNvSpPr txBox="1"/>
          <p:nvPr/>
        </p:nvSpPr>
        <p:spPr>
          <a:xfrm>
            <a:off x="2786063" y="4071938"/>
            <a:ext cx="2857500" cy="958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2000" b="1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Abortion or still birth (born dead) occurs.</a:t>
            </a:r>
            <a:endParaRPr lang="ar-EG" sz="2000">
              <a:solidFill>
                <a:srgbClr val="002060"/>
              </a:solidFill>
              <a:latin typeface="Arial" pitchFamily="34" charset="0"/>
              <a:ea typeface="Majalla UI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1BFDEB-BCA2-0E36-67B0-DEFFC97E4DD6}"/>
              </a:ext>
            </a:extLst>
          </p:cNvPr>
          <p:cNvCxnSpPr/>
          <p:nvPr/>
        </p:nvCxnSpPr>
        <p:spPr>
          <a:xfrm rot="5400000">
            <a:off x="7144544" y="3642519"/>
            <a:ext cx="28575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ABE7E5F-A763-6E20-29BA-EB4727717816}"/>
              </a:ext>
            </a:extLst>
          </p:cNvPr>
          <p:cNvSpPr txBox="1"/>
          <p:nvPr/>
        </p:nvSpPr>
        <p:spPr>
          <a:xfrm>
            <a:off x="5857875" y="3786188"/>
            <a:ext cx="3000375" cy="2862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baby will be born with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congenital anomalies as: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1-Hydrocephalus.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2-Microcephalus. </a:t>
            </a: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3-Encephalitis. </a:t>
            </a: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4-Cerebral calcification 5-Mental retardation. </a:t>
            </a: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6-Chorioretinitis.</a:t>
            </a:r>
          </a:p>
        </p:txBody>
      </p:sp>
      <p:sp>
        <p:nvSpPr>
          <p:cNvPr id="16411" name="Slide Number Placeholder 30">
            <a:extLst>
              <a:ext uri="{FF2B5EF4-FFF2-40B4-BE49-F238E27FC236}">
                <a16:creationId xmlns:a16="http://schemas.microsoft.com/office/drawing/2014/main" id="{F0FA87AD-19C6-74AE-E79B-EB726E4B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657975" y="657965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fld id="{CBE6A3D6-A791-401B-A399-D01F39F610ED}" type="slidenum">
              <a:rPr lang="ar-EG" altLang="en-US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20</a:t>
            </a:fld>
            <a:endParaRPr lang="ar-EG" altLang="en-US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Picture 2" descr="No photo description available.">
            <a:extLst>
              <a:ext uri="{FF2B5EF4-FFF2-40B4-BE49-F238E27FC236}">
                <a16:creationId xmlns:a16="http://schemas.microsoft.com/office/drawing/2014/main" id="{1DF560F9-AE70-DD9A-3AC3-C97E620AF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84739"/>
            <a:ext cx="753762" cy="7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Go to fullsize image">
            <a:hlinkClick r:id="rId2"/>
            <a:extLst>
              <a:ext uri="{FF2B5EF4-FFF2-40B4-BE49-F238E27FC236}">
                <a16:creationId xmlns:a16="http://schemas.microsoft.com/office/drawing/2014/main" id="{243900DD-E3FF-B2FB-DC33-4B3F7CB88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714375"/>
            <a:ext cx="30003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oxoplasma1-Auge">
            <a:extLst>
              <a:ext uri="{FF2B5EF4-FFF2-40B4-BE49-F238E27FC236}">
                <a16:creationId xmlns:a16="http://schemas.microsoft.com/office/drawing/2014/main" id="{A9936CC8-8EC4-A2B0-3A26-2E4AA46E9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4831" t="5797"/>
          <a:stretch>
            <a:fillRect/>
          </a:stretch>
        </p:blipFill>
        <p:spPr>
          <a:xfrm>
            <a:off x="5143500" y="785813"/>
            <a:ext cx="3028950" cy="464343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9F684-A8BD-D547-8CD4-3B7F6805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7CD0F4-F341-8B92-92CF-D041011C9884}"/>
              </a:ext>
            </a:extLst>
          </p:cNvPr>
          <p:cNvSpPr txBox="1"/>
          <p:nvPr/>
        </p:nvSpPr>
        <p:spPr>
          <a:xfrm>
            <a:off x="1857356" y="714356"/>
            <a:ext cx="514353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>
                <a:solidFill>
                  <a:srgbClr val="C00000"/>
                </a:solidFill>
                <a:latin typeface="Arial" pitchFamily="34" charset="0"/>
                <a:ea typeface="Majalla UI"/>
                <a:cs typeface="Majalla UI"/>
              </a:rPr>
              <a:t>(</a:t>
            </a:r>
            <a:r>
              <a:rPr lang="en-US" altLang="ar-SA" sz="2800" b="1">
                <a:solidFill>
                  <a:srgbClr val="C00000"/>
                </a:solidFill>
                <a:latin typeface="Arial" pitchFamily="34" charset="0"/>
                <a:ea typeface="Majalla UI"/>
                <a:cs typeface="Majalla UI"/>
              </a:rPr>
              <a:t>B)- Acquired toxoplasmosis</a:t>
            </a:r>
            <a:endParaRPr lang="ar-EG" sz="2800">
              <a:solidFill>
                <a:srgbClr val="C0000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5E369F-A8AC-77E5-2107-D2A579C49955}"/>
              </a:ext>
            </a:extLst>
          </p:cNvPr>
          <p:cNvCxnSpPr/>
          <p:nvPr/>
        </p:nvCxnSpPr>
        <p:spPr>
          <a:xfrm rot="5400000">
            <a:off x="4394201" y="1463675"/>
            <a:ext cx="214312" cy="158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9D7216-C4B7-0E3A-A276-A4397806A6FE}"/>
              </a:ext>
            </a:extLst>
          </p:cNvPr>
          <p:cNvCxnSpPr/>
          <p:nvPr/>
        </p:nvCxnSpPr>
        <p:spPr>
          <a:xfrm>
            <a:off x="4286250" y="1571625"/>
            <a:ext cx="3286125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338D6A-6B5C-E9B4-FB34-A5BB6EFDB69F}"/>
              </a:ext>
            </a:extLst>
          </p:cNvPr>
          <p:cNvCxnSpPr/>
          <p:nvPr/>
        </p:nvCxnSpPr>
        <p:spPr>
          <a:xfrm rot="10800000">
            <a:off x="1500188" y="1571625"/>
            <a:ext cx="2786062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1B3CE8-8A33-66A0-42A2-CB03844E933C}"/>
              </a:ext>
            </a:extLst>
          </p:cNvPr>
          <p:cNvCxnSpPr/>
          <p:nvPr/>
        </p:nvCxnSpPr>
        <p:spPr>
          <a:xfrm rot="5400000">
            <a:off x="1393825" y="1677988"/>
            <a:ext cx="214313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9961F6-789C-E3F6-248D-0C280E0781E1}"/>
              </a:ext>
            </a:extLst>
          </p:cNvPr>
          <p:cNvCxnSpPr/>
          <p:nvPr/>
        </p:nvCxnSpPr>
        <p:spPr>
          <a:xfrm rot="5400000">
            <a:off x="7466012" y="1677988"/>
            <a:ext cx="214313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C7CD41D-9279-6B36-F385-F428B0C03814}"/>
              </a:ext>
            </a:extLst>
          </p:cNvPr>
          <p:cNvSpPr txBox="1"/>
          <p:nvPr/>
        </p:nvSpPr>
        <p:spPr>
          <a:xfrm>
            <a:off x="285720" y="1857364"/>
            <a:ext cx="3429024" cy="40011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>
                <a:solidFill>
                  <a:srgbClr val="FF0000"/>
                </a:solidFill>
                <a:latin typeface="Arial" pitchFamily="34" charset="0"/>
                <a:ea typeface="Majalla UI"/>
                <a:cs typeface="Majalla UI"/>
              </a:rPr>
              <a:t>I</a:t>
            </a:r>
            <a:r>
              <a:rPr lang="en-US" altLang="ar-SA" sz="2000" b="1">
                <a:solidFill>
                  <a:srgbClr val="FF0000"/>
                </a:solidFill>
                <a:latin typeface="Arial" pitchFamily="34" charset="0"/>
                <a:ea typeface="Majalla UI"/>
                <a:cs typeface="Majalla UI"/>
              </a:rPr>
              <a:t>mmunocompetent patient</a:t>
            </a:r>
            <a:endParaRPr lang="ar-EG" sz="2000">
              <a:solidFill>
                <a:srgbClr val="FF000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5AEBE8-24ED-4240-9C9D-9BC92A31CF2E}"/>
              </a:ext>
            </a:extLst>
          </p:cNvPr>
          <p:cNvSpPr txBox="1"/>
          <p:nvPr/>
        </p:nvSpPr>
        <p:spPr>
          <a:xfrm>
            <a:off x="5072066" y="1857364"/>
            <a:ext cx="3857652" cy="40011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ar-SA" sz="2000" b="1">
                <a:solidFill>
                  <a:srgbClr val="FF0000"/>
                </a:solidFill>
                <a:latin typeface="Arial" pitchFamily="34" charset="0"/>
                <a:ea typeface="Majalla UI"/>
                <a:cs typeface="Majalla UI"/>
              </a:rPr>
              <a:t>Immunocompromised patient</a:t>
            </a:r>
            <a:endParaRPr lang="ar-EG" sz="2000">
              <a:solidFill>
                <a:srgbClr val="FF000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901E84-7200-77C7-A610-625C8106EAC3}"/>
              </a:ext>
            </a:extLst>
          </p:cNvPr>
          <p:cNvCxnSpPr/>
          <p:nvPr/>
        </p:nvCxnSpPr>
        <p:spPr>
          <a:xfrm rot="5400000">
            <a:off x="1751013" y="2535238"/>
            <a:ext cx="355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9DB140-5D76-AAFB-C5EF-7D5C55FE0846}"/>
              </a:ext>
            </a:extLst>
          </p:cNvPr>
          <p:cNvCxnSpPr/>
          <p:nvPr/>
        </p:nvCxnSpPr>
        <p:spPr>
          <a:xfrm>
            <a:off x="1928813" y="2714625"/>
            <a:ext cx="22860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07A02C7-0CD6-FBFE-5D5A-F6AD2D76E165}"/>
              </a:ext>
            </a:extLst>
          </p:cNvPr>
          <p:cNvCxnSpPr/>
          <p:nvPr/>
        </p:nvCxnSpPr>
        <p:spPr>
          <a:xfrm rot="10800000">
            <a:off x="1000125" y="2714625"/>
            <a:ext cx="928688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380E27-7D9C-7EAE-58A6-B8DFA5CF259D}"/>
              </a:ext>
            </a:extLst>
          </p:cNvPr>
          <p:cNvCxnSpPr/>
          <p:nvPr/>
        </p:nvCxnSpPr>
        <p:spPr>
          <a:xfrm rot="5400000">
            <a:off x="4107656" y="2821782"/>
            <a:ext cx="21431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9D2F50-FC6E-08BD-733A-F47E4B0771DD}"/>
              </a:ext>
            </a:extLst>
          </p:cNvPr>
          <p:cNvCxnSpPr/>
          <p:nvPr/>
        </p:nvCxnSpPr>
        <p:spPr>
          <a:xfrm rot="5400000">
            <a:off x="893762" y="2820988"/>
            <a:ext cx="214313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F72989-5EE1-F1EB-B509-13AC222ABD9B}"/>
              </a:ext>
            </a:extLst>
          </p:cNvPr>
          <p:cNvSpPr txBox="1"/>
          <p:nvPr/>
        </p:nvSpPr>
        <p:spPr>
          <a:xfrm>
            <a:off x="143296" y="3139636"/>
            <a:ext cx="2714625" cy="2446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Glandular form </a:t>
            </a:r>
            <a:r>
              <a:rPr lang="en-US" altLang="ar-SA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with fever and enlarged liver, spleen and lymph nodes and sore throat. 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Acute </a:t>
            </a:r>
            <a:r>
              <a:rPr lang="en-US" altLang="ar-SA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exanthematous</a:t>
            </a: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form </a:t>
            </a:r>
            <a:r>
              <a:rPr lang="en-US" altLang="ar-SA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with high fever, skin rash and L.N  enlargement.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6977F7-28DD-7F85-24BE-FA26E6089D29}"/>
              </a:ext>
            </a:extLst>
          </p:cNvPr>
          <p:cNvSpPr txBox="1"/>
          <p:nvPr/>
        </p:nvSpPr>
        <p:spPr>
          <a:xfrm>
            <a:off x="3143250" y="3139636"/>
            <a:ext cx="2714625" cy="1615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Majalla UI"/>
                <a:cs typeface="Majalla UI"/>
              </a:rPr>
              <a:t>Latent cysts: 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 the eye, brain and muscles which are asymptomatic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ar-EG" dirty="0">
              <a:solidFill>
                <a:schemeClr val="accent1"/>
              </a:solidFill>
              <a:latin typeface="Arial" pitchFamily="34" charset="0"/>
              <a:ea typeface="Majalla UI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5741FBD-B4D8-8585-516E-F33E691B6910}"/>
              </a:ext>
            </a:extLst>
          </p:cNvPr>
          <p:cNvCxnSpPr/>
          <p:nvPr/>
        </p:nvCxnSpPr>
        <p:spPr>
          <a:xfrm rot="5400000">
            <a:off x="7323138" y="2606675"/>
            <a:ext cx="500062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7B9825C-97E6-CEB1-5F7B-69EB07E26608}"/>
              </a:ext>
            </a:extLst>
          </p:cNvPr>
          <p:cNvSpPr txBox="1"/>
          <p:nvPr/>
        </p:nvSpPr>
        <p:spPr>
          <a:xfrm>
            <a:off x="6072188" y="3000375"/>
            <a:ext cx="2928937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Majalla UI"/>
                <a:cs typeface="Majalla UI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ea typeface="Majalla UI"/>
                <a:cs typeface="Majalla UI"/>
              </a:rPr>
              <a:t>If the immune system is suppressed, dormant cyst become reactivated resulting in flare up &amp; possibly dissemination of the infection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Majalla UI"/>
                <a:cs typeface="Majalla UI"/>
              </a:rPr>
              <a:t>(Reactivation)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ea typeface="Majalla UI"/>
                <a:cs typeface="Majalla UI"/>
              </a:rPr>
              <a:t>.</a:t>
            </a:r>
            <a:r>
              <a:rPr lang="en-US" altLang="ar-SA" b="1" dirty="0">
                <a:solidFill>
                  <a:srgbClr val="000000"/>
                </a:solidFill>
                <a:latin typeface="Times New Roman" pitchFamily="18" charset="0"/>
                <a:ea typeface="Majalla UI"/>
              </a:rPr>
              <a:t> 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altLang="ar-SA" b="1" dirty="0">
                <a:solidFill>
                  <a:schemeClr val="accent1"/>
                </a:solidFill>
                <a:latin typeface="Arial" pitchFamily="34" charset="0"/>
                <a:ea typeface="Majalla UI"/>
              </a:rPr>
              <a:t>Most cases present with </a:t>
            </a: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  <a:ea typeface="Majalla UI"/>
              </a:rPr>
              <a:t>CNS manifestations </a:t>
            </a:r>
            <a:r>
              <a:rPr lang="en-US" altLang="ar-SA" b="1" dirty="0">
                <a:solidFill>
                  <a:schemeClr val="accent1"/>
                </a:solidFill>
                <a:latin typeface="Arial" pitchFamily="34" charset="0"/>
                <a:ea typeface="Majalla UI"/>
              </a:rPr>
              <a:t>(encephalitis, brain abscess, meningitis ), </a:t>
            </a:r>
            <a:r>
              <a:rPr lang="en-US" altLang="ar-SA" b="1" dirty="0" err="1">
                <a:solidFill>
                  <a:srgbClr val="FF0000"/>
                </a:solidFill>
                <a:latin typeface="Arial" pitchFamily="34" charset="0"/>
                <a:ea typeface="Majalla UI"/>
              </a:rPr>
              <a:t>myocarditis</a:t>
            </a:r>
            <a:r>
              <a:rPr lang="en-US" altLang="ar-SA" b="1" dirty="0" err="1">
                <a:solidFill>
                  <a:schemeClr val="accent1"/>
                </a:solidFill>
                <a:latin typeface="Arial" pitchFamily="34" charset="0"/>
                <a:ea typeface="Majalla UI"/>
              </a:rPr>
              <a:t>&amp;</a:t>
            </a:r>
            <a:r>
              <a:rPr lang="en-US" altLang="ar-SA" b="1" dirty="0" err="1">
                <a:solidFill>
                  <a:srgbClr val="FF0000"/>
                </a:solidFill>
                <a:latin typeface="Arial" pitchFamily="34" charset="0"/>
                <a:ea typeface="Majalla UI"/>
              </a:rPr>
              <a:t>pneumonia</a:t>
            </a:r>
            <a:endParaRPr lang="ar-EG" dirty="0">
              <a:solidFill>
                <a:srgbClr val="FF0000"/>
              </a:solidFill>
              <a:latin typeface="Arial" pitchFamily="34" charset="0"/>
              <a:ea typeface="Majalla UI"/>
            </a:endParaRPr>
          </a:p>
        </p:txBody>
      </p:sp>
      <p:pic>
        <p:nvPicPr>
          <p:cNvPr id="3" name="Picture 2" descr="No photo description available.">
            <a:extLst>
              <a:ext uri="{FF2B5EF4-FFF2-40B4-BE49-F238E27FC236}">
                <a16:creationId xmlns:a16="http://schemas.microsoft.com/office/drawing/2014/main" id="{FAA7A35D-0904-EF51-FD18-E42AA86F9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84739"/>
            <a:ext cx="753762" cy="7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1E406-07F9-7443-C2A9-E42030A2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B40FAE-2B39-CD59-E80A-F2157B293C73}"/>
              </a:ext>
            </a:extLst>
          </p:cNvPr>
          <p:cNvSpPr txBox="1"/>
          <p:nvPr/>
        </p:nvSpPr>
        <p:spPr>
          <a:xfrm>
            <a:off x="2285984" y="642918"/>
            <a:ext cx="435771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ea typeface="Majalla UI"/>
                <a:cs typeface="Majalla UI"/>
              </a:rPr>
              <a:t>Laboratory diagnosis</a:t>
            </a:r>
            <a:endParaRPr lang="ar-EG" sz="3200" b="1" dirty="0">
              <a:solidFill>
                <a:srgbClr val="C0000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663C7D-360A-09A5-E369-3226332026B6}"/>
              </a:ext>
            </a:extLst>
          </p:cNvPr>
          <p:cNvCxnSpPr/>
          <p:nvPr/>
        </p:nvCxnSpPr>
        <p:spPr>
          <a:xfrm rot="5400000">
            <a:off x="4214019" y="1499394"/>
            <a:ext cx="28575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5F537-A3B2-B2BB-79D5-0D48F2E3FE17}"/>
              </a:ext>
            </a:extLst>
          </p:cNvPr>
          <p:cNvCxnSpPr/>
          <p:nvPr/>
        </p:nvCxnSpPr>
        <p:spPr>
          <a:xfrm rot="10800000">
            <a:off x="1428750" y="1643063"/>
            <a:ext cx="2928938" cy="15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A0ACF7-9A4A-D43B-2A78-117CD00A68B4}"/>
              </a:ext>
            </a:extLst>
          </p:cNvPr>
          <p:cNvCxnSpPr/>
          <p:nvPr/>
        </p:nvCxnSpPr>
        <p:spPr>
          <a:xfrm>
            <a:off x="4357688" y="1643063"/>
            <a:ext cx="3071812" cy="15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3F0338-A88F-13EA-1ADA-8CE47A944A27}"/>
              </a:ext>
            </a:extLst>
          </p:cNvPr>
          <p:cNvCxnSpPr/>
          <p:nvPr/>
        </p:nvCxnSpPr>
        <p:spPr>
          <a:xfrm rot="5400000">
            <a:off x="1249363" y="1820863"/>
            <a:ext cx="357187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A83323-887E-9ED0-915C-0ED6E71BBABA}"/>
              </a:ext>
            </a:extLst>
          </p:cNvPr>
          <p:cNvCxnSpPr/>
          <p:nvPr/>
        </p:nvCxnSpPr>
        <p:spPr>
          <a:xfrm rot="5400000">
            <a:off x="7251700" y="1820863"/>
            <a:ext cx="357187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01B6FE-FBB9-E98D-6C76-6963D8491CA9}"/>
              </a:ext>
            </a:extLst>
          </p:cNvPr>
          <p:cNvSpPr txBox="1"/>
          <p:nvPr/>
        </p:nvSpPr>
        <p:spPr>
          <a:xfrm>
            <a:off x="642910" y="2071678"/>
            <a:ext cx="2143140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Direct methods</a:t>
            </a:r>
            <a:endParaRPr lang="ar-EG" sz="2000" b="1" dirty="0">
              <a:solidFill>
                <a:srgbClr val="00206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F9817C-2A25-E389-AF3A-848AFFE2FFA4}"/>
              </a:ext>
            </a:extLst>
          </p:cNvPr>
          <p:cNvSpPr txBox="1"/>
          <p:nvPr/>
        </p:nvSpPr>
        <p:spPr>
          <a:xfrm>
            <a:off x="6357950" y="2071678"/>
            <a:ext cx="2286016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Majalla UI"/>
                <a:cs typeface="Majalla UI"/>
              </a:rPr>
              <a:t>Indirect methods</a:t>
            </a:r>
            <a:endParaRPr lang="ar-EG" sz="2000" b="1" dirty="0">
              <a:solidFill>
                <a:srgbClr val="00206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7AF02D-87B8-A2C5-3061-FA7033198227}"/>
              </a:ext>
            </a:extLst>
          </p:cNvPr>
          <p:cNvSpPr txBox="1"/>
          <p:nvPr/>
        </p:nvSpPr>
        <p:spPr>
          <a:xfrm>
            <a:off x="285750" y="2928938"/>
            <a:ext cx="2643188" cy="3324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defTabSz="760413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ar-S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Examination of biopsy</a:t>
            </a:r>
            <a:r>
              <a:rPr lang="en-US" altLang="ar-SA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ar-SA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from enlarged lymph nodes.</a:t>
            </a:r>
          </a:p>
          <a:p>
            <a:pPr algn="just" defTabSz="760413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ar-SA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Samples from blood, CFS or bone marrow</a:t>
            </a:r>
            <a:r>
              <a:rPr lang="en-US" altLang="ar-SA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ar-SA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 detection of </a:t>
            </a:r>
            <a:r>
              <a:rPr lang="en-US" altLang="ar-SA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trophozoites</a:t>
            </a:r>
            <a:r>
              <a:rPr lang="en-US" altLang="ar-SA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ar-SA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pseudocysts</a:t>
            </a:r>
            <a:r>
              <a:rPr lang="en-US" altLang="ar-SA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458F66-8156-6C79-70C5-9F7191EF5A24}"/>
              </a:ext>
            </a:extLst>
          </p:cNvPr>
          <p:cNvCxnSpPr/>
          <p:nvPr/>
        </p:nvCxnSpPr>
        <p:spPr>
          <a:xfrm rot="5400000">
            <a:off x="7145337" y="2713038"/>
            <a:ext cx="284163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CDC661-E65B-A817-BED1-341C33CE578C}"/>
              </a:ext>
            </a:extLst>
          </p:cNvPr>
          <p:cNvCxnSpPr/>
          <p:nvPr/>
        </p:nvCxnSpPr>
        <p:spPr>
          <a:xfrm rot="10800000">
            <a:off x="4572000" y="2857500"/>
            <a:ext cx="28575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60572B-1265-FDF3-904F-5036C095FADC}"/>
              </a:ext>
            </a:extLst>
          </p:cNvPr>
          <p:cNvCxnSpPr/>
          <p:nvPr/>
        </p:nvCxnSpPr>
        <p:spPr>
          <a:xfrm>
            <a:off x="7429500" y="2857500"/>
            <a:ext cx="1071563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0780B7-2E42-8696-E676-1850584DA236}"/>
              </a:ext>
            </a:extLst>
          </p:cNvPr>
          <p:cNvCxnSpPr/>
          <p:nvPr/>
        </p:nvCxnSpPr>
        <p:spPr>
          <a:xfrm rot="5400000">
            <a:off x="8358982" y="2999581"/>
            <a:ext cx="285750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DAEB50A-1574-D2CD-430B-BCEF410D1A19}"/>
              </a:ext>
            </a:extLst>
          </p:cNvPr>
          <p:cNvCxnSpPr/>
          <p:nvPr/>
        </p:nvCxnSpPr>
        <p:spPr>
          <a:xfrm rot="5400000">
            <a:off x="7180262" y="2963863"/>
            <a:ext cx="214313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FD43FB-3F00-48BD-4558-678FEBFC77F7}"/>
              </a:ext>
            </a:extLst>
          </p:cNvPr>
          <p:cNvCxnSpPr/>
          <p:nvPr/>
        </p:nvCxnSpPr>
        <p:spPr>
          <a:xfrm rot="5400000">
            <a:off x="6001544" y="2999581"/>
            <a:ext cx="2857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E4090C-5683-34D7-660F-5F715827097A}"/>
              </a:ext>
            </a:extLst>
          </p:cNvPr>
          <p:cNvCxnSpPr/>
          <p:nvPr/>
        </p:nvCxnSpPr>
        <p:spPr>
          <a:xfrm rot="5400000">
            <a:off x="4429126" y="2998787"/>
            <a:ext cx="285750" cy="317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B82402B-9616-930F-2C6A-AE894786859A}"/>
              </a:ext>
            </a:extLst>
          </p:cNvPr>
          <p:cNvSpPr txBox="1"/>
          <p:nvPr/>
        </p:nvSpPr>
        <p:spPr>
          <a:xfrm>
            <a:off x="3357554" y="3214686"/>
            <a:ext cx="2143140" cy="369332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70C0"/>
                </a:solidFill>
                <a:latin typeface="Arial" pitchFamily="34" charset="0"/>
                <a:ea typeface="Majalla UI"/>
                <a:cs typeface="Majalla UI"/>
              </a:rPr>
              <a:t>Immunodiagnosis</a:t>
            </a:r>
            <a:endParaRPr lang="ar-EG" b="1">
              <a:solidFill>
                <a:srgbClr val="0070C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D5997F-E7CC-64F2-DD99-B6E65EFED9D7}"/>
              </a:ext>
            </a:extLst>
          </p:cNvPr>
          <p:cNvSpPr txBox="1"/>
          <p:nvPr/>
        </p:nvSpPr>
        <p:spPr>
          <a:xfrm>
            <a:off x="5786446" y="3214686"/>
            <a:ext cx="714380" cy="369332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70C0"/>
                </a:solidFill>
                <a:latin typeface="Arial" pitchFamily="34" charset="0"/>
                <a:ea typeface="Majalla UI"/>
                <a:cs typeface="Majalla UI"/>
              </a:rPr>
              <a:t>PCR</a:t>
            </a:r>
            <a:endParaRPr lang="ar-EG" b="1">
              <a:solidFill>
                <a:srgbClr val="0070C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78269D-E950-B47C-280C-41CC0368E20E}"/>
              </a:ext>
            </a:extLst>
          </p:cNvPr>
          <p:cNvSpPr txBox="1"/>
          <p:nvPr/>
        </p:nvSpPr>
        <p:spPr>
          <a:xfrm>
            <a:off x="6715140" y="3143248"/>
            <a:ext cx="1143008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70C0"/>
                </a:solidFill>
                <a:latin typeface="Arial" pitchFamily="34" charset="0"/>
                <a:ea typeface="Majalla UI"/>
                <a:cs typeface="Majalla UI"/>
              </a:rPr>
              <a:t>CT scan &amp; X ray</a:t>
            </a:r>
            <a:endParaRPr lang="ar-EG" b="1">
              <a:solidFill>
                <a:srgbClr val="0070C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1CD556-5CC6-1FBC-812F-3BD759013167}"/>
              </a:ext>
            </a:extLst>
          </p:cNvPr>
          <p:cNvSpPr txBox="1"/>
          <p:nvPr/>
        </p:nvSpPr>
        <p:spPr>
          <a:xfrm>
            <a:off x="7929586" y="3214686"/>
            <a:ext cx="1071570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70C0"/>
                </a:solidFill>
                <a:latin typeface="Arial" pitchFamily="34" charset="0"/>
                <a:ea typeface="Majalla UI"/>
                <a:cs typeface="Majalla UI"/>
              </a:rPr>
              <a:t>Lymphocytosis</a:t>
            </a:r>
            <a:endParaRPr lang="ar-EG" b="1">
              <a:solidFill>
                <a:srgbClr val="0070C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1879B5-0B6B-259B-F532-CDF74FDC6496}"/>
              </a:ext>
            </a:extLst>
          </p:cNvPr>
          <p:cNvSpPr txBox="1"/>
          <p:nvPr/>
        </p:nvSpPr>
        <p:spPr>
          <a:xfrm>
            <a:off x="3143250" y="4000500"/>
            <a:ext cx="321311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ar-SA" sz="1600" b="1" dirty="0">
                <a:solidFill>
                  <a:srgbClr val="C00000"/>
                </a:solidFill>
                <a:latin typeface="Arial" pitchFamily="34" charset="0"/>
                <a:ea typeface="Majalla UI"/>
              </a:rPr>
              <a:t>1-I.D.test (</a:t>
            </a:r>
            <a:r>
              <a:rPr lang="en-US" altLang="ar-SA" sz="1600" b="1" dirty="0" err="1">
                <a:solidFill>
                  <a:srgbClr val="C00000"/>
                </a:solidFill>
                <a:latin typeface="Arial" pitchFamily="34" charset="0"/>
                <a:ea typeface="Majalla UI"/>
              </a:rPr>
              <a:t>toxoplasmin</a:t>
            </a:r>
            <a:r>
              <a:rPr lang="en-US" altLang="ar-SA" sz="1600" b="1" dirty="0">
                <a:solidFill>
                  <a:srgbClr val="C00000"/>
                </a:solidFill>
                <a:latin typeface="Arial" pitchFamily="34" charset="0"/>
                <a:ea typeface="Majalla UI"/>
              </a:rPr>
              <a:t>, Frenkel test ). </a:t>
            </a:r>
          </a:p>
          <a:p>
            <a:pPr algn="just" eaLnBrk="1" hangingPunct="1">
              <a:defRPr/>
            </a:pPr>
            <a:r>
              <a:rPr lang="en-US" altLang="ar-SA" sz="1600" b="1" dirty="0">
                <a:solidFill>
                  <a:srgbClr val="C00000"/>
                </a:solidFill>
                <a:latin typeface="Arial" pitchFamily="34" charset="0"/>
                <a:ea typeface="Majalla UI"/>
              </a:rPr>
              <a:t>2- Serological tests </a:t>
            </a:r>
            <a:r>
              <a:rPr lang="en-US" altLang="ar-SA" sz="1600" b="1" dirty="0">
                <a:solidFill>
                  <a:srgbClr val="0070C0"/>
                </a:solidFill>
                <a:latin typeface="Arial" pitchFamily="34" charset="0"/>
                <a:ea typeface="Majalla UI"/>
              </a:rPr>
              <a:t>(for IgG &amp; IgM): CFT, IHAT, ELISA, IFAT </a:t>
            </a:r>
          </a:p>
          <a:p>
            <a:pPr algn="just" eaLnBrk="1" hangingPunct="1">
              <a:defRPr/>
            </a:pPr>
            <a:r>
              <a:rPr lang="en-US" altLang="ar-SA" sz="1600" b="1" dirty="0">
                <a:solidFill>
                  <a:srgbClr val="C00000"/>
                </a:solidFill>
                <a:latin typeface="Arial" pitchFamily="34" charset="0"/>
                <a:ea typeface="Majalla UI"/>
              </a:rPr>
              <a:t>3- Antigen detection </a:t>
            </a:r>
            <a:r>
              <a:rPr lang="en-US" altLang="ar-SA" sz="1600" b="1" dirty="0">
                <a:solidFill>
                  <a:srgbClr val="0070C0"/>
                </a:solidFill>
                <a:latin typeface="Arial" pitchFamily="34" charset="0"/>
                <a:ea typeface="Majalla UI"/>
              </a:rPr>
              <a:t>by ELISA </a:t>
            </a:r>
          </a:p>
          <a:p>
            <a:pPr algn="just" eaLnBrk="1" hangingPunct="1">
              <a:defRPr/>
            </a:pPr>
            <a:r>
              <a:rPr lang="en-US" altLang="ar-SA" sz="1600" b="1" dirty="0">
                <a:solidFill>
                  <a:srgbClr val="C00000"/>
                </a:solidFill>
                <a:latin typeface="Arial" pitchFamily="34" charset="0"/>
                <a:ea typeface="Majalla UI"/>
              </a:rPr>
              <a:t>4- Sabin- Feldman dye test </a:t>
            </a:r>
            <a:r>
              <a:rPr lang="en-US" altLang="ar-SA" sz="1600" b="1" dirty="0">
                <a:solidFill>
                  <a:schemeClr val="accent1"/>
                </a:solidFill>
                <a:latin typeface="Arial" pitchFamily="34" charset="0"/>
                <a:ea typeface="Majalla UI"/>
              </a:rPr>
              <a:t>(failure of trophozoites to stain with methylene blue in the presence of the antibodies)</a:t>
            </a:r>
            <a:endParaRPr lang="ar-EG" sz="1600" dirty="0">
              <a:solidFill>
                <a:schemeClr val="accent1"/>
              </a:solidFill>
              <a:latin typeface="Arial" pitchFamily="34" charset="0"/>
              <a:ea typeface="Majalla UI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AE6A47C-BC97-D2D5-A848-110D7200A6C9}"/>
              </a:ext>
            </a:extLst>
          </p:cNvPr>
          <p:cNvCxnSpPr/>
          <p:nvPr/>
        </p:nvCxnSpPr>
        <p:spPr>
          <a:xfrm rot="5400000">
            <a:off x="1320800" y="2678113"/>
            <a:ext cx="214313" cy="15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2C74C9-8772-61DE-19CA-9FEF077C1B0E}"/>
              </a:ext>
            </a:extLst>
          </p:cNvPr>
          <p:cNvCxnSpPr/>
          <p:nvPr/>
        </p:nvCxnSpPr>
        <p:spPr>
          <a:xfrm rot="5400000">
            <a:off x="4391819" y="3821906"/>
            <a:ext cx="215900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No photo description available.">
            <a:extLst>
              <a:ext uri="{FF2B5EF4-FFF2-40B4-BE49-F238E27FC236}">
                <a16:creationId xmlns:a16="http://schemas.microsoft.com/office/drawing/2014/main" id="{4399CC95-DF0B-D01C-C4ED-9EE19D73F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84739"/>
            <a:ext cx="753762" cy="7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FFB03-8A34-626E-CB97-04CC3CBEB997}"/>
              </a:ext>
            </a:extLst>
          </p:cNvPr>
          <p:cNvSpPr txBox="1"/>
          <p:nvPr/>
        </p:nvSpPr>
        <p:spPr>
          <a:xfrm>
            <a:off x="6356362" y="4532477"/>
            <a:ext cx="285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IgG avidity test ????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66234-B1B0-E3AA-EBD1-26374D63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337859-7E8A-7E0E-B360-2906C73E0186}"/>
              </a:ext>
            </a:extLst>
          </p:cNvPr>
          <p:cNvSpPr txBox="1"/>
          <p:nvPr/>
        </p:nvSpPr>
        <p:spPr>
          <a:xfrm>
            <a:off x="3214678" y="571480"/>
            <a:ext cx="221457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ar-SA" sz="3200" b="1">
                <a:solidFill>
                  <a:srgbClr val="C00000"/>
                </a:solidFill>
                <a:latin typeface="Arial" pitchFamily="34" charset="0"/>
                <a:ea typeface="Majalla UI"/>
                <a:cs typeface="Majalla UI"/>
              </a:rPr>
              <a:t>Treatment</a:t>
            </a:r>
            <a:endParaRPr lang="ar-EG" sz="3200" b="1">
              <a:solidFill>
                <a:srgbClr val="C00000"/>
              </a:solidFill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20488" name="TextBox 3">
            <a:extLst>
              <a:ext uri="{FF2B5EF4-FFF2-40B4-BE49-F238E27FC236}">
                <a16:creationId xmlns:a16="http://schemas.microsoft.com/office/drawing/2014/main" id="{6CDEF89B-BB27-D79D-F85C-8758F245B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357438"/>
            <a:ext cx="8429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defTabSz="760413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defTabSz="760413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defTabSz="760413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defTabSz="760413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ar-SA" sz="2400" b="1">
                <a:solidFill>
                  <a:srgbClr val="0070C0"/>
                </a:solidFill>
              </a:rPr>
              <a:t>(1)- </a:t>
            </a:r>
            <a:r>
              <a:rPr lang="en-US" altLang="ar-SA" sz="2400" b="1">
                <a:solidFill>
                  <a:srgbClr val="C00000"/>
                </a:solidFill>
              </a:rPr>
              <a:t>Combination</a:t>
            </a:r>
            <a:r>
              <a:rPr lang="en-US" altLang="ar-SA" sz="2400" b="1">
                <a:solidFill>
                  <a:schemeClr val="tx2"/>
                </a:solidFill>
              </a:rPr>
              <a:t> </a:t>
            </a:r>
            <a:r>
              <a:rPr lang="en-US" altLang="ar-SA" sz="2400" b="1">
                <a:solidFill>
                  <a:srgbClr val="0070C0"/>
                </a:solidFill>
              </a:rPr>
              <a:t>of pyrimethamine ( Daraprim ) + sulphadiazine + Folic acid.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ar-SA" sz="2400" b="1">
                <a:solidFill>
                  <a:srgbClr val="0070C0"/>
                </a:solidFill>
              </a:rPr>
              <a:t>(2)- </a:t>
            </a:r>
            <a:r>
              <a:rPr lang="en-US" altLang="ar-SA" sz="2400" b="1">
                <a:solidFill>
                  <a:srgbClr val="C00000"/>
                </a:solidFill>
              </a:rPr>
              <a:t>Spiramycine</a:t>
            </a:r>
            <a:r>
              <a:rPr lang="en-US" altLang="ar-SA" sz="2400" b="1">
                <a:solidFill>
                  <a:schemeClr val="tx2"/>
                </a:solidFill>
              </a:rPr>
              <a:t> </a:t>
            </a:r>
            <a:r>
              <a:rPr lang="ar-EG" altLang="en-US" sz="2400" b="1">
                <a:solidFill>
                  <a:srgbClr val="0070C0"/>
                </a:solidFill>
              </a:rPr>
              <a:t>used most often </a:t>
            </a:r>
            <a:r>
              <a:rPr lang="ar-EG" altLang="en-US" sz="2400" b="1">
                <a:solidFill>
                  <a:srgbClr val="C00000"/>
                </a:solidFill>
              </a:rPr>
              <a:t>for pregnant women </a:t>
            </a:r>
            <a:r>
              <a:rPr lang="ar-EG" altLang="en-US" sz="2400" b="1">
                <a:solidFill>
                  <a:srgbClr val="0070C0"/>
                </a:solidFill>
              </a:rPr>
              <a:t>to prevent the infection of their child.</a:t>
            </a:r>
            <a:r>
              <a:rPr lang="en-US" altLang="en-US" sz="2400" b="1">
                <a:solidFill>
                  <a:srgbClr val="0070C0"/>
                </a:solidFill>
              </a:rPr>
              <a:t>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ar-SA" sz="2400" b="1">
                <a:solidFill>
                  <a:srgbClr val="0070C0"/>
                </a:solidFill>
              </a:rPr>
              <a:t>(3)- </a:t>
            </a:r>
            <a:r>
              <a:rPr lang="en-US" altLang="ar-SA" sz="2400" b="1">
                <a:solidFill>
                  <a:srgbClr val="C00000"/>
                </a:solidFill>
              </a:rPr>
              <a:t>Atovaquone:</a:t>
            </a:r>
            <a:r>
              <a:rPr lang="en-US" altLang="ar-SA" sz="2400" b="1">
                <a:solidFill>
                  <a:schemeClr val="tx2"/>
                </a:solidFill>
              </a:rPr>
              <a:t> </a:t>
            </a:r>
            <a:r>
              <a:rPr lang="en-US" altLang="ar-SA" sz="2400" b="1">
                <a:solidFill>
                  <a:srgbClr val="0070C0"/>
                </a:solidFill>
              </a:rPr>
              <a:t>new drug.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ar-SA" sz="2400" b="1">
                <a:solidFill>
                  <a:srgbClr val="0070C0"/>
                </a:solidFill>
              </a:rPr>
              <a:t>(4)-</a:t>
            </a:r>
            <a:r>
              <a:rPr lang="en-US" altLang="ar-SA" sz="2400" b="1">
                <a:solidFill>
                  <a:schemeClr val="tx2"/>
                </a:solidFill>
              </a:rPr>
              <a:t> </a:t>
            </a:r>
            <a:r>
              <a:rPr lang="en-US" altLang="ar-SA" sz="2400" b="1">
                <a:solidFill>
                  <a:srgbClr val="C00000"/>
                </a:solidFill>
              </a:rPr>
              <a:t>Laser or cryotherapy </a:t>
            </a:r>
            <a:r>
              <a:rPr lang="en-US" altLang="ar-SA" sz="2400" b="1">
                <a:solidFill>
                  <a:srgbClr val="0070C0"/>
                </a:solidFill>
              </a:rPr>
              <a:t>for chorioretinitis.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ar-SA" sz="2400" b="1">
                <a:solidFill>
                  <a:srgbClr val="0070C0"/>
                </a:solidFill>
              </a:rPr>
              <a:t>(5)- </a:t>
            </a:r>
            <a:r>
              <a:rPr lang="en-US" altLang="ar-SA" sz="2400" b="1">
                <a:solidFill>
                  <a:srgbClr val="C00000"/>
                </a:solidFill>
              </a:rPr>
              <a:t>Systemic corticosteroids</a:t>
            </a:r>
            <a:r>
              <a:rPr lang="en-US" altLang="ar-SA" sz="2400" b="1">
                <a:solidFill>
                  <a:schemeClr val="tx2"/>
                </a:solidFill>
              </a:rPr>
              <a:t>.</a:t>
            </a:r>
            <a:r>
              <a:rPr lang="en-US" altLang="ar-SA" sz="2400" b="1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Picture 3" descr="No photo description available.">
            <a:extLst>
              <a:ext uri="{FF2B5EF4-FFF2-40B4-BE49-F238E27FC236}">
                <a16:creationId xmlns:a16="http://schemas.microsoft.com/office/drawing/2014/main" id="{98771656-4EC9-DA7F-D6A2-C38E12B49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84739"/>
            <a:ext cx="753762" cy="7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44777-8379-C77C-1184-64A66104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F791-B5A5-6BCB-03DE-3CA93D3CD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8FF33-ADC8-C87D-A961-C54FFE042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o photo description available.">
            <a:extLst>
              <a:ext uri="{FF2B5EF4-FFF2-40B4-BE49-F238E27FC236}">
                <a16:creationId xmlns:a16="http://schemas.microsoft.com/office/drawing/2014/main" id="{0F18B7F3-B6B7-D2DD-1E17-68E16618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84739"/>
            <a:ext cx="753762" cy="7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et Ready! Quiz Time - التطبيقات على Google Play">
            <a:extLst>
              <a:ext uri="{FF2B5EF4-FFF2-40B4-BE49-F238E27FC236}">
                <a16:creationId xmlns:a16="http://schemas.microsoft.com/office/drawing/2014/main" id="{D66E6A22-3660-D2E0-6BD0-89EA21E20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00DFC-62BA-5904-663C-68A0E5ED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44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6746E-E6C2-0F5E-0BE0-D582628A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48178"/>
            <a:ext cx="7886700" cy="4351338"/>
          </a:xfrm>
        </p:spPr>
        <p:txBody>
          <a:bodyPr/>
          <a:lstStyle/>
          <a:p>
            <a:pPr algn="ctr"/>
            <a:r>
              <a:rPr lang="en-US" b="1" i="1" dirty="0" err="1">
                <a:solidFill>
                  <a:srgbClr val="C00000"/>
                </a:solidFill>
              </a:rPr>
              <a:t>Wuchereria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bancrofti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infection could be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 transmitted by blood transfusion ???? Why ???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Toxoplasma gondii </a:t>
            </a:r>
            <a:r>
              <a:rPr lang="en-US" b="1" dirty="0">
                <a:solidFill>
                  <a:srgbClr val="C00000"/>
                </a:solidFill>
              </a:rPr>
              <a:t>could be transmitted by autoinfection ??? Why????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Though </a:t>
            </a:r>
            <a:r>
              <a:rPr lang="en-US" b="1" i="1" dirty="0">
                <a:solidFill>
                  <a:srgbClr val="C00000"/>
                </a:solidFill>
              </a:rPr>
              <a:t>Toxoplasma</a:t>
            </a:r>
            <a:r>
              <a:rPr lang="en-US" b="1" dirty="0">
                <a:solidFill>
                  <a:srgbClr val="C00000"/>
                </a:solidFill>
              </a:rPr>
              <a:t> is widespread in nature the disease is rare???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5D64E-D6C6-1E04-5E0A-73A806A4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F391A3-2CE1-DB9E-C9E6-8CD13513DE86}"/>
              </a:ext>
            </a:extLst>
          </p:cNvPr>
          <p:cNvSpPr txBox="1"/>
          <p:nvPr/>
        </p:nvSpPr>
        <p:spPr>
          <a:xfrm>
            <a:off x="2000232" y="186087"/>
            <a:ext cx="51435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Morphological characters</a:t>
            </a:r>
            <a:endParaRPr lang="ar-EG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2416D-DA1E-AE36-4B4E-C6D5A9AB47D4}"/>
              </a:ext>
            </a:extLst>
          </p:cNvPr>
          <p:cNvSpPr txBox="1"/>
          <p:nvPr/>
        </p:nvSpPr>
        <p:spPr>
          <a:xfrm>
            <a:off x="447933" y="839788"/>
            <a:ext cx="1071563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Adult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A8544-BCD6-F159-587E-565A4C5F416A}"/>
              </a:ext>
            </a:extLst>
          </p:cNvPr>
          <p:cNvSpPr txBox="1"/>
          <p:nvPr/>
        </p:nvSpPr>
        <p:spPr>
          <a:xfrm>
            <a:off x="267667" y="1559054"/>
            <a:ext cx="3203576" cy="30746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Long thread like.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Female deposits larvae called microfilaria.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Male (4 cm) is shorter than female (8-10 cm).</a:t>
            </a:r>
            <a:endParaRPr lang="ar-EG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B17B1AAE-C3AA-3512-A70C-B12FE16A1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32" y="12535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parasitology images\wuchereria bancrofti images\Wbancrofti_adults2[1].jpg">
            <a:extLst>
              <a:ext uri="{FF2B5EF4-FFF2-40B4-BE49-F238E27FC236}">
                <a16:creationId xmlns:a16="http://schemas.microsoft.com/office/drawing/2014/main" id="{0009EA28-3133-C85A-C70D-F5F5C42A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t="16798" r="22054" b="20374"/>
          <a:stretch>
            <a:fillRect/>
          </a:stretch>
        </p:blipFill>
        <p:spPr bwMode="auto">
          <a:xfrm>
            <a:off x="3634684" y="3181073"/>
            <a:ext cx="3203575" cy="278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parasitology images\wuchereria bancrofti images\Chapter%208-12[1].gif">
            <a:extLst>
              <a:ext uri="{FF2B5EF4-FFF2-40B4-BE49-F238E27FC236}">
                <a16:creationId xmlns:a16="http://schemas.microsoft.com/office/drawing/2014/main" id="{1F2C6F65-5637-03FF-6EFA-AF8ED278B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2667" r="8897" b="13556"/>
          <a:stretch/>
        </p:blipFill>
        <p:spPr bwMode="auto">
          <a:xfrm>
            <a:off x="7001700" y="1803975"/>
            <a:ext cx="2014784" cy="416474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8F6919-73A8-CED9-17CE-D95C0295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72C943-4275-004C-4336-187E7F4CE30F}"/>
              </a:ext>
            </a:extLst>
          </p:cNvPr>
          <p:cNvSpPr txBox="1"/>
          <p:nvPr/>
        </p:nvSpPr>
        <p:spPr>
          <a:xfrm>
            <a:off x="428625" y="428625"/>
            <a:ext cx="3000375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Microfilaria (D.S)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TextBox 5">
            <a:extLst>
              <a:ext uri="{FF2B5EF4-FFF2-40B4-BE49-F238E27FC236}">
                <a16:creationId xmlns:a16="http://schemas.microsoft.com/office/drawing/2014/main" id="{646A7060-7E08-F946-DD25-FE53E0B7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064000"/>
            <a:ext cx="85010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marL="0" lvl="1" algn="just"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Microfilaria</a:t>
            </a:r>
            <a:r>
              <a:rPr lang="en-US" altLang="en-US" sz="2400" b="1">
                <a:solidFill>
                  <a:schemeClr val="tx2"/>
                </a:solidFill>
                <a:cs typeface="Arial" panose="020B0604020202020204" pitchFamily="34" charset="0"/>
              </a:rPr>
              <a:t> is 250 </a:t>
            </a:r>
            <a:r>
              <a:rPr lang="el-GR" altLang="en-US" sz="2400" b="1">
                <a:solidFill>
                  <a:schemeClr val="tx2"/>
                </a:solidFill>
                <a:cs typeface="Arial" panose="020B0604020202020204" pitchFamily="34" charset="0"/>
              </a:rPr>
              <a:t>μ</a:t>
            </a:r>
            <a:r>
              <a:rPr lang="en-US" altLang="en-US" sz="2400" b="1">
                <a:solidFill>
                  <a:schemeClr val="tx2"/>
                </a:solidFill>
                <a:cs typeface="Arial" panose="020B0604020202020204" pitchFamily="34" charset="0"/>
              </a:rPr>
              <a:t>mx8 </a:t>
            </a:r>
            <a:r>
              <a:rPr lang="el-GR" altLang="en-US" sz="2400" b="1">
                <a:solidFill>
                  <a:schemeClr val="tx2"/>
                </a:solidFill>
                <a:cs typeface="Arial" panose="020B0604020202020204" pitchFamily="34" charset="0"/>
              </a:rPr>
              <a:t>μ</a:t>
            </a:r>
            <a:r>
              <a:rPr lang="en-US" altLang="en-US" sz="2400" b="1">
                <a:solidFill>
                  <a:schemeClr val="tx2"/>
                </a:solidFill>
                <a:cs typeface="Arial" panose="020B0604020202020204" pitchFamily="34" charset="0"/>
              </a:rPr>
              <a:t>m, body with smooth curves, loose sheath with deeply stained nuclei with empty ant. and post. ends &amp; have nocturnal periodicity (10 p.m. to 2 a.m.). </a:t>
            </a:r>
          </a:p>
          <a:p>
            <a:pPr algn="just" eaLnBrk="1" hangingPunct="1">
              <a:lnSpc>
                <a:spcPct val="150000"/>
              </a:lnSpc>
            </a:pPr>
            <a:endParaRPr lang="ar-EG" altLang="en-US" sz="2400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23556" name="Picture 5" descr="5AG000_Wuch-banc_www-medicine-mcgill-ca_Web_MX">
            <a:extLst>
              <a:ext uri="{FF2B5EF4-FFF2-40B4-BE49-F238E27FC236}">
                <a16:creationId xmlns:a16="http://schemas.microsoft.com/office/drawing/2014/main" id="{C3F26478-F43F-889B-6B9F-D3B14487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68413"/>
            <a:ext cx="4792491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 descr="Microfilaria.jpg">
            <a:extLst>
              <a:ext uri="{FF2B5EF4-FFF2-40B4-BE49-F238E27FC236}">
                <a16:creationId xmlns:a16="http://schemas.microsoft.com/office/drawing/2014/main" id="{C387BF4D-20A8-33DB-94E4-503BFBDAA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70" b="64484"/>
          <a:stretch/>
        </p:blipFill>
        <p:spPr bwMode="auto">
          <a:xfrm>
            <a:off x="7182988" y="1268413"/>
            <a:ext cx="1332362" cy="27175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o photo description available.">
            <a:extLst>
              <a:ext uri="{FF2B5EF4-FFF2-40B4-BE49-F238E27FC236}">
                <a16:creationId xmlns:a16="http://schemas.microsoft.com/office/drawing/2014/main" id="{F588AEE4-215A-9913-3CA1-700F7CC0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3" y="136524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6D9A5-C98D-EABF-9836-BDD3BEFF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wn Arrow 32">
            <a:extLst>
              <a:ext uri="{FF2B5EF4-FFF2-40B4-BE49-F238E27FC236}">
                <a16:creationId xmlns:a16="http://schemas.microsoft.com/office/drawing/2014/main" id="{338F5E17-09F1-531D-7AA3-864261E8F6F9}"/>
              </a:ext>
            </a:extLst>
          </p:cNvPr>
          <p:cNvSpPr/>
          <p:nvPr/>
        </p:nvSpPr>
        <p:spPr>
          <a:xfrm flipV="1">
            <a:off x="8788400" y="1854200"/>
            <a:ext cx="228600" cy="3048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Picture 23" descr="mosq.jpg">
            <a:extLst>
              <a:ext uri="{FF2B5EF4-FFF2-40B4-BE49-F238E27FC236}">
                <a16:creationId xmlns:a16="http://schemas.microsoft.com/office/drawing/2014/main" id="{4B719C81-8710-AD37-8BD9-DDE5FA5D74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64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BuzzMo22.jpg">
            <a:extLst>
              <a:ext uri="{FF2B5EF4-FFF2-40B4-BE49-F238E27FC236}">
                <a16:creationId xmlns:a16="http://schemas.microsoft.com/office/drawing/2014/main" id="{9F391BE0-8D07-38AC-82B7-C09186B570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56063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lephantiasis ll.jpg">
            <a:extLst>
              <a:ext uri="{FF2B5EF4-FFF2-40B4-BE49-F238E27FC236}">
                <a16:creationId xmlns:a16="http://schemas.microsoft.com/office/drawing/2014/main" id="{4B54D941-8C83-AB61-C7F9-99FE8EEEBF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322638"/>
            <a:ext cx="108585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lephantiasis ul.jpg">
            <a:extLst>
              <a:ext uri="{FF2B5EF4-FFF2-40B4-BE49-F238E27FC236}">
                <a16:creationId xmlns:a16="http://schemas.microsoft.com/office/drawing/2014/main" id="{5EAD0BF1-C6CA-A64F-5D24-DE80B8CFF4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78200"/>
            <a:ext cx="11461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laria2.jpg">
            <a:extLst>
              <a:ext uri="{FF2B5EF4-FFF2-40B4-BE49-F238E27FC236}">
                <a16:creationId xmlns:a16="http://schemas.microsoft.com/office/drawing/2014/main" id="{6211F3E3-FFC6-2B31-FA39-B3513177497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4413250"/>
            <a:ext cx="20875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icrofilaria.jpg">
            <a:extLst>
              <a:ext uri="{FF2B5EF4-FFF2-40B4-BE49-F238E27FC236}">
                <a16:creationId xmlns:a16="http://schemas.microsoft.com/office/drawing/2014/main" id="{D1192169-0548-CEA8-1E6A-B2812FD7768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4433888"/>
            <a:ext cx="1279525" cy="127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3 l.jpg">
            <a:extLst>
              <a:ext uri="{FF2B5EF4-FFF2-40B4-BE49-F238E27FC236}">
                <a16:creationId xmlns:a16="http://schemas.microsoft.com/office/drawing/2014/main" id="{E3CE80E1-4FA8-1EC9-6B22-FA692B6F0EF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3203">
            <a:off x="1619250" y="650875"/>
            <a:ext cx="457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kin.jpg">
            <a:extLst>
              <a:ext uri="{FF2B5EF4-FFF2-40B4-BE49-F238E27FC236}">
                <a16:creationId xmlns:a16="http://schemas.microsoft.com/office/drawing/2014/main" id="{746A61F7-4A9F-36EC-9E1F-7CAFF7D94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C45550-074F-2042-CC76-ED6ED3126519}"/>
              </a:ext>
            </a:extLst>
          </p:cNvPr>
          <p:cNvSpPr/>
          <p:nvPr/>
        </p:nvSpPr>
        <p:spPr>
          <a:xfrm>
            <a:off x="6858000" y="3533775"/>
            <a:ext cx="2209800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Mosquito ingests microfilaria with blood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913C5-400C-896D-2C2C-FDA3316A86C0}"/>
              </a:ext>
            </a:extLst>
          </p:cNvPr>
          <p:cNvSpPr txBox="1"/>
          <p:nvPr/>
        </p:nvSpPr>
        <p:spPr>
          <a:xfrm>
            <a:off x="6162675" y="681544"/>
            <a:ext cx="2651125" cy="58477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3175">
                  <a:noFill/>
                  <a:prstDash val="sysDash"/>
                </a:ln>
                <a:solidFill>
                  <a:schemeClr val="bg1"/>
                </a:solidFill>
              </a:rPr>
              <a:t>Microfilariae penetrate stomach to thoracic muscle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0E044B-3F8B-BD99-C635-21B741D61A2E}"/>
              </a:ext>
            </a:extLst>
          </p:cNvPr>
          <p:cNvSpPr/>
          <p:nvPr/>
        </p:nvSpPr>
        <p:spPr>
          <a:xfrm>
            <a:off x="1066800" y="1806575"/>
            <a:ext cx="2819400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Microfilariae metamorphose after 2 molts </a:t>
            </a:r>
            <a:r>
              <a:rPr lang="en-US" sz="1600" b="1" dirty="0">
                <a:sym typeface="Wingdings"/>
              </a:rPr>
              <a:t> L3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4338CF-BEB7-BE8E-EA56-CF0FBF59D60D}"/>
              </a:ext>
            </a:extLst>
          </p:cNvPr>
          <p:cNvSpPr txBox="1"/>
          <p:nvPr/>
        </p:nvSpPr>
        <p:spPr>
          <a:xfrm>
            <a:off x="1203325" y="2749550"/>
            <a:ext cx="2682875" cy="5857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</a:rPr>
              <a:t>L3 migrate to proboscis &amp; drop on skin during biting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622043-ABC0-0A40-A127-FE7F1EB48702}"/>
              </a:ext>
            </a:extLst>
          </p:cNvPr>
          <p:cNvSpPr/>
          <p:nvPr/>
        </p:nvSpPr>
        <p:spPr>
          <a:xfrm>
            <a:off x="106363" y="3178175"/>
            <a:ext cx="2255837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3175">
                  <a:noFill/>
                  <a:prstDash val="sysDot"/>
                </a:ln>
                <a:solidFill>
                  <a:schemeClr val="tx1"/>
                </a:solidFill>
              </a:rPr>
              <a:t>Infective (L3) enter through mosquito bite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4D111A-3679-A996-10D5-039F1038AC22}"/>
              </a:ext>
            </a:extLst>
          </p:cNvPr>
          <p:cNvSpPr txBox="1"/>
          <p:nvPr/>
        </p:nvSpPr>
        <p:spPr>
          <a:xfrm>
            <a:off x="685800" y="4749800"/>
            <a:ext cx="1676400" cy="107632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L3 molt twice &amp; adults appear in lymphatics after 6-12 Ms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28F79C-B660-7A08-C47E-D63F80BC1BA2}"/>
              </a:ext>
            </a:extLst>
          </p:cNvPr>
          <p:cNvSpPr txBox="1"/>
          <p:nvPr/>
        </p:nvSpPr>
        <p:spPr>
          <a:xfrm>
            <a:off x="3619500" y="3829050"/>
            <a:ext cx="2111375" cy="584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Adults in lymphatics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73C6F3-6C64-8929-F9EE-819866B57BD5}"/>
              </a:ext>
            </a:extLst>
          </p:cNvPr>
          <p:cNvSpPr/>
          <p:nvPr/>
        </p:nvSpPr>
        <p:spPr>
          <a:xfrm>
            <a:off x="3352800" y="5451475"/>
            <a:ext cx="2484438" cy="83185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Females Lay microfilariae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in lymphatics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5" name="Picture 24" descr="mosq.jpg">
            <a:extLst>
              <a:ext uri="{FF2B5EF4-FFF2-40B4-BE49-F238E27FC236}">
                <a16:creationId xmlns:a16="http://schemas.microsoft.com/office/drawing/2014/main" id="{55B40F8E-C7A3-9131-E291-4DF5100700A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68400"/>
            <a:ext cx="3657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C22928-C8EB-4F8F-E2EC-802C74E4325A}"/>
              </a:ext>
            </a:extLst>
          </p:cNvPr>
          <p:cNvSpPr txBox="1"/>
          <p:nvPr/>
        </p:nvSpPr>
        <p:spPr>
          <a:xfrm>
            <a:off x="3894138" y="2335213"/>
            <a:ext cx="1096962" cy="585787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Mosquito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I.H</a:t>
            </a:r>
            <a:r>
              <a:rPr lang="en-US" sz="1600" b="1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1C54DC-9B6A-8F81-5090-859EBC730848}"/>
              </a:ext>
            </a:extLst>
          </p:cNvPr>
          <p:cNvSpPr txBox="1"/>
          <p:nvPr/>
        </p:nvSpPr>
        <p:spPr>
          <a:xfrm>
            <a:off x="4160838" y="3178175"/>
            <a:ext cx="822325" cy="584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Human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D.H.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E28988-2531-C51B-72DA-0A9BB85D0E77}"/>
              </a:ext>
            </a:extLst>
          </p:cNvPr>
          <p:cNvSpPr/>
          <p:nvPr/>
        </p:nvSpPr>
        <p:spPr>
          <a:xfrm>
            <a:off x="6540500" y="5729288"/>
            <a:ext cx="2514600" cy="8302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33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C0000"/>
                </a:solidFill>
                <a:latin typeface="+mn-lt"/>
                <a:cs typeface="+mn-cs"/>
              </a:rPr>
              <a:t>microfilariae appear in peripheral blood at night</a:t>
            </a:r>
            <a:endParaRPr lang="en-US" sz="1600" dirty="0">
              <a:solidFill>
                <a:srgbClr val="CC0000"/>
              </a:solidFill>
              <a:latin typeface="+mn-lt"/>
              <a:cs typeface="+mn-cs"/>
            </a:endParaRPr>
          </a:p>
        </p:txBody>
      </p:sp>
      <p:pic>
        <p:nvPicPr>
          <p:cNvPr id="23" name="Picture 22" descr="microfilaria1.jpg">
            <a:extLst>
              <a:ext uri="{FF2B5EF4-FFF2-40B4-BE49-F238E27FC236}">
                <a16:creationId xmlns:a16="http://schemas.microsoft.com/office/drawing/2014/main" id="{7211779F-B490-F141-A6B8-A1234F6B1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2872">
            <a:off x="4195763" y="6180138"/>
            <a:ext cx="7318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1.jpg">
            <a:extLst>
              <a:ext uri="{FF2B5EF4-FFF2-40B4-BE49-F238E27FC236}">
                <a16:creationId xmlns:a16="http://schemas.microsoft.com/office/drawing/2014/main" id="{F14E3BD4-E89E-7ACF-0A58-4AF9826D22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54200"/>
            <a:ext cx="731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L1.jpg">
            <a:extLst>
              <a:ext uri="{FF2B5EF4-FFF2-40B4-BE49-F238E27FC236}">
                <a16:creationId xmlns:a16="http://schemas.microsoft.com/office/drawing/2014/main" id="{1813E424-EDB3-B5F3-848B-7CFA6792FE2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81050"/>
            <a:ext cx="8223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Down Arrow 33">
            <a:extLst>
              <a:ext uri="{FF2B5EF4-FFF2-40B4-BE49-F238E27FC236}">
                <a16:creationId xmlns:a16="http://schemas.microsoft.com/office/drawing/2014/main" id="{DE1473A4-49CC-8BA6-AD68-1BF4E8409BD0}"/>
              </a:ext>
            </a:extLst>
          </p:cNvPr>
          <p:cNvSpPr/>
          <p:nvPr/>
        </p:nvSpPr>
        <p:spPr>
          <a:xfrm rot="16200000" flipV="1">
            <a:off x="6210300" y="-1181100"/>
            <a:ext cx="228600" cy="3048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97FF9352-1363-1899-5F60-7A39AD5A19F2}"/>
              </a:ext>
            </a:extLst>
          </p:cNvPr>
          <p:cNvSpPr/>
          <p:nvPr/>
        </p:nvSpPr>
        <p:spPr>
          <a:xfrm rot="10800000" flipV="1">
            <a:off x="152400" y="1905000"/>
            <a:ext cx="228600" cy="3048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F9262E08-B921-8A88-6434-3A9D0212CDF2}"/>
              </a:ext>
            </a:extLst>
          </p:cNvPr>
          <p:cNvSpPr/>
          <p:nvPr/>
        </p:nvSpPr>
        <p:spPr>
          <a:xfrm rot="5400000" flipV="1">
            <a:off x="4457700" y="5143500"/>
            <a:ext cx="228600" cy="3048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022E3-7846-14D3-5B05-ABA99F12C526}"/>
              </a:ext>
            </a:extLst>
          </p:cNvPr>
          <p:cNvSpPr txBox="1"/>
          <p:nvPr/>
        </p:nvSpPr>
        <p:spPr>
          <a:xfrm>
            <a:off x="692943" y="136265"/>
            <a:ext cx="32694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Life cycle of lymphatic filariasis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6AAAA-E6A6-BDE9-6F05-3F42ED06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C 0.06927 0.01134 0.13854 0.02291 0.1875 0.02708 C 0.23646 0.03124 0.25955 0.02962 0.29375 0.02499 C 0.32795 0.02036 0.37969 0.03541 0.39219 -8.14815E-6 C 0.40469 -0.03542 0.38663 -0.11158 0.36875 -0.18751 " pathEditMode="relative" ptsTypes="aaaaA">
                                      <p:cBhvr>
                                        <p:cTn id="6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62 -0.17708 C 0.40851 -0.19722 0.42656 -0.21736 0.425 -0.22916 C 0.42344 -0.24097 0.38819 -0.25995 0.38125 -0.24791 C 0.3743 -0.23587 0.37257 -0.16574 0.38281 -0.15625 C 0.39305 -0.14675 0.43594 -0.15763 0.44219 -0.19166 C 0.44844 -0.22569 0.42465 -0.28935 0.42031 -0.36041 C 0.41597 -0.43148 0.43507 -0.56944 0.41562 -0.61875 C 0.39618 -0.66805 0.33437 -0.65462 0.30312 -0.65625 C 0.27187 -0.65787 0.25 -0.64351 0.22812 -0.62916 " pathEditMode="relative" rAng="0" ptsTypes="aaaaaaaaA">
                                      <p:cBhvr>
                                        <p:cTn id="8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77778E-6 C 0.03333 -0.0118 0.06667 -0.02337 0.08594 -0.02708 C 0.10521 -0.03078 0.11042 -0.02685 0.11563 -0.02291 " pathEditMode="relative" ptsTypes="aaA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1666 C -0.00122 0.03954 -0.00226 0.09574 -0.0026 0.1181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67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6531E-6 C -0.02101 0.00416 -0.04201 0.00832 -0.05555 0.01318 C -0.0691 0.01803 -0.075 0.02104 -0.08142 0.0296 C -0.08785 0.03815 -0.09653 0.05295 -0.09375 0.06429 C -0.09097 0.07562 -0.07222 0.08949 -0.06528 0.09713 C -0.05833 0.10476 -0.04913 0.10314 -0.05173 0.11031 C -0.05434 0.11748 -0.07031 0.12465 -0.08142 0.13991 C -0.09253 0.15517 -0.10868 0.179 -0.1184 0.20235 C -0.12812 0.22571 -0.13385 0.25254 -0.13941 0.2796 " pathEditMode="relative" ptsTypes="aaaaaaaaA">
                                      <p:cBhvr>
                                        <p:cTn id="1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4 0.27986 C -0.12083 0.28611 -0.10208 0.2926 -0.09409 0.30834 C -0.08611 0.32408 -0.09305 0.34838 -0.09097 0.375 C -0.08888 0.40162 -0.09409 0.44838 -0.08194 0.46783 C -0.06979 0.48727 -0.0434 0.49491 -0.01822 0.49213 C 0.00695 0.48936 0.05191 0.45324 0.06962 0.45162 C 0.08733 0.45 0.08751 0.46598 0.08785 0.48195 " pathEditMode="relative" ptsTypes="aaaaaaA">
                                      <p:cBhvr>
                                        <p:cTn id="1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85 0.48195 C 0.0934 0.52107 0.09913 0.56042 0.10295 0.55671 C 0.10677 0.55301 0.10573 0.47546 0.11059 0.45972 C 0.11545 0.44398 0.13108 0.4588 0.13177 0.46181 C 0.13246 0.46482 0.11805 0.47222 0.1151 0.47801 C 0.11215 0.4838 0.08628 0.48519 0.11354 0.4963 C 0.1408 0.50741 0.20972 0.52593 0.27864 0.54468 " pathEditMode="relative" ptsTypes="aaaaaaA"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6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D07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7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D07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7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2" grpId="0" animBg="1"/>
      <p:bldP spid="22" grpId="1" animBg="1"/>
      <p:bldP spid="28" grpId="0" animBg="1"/>
      <p:bldP spid="29" grpId="0" animBg="1"/>
      <p:bldP spid="31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512532-DC81-9892-4DA8-96ADF639C21A}"/>
              </a:ext>
            </a:extLst>
          </p:cNvPr>
          <p:cNvSpPr txBox="1"/>
          <p:nvPr/>
        </p:nvSpPr>
        <p:spPr>
          <a:xfrm>
            <a:off x="500063" y="714375"/>
            <a:ext cx="2786062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 of infection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8B7D3DAE-8373-C3FA-91E0-4B474641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285875"/>
            <a:ext cx="8286750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Mosquito bites the skin for blood meal  then the infective stage  (3</a:t>
            </a:r>
            <a:r>
              <a:rPr lang="en-US" altLang="en-US" sz="2400" b="1" baseline="30000" dirty="0">
                <a:solidFill>
                  <a:schemeClr val="tx2"/>
                </a:solidFill>
                <a:cs typeface="Arial" panose="020B0604020202020204" pitchFamily="34" charset="0"/>
              </a:rPr>
              <a:t>rd</a:t>
            </a: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 stage filariform larva ) in the  mouth part is inoculated in the skin  through the bite wound.</a:t>
            </a:r>
            <a:endParaRPr lang="ar-EG" alt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ECD28-E958-AE19-F956-845455DF7CAC}"/>
              </a:ext>
            </a:extLst>
          </p:cNvPr>
          <p:cNvSpPr txBox="1"/>
          <p:nvPr/>
        </p:nvSpPr>
        <p:spPr>
          <a:xfrm>
            <a:off x="428625" y="3786188"/>
            <a:ext cx="2714625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Diagnostic Stage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TextBox 10">
            <a:extLst>
              <a:ext uri="{FF2B5EF4-FFF2-40B4-BE49-F238E27FC236}">
                <a16:creationId xmlns:a16="http://schemas.microsoft.com/office/drawing/2014/main" id="{F8CE2DEE-A3E8-09ED-51D1-B76B7CBD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357688"/>
            <a:ext cx="835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loosely sheathed microfilaria in the peripheral blood at night.</a:t>
            </a:r>
            <a:endParaRPr lang="ar-EG" alt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A9467-4F11-A0BB-497F-AF26D7102A00}"/>
              </a:ext>
            </a:extLst>
          </p:cNvPr>
          <p:cNvSpPr txBox="1"/>
          <p:nvPr/>
        </p:nvSpPr>
        <p:spPr>
          <a:xfrm>
            <a:off x="500063" y="5357813"/>
            <a:ext cx="2357437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Infective stage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TextBox 12">
            <a:extLst>
              <a:ext uri="{FF2B5EF4-FFF2-40B4-BE49-F238E27FC236}">
                <a16:creationId xmlns:a16="http://schemas.microsoft.com/office/drawing/2014/main" id="{D1769AD7-8F49-F41C-CFCE-63F1A6EA9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0007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Third stage filariform larva</a:t>
            </a:r>
            <a:endParaRPr lang="ar-EG" altLang="en-US" sz="2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6632" name="Slide Number Placeholder 7">
            <a:extLst>
              <a:ext uri="{FF2B5EF4-FFF2-40B4-BE49-F238E27FC236}">
                <a16:creationId xmlns:a16="http://schemas.microsoft.com/office/drawing/2014/main" id="{2B1A72AE-41F7-3555-3898-A472A021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fld id="{2677A68B-581A-496C-92DD-10B1D10CADD0}" type="slidenum">
              <a:rPr lang="en-US" altLang="en-US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6</a:t>
            </a:fld>
            <a:endParaRPr lang="en-US" altLang="en-US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C4B7E932-637C-6730-5529-BC0CB3D2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32" y="12535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1CF08A-6D72-56DC-ADCB-FEF39F59666B}"/>
              </a:ext>
            </a:extLst>
          </p:cNvPr>
          <p:cNvSpPr txBox="1"/>
          <p:nvPr/>
        </p:nvSpPr>
        <p:spPr>
          <a:xfrm>
            <a:off x="1928813" y="428625"/>
            <a:ext cx="5357812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Pathogenesis and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symptomatology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56630268-815A-077F-3519-C3F3982B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214438"/>
            <a:ext cx="8072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Disease: Bancroftian filariasis or elephantiasis.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Pathological lesions occur in the lymphatic system, due to the presence of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adult worms </a:t>
            </a:r>
            <a:r>
              <a:rPr lang="en-US" alt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(living or dead) but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not due to microfilariae</a:t>
            </a:r>
            <a:r>
              <a:rPr lang="en-US" altLang="en-US" sz="2400" b="1" dirty="0">
                <a:cs typeface="Arial" panose="020B0604020202020204" pitchFamily="34" charset="0"/>
              </a:rPr>
              <a:t>.</a:t>
            </a:r>
            <a:endParaRPr lang="en-US" altLang="en-US" sz="2400" dirty="0"/>
          </a:p>
        </p:txBody>
      </p:sp>
      <p:sp>
        <p:nvSpPr>
          <p:cNvPr id="29700" name="TextBox 5">
            <a:extLst>
              <a:ext uri="{FF2B5EF4-FFF2-40B4-BE49-F238E27FC236}">
                <a16:creationId xmlns:a16="http://schemas.microsoft.com/office/drawing/2014/main" id="{547275A0-5002-5351-F297-C0BC44C5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357688"/>
            <a:ext cx="85725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002060"/>
                </a:solidFill>
                <a:cs typeface="Arial" panose="020B0604020202020204" pitchFamily="34" charset="0"/>
              </a:rPr>
              <a:t>Occurs in endemic areas where patients remain asymptomatic but with patent microfilaria in their blood. </a:t>
            </a: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36B5E-AF82-AFE3-1922-DB845EBDB11F}"/>
              </a:ext>
            </a:extLst>
          </p:cNvPr>
          <p:cNvSpPr txBox="1"/>
          <p:nvPr/>
        </p:nvSpPr>
        <p:spPr>
          <a:xfrm>
            <a:off x="714375" y="3857625"/>
            <a:ext cx="4286250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Asymptomatic phase:</a:t>
            </a:r>
            <a:endParaRPr lang="ar-EG" sz="2800" dirty="0"/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C98D3AAB-4CC5-8F4A-43DC-B94A99CF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32" y="12535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C7AC8-B9BF-B650-BB78-D7D0110F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FCBA-9526-41D6-B193-52D5E04775F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28A20-AD9A-9C79-5D8C-4FC3CE93401D}"/>
              </a:ext>
            </a:extLst>
          </p:cNvPr>
          <p:cNvSpPr txBox="1"/>
          <p:nvPr/>
        </p:nvSpPr>
        <p:spPr>
          <a:xfrm>
            <a:off x="2071688" y="357188"/>
            <a:ext cx="45720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 Acute inflammatory phase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53C6AC-4EB8-5C42-662A-D52E1C5B161D}"/>
              </a:ext>
            </a:extLst>
          </p:cNvPr>
          <p:cNvCxnSpPr/>
          <p:nvPr/>
        </p:nvCxnSpPr>
        <p:spPr>
          <a:xfrm rot="5400000">
            <a:off x="4001294" y="1070769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E60723-122B-D278-6B6B-4D923F9CE1E8}"/>
              </a:ext>
            </a:extLst>
          </p:cNvPr>
          <p:cNvSpPr txBox="1"/>
          <p:nvPr/>
        </p:nvSpPr>
        <p:spPr>
          <a:xfrm>
            <a:off x="857250" y="1285875"/>
            <a:ext cx="742950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Recurrent attacks of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lymphangitis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lymphadenitis </a:t>
            </a:r>
            <a:r>
              <a:rPr lang="en-US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due to</a:t>
            </a:r>
            <a:endParaRPr lang="en-US" u="sng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4001CF-AE06-F93C-C252-83F16CAF71BD}"/>
              </a:ext>
            </a:extLst>
          </p:cNvPr>
          <p:cNvCxnSpPr/>
          <p:nvPr/>
        </p:nvCxnSpPr>
        <p:spPr>
          <a:xfrm rot="5400000">
            <a:off x="4072732" y="1999456"/>
            <a:ext cx="2857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3DEE68-A8CE-3722-DEDA-82DA58E82AA2}"/>
              </a:ext>
            </a:extLst>
          </p:cNvPr>
          <p:cNvCxnSpPr/>
          <p:nvPr/>
        </p:nvCxnSpPr>
        <p:spPr>
          <a:xfrm>
            <a:off x="4000500" y="2143125"/>
            <a:ext cx="40005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A3616A-038B-8924-00CF-4BB33A8E4938}"/>
              </a:ext>
            </a:extLst>
          </p:cNvPr>
          <p:cNvCxnSpPr/>
          <p:nvPr/>
        </p:nvCxnSpPr>
        <p:spPr>
          <a:xfrm rot="10800000">
            <a:off x="1000125" y="2143125"/>
            <a:ext cx="300037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7E961B6-9665-338D-0EC9-C484F680FD13}"/>
              </a:ext>
            </a:extLst>
          </p:cNvPr>
          <p:cNvCxnSpPr/>
          <p:nvPr/>
        </p:nvCxnSpPr>
        <p:spPr>
          <a:xfrm rot="5400000">
            <a:off x="858044" y="2285206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301DBC6-589F-5216-E88A-C935497FC1ED}"/>
              </a:ext>
            </a:extLst>
          </p:cNvPr>
          <p:cNvCxnSpPr/>
          <p:nvPr/>
        </p:nvCxnSpPr>
        <p:spPr>
          <a:xfrm rot="5400000">
            <a:off x="2715419" y="2285206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6CD486-CC30-7EDF-53E8-370C938BB935}"/>
              </a:ext>
            </a:extLst>
          </p:cNvPr>
          <p:cNvCxnSpPr/>
          <p:nvPr/>
        </p:nvCxnSpPr>
        <p:spPr>
          <a:xfrm rot="5400000">
            <a:off x="5358607" y="2285206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C10C6B-9E50-F8A0-20EC-1C3A48771DBA}"/>
              </a:ext>
            </a:extLst>
          </p:cNvPr>
          <p:cNvCxnSpPr/>
          <p:nvPr/>
        </p:nvCxnSpPr>
        <p:spPr>
          <a:xfrm rot="5400000">
            <a:off x="7858919" y="2285206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130EA58-5262-B995-63BF-328F44E8E5FA}"/>
              </a:ext>
            </a:extLst>
          </p:cNvPr>
          <p:cNvSpPr txBox="1"/>
          <p:nvPr/>
        </p:nvSpPr>
        <p:spPr>
          <a:xfrm>
            <a:off x="214313" y="2500313"/>
            <a:ext cx="1714500" cy="12001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Toxic products of living or dead adult worm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A40CD4-6065-E11E-0130-B6E6140BBB6E}"/>
              </a:ext>
            </a:extLst>
          </p:cNvPr>
          <p:cNvSpPr txBox="1"/>
          <p:nvPr/>
        </p:nvSpPr>
        <p:spPr>
          <a:xfrm>
            <a:off x="2214563" y="2500313"/>
            <a:ext cx="1500187" cy="9239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Mechanical irritation by adult worm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7684F9-66F0-84D2-36B1-3299394AB152}"/>
              </a:ext>
            </a:extLst>
          </p:cNvPr>
          <p:cNvSpPr txBox="1"/>
          <p:nvPr/>
        </p:nvSpPr>
        <p:spPr>
          <a:xfrm>
            <a:off x="4357688" y="2500313"/>
            <a:ext cx="2286000" cy="12001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Allergic reaction to larvae, adult products or died worms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F3FFB2-3E88-65A9-8CA9-618AC3EE80FD}"/>
              </a:ext>
            </a:extLst>
          </p:cNvPr>
          <p:cNvSpPr txBox="1"/>
          <p:nvPr/>
        </p:nvSpPr>
        <p:spPr>
          <a:xfrm>
            <a:off x="7143750" y="2500313"/>
            <a:ext cx="1500188" cy="6461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ry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bacterial infection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EBBEF9-C24F-B933-0662-A1D90CF696EA}"/>
              </a:ext>
            </a:extLst>
          </p:cNvPr>
          <p:cNvSpPr txBox="1"/>
          <p:nvPr/>
        </p:nvSpPr>
        <p:spPr>
          <a:xfrm>
            <a:off x="3429000" y="3929063"/>
            <a:ext cx="1857375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F8C0D2A-EB37-0023-AAE6-B4B1C397858A}"/>
              </a:ext>
            </a:extLst>
          </p:cNvPr>
          <p:cNvCxnSpPr/>
          <p:nvPr/>
        </p:nvCxnSpPr>
        <p:spPr>
          <a:xfrm rot="5400000">
            <a:off x="4249738" y="4608513"/>
            <a:ext cx="2159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47C235-23DA-9895-CF3F-7DCF0E03DDB0}"/>
              </a:ext>
            </a:extLst>
          </p:cNvPr>
          <p:cNvCxnSpPr/>
          <p:nvPr/>
        </p:nvCxnSpPr>
        <p:spPr>
          <a:xfrm rot="10800000">
            <a:off x="1000125" y="4714875"/>
            <a:ext cx="335756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9F7D888-971A-8DE1-968E-64A73E9C74D2}"/>
              </a:ext>
            </a:extLst>
          </p:cNvPr>
          <p:cNvCxnSpPr/>
          <p:nvPr/>
        </p:nvCxnSpPr>
        <p:spPr>
          <a:xfrm>
            <a:off x="4357688" y="4714875"/>
            <a:ext cx="3786187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E18DFFB-F0B6-1126-53E2-73E94088FE6C}"/>
              </a:ext>
            </a:extLst>
          </p:cNvPr>
          <p:cNvCxnSpPr/>
          <p:nvPr/>
        </p:nvCxnSpPr>
        <p:spPr>
          <a:xfrm rot="5400000">
            <a:off x="856457" y="4858544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4A77F43-08CD-0D01-CE90-64A48419A85A}"/>
              </a:ext>
            </a:extLst>
          </p:cNvPr>
          <p:cNvSpPr txBox="1"/>
          <p:nvPr/>
        </p:nvSpPr>
        <p:spPr>
          <a:xfrm>
            <a:off x="285750" y="5143500"/>
            <a:ext cx="1500188" cy="6461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fever, chills &amp; headache</a:t>
            </a:r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BA4E36C-060D-FF8D-CA38-EA938FD385F2}"/>
              </a:ext>
            </a:extLst>
          </p:cNvPr>
          <p:cNvCxnSpPr/>
          <p:nvPr/>
        </p:nvCxnSpPr>
        <p:spPr>
          <a:xfrm rot="5400000">
            <a:off x="3072607" y="4858544"/>
            <a:ext cx="28416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5D7BC6D-DE4D-F850-1CB9-6CA753A72AEA}"/>
              </a:ext>
            </a:extLst>
          </p:cNvPr>
          <p:cNvSpPr txBox="1"/>
          <p:nvPr/>
        </p:nvSpPr>
        <p:spPr>
          <a:xfrm>
            <a:off x="2071688" y="5143500"/>
            <a:ext cx="2286000" cy="3698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Local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lymphangitis</a:t>
            </a:r>
            <a:endParaRPr lang="en-US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CA70DD1-9303-E721-BE93-D14616D29871}"/>
              </a:ext>
            </a:extLst>
          </p:cNvPr>
          <p:cNvCxnSpPr/>
          <p:nvPr/>
        </p:nvCxnSpPr>
        <p:spPr>
          <a:xfrm rot="5400000">
            <a:off x="5644357" y="4858544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F2400B1-6BF1-9CD8-EE7F-7F1C4DF81C12}"/>
              </a:ext>
            </a:extLst>
          </p:cNvPr>
          <p:cNvSpPr txBox="1"/>
          <p:nvPr/>
        </p:nvSpPr>
        <p:spPr>
          <a:xfrm>
            <a:off x="4714875" y="5143500"/>
            <a:ext cx="1857375" cy="3698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Lymphadenitis</a:t>
            </a:r>
            <a:endParaRPr lang="en-US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E87AFE7-0487-5020-2735-5D292E11B11C}"/>
              </a:ext>
            </a:extLst>
          </p:cNvPr>
          <p:cNvCxnSpPr/>
          <p:nvPr/>
        </p:nvCxnSpPr>
        <p:spPr>
          <a:xfrm rot="5400000">
            <a:off x="8001794" y="4858544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E907F45-6B2D-92D2-A361-B1B566C7EAC7}"/>
              </a:ext>
            </a:extLst>
          </p:cNvPr>
          <p:cNvSpPr txBox="1"/>
          <p:nvPr/>
        </p:nvSpPr>
        <p:spPr>
          <a:xfrm>
            <a:off x="7000875" y="5072063"/>
            <a:ext cx="1857375" cy="646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Affection of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lymphatics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E2A69CD-850E-C746-B7DA-C1DC495D246E}"/>
              </a:ext>
            </a:extLst>
          </p:cNvPr>
          <p:cNvCxnSpPr/>
          <p:nvPr/>
        </p:nvCxnSpPr>
        <p:spPr>
          <a:xfrm rot="5400000">
            <a:off x="7787481" y="5930107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1B57BFE-416B-F49B-4641-DAE6C7901560}"/>
              </a:ext>
            </a:extLst>
          </p:cNvPr>
          <p:cNvCxnSpPr/>
          <p:nvPr/>
        </p:nvCxnSpPr>
        <p:spPr>
          <a:xfrm rot="10800000">
            <a:off x="2357438" y="5929313"/>
            <a:ext cx="5500687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1648EE7-9B5E-82DB-9113-82227D2FB9AC}"/>
              </a:ext>
            </a:extLst>
          </p:cNvPr>
          <p:cNvCxnSpPr/>
          <p:nvPr/>
        </p:nvCxnSpPr>
        <p:spPr>
          <a:xfrm>
            <a:off x="7786688" y="5929313"/>
            <a:ext cx="57150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461E3A-BE37-B22A-20A3-2A0E77E30224}"/>
              </a:ext>
            </a:extLst>
          </p:cNvPr>
          <p:cNvCxnSpPr/>
          <p:nvPr/>
        </p:nvCxnSpPr>
        <p:spPr>
          <a:xfrm rot="5400000">
            <a:off x="8216107" y="6072981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1F3B049-73B2-66FE-D3AE-6A097F6EFB25}"/>
              </a:ext>
            </a:extLst>
          </p:cNvPr>
          <p:cNvCxnSpPr/>
          <p:nvPr/>
        </p:nvCxnSpPr>
        <p:spPr>
          <a:xfrm rot="5400000">
            <a:off x="2251076" y="6035675"/>
            <a:ext cx="214312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C1844DF-9DF2-4D11-206A-47DC99F590C6}"/>
              </a:ext>
            </a:extLst>
          </p:cNvPr>
          <p:cNvSpPr txBox="1"/>
          <p:nvPr/>
        </p:nvSpPr>
        <p:spPr>
          <a:xfrm>
            <a:off x="642938" y="6273800"/>
            <a:ext cx="2357437" cy="58420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epididymis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testes</a:t>
            </a:r>
          </a:p>
          <a:p>
            <a:pPr eaLnBrk="1" hangingPunct="1">
              <a:defRPr/>
            </a:pPr>
            <a:r>
              <a:rPr lang="en-US" sz="1600" dirty="0"/>
              <a:t>(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epididimo-orchitis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1D0A2D3-7B97-1DA0-5FBB-AF818FAEB77F}"/>
              </a:ext>
            </a:extLst>
          </p:cNvPr>
          <p:cNvCxnSpPr/>
          <p:nvPr/>
        </p:nvCxnSpPr>
        <p:spPr>
          <a:xfrm rot="5400000">
            <a:off x="4249737" y="6037263"/>
            <a:ext cx="214313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5" name="TextBox 92">
            <a:extLst>
              <a:ext uri="{FF2B5EF4-FFF2-40B4-BE49-F238E27FC236}">
                <a16:creationId xmlns:a16="http://schemas.microsoft.com/office/drawing/2014/main" id="{79649D4E-3424-52DA-7B59-82A354E7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6143625"/>
            <a:ext cx="2786062" cy="5842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2060"/>
                </a:solidFill>
                <a:cs typeface="Arial" panose="020B0604020202020204" pitchFamily="34" charset="0"/>
              </a:rPr>
              <a:t>Scrotaum </a:t>
            </a:r>
          </a:p>
          <a:p>
            <a:pPr eaLnBrk="1" hangingPunct="1"/>
            <a:r>
              <a:rPr lang="en-US" altLang="en-US" sz="1600" b="1">
                <a:solidFill>
                  <a:srgbClr val="002060"/>
                </a:solidFill>
                <a:cs typeface="Arial" panose="020B0604020202020204" pitchFamily="34" charset="0"/>
              </a:rPr>
              <a:t>(varicocoele &amp; hydrocoele) </a:t>
            </a:r>
            <a:endParaRPr lang="en-US" altLang="en-US" sz="1600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BD91784-73A8-76EF-9569-31321AC27AE9}"/>
              </a:ext>
            </a:extLst>
          </p:cNvPr>
          <p:cNvCxnSpPr/>
          <p:nvPr/>
        </p:nvCxnSpPr>
        <p:spPr>
          <a:xfrm rot="5400000">
            <a:off x="6680200" y="6037263"/>
            <a:ext cx="214313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E80C685-8C31-6FBC-F7D7-914C1A44BF54}"/>
              </a:ext>
            </a:extLst>
          </p:cNvPr>
          <p:cNvSpPr txBox="1"/>
          <p:nvPr/>
        </p:nvSpPr>
        <p:spPr>
          <a:xfrm>
            <a:off x="6143625" y="6242050"/>
            <a:ext cx="1643063" cy="61595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spermatic cord (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funiculitis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30758" name="TextBox 100">
            <a:extLst>
              <a:ext uri="{FF2B5EF4-FFF2-40B4-BE49-F238E27FC236}">
                <a16:creationId xmlns:a16="http://schemas.microsoft.com/office/drawing/2014/main" id="{F722C0C5-46F5-7203-C039-C23A0B700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335" y="6266656"/>
            <a:ext cx="785813" cy="33813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Vulva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4A01BD3-288A-5365-DAB4-D4B5C7D273C4}"/>
              </a:ext>
            </a:extLst>
          </p:cNvPr>
          <p:cNvCxnSpPr/>
          <p:nvPr/>
        </p:nvCxnSpPr>
        <p:spPr>
          <a:xfrm rot="5400000">
            <a:off x="7787481" y="5858669"/>
            <a:ext cx="14287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D84294CD-EF0A-2362-8FD8-9D085BEB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32" y="12535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BE231-5923-AE48-93BC-60103F6A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38" y="6527799"/>
            <a:ext cx="2057400" cy="365125"/>
          </a:xfrm>
        </p:spPr>
        <p:txBody>
          <a:bodyPr/>
          <a:lstStyle/>
          <a:p>
            <a:fld id="{7E51FCBA-9526-41D6-B193-52D5E04775F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81D6B4-E94E-2E73-8C8A-0AED2DAE9B2C}"/>
              </a:ext>
            </a:extLst>
          </p:cNvPr>
          <p:cNvSpPr txBox="1"/>
          <p:nvPr/>
        </p:nvSpPr>
        <p:spPr>
          <a:xfrm>
            <a:off x="2071688" y="571500"/>
            <a:ext cx="5286375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 Obstructive (chronic)phase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703E23-E8FC-AFC1-39FD-F30A005F021B}"/>
              </a:ext>
            </a:extLst>
          </p:cNvPr>
          <p:cNvCxnSpPr/>
          <p:nvPr/>
        </p:nvCxnSpPr>
        <p:spPr>
          <a:xfrm rot="5400000">
            <a:off x="4178301" y="1320800"/>
            <a:ext cx="214312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FE35CC7-CAE5-F399-BAEB-712169B1FCFD}"/>
              </a:ext>
            </a:extLst>
          </p:cNvPr>
          <p:cNvSpPr txBox="1"/>
          <p:nvPr/>
        </p:nvSpPr>
        <p:spPr>
          <a:xfrm>
            <a:off x="1357313" y="1500188"/>
            <a:ext cx="6215062" cy="461962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obstruction of lymph flow is due to</a:t>
            </a:r>
            <a:endParaRPr lang="ar-EG" sz="2400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2D546E-7540-240F-6316-94E0E4E40CC9}"/>
              </a:ext>
            </a:extLst>
          </p:cNvPr>
          <p:cNvCxnSpPr/>
          <p:nvPr/>
        </p:nvCxnSpPr>
        <p:spPr>
          <a:xfrm rot="5400000">
            <a:off x="4178301" y="2178050"/>
            <a:ext cx="214312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10F2F5-01D7-3189-0617-AC613078B364}"/>
              </a:ext>
            </a:extLst>
          </p:cNvPr>
          <p:cNvCxnSpPr/>
          <p:nvPr/>
        </p:nvCxnSpPr>
        <p:spPr>
          <a:xfrm rot="10800000">
            <a:off x="857250" y="2286000"/>
            <a:ext cx="3429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854365-8354-4A99-019A-DE961B8D5476}"/>
              </a:ext>
            </a:extLst>
          </p:cNvPr>
          <p:cNvCxnSpPr/>
          <p:nvPr/>
        </p:nvCxnSpPr>
        <p:spPr>
          <a:xfrm>
            <a:off x="4286250" y="2286000"/>
            <a:ext cx="371475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89108A-57DB-E0E1-F793-FC5427976428}"/>
              </a:ext>
            </a:extLst>
          </p:cNvPr>
          <p:cNvCxnSpPr/>
          <p:nvPr/>
        </p:nvCxnSpPr>
        <p:spPr>
          <a:xfrm rot="5400000">
            <a:off x="713582" y="2428081"/>
            <a:ext cx="285750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658F5E-AA77-5809-D28C-B5DFC3F40D95}"/>
              </a:ext>
            </a:extLst>
          </p:cNvPr>
          <p:cNvCxnSpPr/>
          <p:nvPr/>
        </p:nvCxnSpPr>
        <p:spPr>
          <a:xfrm rot="5400000">
            <a:off x="2643982" y="2428081"/>
            <a:ext cx="285750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91168B-6AFD-537E-E4C3-3A62A4A25D4D}"/>
              </a:ext>
            </a:extLst>
          </p:cNvPr>
          <p:cNvCxnSpPr/>
          <p:nvPr/>
        </p:nvCxnSpPr>
        <p:spPr>
          <a:xfrm rot="5400000">
            <a:off x="5501482" y="2428081"/>
            <a:ext cx="285750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DB4FF6-1A44-2084-9B30-81F91CE40553}"/>
              </a:ext>
            </a:extLst>
          </p:cNvPr>
          <p:cNvCxnSpPr/>
          <p:nvPr/>
        </p:nvCxnSpPr>
        <p:spPr>
          <a:xfrm rot="5400000">
            <a:off x="7858919" y="2428081"/>
            <a:ext cx="28575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A189C8B-B891-9C5F-30AB-2DB30D4AA873}"/>
              </a:ext>
            </a:extLst>
          </p:cNvPr>
          <p:cNvSpPr txBox="1"/>
          <p:nvPr/>
        </p:nvSpPr>
        <p:spPr>
          <a:xfrm>
            <a:off x="214313" y="2643188"/>
            <a:ext cx="1500187" cy="923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Blockage of the lumen by worms.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D46EB0-115D-92A2-D950-3FB0A4FF837F}"/>
              </a:ext>
            </a:extLst>
          </p:cNvPr>
          <p:cNvSpPr txBox="1"/>
          <p:nvPr/>
        </p:nvSpPr>
        <p:spPr>
          <a:xfrm>
            <a:off x="1928813" y="2643188"/>
            <a:ext cx="1928812" cy="923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Proliferation of the endothelial lining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EG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EDDDC9-E07E-4C70-092C-789E8532A110}"/>
              </a:ext>
            </a:extLst>
          </p:cNvPr>
          <p:cNvSpPr txBox="1"/>
          <p:nvPr/>
        </p:nvSpPr>
        <p:spPr>
          <a:xfrm>
            <a:off x="4214813" y="2643188"/>
            <a:ext cx="2428875" cy="646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Fibrosis &amp;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stenosis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lymph vessels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60D9A3-49FB-E857-13B7-44997CCC5C35}"/>
              </a:ext>
            </a:extLst>
          </p:cNvPr>
          <p:cNvSpPr txBox="1"/>
          <p:nvPr/>
        </p:nvSpPr>
        <p:spPr>
          <a:xfrm>
            <a:off x="6786563" y="2643188"/>
            <a:ext cx="2143125" cy="7572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Fibrosis of lymph nodes draining the area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78ADD5-9AAE-D719-5F90-45DD519489E1}"/>
              </a:ext>
            </a:extLst>
          </p:cNvPr>
          <p:cNvSpPr txBox="1"/>
          <p:nvPr/>
        </p:nvSpPr>
        <p:spPr>
          <a:xfrm>
            <a:off x="2857500" y="3857625"/>
            <a:ext cx="3643313" cy="4619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Effects of obstruction</a:t>
            </a:r>
            <a:endParaRPr lang="ar-EG" sz="2400" dirty="0">
              <a:solidFill>
                <a:srgbClr val="C0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AF183BA-DD3D-63DB-A577-F7DEED790AFE}"/>
              </a:ext>
            </a:extLst>
          </p:cNvPr>
          <p:cNvCxnSpPr/>
          <p:nvPr/>
        </p:nvCxnSpPr>
        <p:spPr>
          <a:xfrm rot="5400000">
            <a:off x="4358481" y="4571207"/>
            <a:ext cx="142875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D2EEB45-228B-F389-951D-FA50F0DAE91B}"/>
              </a:ext>
            </a:extLst>
          </p:cNvPr>
          <p:cNvCxnSpPr/>
          <p:nvPr/>
        </p:nvCxnSpPr>
        <p:spPr>
          <a:xfrm>
            <a:off x="4429125" y="4643438"/>
            <a:ext cx="3571875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4D2DD0-3817-49B8-1202-7F29FE1C1A9D}"/>
              </a:ext>
            </a:extLst>
          </p:cNvPr>
          <p:cNvCxnSpPr/>
          <p:nvPr/>
        </p:nvCxnSpPr>
        <p:spPr>
          <a:xfrm rot="10800000">
            <a:off x="857250" y="4643438"/>
            <a:ext cx="3571875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C15164-E05D-A2E3-EDBF-B5BF3011282A}"/>
              </a:ext>
            </a:extLst>
          </p:cNvPr>
          <p:cNvCxnSpPr/>
          <p:nvPr/>
        </p:nvCxnSpPr>
        <p:spPr>
          <a:xfrm rot="5400000">
            <a:off x="750888" y="4749800"/>
            <a:ext cx="214312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D0204DC-8B09-9A7C-33B7-B8F046D22055}"/>
              </a:ext>
            </a:extLst>
          </p:cNvPr>
          <p:cNvCxnSpPr/>
          <p:nvPr/>
        </p:nvCxnSpPr>
        <p:spPr>
          <a:xfrm rot="5400000">
            <a:off x="3178969" y="4750594"/>
            <a:ext cx="214312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08ABD32-85F5-BBA0-4833-2CFE00F83FC9}"/>
              </a:ext>
            </a:extLst>
          </p:cNvPr>
          <p:cNvCxnSpPr/>
          <p:nvPr/>
        </p:nvCxnSpPr>
        <p:spPr>
          <a:xfrm rot="5400000">
            <a:off x="5608637" y="4751388"/>
            <a:ext cx="214313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3D8283F-676F-BC35-EBB6-C440BD260160}"/>
              </a:ext>
            </a:extLst>
          </p:cNvPr>
          <p:cNvCxnSpPr/>
          <p:nvPr/>
        </p:nvCxnSpPr>
        <p:spPr>
          <a:xfrm rot="5400000">
            <a:off x="7895431" y="4750594"/>
            <a:ext cx="212725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24DB70D-7BD8-86EF-5E77-F1DF5F041CBA}"/>
              </a:ext>
            </a:extLst>
          </p:cNvPr>
          <p:cNvSpPr txBox="1"/>
          <p:nvPr/>
        </p:nvSpPr>
        <p:spPr>
          <a:xfrm>
            <a:off x="285750" y="4929188"/>
            <a:ext cx="1500188" cy="17541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lymph vessels become dilated, distended &amp;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varicosed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85C0DF-3B81-00F2-AF17-D9D497D925A5}"/>
              </a:ext>
            </a:extLst>
          </p:cNvPr>
          <p:cNvSpPr txBox="1"/>
          <p:nvPr/>
        </p:nvSpPr>
        <p:spPr>
          <a:xfrm>
            <a:off x="2786063" y="4929188"/>
            <a:ext cx="1143000" cy="369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Oedema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838482C-6585-017F-743E-AEA24D220E4E}"/>
              </a:ext>
            </a:extLst>
          </p:cNvPr>
          <p:cNvSpPr txBox="1"/>
          <p:nvPr/>
        </p:nvSpPr>
        <p:spPr>
          <a:xfrm>
            <a:off x="4572000" y="4857750"/>
            <a:ext cx="2500313" cy="646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Rupture of distended vessels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9F1E9C7-99F1-24F6-427C-0EE829DE9C03}"/>
              </a:ext>
            </a:extLst>
          </p:cNvPr>
          <p:cNvSpPr txBox="1"/>
          <p:nvPr/>
        </p:nvSpPr>
        <p:spPr>
          <a:xfrm>
            <a:off x="7215188" y="4929188"/>
            <a:ext cx="1714500" cy="369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Elephantiasis</a:t>
            </a:r>
            <a:endParaRPr lang="ar-EG" dirty="0">
              <a:solidFill>
                <a:srgbClr val="002060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2B86822-9B33-A33F-3B20-5876423F4327}"/>
              </a:ext>
            </a:extLst>
          </p:cNvPr>
          <p:cNvCxnSpPr/>
          <p:nvPr/>
        </p:nvCxnSpPr>
        <p:spPr>
          <a:xfrm rot="5400000">
            <a:off x="5608638" y="5608638"/>
            <a:ext cx="71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8167D1B-2279-F325-DD93-211C75CE6BF0}"/>
              </a:ext>
            </a:extLst>
          </p:cNvPr>
          <p:cNvCxnSpPr/>
          <p:nvPr/>
        </p:nvCxnSpPr>
        <p:spPr>
          <a:xfrm rot="10800000">
            <a:off x="2428875" y="5643563"/>
            <a:ext cx="3214688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B7589B9-4602-A040-146F-66A5D9585DF8}"/>
              </a:ext>
            </a:extLst>
          </p:cNvPr>
          <p:cNvCxnSpPr/>
          <p:nvPr/>
        </p:nvCxnSpPr>
        <p:spPr>
          <a:xfrm>
            <a:off x="5643563" y="5643563"/>
            <a:ext cx="2857500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1977196-83CA-3B64-8961-4FC8D1165965}"/>
              </a:ext>
            </a:extLst>
          </p:cNvPr>
          <p:cNvCxnSpPr/>
          <p:nvPr/>
        </p:nvCxnSpPr>
        <p:spPr>
          <a:xfrm rot="5400000">
            <a:off x="2358231" y="5714207"/>
            <a:ext cx="14287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D190D6D-7113-E724-6D9F-76AB6DE39FE7}"/>
              </a:ext>
            </a:extLst>
          </p:cNvPr>
          <p:cNvCxnSpPr/>
          <p:nvPr/>
        </p:nvCxnSpPr>
        <p:spPr>
          <a:xfrm rot="5400000">
            <a:off x="4287044" y="5714207"/>
            <a:ext cx="142875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5B1061-A0E6-6A4B-D291-A614FA6DF4D2}"/>
              </a:ext>
            </a:extLst>
          </p:cNvPr>
          <p:cNvCxnSpPr/>
          <p:nvPr/>
        </p:nvCxnSpPr>
        <p:spPr>
          <a:xfrm rot="5400000">
            <a:off x="5573713" y="5715000"/>
            <a:ext cx="141288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1ECD089-F90F-A4D8-9A3E-29498080644C}"/>
              </a:ext>
            </a:extLst>
          </p:cNvPr>
          <p:cNvCxnSpPr/>
          <p:nvPr/>
        </p:nvCxnSpPr>
        <p:spPr>
          <a:xfrm rot="5400000">
            <a:off x="7145338" y="5715000"/>
            <a:ext cx="141288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D840399-C12F-200A-BBAF-38FABB08A13A}"/>
              </a:ext>
            </a:extLst>
          </p:cNvPr>
          <p:cNvCxnSpPr/>
          <p:nvPr/>
        </p:nvCxnSpPr>
        <p:spPr>
          <a:xfrm rot="5400000">
            <a:off x="8430419" y="5715794"/>
            <a:ext cx="142875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2389EE4-E76D-9E6E-7D17-43181B1E17E3}"/>
              </a:ext>
            </a:extLst>
          </p:cNvPr>
          <p:cNvSpPr txBox="1"/>
          <p:nvPr/>
        </p:nvSpPr>
        <p:spPr>
          <a:xfrm>
            <a:off x="2000232" y="5780782"/>
            <a:ext cx="1643074" cy="95410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renal pelvis or urinary bladder </a:t>
            </a:r>
          </a:p>
          <a:p>
            <a:pPr algn="ctr" eaLnBrk="1" hangingPunct="1">
              <a:defRPr/>
            </a:pP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 </a:t>
            </a:r>
            <a:r>
              <a:rPr lang="en-US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Chyluria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(milky urine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) </a:t>
            </a:r>
            <a:endParaRPr lang="ar-EG" sz="14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1338067-FD8C-B691-B97F-322CCE363CE3}"/>
              </a:ext>
            </a:extLst>
          </p:cNvPr>
          <p:cNvSpPr txBox="1"/>
          <p:nvPr/>
        </p:nvSpPr>
        <p:spPr>
          <a:xfrm>
            <a:off x="3929058" y="5786454"/>
            <a:ext cx="1214446" cy="73866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pleural sac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chylothorax</a:t>
            </a:r>
            <a:endParaRPr lang="ar-EG" sz="1400" dirty="0">
              <a:solidFill>
                <a:srgbClr val="0070C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CEA3DD-1013-42F0-D24A-3723FD78243B}"/>
              </a:ext>
            </a:extLst>
          </p:cNvPr>
          <p:cNvSpPr txBox="1"/>
          <p:nvPr/>
        </p:nvSpPr>
        <p:spPr>
          <a:xfrm>
            <a:off x="5286380" y="5786454"/>
            <a:ext cx="1357322" cy="73866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Peritoneal sac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chylous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ascitis</a:t>
            </a:r>
            <a:endParaRPr lang="ar-EG" sz="1400" dirty="0">
              <a:solidFill>
                <a:srgbClr val="0070C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6F09F4-0DB2-01D7-2A15-03AB616EDE46}"/>
              </a:ext>
            </a:extLst>
          </p:cNvPr>
          <p:cNvSpPr txBox="1"/>
          <p:nvPr/>
        </p:nvSpPr>
        <p:spPr>
          <a:xfrm>
            <a:off x="6786578" y="5786455"/>
            <a:ext cx="1143008" cy="95410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Tonica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testis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chylocele</a:t>
            </a:r>
            <a:endParaRPr lang="ar-EG" sz="1400" dirty="0">
              <a:solidFill>
                <a:srgbClr val="0070C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7D2ED2F-4D5D-779D-AEF4-1CEC40117997}"/>
              </a:ext>
            </a:extLst>
          </p:cNvPr>
          <p:cNvSpPr txBox="1"/>
          <p:nvPr/>
        </p:nvSpPr>
        <p:spPr>
          <a:xfrm>
            <a:off x="8072462" y="5857892"/>
            <a:ext cx="1071538" cy="73866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Intestine 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</a:rPr>
              <a:t></a:t>
            </a:r>
            <a:r>
              <a:rPr lang="en-US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chylous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diarrhea</a:t>
            </a:r>
            <a:endParaRPr lang="ar-EG" sz="1400" dirty="0">
              <a:solidFill>
                <a:srgbClr val="0070C0"/>
              </a:solidFill>
            </a:endParaRPr>
          </a:p>
        </p:txBody>
      </p:sp>
      <p:pic>
        <p:nvPicPr>
          <p:cNvPr id="2" name="Picture 1" descr="No photo description available.">
            <a:extLst>
              <a:ext uri="{FF2B5EF4-FFF2-40B4-BE49-F238E27FC236}">
                <a16:creationId xmlns:a16="http://schemas.microsoft.com/office/drawing/2014/main" id="{9A4B8780-D495-AF19-501D-BBBC9081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46" y="0"/>
            <a:ext cx="854833" cy="8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0EC1AA-E8ED-DA25-FC93-1A1A2CD9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0886" y="6581336"/>
            <a:ext cx="2057400" cy="365125"/>
          </a:xfrm>
        </p:spPr>
        <p:txBody>
          <a:bodyPr/>
          <a:lstStyle/>
          <a:p>
            <a:fld id="{7E51FCBA-9526-41D6-B193-52D5E04775F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151</TotalTime>
  <Words>1354</Words>
  <Application>Microsoft Office PowerPoint</Application>
  <PresentationFormat>عرض على الشاشة (4:3)</PresentationFormat>
  <Paragraphs>232</Paragraphs>
  <Slides>26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Lymphatic Filariasis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Toxoplasma gondii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Filariasis</dc:title>
  <dc:creator>Dina M. Abouraya</dc:creator>
  <cp:lastModifiedBy>اياد محمد سعد سعد</cp:lastModifiedBy>
  <cp:revision>93</cp:revision>
  <dcterms:created xsi:type="dcterms:W3CDTF">2023-04-08T00:09:14Z</dcterms:created>
  <dcterms:modified xsi:type="dcterms:W3CDTF">2023-04-16T10:19:34Z</dcterms:modified>
</cp:coreProperties>
</file>