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77" r:id="rId3"/>
    <p:sldId id="278" r:id="rId4"/>
    <p:sldId id="279" r:id="rId5"/>
    <p:sldId id="280" r:id="rId6"/>
    <p:sldId id="258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92" r:id="rId16"/>
    <p:sldId id="294" r:id="rId17"/>
    <p:sldId id="289" r:id="rId18"/>
    <p:sldId id="291" r:id="rId19"/>
    <p:sldId id="290" r:id="rId20"/>
    <p:sldId id="295" r:id="rId21"/>
    <p:sldId id="296" r:id="rId22"/>
    <p:sldId id="297" r:id="rId23"/>
    <p:sldId id="298" r:id="rId24"/>
    <p:sldId id="299" r:id="rId25"/>
    <p:sldId id="26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BC969-DDEB-4020-B6EA-3FEFFB2DF10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05E67-D320-418F-A79E-926E573F5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14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559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Google Shape;3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5" name="Google Shape;32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916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6845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051A21F5-6097-46E0-97FE-C4F9A2020E31}" type="slidenum">
              <a:rPr lang="ar-SA" sz="1200">
                <a:solidFill>
                  <a:prstClr val="black"/>
                </a:solidFill>
              </a:rPr>
              <a:pPr eaLnBrk="1" hangingPunct="1"/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99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3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97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7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224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34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1170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27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44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7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26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87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2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4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44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36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E0F38-3B45-4441-8C19-970CEEB212B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79857A-2E68-468F-9730-77B5482C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9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7976" y="1129916"/>
            <a:ext cx="7766936" cy="1646302"/>
          </a:xfrm>
        </p:spPr>
        <p:txBody>
          <a:bodyPr/>
          <a:lstStyle/>
          <a:p>
            <a:r>
              <a:rPr lang="en-US" sz="6600" dirty="0" smtClean="0"/>
              <a:t>Renal Pathology lab</a:t>
            </a:r>
            <a:endParaRPr lang="en-US" sz="6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dirty="0" err="1" smtClean="0">
                <a:latin typeface="Arial Rounded MT Bold" panose="020F0704030504030204" pitchFamily="34" charset="0"/>
              </a:rPr>
              <a:t>Sura</a:t>
            </a:r>
            <a:r>
              <a:rPr lang="en-US" sz="2000" dirty="0" smtClean="0">
                <a:latin typeface="Arial Rounded MT Bold" panose="020F0704030504030204" pitchFamily="34" charset="0"/>
              </a:rPr>
              <a:t> Al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Rawabdeh</a:t>
            </a:r>
            <a:r>
              <a:rPr lang="en-US" sz="2000" dirty="0" smtClean="0">
                <a:latin typeface="Arial Rounded MT Bold" panose="020F0704030504030204" pitchFamily="34" charset="0"/>
              </a:rPr>
              <a:t>,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Md</a:t>
            </a:r>
            <a:endParaRPr lang="en-US" sz="2000" dirty="0" smtClean="0">
              <a:latin typeface="Arial Rounded MT Bold" panose="020F0704030504030204" pitchFamily="34" charset="0"/>
            </a:endParaRPr>
          </a:p>
          <a:p>
            <a:pPr algn="l"/>
            <a:r>
              <a:rPr lang="en-US" sz="2000" dirty="0" smtClean="0">
                <a:latin typeface="Arial Rounded MT Bold" panose="020F0704030504030204" pitchFamily="34" charset="0"/>
              </a:rPr>
              <a:t>May 25 2022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02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304800" y="2636012"/>
            <a:ext cx="4893224" cy="339238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99700"/>
              </a:lnSpc>
              <a:spcBef>
                <a:spcPts val="133"/>
              </a:spcBef>
            </a:pPr>
            <a:r>
              <a:rPr sz="2400" spc="-25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400" spc="-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os</a:t>
            </a:r>
            <a:r>
              <a:rPr sz="2400" spc="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400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</a:t>
            </a:r>
            <a:r>
              <a:rPr sz="2400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</a:t>
            </a:r>
            <a:r>
              <a:rPr sz="2400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400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ac</a:t>
            </a:r>
            <a:r>
              <a:rPr sz="2400" spc="-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400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eri</a:t>
            </a:r>
            <a:r>
              <a:rPr sz="2400" spc="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st</a:t>
            </a:r>
            <a:r>
              <a:rPr sz="24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400" spc="-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</a:t>
            </a:r>
            <a:r>
              <a:rPr sz="2400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c</a:t>
            </a:r>
            <a:r>
              <a:rPr sz="2400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</a:t>
            </a:r>
            <a:r>
              <a:rPr sz="2400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400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g</a:t>
            </a:r>
            <a:r>
              <a:rPr sz="2400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7" dirty="0">
                <a:solidFill>
                  <a:srgbClr val="4D5573"/>
                </a:solidFill>
                <a:latin typeface="Arial Rounded MT Bold" panose="020F0704030504030204" pitchFamily="34" charset="0"/>
                <a:cs typeface="Wingdings"/>
              </a:rPr>
              <a:t></a:t>
            </a:r>
            <a:r>
              <a:rPr sz="2400" spc="-7" dirty="0">
                <a:solidFill>
                  <a:srgbClr val="4D5573"/>
                </a:solidFill>
                <a:latin typeface="Arial Rounded MT Bold" panose="020F0704030504030204" pitchFamily="34" charset="0"/>
                <a:cs typeface="Times New Roman"/>
              </a:rPr>
              <a:t> </a:t>
            </a:r>
            <a:r>
              <a:rPr sz="2400" spc="-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400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400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</a:t>
            </a:r>
            <a:r>
              <a:rPr sz="2400" spc="-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400" spc="-1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400" spc="-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d</a:t>
            </a:r>
            <a:r>
              <a:rPr sz="2400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</a:t>
            </a:r>
            <a:r>
              <a:rPr sz="2400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u</a:t>
            </a:r>
            <a:r>
              <a:rPr sz="2400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400" spc="-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400" spc="-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400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y</a:t>
            </a:r>
            <a:r>
              <a:rPr sz="2400" spc="-15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400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f</a:t>
            </a:r>
            <a:r>
              <a:rPr sz="2400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g</a:t>
            </a:r>
            <a:r>
              <a:rPr sz="2400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400" spc="-305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400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400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u</a:t>
            </a:r>
            <a:r>
              <a:rPr sz="2400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  </a:t>
            </a:r>
            <a:r>
              <a:rPr sz="2400" spc="-1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(nearly </a:t>
            </a:r>
            <a:r>
              <a:rPr sz="2400" spc="-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all </a:t>
            </a:r>
            <a:r>
              <a:rPr sz="2400" spc="-15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glomeruli) </a:t>
            </a:r>
            <a:r>
              <a:rPr sz="2400" spc="-7" dirty="0">
                <a:solidFill>
                  <a:srgbClr val="4D5573"/>
                </a:solidFill>
                <a:latin typeface="Arial Rounded MT Bold" panose="020F0704030504030204" pitchFamily="34" charset="0"/>
                <a:cs typeface="Wingdings"/>
              </a:rPr>
              <a:t></a:t>
            </a:r>
            <a:r>
              <a:rPr sz="2400" spc="-7" dirty="0">
                <a:solidFill>
                  <a:srgbClr val="4D5573"/>
                </a:solidFill>
                <a:latin typeface="Arial Rounded MT Bold" panose="020F0704030504030204" pitchFamily="34" charset="0"/>
                <a:cs typeface="Times New Roman"/>
              </a:rPr>
              <a:t> </a:t>
            </a:r>
            <a:r>
              <a:rPr sz="2400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caused </a:t>
            </a:r>
            <a:r>
              <a:rPr sz="2400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by </a:t>
            </a:r>
            <a:endParaRPr lang="en-US" sz="2400" spc="-227" dirty="0">
              <a:solidFill>
                <a:srgbClr val="4D5573"/>
              </a:solidFill>
              <a:latin typeface="Arial Rounded MT Bold" panose="020F0704030504030204" pitchFamily="34" charset="0"/>
              <a:cs typeface="Tahoma"/>
            </a:endParaRPr>
          </a:p>
          <a:p>
            <a:pPr marL="16933" marR="6773">
              <a:lnSpc>
                <a:spcPct val="99700"/>
              </a:lnSpc>
              <a:spcBef>
                <a:spcPts val="133"/>
              </a:spcBef>
            </a:pPr>
            <a:endParaRPr lang="en-US" sz="2400" spc="-227" dirty="0">
              <a:solidFill>
                <a:srgbClr val="4D5573"/>
              </a:solidFill>
              <a:latin typeface="Arial Rounded MT Bold" panose="020F0704030504030204" pitchFamily="34" charset="0"/>
              <a:cs typeface="Tahoma"/>
            </a:endParaRPr>
          </a:p>
          <a:p>
            <a:pPr marL="16933" marR="6773">
              <a:lnSpc>
                <a:spcPct val="99700"/>
              </a:lnSpc>
              <a:spcBef>
                <a:spcPts val="133"/>
              </a:spcBef>
            </a:pPr>
            <a:r>
              <a:rPr sz="2400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(1) </a:t>
            </a:r>
            <a:r>
              <a:rPr sz="2400" spc="-645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proliferation </a:t>
            </a:r>
            <a:r>
              <a:rPr sz="2400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&amp; </a:t>
            </a:r>
            <a:r>
              <a:rPr sz="2400" spc="-1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swelling </a:t>
            </a:r>
            <a:r>
              <a:rPr sz="2400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of </a:t>
            </a:r>
            <a:r>
              <a:rPr sz="2400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endothelial </a:t>
            </a:r>
            <a:r>
              <a:rPr sz="2400" spc="-1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&amp;</a:t>
            </a:r>
            <a:r>
              <a:rPr sz="2400" spc="-1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27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400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400" spc="-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400" spc="-2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g</a:t>
            </a:r>
            <a:r>
              <a:rPr sz="2400" spc="-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400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</a:t>
            </a:r>
            <a:r>
              <a:rPr sz="2400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endParaRPr lang="en-US" sz="2400" spc="20" dirty="0">
              <a:solidFill>
                <a:srgbClr val="4D5573"/>
              </a:solidFill>
              <a:latin typeface="Arial Rounded MT Bold" panose="020F0704030504030204" pitchFamily="34" charset="0"/>
              <a:cs typeface="Tahoma"/>
            </a:endParaRPr>
          </a:p>
          <a:p>
            <a:pPr marL="16933" marR="6773">
              <a:lnSpc>
                <a:spcPct val="99700"/>
              </a:lnSpc>
              <a:spcBef>
                <a:spcPts val="133"/>
              </a:spcBef>
            </a:pPr>
            <a:r>
              <a:rPr sz="2400" spc="-1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endParaRPr lang="en-US" sz="2400" spc="-160" dirty="0">
              <a:solidFill>
                <a:srgbClr val="4D5573"/>
              </a:solidFill>
              <a:latin typeface="Arial Rounded MT Bold" panose="020F0704030504030204" pitchFamily="34" charset="0"/>
              <a:cs typeface="Tahoma"/>
            </a:endParaRPr>
          </a:p>
          <a:p>
            <a:pPr marL="16933" marR="6773">
              <a:lnSpc>
                <a:spcPct val="99700"/>
              </a:lnSpc>
              <a:spcBef>
                <a:spcPts val="133"/>
              </a:spcBef>
            </a:pPr>
            <a:r>
              <a:rPr sz="2400" spc="-1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(2)</a:t>
            </a:r>
            <a:r>
              <a:rPr sz="2400" spc="-2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b</a:t>
            </a:r>
            <a:r>
              <a:rPr sz="2400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y</a:t>
            </a:r>
            <a:r>
              <a:rPr sz="2400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400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400" spc="-5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fi</a:t>
            </a:r>
            <a:r>
              <a:rPr sz="2400" spc="-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400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400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400" spc="-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400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ng  </a:t>
            </a:r>
            <a:r>
              <a:rPr sz="2400" spc="-147" dirty="0">
                <a:solidFill>
                  <a:srgbClr val="AF2247"/>
                </a:solidFill>
                <a:latin typeface="Arial Rounded MT Bold" panose="020F0704030504030204" pitchFamily="34" charset="0"/>
                <a:cs typeface="Tahoma"/>
              </a:rPr>
              <a:t>neutrophil</a:t>
            </a:r>
            <a:r>
              <a:rPr sz="2400" spc="-140" dirty="0">
                <a:solidFill>
                  <a:srgbClr val="AF2247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400" spc="-280" dirty="0">
                <a:solidFill>
                  <a:srgbClr val="AF2247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&amp;</a:t>
            </a:r>
            <a:r>
              <a:rPr sz="2400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2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400" spc="-2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400" spc="-2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no</a:t>
            </a:r>
            <a:r>
              <a:rPr sz="2400" spc="-1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</a:t>
            </a:r>
            <a:r>
              <a:rPr sz="2400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y</a:t>
            </a:r>
            <a:r>
              <a:rPr sz="2400" spc="-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400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s.</a:t>
            </a:r>
            <a:endParaRPr sz="2400" dirty="0">
              <a:latin typeface="Arial Rounded MT Bold" panose="020F0704030504030204" pitchFamily="34" charset="0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2101" y="1690369"/>
            <a:ext cx="6667500" cy="4780280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infectious GN</a:t>
            </a:r>
            <a:br>
              <a:rPr lang="en-US" dirty="0" smtClean="0"/>
            </a:br>
            <a:r>
              <a:rPr lang="en-US" dirty="0" smtClean="0"/>
              <a:t>LM morphology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43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ftr" sz="quarter" idx="11"/>
          </p:nvPr>
        </p:nvSpPr>
        <p:spPr>
          <a:xfrm>
            <a:off x="903112" y="8228034"/>
            <a:ext cx="8396816" cy="141064"/>
          </a:xfrm>
          <a:prstGeom prst="rect">
            <a:avLst/>
          </a:prstGeom>
        </p:spPr>
        <p:txBody>
          <a:bodyPr vert="horz" wrap="square" lIns="0" tIns="2540" rIns="0" bIns="0" rtlCol="0" anchor="ctr">
            <a:spAutoFit/>
          </a:bodyPr>
          <a:lstStyle/>
          <a:p>
            <a:pPr marL="16933">
              <a:spcBef>
                <a:spcPts val="20"/>
              </a:spcBef>
            </a:pPr>
            <a:r>
              <a:rPr spc="-727" dirty="0"/>
              <a:t>G</a:t>
            </a:r>
            <a:r>
              <a:rPr spc="-620" dirty="0"/>
              <a:t>h</a:t>
            </a:r>
            <a:r>
              <a:rPr spc="-533" dirty="0"/>
              <a:t>a</a:t>
            </a:r>
            <a:r>
              <a:rPr spc="-733" dirty="0"/>
              <a:t>dee</a:t>
            </a:r>
            <a:r>
              <a:rPr spc="-540" dirty="0"/>
              <a:t>r</a:t>
            </a:r>
            <a:r>
              <a:rPr spc="-420" dirty="0"/>
              <a:t> </a:t>
            </a:r>
            <a:r>
              <a:rPr spc="-673" dirty="0"/>
              <a:t>H</a:t>
            </a:r>
            <a:r>
              <a:rPr spc="-593" dirty="0"/>
              <a:t>a</a:t>
            </a:r>
            <a:r>
              <a:rPr spc="-567" dirty="0"/>
              <a:t>y</a:t>
            </a:r>
            <a:r>
              <a:rPr spc="-700" dirty="0"/>
              <a:t>e</a:t>
            </a:r>
            <a:r>
              <a:rPr spc="-327" dirty="0"/>
              <a:t>l</a:t>
            </a:r>
            <a:r>
              <a:rPr spc="-820" dirty="0"/>
              <a:t>,</a:t>
            </a:r>
            <a:r>
              <a:rPr spc="-420" dirty="0"/>
              <a:t> </a:t>
            </a:r>
            <a:r>
              <a:rPr spc="-480" dirty="0"/>
              <a:t>M</a:t>
            </a:r>
            <a:r>
              <a:rPr spc="-533" dirty="0"/>
              <a:t>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1154" y="2408645"/>
            <a:ext cx="4141893" cy="329970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>
              <a:spcBef>
                <a:spcPts val="127"/>
              </a:spcBef>
            </a:pPr>
            <a:r>
              <a:rPr sz="2667" b="1" spc="-133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E</a:t>
            </a:r>
            <a:r>
              <a:rPr sz="2667" b="1" spc="-173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M</a:t>
            </a:r>
            <a:r>
              <a:rPr sz="2667" spc="-3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:</a:t>
            </a:r>
            <a:r>
              <a:rPr sz="2667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667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</a:t>
            </a:r>
            <a:r>
              <a:rPr sz="2667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ow</a:t>
            </a:r>
            <a:r>
              <a:rPr sz="2667" spc="-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667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de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p</a:t>
            </a:r>
            <a:r>
              <a:rPr sz="2667" spc="-2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667" spc="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si</a:t>
            </a:r>
            <a:r>
              <a:rPr sz="26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ed</a:t>
            </a:r>
            <a:r>
              <a:rPr sz="2667" spc="-15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667" spc="-25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667" spc="-305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667" spc="-2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u</a:t>
            </a:r>
            <a:r>
              <a:rPr sz="2667" spc="-1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ne  </a:t>
            </a:r>
            <a:r>
              <a:rPr sz="2667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complexes</a:t>
            </a:r>
            <a:r>
              <a:rPr sz="2667" spc="-1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as</a:t>
            </a:r>
            <a:r>
              <a:rPr sz="2667" spc="-1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b="1" spc="-200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subepithelial</a:t>
            </a:r>
            <a:r>
              <a:rPr sz="2667" b="1" spc="-187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667" b="1" spc="-327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“humps”</a:t>
            </a:r>
            <a:r>
              <a:rPr sz="2667" b="1" spc="-187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667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(on </a:t>
            </a:r>
            <a:r>
              <a:rPr sz="2667" spc="-645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667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</a:t>
            </a:r>
            <a:r>
              <a:rPr sz="2667" spc="-1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2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p</a:t>
            </a:r>
            <a:r>
              <a:rPr sz="2667" spc="-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667" spc="-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667" spc="-2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</a:t>
            </a:r>
            <a:r>
              <a:rPr sz="2667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667" spc="-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667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667" spc="-5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667" spc="-15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si</a:t>
            </a:r>
            <a:r>
              <a:rPr sz="2667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d</a:t>
            </a:r>
            <a:r>
              <a:rPr sz="2667" spc="-1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o</a:t>
            </a:r>
            <a:r>
              <a:rPr sz="2667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f</a:t>
            </a:r>
            <a:r>
              <a:rPr sz="2667" spc="-1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GBM)</a:t>
            </a:r>
            <a:endParaRPr sz="2667" dirty="0">
              <a:latin typeface="Arial Rounded MT Bold" panose="020F0704030504030204" pitchFamily="34" charset="0"/>
              <a:cs typeface="Tahoma"/>
            </a:endParaRPr>
          </a:p>
          <a:p>
            <a:pPr marL="16933" marR="66038"/>
            <a:r>
              <a:rPr sz="2667" b="1" spc="-207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IF</a:t>
            </a:r>
            <a:r>
              <a:rPr sz="2667" b="1" spc="-193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:</a:t>
            </a:r>
            <a:r>
              <a:rPr sz="2667" b="1" spc="-173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6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667" spc="-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</a:t>
            </a:r>
            <a:r>
              <a:rPr sz="2667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667" spc="-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667" spc="-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667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667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d</a:t>
            </a:r>
            <a:r>
              <a:rPr sz="2667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2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g</a:t>
            </a:r>
            <a:r>
              <a:rPr sz="2667" spc="-1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667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u</a:t>
            </a:r>
            <a:r>
              <a:rPr sz="2667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667" spc="-1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667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de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p</a:t>
            </a:r>
            <a:r>
              <a:rPr sz="2667" spc="-2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667" spc="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si</a:t>
            </a:r>
            <a:r>
              <a:rPr sz="26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667" spc="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667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667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f</a:t>
            </a:r>
            <a:r>
              <a:rPr sz="2667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2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Ig</a:t>
            </a:r>
            <a:r>
              <a:rPr sz="2667" spc="-3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G</a:t>
            </a:r>
            <a:r>
              <a:rPr sz="2667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&amp;  </a:t>
            </a:r>
            <a:r>
              <a:rPr sz="2667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</a:t>
            </a:r>
            <a:r>
              <a:rPr sz="2667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667" spc="-305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p</a:t>
            </a:r>
            <a:r>
              <a:rPr sz="2667" spc="-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667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27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667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667" spc="-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667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w</a:t>
            </a:r>
            <a:r>
              <a:rPr sz="2667" spc="-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667" spc="-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667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</a:t>
            </a:r>
            <a:r>
              <a:rPr sz="2667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667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667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</a:t>
            </a:r>
            <a:r>
              <a:rPr sz="2667" spc="-1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</a:t>
            </a:r>
            <a:r>
              <a:rPr sz="2667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667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p</a:t>
            </a:r>
            <a:r>
              <a:rPr sz="2667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667" spc="-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667" spc="-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667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y</a:t>
            </a:r>
            <a:r>
              <a:rPr sz="2667" spc="-15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w</a:t>
            </a:r>
            <a:r>
              <a:rPr sz="2667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667" spc="-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667" spc="-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ls</a:t>
            </a:r>
            <a:endParaRPr sz="2667" dirty="0">
              <a:latin typeface="Arial Rounded MT Bold" panose="020F0704030504030204" pitchFamily="34" charset="0"/>
              <a:cs typeface="Tahom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5523" y="1690284"/>
            <a:ext cx="6424676" cy="4735915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67299" y="311003"/>
            <a:ext cx="8596668" cy="1320800"/>
          </a:xfrm>
        </p:spPr>
        <p:txBody>
          <a:bodyPr/>
          <a:lstStyle/>
          <a:p>
            <a:r>
              <a:rPr lang="en-US" dirty="0"/>
              <a:t>Post infectious GN</a:t>
            </a:r>
            <a:br>
              <a:rPr lang="en-US" dirty="0"/>
            </a:br>
            <a:r>
              <a:rPr lang="en-US" dirty="0" smtClean="0"/>
              <a:t>EM </a:t>
            </a:r>
            <a:r>
              <a:rPr lang="en-US" dirty="0"/>
              <a:t>morphology</a:t>
            </a:r>
          </a:p>
        </p:txBody>
      </p:sp>
    </p:spTree>
    <p:extLst>
      <p:ext uri="{BB962C8B-B14F-4D97-AF65-F5344CB8AC3E}">
        <p14:creationId xmlns:p14="http://schemas.microsoft.com/office/powerpoint/2010/main" val="1144954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8072" y="1381251"/>
            <a:ext cx="49953" cy="49107"/>
          </a:xfrm>
          <a:custGeom>
            <a:avLst/>
            <a:gdLst/>
            <a:ahLst/>
            <a:cxnLst/>
            <a:rect l="l" t="t" r="r" b="b"/>
            <a:pathLst>
              <a:path w="37464" h="36830">
                <a:moveTo>
                  <a:pt x="37084" y="18287"/>
                </a:moveTo>
                <a:lnTo>
                  <a:pt x="35595" y="25505"/>
                </a:lnTo>
                <a:lnTo>
                  <a:pt x="31559" y="31353"/>
                </a:lnTo>
                <a:lnTo>
                  <a:pt x="25618" y="35272"/>
                </a:lnTo>
                <a:lnTo>
                  <a:pt x="18415" y="36702"/>
                </a:lnTo>
                <a:lnTo>
                  <a:pt x="11358" y="35272"/>
                </a:lnTo>
                <a:lnTo>
                  <a:pt x="5492" y="31353"/>
                </a:lnTo>
                <a:lnTo>
                  <a:pt x="1484" y="25505"/>
                </a:lnTo>
                <a:lnTo>
                  <a:pt x="0" y="18287"/>
                </a:lnTo>
                <a:lnTo>
                  <a:pt x="1484" y="11144"/>
                </a:lnTo>
                <a:lnTo>
                  <a:pt x="5492" y="5334"/>
                </a:lnTo>
                <a:lnTo>
                  <a:pt x="11358" y="1428"/>
                </a:lnTo>
                <a:lnTo>
                  <a:pt x="18415" y="0"/>
                </a:lnTo>
                <a:lnTo>
                  <a:pt x="25618" y="1428"/>
                </a:lnTo>
                <a:lnTo>
                  <a:pt x="31559" y="5334"/>
                </a:lnTo>
                <a:lnTo>
                  <a:pt x="35595" y="11144"/>
                </a:lnTo>
                <a:lnTo>
                  <a:pt x="37084" y="18287"/>
                </a:lnTo>
                <a:close/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4541520" y="1405636"/>
            <a:ext cx="123613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201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3809152" y="597745"/>
            <a:ext cx="1016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5692" y="0"/>
                </a:moveTo>
                <a:lnTo>
                  <a:pt x="0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7910576" y="418591"/>
            <a:ext cx="123613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201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7123854" y="1381251"/>
            <a:ext cx="49953" cy="49107"/>
          </a:xfrm>
          <a:custGeom>
            <a:avLst/>
            <a:gdLst/>
            <a:ahLst/>
            <a:cxnLst/>
            <a:rect l="l" t="t" r="r" b="b"/>
            <a:pathLst>
              <a:path w="37464" h="36830">
                <a:moveTo>
                  <a:pt x="36957" y="18287"/>
                </a:moveTo>
                <a:lnTo>
                  <a:pt x="35486" y="25505"/>
                </a:lnTo>
                <a:lnTo>
                  <a:pt x="31480" y="31353"/>
                </a:lnTo>
                <a:lnTo>
                  <a:pt x="25544" y="35272"/>
                </a:lnTo>
                <a:lnTo>
                  <a:pt x="18287" y="36702"/>
                </a:lnTo>
                <a:lnTo>
                  <a:pt x="11251" y="35272"/>
                </a:lnTo>
                <a:lnTo>
                  <a:pt x="5429" y="31353"/>
                </a:lnTo>
                <a:lnTo>
                  <a:pt x="1464" y="25505"/>
                </a:lnTo>
                <a:lnTo>
                  <a:pt x="0" y="18287"/>
                </a:lnTo>
                <a:lnTo>
                  <a:pt x="1464" y="11144"/>
                </a:lnTo>
                <a:lnTo>
                  <a:pt x="5429" y="5334"/>
                </a:lnTo>
                <a:lnTo>
                  <a:pt x="11251" y="1428"/>
                </a:lnTo>
                <a:lnTo>
                  <a:pt x="18287" y="0"/>
                </a:lnTo>
                <a:lnTo>
                  <a:pt x="25544" y="1428"/>
                </a:lnTo>
                <a:lnTo>
                  <a:pt x="31480" y="5334"/>
                </a:lnTo>
                <a:lnTo>
                  <a:pt x="35486" y="11144"/>
                </a:lnTo>
                <a:lnTo>
                  <a:pt x="36957" y="18287"/>
                </a:lnTo>
                <a:close/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11"/>
          </p:nvPr>
        </p:nvSpPr>
        <p:spPr>
          <a:xfrm>
            <a:off x="903112" y="8228034"/>
            <a:ext cx="8396816" cy="141064"/>
          </a:xfrm>
          <a:prstGeom prst="rect">
            <a:avLst/>
          </a:prstGeom>
        </p:spPr>
        <p:txBody>
          <a:bodyPr vert="horz" wrap="square" lIns="0" tIns="2540" rIns="0" bIns="0" rtlCol="0" anchor="ctr">
            <a:spAutoFit/>
          </a:bodyPr>
          <a:lstStyle/>
          <a:p>
            <a:pPr marL="16933">
              <a:spcBef>
                <a:spcPts val="20"/>
              </a:spcBef>
            </a:pPr>
            <a:r>
              <a:rPr spc="-727" dirty="0"/>
              <a:t>G</a:t>
            </a:r>
            <a:r>
              <a:rPr spc="-620" dirty="0"/>
              <a:t>h</a:t>
            </a:r>
            <a:r>
              <a:rPr spc="-533" dirty="0"/>
              <a:t>a</a:t>
            </a:r>
            <a:r>
              <a:rPr spc="-733" dirty="0"/>
              <a:t>dee</a:t>
            </a:r>
            <a:r>
              <a:rPr spc="-540" dirty="0"/>
              <a:t>r</a:t>
            </a:r>
            <a:r>
              <a:rPr spc="-420" dirty="0"/>
              <a:t> </a:t>
            </a:r>
            <a:r>
              <a:rPr spc="-673" dirty="0"/>
              <a:t>H</a:t>
            </a:r>
            <a:r>
              <a:rPr spc="-593" dirty="0"/>
              <a:t>a</a:t>
            </a:r>
            <a:r>
              <a:rPr spc="-567" dirty="0"/>
              <a:t>y</a:t>
            </a:r>
            <a:r>
              <a:rPr spc="-700" dirty="0"/>
              <a:t>e</a:t>
            </a:r>
            <a:r>
              <a:rPr spc="-327" dirty="0"/>
              <a:t>l</a:t>
            </a:r>
            <a:r>
              <a:rPr spc="-820" dirty="0"/>
              <a:t>,</a:t>
            </a:r>
            <a:r>
              <a:rPr spc="-420" dirty="0"/>
              <a:t> </a:t>
            </a:r>
            <a:r>
              <a:rPr spc="-480" dirty="0"/>
              <a:t>M</a:t>
            </a:r>
            <a:r>
              <a:rPr spc="-533" dirty="0"/>
              <a:t>D</a:t>
            </a:r>
          </a:p>
        </p:txBody>
      </p:sp>
      <p:sp>
        <p:nvSpPr>
          <p:cNvPr id="13" name="object 13"/>
          <p:cNvSpPr/>
          <p:nvPr/>
        </p:nvSpPr>
        <p:spPr>
          <a:xfrm>
            <a:off x="877570" y="3860291"/>
            <a:ext cx="2940473" cy="378460"/>
          </a:xfrm>
          <a:custGeom>
            <a:avLst/>
            <a:gdLst/>
            <a:ahLst/>
            <a:cxnLst/>
            <a:rect l="l" t="t" r="r" b="b"/>
            <a:pathLst>
              <a:path w="2205355" h="283844">
                <a:moveTo>
                  <a:pt x="955611" y="274320"/>
                </a:moveTo>
                <a:lnTo>
                  <a:pt x="0" y="274320"/>
                </a:lnTo>
                <a:lnTo>
                  <a:pt x="0" y="283464"/>
                </a:lnTo>
                <a:lnTo>
                  <a:pt x="955611" y="283464"/>
                </a:lnTo>
                <a:lnTo>
                  <a:pt x="955611" y="274320"/>
                </a:lnTo>
                <a:close/>
              </a:path>
              <a:path w="2205355" h="283844">
                <a:moveTo>
                  <a:pt x="2205291" y="0"/>
                </a:moveTo>
                <a:lnTo>
                  <a:pt x="1319847" y="0"/>
                </a:lnTo>
                <a:lnTo>
                  <a:pt x="1319847" y="9144"/>
                </a:lnTo>
                <a:lnTo>
                  <a:pt x="2205291" y="9144"/>
                </a:lnTo>
                <a:lnTo>
                  <a:pt x="2205291" y="0"/>
                </a:lnTo>
                <a:close/>
              </a:path>
            </a:pathLst>
          </a:custGeom>
          <a:solidFill>
            <a:srgbClr val="4D5573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 txBox="1"/>
          <p:nvPr/>
        </p:nvSpPr>
        <p:spPr>
          <a:xfrm>
            <a:off x="478497" y="1650554"/>
            <a:ext cx="4601503" cy="24796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667" spc="-3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G</a:t>
            </a:r>
            <a:r>
              <a:rPr sz="2667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lomer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u</a:t>
            </a:r>
            <a:r>
              <a:rPr sz="2667" spc="-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667" spc="-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ar</a:t>
            </a:r>
            <a:r>
              <a:rPr sz="2667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2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large</a:t>
            </a:r>
            <a:r>
              <a:rPr sz="2667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,</a:t>
            </a:r>
            <a:r>
              <a:rPr sz="2667" spc="-2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hav</a:t>
            </a:r>
            <a:r>
              <a:rPr sz="2667" spc="-2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an  </a:t>
            </a:r>
            <a:r>
              <a:rPr sz="2667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accentuate</a:t>
            </a:r>
            <a:r>
              <a:rPr sz="2667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d</a:t>
            </a:r>
            <a:r>
              <a:rPr sz="2667" spc="-2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b="1" spc="-167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l</a:t>
            </a:r>
            <a:r>
              <a:rPr sz="2667" b="1" spc="-267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o</a:t>
            </a:r>
            <a:r>
              <a:rPr sz="2667" b="1" spc="-287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bula</a:t>
            </a:r>
            <a:r>
              <a:rPr sz="2667" b="1" spc="-240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r</a:t>
            </a:r>
            <a:r>
              <a:rPr sz="2667" b="1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app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ar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667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nce;  </a:t>
            </a:r>
            <a:r>
              <a:rPr sz="2667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prolife</a:t>
            </a:r>
            <a:r>
              <a:rPr sz="2667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667" spc="-1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atio</a:t>
            </a:r>
            <a:r>
              <a:rPr sz="2667" spc="-1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667" spc="-2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667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f</a:t>
            </a:r>
            <a:r>
              <a:rPr sz="2667" spc="-2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mesangi</a:t>
            </a:r>
            <a:r>
              <a:rPr sz="2667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667" spc="-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&amp;  </a:t>
            </a:r>
            <a:r>
              <a:rPr sz="2667" spc="-15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endothelia</a:t>
            </a:r>
            <a:r>
              <a:rPr sz="2667" spc="-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667" spc="-2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cell</a:t>
            </a:r>
            <a:r>
              <a:rPr sz="2667" spc="-5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667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667" spc="-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wel</a:t>
            </a:r>
            <a:r>
              <a:rPr sz="2667" spc="-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as  </a:t>
            </a:r>
            <a:r>
              <a:rPr sz="2667" spc="-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infiltrati</a:t>
            </a:r>
            <a:r>
              <a:rPr sz="2667" spc="-15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667" spc="-2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g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leuko</a:t>
            </a:r>
            <a:r>
              <a:rPr sz="2667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</a:t>
            </a:r>
            <a:r>
              <a:rPr sz="2667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ytes</a:t>
            </a:r>
            <a:endParaRPr sz="2667" dirty="0">
              <a:latin typeface="Arial Rounded MT Bold" panose="020F0704030504030204" pitchFamily="34" charset="0"/>
              <a:cs typeface="Tahom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98025" y="1328673"/>
            <a:ext cx="6248400" cy="506323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304993" y="239991"/>
            <a:ext cx="9462462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Membranoproliferative (</a:t>
            </a:r>
            <a:r>
              <a:rPr lang="en-US" dirty="0" err="1"/>
              <a:t>mesangiocapillary</a:t>
            </a:r>
            <a:r>
              <a:rPr lang="en-US" dirty="0"/>
              <a:t>) </a:t>
            </a:r>
            <a:r>
              <a:rPr lang="en-US" dirty="0" smtClean="0"/>
              <a:t>GN </a:t>
            </a:r>
            <a:br>
              <a:rPr lang="en-US" dirty="0" smtClean="0"/>
            </a:br>
            <a:r>
              <a:rPr lang="en-US" dirty="0" smtClean="0"/>
              <a:t>MPGN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59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304800" y="2757084"/>
            <a:ext cx="4591304" cy="223223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915224">
              <a:spcBef>
                <a:spcPts val="127"/>
              </a:spcBef>
            </a:pPr>
            <a:r>
              <a:rPr sz="2400" spc="-2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Th</a:t>
            </a:r>
            <a:r>
              <a:rPr sz="2400" spc="-1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GB</a:t>
            </a:r>
            <a:r>
              <a:rPr sz="2400" spc="-27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400" spc="-1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4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400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400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</a:t>
            </a:r>
            <a:r>
              <a:rPr sz="2400" spc="-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400" spc="-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</a:t>
            </a:r>
            <a:r>
              <a:rPr sz="2400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k</a:t>
            </a:r>
            <a:r>
              <a:rPr sz="2400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2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400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2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d</a:t>
            </a:r>
            <a:r>
              <a:rPr sz="2400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,</a:t>
            </a:r>
            <a:r>
              <a:rPr sz="2400" spc="-1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nd</a:t>
            </a:r>
            <a:r>
              <a:rPr sz="2400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400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</a:t>
            </a:r>
            <a:r>
              <a:rPr sz="2400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  </a:t>
            </a:r>
            <a:r>
              <a:rPr sz="2400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g</a:t>
            </a:r>
            <a:r>
              <a:rPr sz="2400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400" spc="-305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400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400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u</a:t>
            </a:r>
            <a:r>
              <a:rPr sz="2400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1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400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</a:t>
            </a:r>
            <a:r>
              <a:rPr sz="2400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p</a:t>
            </a:r>
            <a:r>
              <a:rPr sz="2400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400" spc="-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400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y</a:t>
            </a:r>
            <a:r>
              <a:rPr sz="2400" spc="-15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w</a:t>
            </a:r>
            <a:r>
              <a:rPr sz="2400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lang="en-US" sz="2400" spc="-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400" spc="-1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f</a:t>
            </a:r>
            <a:r>
              <a:rPr sz="2400" spc="-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400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400" spc="-1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400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</a:t>
            </a:r>
            <a:r>
              <a:rPr sz="2400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ow</a:t>
            </a:r>
            <a:r>
              <a:rPr sz="2400" spc="-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400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1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b="1" spc="-267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d</a:t>
            </a:r>
            <a:r>
              <a:rPr sz="2400" b="1" spc="-240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o</a:t>
            </a:r>
            <a:r>
              <a:rPr sz="2400" b="1" spc="-293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u</a:t>
            </a:r>
            <a:r>
              <a:rPr sz="2400" b="1" spc="-272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b</a:t>
            </a:r>
            <a:r>
              <a:rPr sz="2400" b="1" spc="-160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l</a:t>
            </a:r>
            <a:r>
              <a:rPr sz="2400" b="1" spc="-260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e</a:t>
            </a:r>
            <a:r>
              <a:rPr sz="2400" b="1" spc="-207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b="1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c</a:t>
            </a:r>
            <a:r>
              <a:rPr sz="2400" b="1" spc="-240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o</a:t>
            </a:r>
            <a:r>
              <a:rPr sz="2400" b="1" spc="-287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n</a:t>
            </a:r>
            <a:r>
              <a:rPr sz="2400" b="1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t</a:t>
            </a:r>
            <a:r>
              <a:rPr sz="2400" b="1" spc="-240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o</a:t>
            </a:r>
            <a:r>
              <a:rPr sz="2400" b="1" spc="-293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u</a:t>
            </a:r>
            <a:r>
              <a:rPr sz="2400" b="1" spc="-280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r</a:t>
            </a:r>
            <a:r>
              <a:rPr sz="2400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,</a:t>
            </a:r>
            <a:r>
              <a:rPr sz="2400" spc="-2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2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400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400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“</a:t>
            </a:r>
            <a:r>
              <a:rPr sz="2400" b="1" spc="-107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t</a:t>
            </a:r>
            <a:r>
              <a:rPr sz="2400" b="1" spc="-300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r</a:t>
            </a:r>
            <a:r>
              <a:rPr sz="2400" b="1" spc="-167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a</a:t>
            </a:r>
            <a:r>
              <a:rPr sz="2400" b="1" spc="-187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m  </a:t>
            </a:r>
            <a:r>
              <a:rPr sz="2400" b="1" spc="-100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t</a:t>
            </a:r>
            <a:r>
              <a:rPr sz="2400" b="1" spc="-293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r</a:t>
            </a:r>
            <a:r>
              <a:rPr sz="2400" b="1" spc="-173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a</a:t>
            </a:r>
            <a:r>
              <a:rPr sz="2400" b="1" spc="-127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c</a:t>
            </a:r>
            <a:r>
              <a:rPr sz="2400" b="1" spc="-193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k</a:t>
            </a:r>
            <a:r>
              <a:rPr sz="2400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,”</a:t>
            </a:r>
            <a:r>
              <a:rPr sz="2400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1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pp</a:t>
            </a:r>
            <a:r>
              <a:rPr sz="2400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1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400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2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400" spc="-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</a:t>
            </a:r>
            <a:r>
              <a:rPr sz="2400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,</a:t>
            </a:r>
            <a:r>
              <a:rPr sz="2400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400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p</a:t>
            </a:r>
            <a:r>
              <a:rPr sz="2400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</a:t>
            </a:r>
            <a:r>
              <a:rPr sz="2400" spc="-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400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400" spc="-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y</a:t>
            </a:r>
            <a:r>
              <a:rPr sz="2400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1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vi</a:t>
            </a:r>
            <a:r>
              <a:rPr sz="2400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d</a:t>
            </a:r>
            <a:r>
              <a:rPr sz="2400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2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400" spc="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  </a:t>
            </a:r>
            <a:r>
              <a:rPr sz="2400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w</a:t>
            </a:r>
            <a:r>
              <a:rPr sz="2400" spc="-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400" spc="-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400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</a:t>
            </a:r>
            <a:r>
              <a:rPr sz="2400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us</a:t>
            </a:r>
            <a:r>
              <a:rPr sz="2400" spc="-1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400" spc="-1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400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f</a:t>
            </a:r>
            <a:r>
              <a:rPr sz="2400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400" spc="-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si</a:t>
            </a:r>
            <a:r>
              <a:rPr sz="2400" spc="-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400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ver</a:t>
            </a:r>
            <a:endParaRPr sz="2400" dirty="0">
              <a:latin typeface="Arial Rounded MT Bold" panose="020F0704030504030204" pitchFamily="34" charset="0"/>
              <a:cs typeface="Tahoma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90633" y="1911655"/>
            <a:ext cx="6400800" cy="4216399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508001" y="590855"/>
            <a:ext cx="8596668" cy="1320800"/>
          </a:xfrm>
        </p:spPr>
        <p:txBody>
          <a:bodyPr/>
          <a:lstStyle/>
          <a:p>
            <a:r>
              <a:rPr lang="en-US" dirty="0" smtClean="0"/>
              <a:t>MPGN</a:t>
            </a:r>
            <a:br>
              <a:rPr lang="en-US" dirty="0" smtClean="0"/>
            </a:br>
            <a:r>
              <a:rPr lang="en-US" dirty="0" smtClean="0"/>
              <a:t>LM morphology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417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304800" y="2690131"/>
            <a:ext cx="4876800" cy="206840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>
              <a:lnSpc>
                <a:spcPct val="100299"/>
              </a:lnSpc>
              <a:spcBef>
                <a:spcPts val="127"/>
              </a:spcBef>
            </a:pP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There </a:t>
            </a:r>
            <a:r>
              <a:rPr sz="2667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ar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2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b="1" spc="-300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d</a:t>
            </a:r>
            <a:r>
              <a:rPr sz="2667" b="1" spc="-287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e</a:t>
            </a:r>
            <a:r>
              <a:rPr sz="2667" b="1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ns</a:t>
            </a:r>
            <a:r>
              <a:rPr sz="2667" b="1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e</a:t>
            </a:r>
            <a:r>
              <a:rPr sz="2667" b="1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ho</a:t>
            </a:r>
            <a:r>
              <a:rPr sz="2667" spc="-35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667" spc="-2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ogene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667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us  </a:t>
            </a:r>
            <a:r>
              <a:rPr sz="2667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deposit</a:t>
            </a:r>
            <a:r>
              <a:rPr sz="2667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withi</a:t>
            </a:r>
            <a:r>
              <a:rPr sz="2667" spc="-15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th</a:t>
            </a:r>
            <a:r>
              <a:rPr sz="2667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basem</a:t>
            </a:r>
            <a:r>
              <a:rPr sz="2667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nt  </a:t>
            </a:r>
            <a:r>
              <a:rPr sz="2667" spc="-25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me</a:t>
            </a:r>
            <a:r>
              <a:rPr sz="2667" spc="-3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667" spc="-2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bran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.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80" dirty="0">
                <a:solidFill>
                  <a:srgbClr val="AF2247"/>
                </a:solidFill>
                <a:latin typeface="Arial Rounded MT Bold" panose="020F0704030504030204" pitchFamily="34" charset="0"/>
                <a:cs typeface="Tahoma"/>
              </a:rPr>
              <a:t>Rib</a:t>
            </a:r>
            <a:r>
              <a:rPr sz="2667" spc="-220" dirty="0">
                <a:solidFill>
                  <a:srgbClr val="AF2247"/>
                </a:solidFill>
                <a:latin typeface="Arial Rounded MT Bold" panose="020F0704030504030204" pitchFamily="34" charset="0"/>
                <a:cs typeface="Tahoma"/>
              </a:rPr>
              <a:t>b</a:t>
            </a:r>
            <a:r>
              <a:rPr sz="2667" spc="-240" dirty="0">
                <a:solidFill>
                  <a:srgbClr val="AF2247"/>
                </a:solidFill>
                <a:latin typeface="Arial Rounded MT Bold" panose="020F0704030504030204" pitchFamily="34" charset="0"/>
                <a:cs typeface="Tahoma"/>
              </a:rPr>
              <a:t>on</a:t>
            </a:r>
            <a:r>
              <a:rPr sz="2667" spc="-193" dirty="0">
                <a:solidFill>
                  <a:srgbClr val="AF2247"/>
                </a:solidFill>
                <a:latin typeface="Arial Rounded MT Bold" panose="020F0704030504030204" pitchFamily="34" charset="0"/>
                <a:cs typeface="Tahoma"/>
              </a:rPr>
              <a:t>-</a:t>
            </a:r>
            <a:r>
              <a:rPr sz="2667" spc="-87" dirty="0">
                <a:solidFill>
                  <a:srgbClr val="AF2247"/>
                </a:solidFill>
                <a:latin typeface="Arial Rounded MT Bold" panose="020F0704030504030204" pitchFamily="34" charset="0"/>
                <a:cs typeface="Tahoma"/>
              </a:rPr>
              <a:t>like  </a:t>
            </a:r>
            <a:r>
              <a:rPr sz="2667" spc="-187" dirty="0">
                <a:solidFill>
                  <a:srgbClr val="AF2247"/>
                </a:solidFill>
                <a:latin typeface="Arial Rounded MT Bold" panose="020F0704030504030204" pitchFamily="34" charset="0"/>
                <a:cs typeface="Tahoma"/>
              </a:rPr>
              <a:t>appearance</a:t>
            </a:r>
            <a:r>
              <a:rPr sz="2667" spc="-260" dirty="0">
                <a:solidFill>
                  <a:srgbClr val="AF2247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667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f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subend</a:t>
            </a:r>
            <a:r>
              <a:rPr sz="2667" spc="-2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667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thelia</a:t>
            </a:r>
            <a:r>
              <a:rPr sz="2667" spc="-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667" spc="-2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&amp;  </a:t>
            </a:r>
            <a:r>
              <a:rPr sz="2667" spc="-1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intr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667" spc="-3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667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3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br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667" spc="-2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no</a:t>
            </a:r>
            <a:r>
              <a:rPr sz="2667" spc="-25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u</a:t>
            </a:r>
            <a:r>
              <a:rPr sz="2667" spc="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667" spc="-2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3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667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667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ter</a:t>
            </a:r>
            <a:r>
              <a:rPr sz="2667" spc="-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667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al</a:t>
            </a:r>
            <a:endParaRPr sz="2667" dirty="0">
              <a:latin typeface="Arial Rounded MT Bold" panose="020F0704030504030204" pitchFamily="34" charset="0"/>
              <a:cs typeface="Tahoma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99101" y="1473200"/>
            <a:ext cx="5727700" cy="4876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677335" y="1029884"/>
            <a:ext cx="8596668" cy="1320800"/>
          </a:xfrm>
        </p:spPr>
        <p:txBody>
          <a:bodyPr/>
          <a:lstStyle/>
          <a:p>
            <a:r>
              <a:rPr lang="en-US" dirty="0" smtClean="0"/>
              <a:t>MPGN II/ DDD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873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1"/>
            <a:ext cx="3567700" cy="162232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Benign Nephrosclerosis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34666"/>
            <a:ext cx="3581400" cy="501853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900" dirty="0">
                <a:latin typeface="Arial Rounded MT Bold" panose="020F0704030504030204" pitchFamily="34" charset="0"/>
              </a:rPr>
              <a:t>Microscopically there is hyaline thickening of the walls of small arteries and arterioles (</a:t>
            </a:r>
            <a:r>
              <a:rPr lang="en-US" sz="1900" b="1" dirty="0">
                <a:latin typeface="Arial Rounded MT Bold" panose="020F0704030504030204" pitchFamily="34" charset="0"/>
              </a:rPr>
              <a:t>hyaline arteriolosclerosis) </a:t>
            </a:r>
          </a:p>
          <a:p>
            <a:pPr eaLnBrk="1" hangingPunct="1"/>
            <a:r>
              <a:rPr lang="en-US" sz="1900" dirty="0">
                <a:latin typeface="Arial Rounded MT Bold" panose="020F0704030504030204" pitchFamily="34" charset="0"/>
              </a:rPr>
              <a:t>causing lumina</a:t>
            </a:r>
            <a:r>
              <a:rPr lang="en-US" sz="1900" b="1" dirty="0">
                <a:latin typeface="Arial Rounded MT Bold" panose="020F0704030504030204" pitchFamily="34" charset="0"/>
              </a:rPr>
              <a:t>l narrowing </a:t>
            </a:r>
            <a:r>
              <a:rPr lang="en-US" sz="1900" dirty="0">
                <a:latin typeface="Arial Rounded MT Bold" panose="020F0704030504030204" pitchFamily="34" charset="0"/>
              </a:rPr>
              <a:t>leading to</a:t>
            </a:r>
            <a:r>
              <a:rPr lang="en-US" sz="1900" b="1" dirty="0">
                <a:latin typeface="Arial Rounded MT Bold" panose="020F0704030504030204" pitchFamily="34" charset="0"/>
              </a:rPr>
              <a:t> </a:t>
            </a:r>
            <a:r>
              <a:rPr lang="en-US" sz="1900" dirty="0">
                <a:latin typeface="Arial Rounded MT Bold" panose="020F0704030504030204" pitchFamily="34" charset="0"/>
              </a:rPr>
              <a:t>ischemia and atrophy.</a:t>
            </a:r>
          </a:p>
          <a:p>
            <a:pPr eaLnBrk="1" hangingPunct="1"/>
            <a:r>
              <a:rPr lang="en-US" sz="1900" dirty="0">
                <a:latin typeface="Arial Rounded MT Bold" panose="020F0704030504030204" pitchFamily="34" charset="0"/>
              </a:rPr>
              <a:t>Sclerosis of Glom., tubular atrophy, and interstitial fibrosis in advanced cases</a:t>
            </a:r>
          </a:p>
          <a:p>
            <a:pPr eaLnBrk="1" hangingPunct="1"/>
            <a:endParaRPr lang="en-US" sz="1700" dirty="0"/>
          </a:p>
          <a:p>
            <a:pPr eaLnBrk="1" hangingPunct="1"/>
            <a:endParaRPr lang="en-US" sz="1700" dirty="0"/>
          </a:p>
        </p:txBody>
      </p:sp>
      <p:pic>
        <p:nvPicPr>
          <p:cNvPr id="4" name="Picture 4" descr="S01871-020-f049">
            <a:extLst>
              <a:ext uri="{FF2B5EF4-FFF2-40B4-BE49-F238E27FC236}">
                <a16:creationId xmlns:a16="http://schemas.microsoft.com/office/drawing/2014/main" id="{3AD6A9D6-678C-4BA4-85D8-3455179F5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8396" y="1411750"/>
            <a:ext cx="4514498" cy="403125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438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>
          <a:xfrm>
            <a:off x="2006601" y="321735"/>
            <a:ext cx="8178799" cy="1135737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FF0000"/>
                </a:solidFill>
              </a:rPr>
              <a:t>Malignant hypertension and malignant </a:t>
            </a:r>
            <a:r>
              <a:rPr lang="en-US" sz="3100" dirty="0" err="1">
                <a:solidFill>
                  <a:srgbClr val="FF0000"/>
                </a:solidFill>
              </a:rPr>
              <a:t>nephrosclerosis</a:t>
            </a: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>
          <a:xfrm>
            <a:off x="1676401" y="1782981"/>
            <a:ext cx="3336489" cy="4393982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US" sz="2300" b="1" dirty="0">
                <a:latin typeface="Arial Rounded MT Bold" panose="020F0704030504030204" pitchFamily="34" charset="0"/>
              </a:rPr>
              <a:t>MORPHOLOGY</a:t>
            </a:r>
          </a:p>
          <a:p>
            <a:pPr eaLnBrk="1" hangingPunct="1"/>
            <a:r>
              <a:rPr lang="en-US" sz="2300" dirty="0">
                <a:latin typeface="Arial Rounded MT Bold" panose="020F0704030504030204" pitchFamily="34" charset="0"/>
              </a:rPr>
              <a:t>Normal size or slightly shrunken. </a:t>
            </a:r>
          </a:p>
          <a:p>
            <a:pPr eaLnBrk="1" hangingPunct="1"/>
            <a:r>
              <a:rPr lang="en-US" sz="2300" dirty="0">
                <a:latin typeface="Arial Rounded MT Bold" panose="020F0704030504030204" pitchFamily="34" charset="0"/>
              </a:rPr>
              <a:t>Pinpoint cortical petechial hemorrhage (Flea –bitten appearance )</a:t>
            </a:r>
          </a:p>
          <a:p>
            <a:pPr eaLnBrk="1" hangingPunct="1"/>
            <a:r>
              <a:rPr lang="en-US" sz="2300" dirty="0">
                <a:latin typeface="Arial Rounded MT Bold" panose="020F0704030504030204" pitchFamily="34" charset="0"/>
              </a:rPr>
              <a:t>Fibrinoid necrosis</a:t>
            </a:r>
          </a:p>
          <a:p>
            <a:pPr eaLnBrk="1" hangingPunct="1"/>
            <a:r>
              <a:rPr lang="en-US" sz="2300" dirty="0">
                <a:latin typeface="Arial Rounded MT Bold" panose="020F0704030504030204" pitchFamily="34" charset="0"/>
              </a:rPr>
              <a:t>Necrotizing </a:t>
            </a:r>
            <a:r>
              <a:rPr lang="en-US" sz="2300" dirty="0" err="1">
                <a:latin typeface="Arial Rounded MT Bold" panose="020F0704030504030204" pitchFamily="34" charset="0"/>
              </a:rPr>
              <a:t>arteriolitis</a:t>
            </a:r>
            <a:endParaRPr lang="en-US" sz="2300" dirty="0">
              <a:latin typeface="Arial Rounded MT Bold" panose="020F0704030504030204" pitchFamily="34" charset="0"/>
            </a:endParaRPr>
          </a:p>
          <a:p>
            <a:pPr eaLnBrk="1" hangingPunct="1"/>
            <a:r>
              <a:rPr lang="en-US" sz="2300" dirty="0">
                <a:latin typeface="Arial Rounded MT Bold" panose="020F0704030504030204" pitchFamily="34" charset="0"/>
              </a:rPr>
              <a:t>Hyperplastic arteriolosclerosis (onion skin appearance)</a:t>
            </a:r>
          </a:p>
          <a:p>
            <a:pPr eaLnBrk="1" hangingPunct="1"/>
            <a:r>
              <a:rPr lang="en-US" sz="2300" dirty="0">
                <a:latin typeface="Arial Rounded MT Bold" panose="020F0704030504030204" pitchFamily="34" charset="0"/>
              </a:rPr>
              <a:t>Necrotizing glomerulitis</a:t>
            </a:r>
          </a:p>
          <a:p>
            <a:pPr eaLnBrk="1" hangingPunct="1"/>
            <a:r>
              <a:rPr lang="en-US" sz="2300" dirty="0">
                <a:latin typeface="Arial Rounded MT Bold" panose="020F0704030504030204" pitchFamily="34" charset="0"/>
              </a:rPr>
              <a:t>Microthrombi in glomeruli and necrotic arterioles </a:t>
            </a:r>
          </a:p>
          <a:p>
            <a:endParaRPr lang="en-US" sz="1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41044B-B0E7-4F3A-88B1-01DA41B0F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754" y="1873178"/>
            <a:ext cx="5716535" cy="421358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5947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 Simple Renal Cysts</a:t>
            </a: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054" y="1808047"/>
            <a:ext cx="4213801" cy="51167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17" y="1808047"/>
            <a:ext cx="3880428" cy="464269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67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 smtClean="0"/>
              <a:t>Autosomal Dominant (Adult) Polycystic Kidney Disease</a:t>
            </a:r>
          </a:p>
        </p:txBody>
      </p:sp>
      <p:pic>
        <p:nvPicPr>
          <p:cNvPr id="16388" name="Picture 3" descr="C:\Users\Mohammed\Desktop\6bd07d144599a14ccc1a6325c47808_jumb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4495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C:\Users\Mohammed\Desktop\pk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4495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65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502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5"/>
          <p:cNvSpPr txBox="1">
            <a:spLocks noGrp="1"/>
          </p:cNvSpPr>
          <p:nvPr>
            <p:ph type="title"/>
          </p:nvPr>
        </p:nvSpPr>
        <p:spPr>
          <a:xfrm>
            <a:off x="2008711" y="452717"/>
            <a:ext cx="7055380" cy="14005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/>
              <a:t>Minimal Change Disease</a:t>
            </a:r>
            <a:endParaRPr/>
          </a:p>
        </p:txBody>
      </p:sp>
      <p:pic>
        <p:nvPicPr>
          <p:cNvPr id="321" name="Google Shape;321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977" r="3200"/>
          <a:stretch/>
        </p:blipFill>
        <p:spPr>
          <a:xfrm>
            <a:off x="1422400" y="1772816"/>
            <a:ext cx="8940800" cy="490738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1532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"/>
            <a:ext cx="9144000" cy="55086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Benign tumors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en-US" sz="3200" b="1" u="sng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Small </a:t>
            </a:r>
            <a:r>
              <a:rPr lang="en-US" sz="32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cortical papillary adenomas:</a:t>
            </a:r>
          </a:p>
          <a:p>
            <a:pPr eaLnBrk="1" hangingPunct="1">
              <a:defRPr/>
            </a:pPr>
            <a:endParaRPr lang="en-US" sz="3200" b="1" u="sng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Well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cirucumscibed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mass, less than 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0.5 cm.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Very common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incidental findings.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Have 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no clinical significance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/>
              <a:t> 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Histology: Dense papillae or tubules composed of   </a:t>
            </a:r>
          </a:p>
          <a:p>
            <a:pPr eaLnBrk="1" hangingPunct="1"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small cuboidal cells.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4" descr="C:\Users\Mohammed\Desktop\Case200643imag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457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 descr="C:\Users\Mohammed\Desktop\f0208c341c93c11d8ce936be5aca322ed5e83f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4432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373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1524000" y="0"/>
            <a:ext cx="96774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 descr="C:\Users\Mohammed\Desktop\تنزي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846138"/>
            <a:ext cx="2895600" cy="22860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Mohammed\Desktop\200px-Renal_oncocyto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820738"/>
            <a:ext cx="2743200" cy="22860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Mohammed\Desktop\Kidney_Oncocytoma_Gross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820738"/>
            <a:ext cx="3352800" cy="2311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Mohammed\Desktop\renal_oncocytoma-figureC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1" y="4191000"/>
            <a:ext cx="2741613" cy="24384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Mohammed\Desktop\oncocytoma-kidney-[3-kd015-3]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4184650"/>
            <a:ext cx="2857500" cy="24384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Mohammed\Desktop\oncocytoma-kidney-[4-kd015-4]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4184650"/>
            <a:ext cx="3302000" cy="24384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4145" y="3380509"/>
            <a:ext cx="25539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Oncocytoma</a:t>
            </a:r>
            <a:br>
              <a:rPr 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35924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124692" y="1801093"/>
            <a:ext cx="285403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Morphology</a:t>
            </a:r>
          </a:p>
          <a:p>
            <a:pPr eaLnBrk="1" hangingPunct="1">
              <a:defRPr/>
            </a:pPr>
            <a:r>
              <a:rPr lang="en-US" sz="2800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Gross:</a:t>
            </a:r>
          </a:p>
          <a:p>
            <a:pPr eaLnBrk="1" hangingPunct="1"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Large, solitary, well-circumscribed tan to gray mass.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Occasionally:Foci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of Hg, cystic degeneration, necrosis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ar-JO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393825"/>
            <a:ext cx="4495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Wilms Tumor: </a:t>
            </a:r>
            <a:r>
              <a:rPr lang="en-US" dirty="0" err="1"/>
              <a:t>Nephroblastoma</a:t>
            </a:r>
            <a:endParaRPr lang="en-US" dirty="0"/>
          </a:p>
        </p:txBody>
      </p:sp>
      <p:pic>
        <p:nvPicPr>
          <p:cNvPr id="4198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87" y="1620261"/>
            <a:ext cx="4368613" cy="3881437"/>
          </a:xfrm>
          <a:noFill/>
        </p:spPr>
      </p:pic>
    </p:spTree>
    <p:extLst>
      <p:ext uri="{BB962C8B-B14F-4D97-AF65-F5344CB8AC3E}">
        <p14:creationId xmlns:p14="http://schemas.microsoft.com/office/powerpoint/2010/main" val="1137118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30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1565564" y="387927"/>
            <a:ext cx="5315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Wilms Tumor: </a:t>
            </a:r>
            <a:r>
              <a:rPr lang="en-US" sz="2800" b="1" dirty="0" err="1">
                <a:solidFill>
                  <a:schemeClr val="bg1"/>
                </a:solidFill>
              </a:rPr>
              <a:t>Nephroblastoma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20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448800" cy="23622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u="sng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Wilms</a:t>
            </a:r>
            <a:r>
              <a:rPr lang="en-US" b="1" u="sng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tumor: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A. Tightly packed blue cells =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Blastemal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component.   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Primitive tubules = Epithelial component.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B. Focal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anaplasia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Cells with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hyperchromatic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pleomorphic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nuclei &amp; abnormal mitoses. 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ar-JO" b="1" dirty="0" smtClean="0">
              <a:latin typeface="Times New Roman" pitchFamily="18" charset="0"/>
            </a:endParaRPr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438400"/>
            <a:ext cx="4343400" cy="4419600"/>
          </a:xfrm>
          <a:noFill/>
        </p:spPr>
      </p:pic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38400"/>
            <a:ext cx="4648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1524000" y="2438400"/>
            <a:ext cx="641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ar-JO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062" name="Rectangle 7"/>
          <p:cNvSpPr>
            <a:spLocks noChangeArrowheads="1"/>
          </p:cNvSpPr>
          <p:nvPr/>
        </p:nvSpPr>
        <p:spPr bwMode="auto">
          <a:xfrm>
            <a:off x="6019800" y="2514601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ar-JO" alt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98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/>
              <a:t>Thank you</a:t>
            </a:r>
            <a:endParaRPr lang="en-US" sz="7200" b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Good luck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59152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6"/>
          <p:cNvSpPr txBox="1">
            <a:spLocks noGrp="1"/>
          </p:cNvSpPr>
          <p:nvPr>
            <p:ph type="title"/>
          </p:nvPr>
        </p:nvSpPr>
        <p:spPr>
          <a:xfrm>
            <a:off x="2209800" y="3048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/>
              <a:t>Minimal Change Disease</a:t>
            </a:r>
            <a:endParaRPr/>
          </a:p>
        </p:txBody>
      </p:sp>
      <p:pic>
        <p:nvPicPr>
          <p:cNvPr id="328" name="Google Shape;3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000" y="1219200"/>
            <a:ext cx="10668000" cy="5359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0683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1"/>
          <p:cNvSpPr txBox="1">
            <a:spLocks noGrp="1"/>
          </p:cNvSpPr>
          <p:nvPr>
            <p:ph type="title"/>
          </p:nvPr>
        </p:nvSpPr>
        <p:spPr>
          <a:xfrm>
            <a:off x="2008711" y="452717"/>
            <a:ext cx="7055380" cy="8080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 sz="2800" dirty="0"/>
              <a:t>FOCAL SEGMENTAL GLOMERULOSCLEROSIS (FSGS)</a:t>
            </a:r>
            <a:endParaRPr sz="2800" dirty="0"/>
          </a:p>
        </p:txBody>
      </p:sp>
      <p:sp>
        <p:nvSpPr>
          <p:cNvPr id="362" name="Google Shape;362;p31"/>
          <p:cNvSpPr txBox="1">
            <a:spLocks noGrp="1"/>
          </p:cNvSpPr>
          <p:nvPr>
            <p:ph type="body" idx="1"/>
          </p:nvPr>
        </p:nvSpPr>
        <p:spPr>
          <a:xfrm>
            <a:off x="2351701" y="2052926"/>
            <a:ext cx="6711655" cy="41954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342898" indent="-241301">
              <a:spcBef>
                <a:spcPts val="0"/>
              </a:spcBef>
              <a:buSzPts val="1600"/>
              <a:buNone/>
            </a:pPr>
            <a:endParaRPr/>
          </a:p>
        </p:txBody>
      </p:sp>
      <p:pic>
        <p:nvPicPr>
          <p:cNvPr id="363" name="Google Shape;36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8469" y="1656844"/>
            <a:ext cx="7024887" cy="498764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636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FSGS - Morphology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6" y="1600200"/>
            <a:ext cx="9381065" cy="508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1051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515" y="1003227"/>
            <a:ext cx="11196012" cy="585477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Google Shape;361;p31"/>
          <p:cNvSpPr txBox="1">
            <a:spLocks noGrp="1"/>
          </p:cNvSpPr>
          <p:nvPr>
            <p:ph type="title"/>
          </p:nvPr>
        </p:nvSpPr>
        <p:spPr>
          <a:xfrm>
            <a:off x="718898" y="342827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 sz="2800" b="1" dirty="0"/>
              <a:t>FOCAL SEGMENTAL GLOMERULOSCLEROSIS (FSGS)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1005198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541520" y="1405636"/>
            <a:ext cx="123613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201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7910576" y="418591"/>
            <a:ext cx="123613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201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11"/>
          </p:nvPr>
        </p:nvSpPr>
        <p:spPr>
          <a:xfrm>
            <a:off x="903112" y="8228034"/>
            <a:ext cx="8396816" cy="141064"/>
          </a:xfrm>
          <a:prstGeom prst="rect">
            <a:avLst/>
          </a:prstGeom>
        </p:spPr>
        <p:txBody>
          <a:bodyPr vert="horz" wrap="square" lIns="0" tIns="2540" rIns="0" bIns="0" rtlCol="0" anchor="ctr">
            <a:spAutoFit/>
          </a:bodyPr>
          <a:lstStyle/>
          <a:p>
            <a:pPr marL="16933">
              <a:spcBef>
                <a:spcPts val="20"/>
              </a:spcBef>
            </a:pPr>
            <a:r>
              <a:rPr spc="-727" dirty="0"/>
              <a:t>G</a:t>
            </a:r>
            <a:r>
              <a:rPr spc="-620" dirty="0"/>
              <a:t>h</a:t>
            </a:r>
            <a:r>
              <a:rPr spc="-533" dirty="0"/>
              <a:t>a</a:t>
            </a:r>
            <a:r>
              <a:rPr spc="-733" dirty="0"/>
              <a:t>dee</a:t>
            </a:r>
            <a:r>
              <a:rPr spc="-540" dirty="0"/>
              <a:t>r</a:t>
            </a:r>
            <a:r>
              <a:rPr spc="-420" dirty="0"/>
              <a:t> </a:t>
            </a:r>
            <a:r>
              <a:rPr spc="-673" dirty="0"/>
              <a:t>H</a:t>
            </a:r>
            <a:r>
              <a:rPr spc="-593" dirty="0"/>
              <a:t>a</a:t>
            </a:r>
            <a:r>
              <a:rPr spc="-567" dirty="0"/>
              <a:t>y</a:t>
            </a:r>
            <a:r>
              <a:rPr spc="-700" dirty="0"/>
              <a:t>e</a:t>
            </a:r>
            <a:r>
              <a:rPr spc="-327" dirty="0"/>
              <a:t>l</a:t>
            </a:r>
            <a:r>
              <a:rPr spc="-820" dirty="0"/>
              <a:t>,</a:t>
            </a:r>
            <a:r>
              <a:rPr spc="-420" dirty="0"/>
              <a:t> </a:t>
            </a:r>
            <a:r>
              <a:rPr spc="-480" dirty="0"/>
              <a:t>M</a:t>
            </a:r>
            <a:r>
              <a:rPr spc="-533" dirty="0"/>
              <a:t>D</a:t>
            </a: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1" y="1581150"/>
            <a:ext cx="5473700" cy="453390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04800" y="1905000"/>
            <a:ext cx="3881120" cy="264371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203195">
              <a:spcBef>
                <a:spcPts val="133"/>
              </a:spcBef>
            </a:pPr>
            <a:r>
              <a:rPr sz="2667" spc="-2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The</a:t>
            </a:r>
            <a:r>
              <a:rPr sz="2667" spc="-2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main</a:t>
            </a:r>
            <a:r>
              <a:rPr sz="2667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histologi</a:t>
            </a:r>
            <a:r>
              <a:rPr sz="2667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featur</a:t>
            </a:r>
            <a:r>
              <a:rPr sz="2667" spc="-1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2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is  </a:t>
            </a:r>
            <a:r>
              <a:rPr sz="3200" b="1" spc="-300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d</a:t>
            </a:r>
            <a:r>
              <a:rPr sz="3200" b="1" spc="-180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i</a:t>
            </a:r>
            <a:r>
              <a:rPr sz="3200" b="1" spc="-187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ffus</a:t>
            </a:r>
            <a:r>
              <a:rPr sz="3200" b="1" spc="-233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e </a:t>
            </a:r>
            <a:r>
              <a:rPr sz="3200" b="1" spc="-113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t</a:t>
            </a:r>
            <a:r>
              <a:rPr sz="3200" b="1" spc="-327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h</a:t>
            </a:r>
            <a:r>
              <a:rPr sz="3200" b="1" spc="-180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i</a:t>
            </a:r>
            <a:r>
              <a:rPr sz="3200" b="1" spc="-220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ck</a:t>
            </a:r>
            <a:r>
              <a:rPr sz="3200" b="1" spc="-260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e</a:t>
            </a:r>
            <a:r>
              <a:rPr sz="3200" b="1" spc="-247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ning</a:t>
            </a:r>
            <a:r>
              <a:rPr sz="2667" b="1" spc="-220" dirty="0">
                <a:solidFill>
                  <a:srgbClr val="4D5573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667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f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th</a:t>
            </a:r>
            <a:r>
              <a:rPr sz="2667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capillar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y  </a:t>
            </a:r>
            <a:r>
              <a:rPr sz="2667" spc="-1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wal</a:t>
            </a:r>
            <a:r>
              <a:rPr sz="2667" spc="-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667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(</a:t>
            </a:r>
            <a:r>
              <a:rPr sz="2667" spc="-25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GB</a:t>
            </a:r>
            <a:r>
              <a:rPr sz="2667" spc="-3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glo</a:t>
            </a:r>
            <a:r>
              <a:rPr sz="2667" spc="-3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er</a:t>
            </a:r>
            <a:r>
              <a:rPr sz="2667" spc="-2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u</a:t>
            </a:r>
            <a:r>
              <a:rPr sz="2667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la</a:t>
            </a:r>
            <a:r>
              <a:rPr sz="2667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bas</a:t>
            </a:r>
            <a:r>
              <a:rPr sz="2667" spc="-15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3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667" spc="-2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nt  </a:t>
            </a:r>
            <a:r>
              <a:rPr lang="en-US" sz="2667" spc="-25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lang="en-US" sz="2667" spc="-15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PAS stain</a:t>
            </a:r>
            <a:endParaRPr sz="2667" dirty="0">
              <a:latin typeface="Arial Rounded MT Bold" panose="020F0704030504030204" pitchFamily="34" charset="0"/>
              <a:cs typeface="Tahoma"/>
            </a:endParaRPr>
          </a:p>
        </p:txBody>
      </p:sp>
      <p:sp>
        <p:nvSpPr>
          <p:cNvPr id="22" name="Google Shape;376;p33"/>
          <p:cNvSpPr txBox="1">
            <a:spLocks noGrp="1"/>
          </p:cNvSpPr>
          <p:nvPr>
            <p:ph type="title"/>
          </p:nvPr>
        </p:nvSpPr>
        <p:spPr>
          <a:xfrm>
            <a:off x="1752600" y="609600"/>
            <a:ext cx="8915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 sz="5867" dirty="0"/>
              <a:t>Membranous GN</a:t>
            </a:r>
            <a:endParaRPr sz="5867" dirty="0"/>
          </a:p>
        </p:txBody>
      </p:sp>
    </p:spTree>
    <p:extLst>
      <p:ext uri="{BB962C8B-B14F-4D97-AF65-F5344CB8AC3E}">
        <p14:creationId xmlns:p14="http://schemas.microsoft.com/office/powerpoint/2010/main" val="784787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3971881" y="597745"/>
            <a:ext cx="18796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140969" y="0"/>
                </a:moveTo>
                <a:lnTo>
                  <a:pt x="0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3809152" y="597745"/>
            <a:ext cx="1016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5692" y="0"/>
                </a:moveTo>
                <a:lnTo>
                  <a:pt x="0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7910576" y="418591"/>
            <a:ext cx="123613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201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7123854" y="1381251"/>
            <a:ext cx="49953" cy="49107"/>
          </a:xfrm>
          <a:custGeom>
            <a:avLst/>
            <a:gdLst/>
            <a:ahLst/>
            <a:cxnLst/>
            <a:rect l="l" t="t" r="r" b="b"/>
            <a:pathLst>
              <a:path w="37464" h="36830">
                <a:moveTo>
                  <a:pt x="36957" y="18287"/>
                </a:moveTo>
                <a:lnTo>
                  <a:pt x="35486" y="25505"/>
                </a:lnTo>
                <a:lnTo>
                  <a:pt x="31480" y="31353"/>
                </a:lnTo>
                <a:lnTo>
                  <a:pt x="25544" y="35272"/>
                </a:lnTo>
                <a:lnTo>
                  <a:pt x="18287" y="36702"/>
                </a:lnTo>
                <a:lnTo>
                  <a:pt x="11251" y="35272"/>
                </a:lnTo>
                <a:lnTo>
                  <a:pt x="5429" y="31353"/>
                </a:lnTo>
                <a:lnTo>
                  <a:pt x="1464" y="25505"/>
                </a:lnTo>
                <a:lnTo>
                  <a:pt x="0" y="18287"/>
                </a:lnTo>
                <a:lnTo>
                  <a:pt x="1464" y="11144"/>
                </a:lnTo>
                <a:lnTo>
                  <a:pt x="5429" y="5334"/>
                </a:lnTo>
                <a:lnTo>
                  <a:pt x="11251" y="1428"/>
                </a:lnTo>
                <a:lnTo>
                  <a:pt x="18287" y="0"/>
                </a:lnTo>
                <a:lnTo>
                  <a:pt x="25544" y="1428"/>
                </a:lnTo>
                <a:lnTo>
                  <a:pt x="31480" y="5334"/>
                </a:lnTo>
                <a:lnTo>
                  <a:pt x="35486" y="11144"/>
                </a:lnTo>
                <a:lnTo>
                  <a:pt x="36957" y="18287"/>
                </a:lnTo>
                <a:close/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903112" y="8228034"/>
            <a:ext cx="8396816" cy="141064"/>
          </a:xfrm>
          <a:prstGeom prst="rect">
            <a:avLst/>
          </a:prstGeom>
        </p:spPr>
        <p:txBody>
          <a:bodyPr vert="horz" wrap="square" lIns="0" tIns="2540" rIns="0" bIns="0" rtlCol="0" anchor="ctr">
            <a:spAutoFit/>
          </a:bodyPr>
          <a:lstStyle/>
          <a:p>
            <a:pPr marL="16933">
              <a:spcBef>
                <a:spcPts val="20"/>
              </a:spcBef>
            </a:pPr>
            <a:r>
              <a:rPr spc="-727" dirty="0"/>
              <a:t>G</a:t>
            </a:r>
            <a:r>
              <a:rPr spc="-620" dirty="0"/>
              <a:t>h</a:t>
            </a:r>
            <a:r>
              <a:rPr spc="-533" dirty="0"/>
              <a:t>a</a:t>
            </a:r>
            <a:r>
              <a:rPr spc="-733" dirty="0"/>
              <a:t>dee</a:t>
            </a:r>
            <a:r>
              <a:rPr spc="-540" dirty="0"/>
              <a:t>r</a:t>
            </a:r>
            <a:r>
              <a:rPr spc="-420" dirty="0"/>
              <a:t> </a:t>
            </a:r>
            <a:r>
              <a:rPr spc="-673" dirty="0"/>
              <a:t>H</a:t>
            </a:r>
            <a:r>
              <a:rPr spc="-593" dirty="0"/>
              <a:t>a</a:t>
            </a:r>
            <a:r>
              <a:rPr spc="-567" dirty="0"/>
              <a:t>y</a:t>
            </a:r>
            <a:r>
              <a:rPr spc="-700" dirty="0"/>
              <a:t>e</a:t>
            </a:r>
            <a:r>
              <a:rPr spc="-327" dirty="0"/>
              <a:t>l</a:t>
            </a:r>
            <a:r>
              <a:rPr spc="-820" dirty="0"/>
              <a:t>,</a:t>
            </a:r>
            <a:r>
              <a:rPr spc="-420" dirty="0"/>
              <a:t> </a:t>
            </a:r>
            <a:r>
              <a:rPr spc="-480" dirty="0"/>
              <a:t>M</a:t>
            </a:r>
            <a:r>
              <a:rPr spc="-533" dirty="0"/>
              <a:t>D</a:t>
            </a:r>
          </a:p>
        </p:txBody>
      </p:sp>
      <p:sp>
        <p:nvSpPr>
          <p:cNvPr id="13" name="object 13"/>
          <p:cNvSpPr/>
          <p:nvPr/>
        </p:nvSpPr>
        <p:spPr>
          <a:xfrm>
            <a:off x="2115481" y="3943435"/>
            <a:ext cx="1481667" cy="12700"/>
          </a:xfrm>
          <a:custGeom>
            <a:avLst/>
            <a:gdLst/>
            <a:ahLst/>
            <a:cxnLst/>
            <a:rect l="l" t="t" r="r" b="b"/>
            <a:pathLst>
              <a:path w="1111250" h="9525">
                <a:moveTo>
                  <a:pt x="1110995" y="0"/>
                </a:moveTo>
                <a:lnTo>
                  <a:pt x="0" y="0"/>
                </a:lnTo>
                <a:lnTo>
                  <a:pt x="0" y="9143"/>
                </a:lnTo>
                <a:lnTo>
                  <a:pt x="1110995" y="9143"/>
                </a:lnTo>
                <a:lnTo>
                  <a:pt x="1110995" y="0"/>
                </a:lnTo>
                <a:close/>
              </a:path>
            </a:pathLst>
          </a:custGeom>
          <a:solidFill>
            <a:srgbClr val="4D5573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 txBox="1"/>
          <p:nvPr/>
        </p:nvSpPr>
        <p:spPr>
          <a:xfrm>
            <a:off x="406400" y="2065251"/>
            <a:ext cx="5080000" cy="330056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11853">
              <a:spcBef>
                <a:spcPts val="133"/>
              </a:spcBef>
            </a:pPr>
            <a:r>
              <a:rPr sz="2667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2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reveal</a:t>
            </a:r>
            <a:r>
              <a:rPr sz="2667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tha</a:t>
            </a:r>
            <a:r>
              <a:rPr sz="2667" spc="-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thicke</a:t>
            </a:r>
            <a:r>
              <a:rPr sz="2667" spc="-15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667" spc="-1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in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g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is  </a:t>
            </a:r>
            <a:r>
              <a:rPr sz="2667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cause</a:t>
            </a:r>
            <a:r>
              <a:rPr sz="2667" spc="-15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d</a:t>
            </a:r>
            <a:r>
              <a:rPr sz="2667" spc="-2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2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b</a:t>
            </a:r>
            <a:r>
              <a:rPr sz="2667" spc="-2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y</a:t>
            </a:r>
            <a:r>
              <a:rPr sz="2667" spc="-2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40" dirty="0">
                <a:solidFill>
                  <a:srgbClr val="FF0000"/>
                </a:solidFill>
                <a:latin typeface="Arial Rounded MT Bold" panose="020F0704030504030204" pitchFamily="34" charset="0"/>
                <a:cs typeface="Tahoma"/>
              </a:rPr>
              <a:t>subepith</a:t>
            </a:r>
            <a:r>
              <a:rPr sz="2667" spc="-173" dirty="0">
                <a:solidFill>
                  <a:srgbClr val="FF0000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73" dirty="0">
                <a:solidFill>
                  <a:srgbClr val="FF0000"/>
                </a:solidFill>
                <a:latin typeface="Arial Rounded MT Bold" panose="020F0704030504030204" pitchFamily="34" charset="0"/>
                <a:cs typeface="Tahoma"/>
              </a:rPr>
              <a:t>lia</a:t>
            </a:r>
            <a:r>
              <a:rPr sz="2667" spc="-47" dirty="0">
                <a:solidFill>
                  <a:srgbClr val="FF0000"/>
                </a:solidFill>
                <a:latin typeface="Arial Rounded MT Bold" panose="020F0704030504030204" pitchFamily="34" charset="0"/>
                <a:cs typeface="Tahoma"/>
              </a:rPr>
              <a:t>l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deposits,  </a:t>
            </a:r>
            <a:r>
              <a:rPr sz="2667" spc="-15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whic</a:t>
            </a:r>
            <a:r>
              <a:rPr sz="2667" spc="-1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</a:t>
            </a:r>
            <a:r>
              <a:rPr sz="2667" spc="-2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nestl</a:t>
            </a:r>
            <a:r>
              <a:rPr sz="2667" spc="-1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2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agains</a:t>
            </a:r>
            <a:r>
              <a:rPr sz="2667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th</a:t>
            </a:r>
            <a:r>
              <a:rPr sz="2667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25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GB</a:t>
            </a:r>
            <a:r>
              <a:rPr sz="2667" spc="-3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667" spc="-2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&amp;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are  </a:t>
            </a:r>
            <a:r>
              <a:rPr sz="2667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sep</a:t>
            </a:r>
            <a:r>
              <a:rPr sz="2667" spc="-15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a</a:t>
            </a:r>
            <a:r>
              <a:rPr sz="2667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rat</a:t>
            </a:r>
            <a:r>
              <a:rPr sz="2667" spc="-1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2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d</a:t>
            </a:r>
            <a:r>
              <a:rPr sz="2667" spc="-2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6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fro</a:t>
            </a:r>
            <a:r>
              <a:rPr sz="2667" spc="-3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667" spc="-2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3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ea</a:t>
            </a:r>
            <a:r>
              <a:rPr sz="2667" spc="-1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c</a:t>
            </a:r>
            <a:r>
              <a:rPr sz="2667" spc="-25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ot</a:t>
            </a:r>
            <a:r>
              <a:rPr sz="2667" spc="-1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h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14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25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by</a:t>
            </a:r>
            <a:endParaRPr sz="2667" dirty="0">
              <a:latin typeface="Arial Rounded MT Bold" panose="020F0704030504030204" pitchFamily="34" charset="0"/>
              <a:cs typeface="Tahoma"/>
            </a:endParaRPr>
          </a:p>
          <a:p>
            <a:pPr marL="16933" marR="6773"/>
            <a:r>
              <a:rPr sz="2667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small,</a:t>
            </a:r>
            <a:r>
              <a:rPr sz="2667" spc="-2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spik</a:t>
            </a:r>
            <a:r>
              <a:rPr sz="2667" spc="-1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-</a:t>
            </a:r>
            <a:r>
              <a:rPr sz="2667" spc="-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lik</a:t>
            </a:r>
            <a:r>
              <a:rPr sz="2667" spc="-1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e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protr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u</a:t>
            </a:r>
            <a:r>
              <a:rPr sz="2667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sions</a:t>
            </a:r>
            <a:r>
              <a:rPr sz="2667" spc="-2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667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f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GBM  </a:t>
            </a:r>
            <a:r>
              <a:rPr sz="2667" spc="-14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matrix</a:t>
            </a:r>
            <a:r>
              <a:rPr sz="2667" spc="-2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tha</a:t>
            </a:r>
            <a:r>
              <a:rPr sz="2667" spc="-7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6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for</a:t>
            </a:r>
            <a:r>
              <a:rPr sz="2667" spc="-3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m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8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i</a:t>
            </a:r>
            <a:r>
              <a:rPr sz="2667" spc="-19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reacti</a:t>
            </a:r>
            <a:r>
              <a:rPr sz="2667" spc="-152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667" spc="-25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n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8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</a:t>
            </a:r>
            <a:r>
              <a:rPr sz="2667" spc="-1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o</a:t>
            </a:r>
            <a:r>
              <a:rPr sz="2667" spc="-213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the  </a:t>
            </a:r>
            <a:r>
              <a:rPr sz="2667" spc="-10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deposit</a:t>
            </a:r>
            <a:r>
              <a:rPr sz="2667" spc="-10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s</a:t>
            </a:r>
            <a:r>
              <a:rPr sz="2667" spc="-227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 </a:t>
            </a:r>
            <a:r>
              <a:rPr sz="2667" spc="-120" dirty="0">
                <a:solidFill>
                  <a:srgbClr val="4D5573"/>
                </a:solidFill>
                <a:latin typeface="Arial Rounded MT Bold" panose="020F0704030504030204" pitchFamily="34" charset="0"/>
                <a:cs typeface="Tahoma"/>
              </a:rPr>
              <a:t>(</a:t>
            </a:r>
            <a:r>
              <a:rPr sz="2667" b="1" spc="80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s</a:t>
            </a:r>
            <a:r>
              <a:rPr sz="2667" b="1" spc="-305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p</a:t>
            </a:r>
            <a:r>
              <a:rPr sz="2667" b="1" spc="-180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i</a:t>
            </a:r>
            <a:r>
              <a:rPr sz="2667" b="1" spc="-260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k</a:t>
            </a:r>
            <a:r>
              <a:rPr sz="2667" b="1" spc="-267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e</a:t>
            </a:r>
            <a:r>
              <a:rPr sz="2667" b="1" spc="-227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667" b="1" spc="-207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&amp;</a:t>
            </a:r>
            <a:r>
              <a:rPr sz="2667" b="1" spc="-167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667" b="1" spc="-300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d</a:t>
            </a:r>
            <a:r>
              <a:rPr sz="2667" b="1" spc="-267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o</a:t>
            </a:r>
            <a:r>
              <a:rPr sz="2667" b="1" spc="-327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me</a:t>
            </a:r>
            <a:r>
              <a:rPr sz="2667" b="1" spc="-213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667" b="1" spc="-305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p</a:t>
            </a:r>
            <a:r>
              <a:rPr sz="2667" b="1" spc="-187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a</a:t>
            </a:r>
            <a:r>
              <a:rPr sz="2667" b="1" spc="-233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tter</a:t>
            </a:r>
            <a:r>
              <a:rPr sz="2667" b="1" spc="-320" dirty="0">
                <a:solidFill>
                  <a:srgbClr val="AF2247"/>
                </a:solidFill>
                <a:latin typeface="Arial Rounded MT Bold" panose="020F0704030504030204" pitchFamily="34" charset="0"/>
                <a:cs typeface="Trebuchet MS"/>
              </a:rPr>
              <a:t>n</a:t>
            </a:r>
            <a:r>
              <a:rPr sz="2400" spc="-120" dirty="0">
                <a:solidFill>
                  <a:srgbClr val="4D5573"/>
                </a:solidFill>
                <a:latin typeface="Tahoma"/>
                <a:cs typeface="Tahoma"/>
              </a:rPr>
              <a:t>)</a:t>
            </a:r>
            <a:endParaRPr sz="2400" dirty="0">
              <a:latin typeface="Tahoma"/>
              <a:cs typeface="Tahom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1" y="1911655"/>
            <a:ext cx="5803900" cy="4190999"/>
          </a:xfrm>
          <a:prstGeom prst="rect">
            <a:avLst/>
          </a:prstGeom>
        </p:spPr>
      </p:pic>
      <p:sp>
        <p:nvSpPr>
          <p:cNvPr id="25" name="Google Shape;376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 sz="5867" dirty="0"/>
              <a:t>Membranous GN</a:t>
            </a:r>
            <a:endParaRPr sz="5867" dirty="0"/>
          </a:p>
        </p:txBody>
      </p:sp>
    </p:spTree>
    <p:extLst>
      <p:ext uri="{BB962C8B-B14F-4D97-AF65-F5344CB8AC3E}">
        <p14:creationId xmlns:p14="http://schemas.microsoft.com/office/powerpoint/2010/main" val="1419806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xfrm>
            <a:off x="903112" y="8228034"/>
            <a:ext cx="8396816" cy="141064"/>
          </a:xfrm>
          <a:prstGeom prst="rect">
            <a:avLst/>
          </a:prstGeom>
        </p:spPr>
        <p:txBody>
          <a:bodyPr vert="horz" wrap="square" lIns="0" tIns="2540" rIns="0" bIns="0" rtlCol="0" anchor="ctr">
            <a:spAutoFit/>
          </a:bodyPr>
          <a:lstStyle/>
          <a:p>
            <a:pPr marL="16933">
              <a:spcBef>
                <a:spcPts val="20"/>
              </a:spcBef>
            </a:pPr>
            <a:r>
              <a:rPr spc="-727" dirty="0"/>
              <a:t>G</a:t>
            </a:r>
            <a:r>
              <a:rPr spc="-620" dirty="0"/>
              <a:t>h</a:t>
            </a:r>
            <a:r>
              <a:rPr spc="-533" dirty="0"/>
              <a:t>a</a:t>
            </a:r>
            <a:r>
              <a:rPr spc="-733" dirty="0"/>
              <a:t>dee</a:t>
            </a:r>
            <a:r>
              <a:rPr spc="-540" dirty="0"/>
              <a:t>r</a:t>
            </a:r>
            <a:r>
              <a:rPr spc="-420" dirty="0"/>
              <a:t> </a:t>
            </a:r>
            <a:r>
              <a:rPr spc="-673" dirty="0"/>
              <a:t>H</a:t>
            </a:r>
            <a:r>
              <a:rPr spc="-593" dirty="0"/>
              <a:t>a</a:t>
            </a:r>
            <a:r>
              <a:rPr spc="-567" dirty="0"/>
              <a:t>y</a:t>
            </a:r>
            <a:r>
              <a:rPr spc="-700" dirty="0"/>
              <a:t>e</a:t>
            </a:r>
            <a:r>
              <a:rPr spc="-327" dirty="0"/>
              <a:t>l</a:t>
            </a:r>
            <a:r>
              <a:rPr spc="-820" dirty="0"/>
              <a:t>,</a:t>
            </a:r>
            <a:r>
              <a:rPr spc="-420" dirty="0"/>
              <a:t> </a:t>
            </a:r>
            <a:r>
              <a:rPr spc="-480" dirty="0"/>
              <a:t>M</a:t>
            </a:r>
            <a:r>
              <a:rPr spc="-533" dirty="0"/>
              <a:t>D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8900" y="2476398"/>
            <a:ext cx="6553200" cy="41909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6507" y="1600153"/>
            <a:ext cx="4468199" cy="5158571"/>
          </a:xfrm>
          <a:prstGeom prst="rect">
            <a:avLst/>
          </a:prstGeom>
        </p:spPr>
      </p:pic>
      <p:sp>
        <p:nvSpPr>
          <p:cNvPr id="11" name="Google Shape;376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 sz="5867" dirty="0"/>
              <a:t>Membranous GN</a:t>
            </a:r>
            <a:endParaRPr sz="5867" dirty="0"/>
          </a:p>
        </p:txBody>
      </p:sp>
    </p:spTree>
    <p:extLst>
      <p:ext uri="{BB962C8B-B14F-4D97-AF65-F5344CB8AC3E}">
        <p14:creationId xmlns:p14="http://schemas.microsoft.com/office/powerpoint/2010/main" val="249839620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0B9AEC96AF1948A5B6835D72F62867" ma:contentTypeVersion="2" ma:contentTypeDescription="Create a new document." ma:contentTypeScope="" ma:versionID="3c1b5849ab935240eddbd23f532f3756">
  <xsd:schema xmlns:xsd="http://www.w3.org/2001/XMLSchema" xmlns:xs="http://www.w3.org/2001/XMLSchema" xmlns:p="http://schemas.microsoft.com/office/2006/metadata/properties" xmlns:ns2="9a725b4b-3022-4c63-ad34-53c4010e29ee" targetNamespace="http://schemas.microsoft.com/office/2006/metadata/properties" ma:root="true" ma:fieldsID="90c21f9af2dbd7dc95e152900aa9bf52" ns2:_="">
    <xsd:import namespace="9a725b4b-3022-4c63-ad34-53c4010e29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725b4b-3022-4c63-ad34-53c4010e29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4B51A8-0725-45FE-A98B-EE8E13B7EAE7}"/>
</file>

<file path=customXml/itemProps2.xml><?xml version="1.0" encoding="utf-8"?>
<ds:datastoreItem xmlns:ds="http://schemas.openxmlformats.org/officeDocument/2006/customXml" ds:itemID="{78E440C6-645F-48A8-83B2-038FE9A5C9FE}"/>
</file>

<file path=customXml/itemProps3.xml><?xml version="1.0" encoding="utf-8"?>
<ds:datastoreItem xmlns:ds="http://schemas.openxmlformats.org/officeDocument/2006/customXml" ds:itemID="{EE92E2D7-BA48-4C97-B716-1C8B269D74D8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</TotalTime>
  <Words>444</Words>
  <Application>Microsoft Office PowerPoint</Application>
  <PresentationFormat>Widescreen</PresentationFormat>
  <Paragraphs>77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 Rounded MT Bold</vt:lpstr>
      <vt:lpstr>Calibri</vt:lpstr>
      <vt:lpstr>Tahoma</vt:lpstr>
      <vt:lpstr>Times New Roman</vt:lpstr>
      <vt:lpstr>Trebuchet MS</vt:lpstr>
      <vt:lpstr>Wingdings</vt:lpstr>
      <vt:lpstr>Wingdings 3</vt:lpstr>
      <vt:lpstr>Facet</vt:lpstr>
      <vt:lpstr>Renal Pathology lab</vt:lpstr>
      <vt:lpstr>Minimal Change Disease</vt:lpstr>
      <vt:lpstr>Minimal Change Disease</vt:lpstr>
      <vt:lpstr>FOCAL SEGMENTAL GLOMERULOSCLEROSIS (FSGS)</vt:lpstr>
      <vt:lpstr>FSGS - Morphology </vt:lpstr>
      <vt:lpstr>FOCAL SEGMENTAL GLOMERULOSCLEROSIS (FSGS)</vt:lpstr>
      <vt:lpstr>Membranous GN</vt:lpstr>
      <vt:lpstr>Membranous GN</vt:lpstr>
      <vt:lpstr>Membranous GN</vt:lpstr>
      <vt:lpstr>Post infectious GN LM morphology</vt:lpstr>
      <vt:lpstr>Post infectious GN EM morphology</vt:lpstr>
      <vt:lpstr>Membranoproliferative (mesangiocapillary) GN  MPGN</vt:lpstr>
      <vt:lpstr>MPGN LM morphology</vt:lpstr>
      <vt:lpstr>MPGN II/ DDD</vt:lpstr>
      <vt:lpstr>Benign Nephrosclerosis</vt:lpstr>
      <vt:lpstr>Malignant hypertension and malignant nephrosclerosis</vt:lpstr>
      <vt:lpstr> Simple Renal Cysts</vt:lpstr>
      <vt:lpstr>Autosomal Dominant (Adult) Polycystic Kidney Disease</vt:lpstr>
      <vt:lpstr>PowerPoint Presentation</vt:lpstr>
      <vt:lpstr>PowerPoint Presentation</vt:lpstr>
      <vt:lpstr>PowerPoint Presentation</vt:lpstr>
      <vt:lpstr>Wilms Tumor: Nephroblastoma</vt:lpstr>
      <vt:lpstr>PowerPoint Presentation</vt:lpstr>
      <vt:lpstr>  Wilms tumor: A. Tightly packed blue cells = Blastemal component.         Primitive tubules = Epithelial component. B. Focal anaplasia: Cells with hyperchromatic,       pleomorphic nuclei &amp; abnormal mitoses. 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Pathology lab</dc:title>
  <dc:creator>pc</dc:creator>
  <cp:lastModifiedBy>pc</cp:lastModifiedBy>
  <cp:revision>21</cp:revision>
  <dcterms:created xsi:type="dcterms:W3CDTF">2022-05-24T20:37:50Z</dcterms:created>
  <dcterms:modified xsi:type="dcterms:W3CDTF">2022-05-25T04:44:08Z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0x0101008E0B9AEC96AF1948A5B6835D72F62867</vt:lpwstr>
  </property>
</Properties>
</file>