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306" r:id="rId5"/>
    <p:sldId id="256" r:id="rId6"/>
    <p:sldId id="257" r:id="rId7"/>
    <p:sldId id="323" r:id="rId8"/>
    <p:sldId id="322" r:id="rId9"/>
    <p:sldId id="296" r:id="rId10"/>
    <p:sldId id="258" r:id="rId11"/>
    <p:sldId id="324" r:id="rId12"/>
    <p:sldId id="259" r:id="rId13"/>
    <p:sldId id="261" r:id="rId14"/>
    <p:sldId id="321" r:id="rId15"/>
    <p:sldId id="300" r:id="rId16"/>
    <p:sldId id="298" r:id="rId17"/>
    <p:sldId id="309" r:id="rId18"/>
    <p:sldId id="311" r:id="rId19"/>
    <p:sldId id="310" r:id="rId20"/>
    <p:sldId id="312" r:id="rId21"/>
    <p:sldId id="302" r:id="rId22"/>
    <p:sldId id="313" r:id="rId23"/>
    <p:sldId id="268" r:id="rId24"/>
    <p:sldId id="303" r:id="rId25"/>
    <p:sldId id="270" r:id="rId26"/>
    <p:sldId id="315" r:id="rId27"/>
    <p:sldId id="320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947E2-0FEB-4971-9082-EFFF5B33E149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1DD60-5652-4CD2-B973-B15E78C15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26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B4F69-04A1-46AA-A50D-A35777D8CEAA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8579-A054-4C71-B6E7-FD5E2127A8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266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401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8860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36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10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341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51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48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976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44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066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18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851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0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4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en.wikipedia.org/wiki/File:Skin_reaction_to_anthrax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File:Anthrax_-_inhalational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en.wikipedia.org/wiki/File:Anthrax_-_inhalational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nthrax_lethal_factor_endopeptidase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Gram_stai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md.com/a-to-z-guides/computed-tomography-ct-scan-of-the-body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File:Skin_reaction_to_anthrax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en.wikipedia.org/wiki/File:Cutaneous_anthrax_lesion_on_the_neck._PHIL_1934_lores.jp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ophylaxis" TargetMode="External"/><Relationship Id="rId3" Type="http://schemas.openxmlformats.org/officeDocument/2006/relationships/hyperlink" Target="https://en.wikipedia.org/wiki/Erythromycin" TargetMode="External"/><Relationship Id="rId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s://en.wikipedia.org/wiki/Doxycyc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Vancomycin" TargetMode="External"/><Relationship Id="rId5" Type="http://schemas.openxmlformats.org/officeDocument/2006/relationships/hyperlink" Target="https://en.wikipedia.org/wiki/Ciprofloxacin" TargetMode="External"/><Relationship Id="rId4" Type="http://schemas.openxmlformats.org/officeDocument/2006/relationships/hyperlink" Target="https://en.wikipedia.org/wiki/Fluoroquinolone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Anthrax_PHIL_2033.png" TargetMode="External"/><Relationship Id="rId2" Type="http://schemas.openxmlformats.org/officeDocument/2006/relationships/hyperlink" Target="https://en.wikipedia.org/wiki/Carnivore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_Koch" TargetMode="External"/><Relationship Id="rId2" Type="http://schemas.openxmlformats.org/officeDocument/2006/relationships/hyperlink" Target="https://en.wikipedia.org/wiki/Gram-positiv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en.wikipedia.org/wiki/File:Bacillus_anthracis_Gra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en.wikipedia.org/wiki/File:Skin_reaction_to_anthra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87" y="226650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2914" y="5733256"/>
            <a:ext cx="7416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9832" y="4653136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IV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6285" y="3008498"/>
            <a:ext cx="2952328" cy="247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467544" y="548680"/>
            <a:ext cx="8135938" cy="1368152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302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154865"/>
            <a:ext cx="6206319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Mode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infection</a:t>
            </a:r>
            <a:r>
              <a:rPr lang="ar-JO" sz="2400" b="1" dirty="0">
                <a:solidFill>
                  <a:srgbClr val="FF0000"/>
                </a:solidFill>
                <a:cs typeface="Times New Roman" pitchFamily="18" charset="0"/>
              </a:rPr>
              <a:t> طريقة </a:t>
            </a:r>
            <a:r>
              <a:rPr lang="ar-JO" sz="2400" b="1" dirty="0" smtClean="0">
                <a:solidFill>
                  <a:srgbClr val="FF0000"/>
                </a:solidFill>
                <a:cs typeface="Times New Roman" pitchFamily="18" charset="0"/>
              </a:rPr>
              <a:t>الإصابة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can enter the human body through the </a:t>
            </a:r>
            <a:endParaRPr lang="en-MY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G I tract (ingestion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), </a:t>
            </a:r>
            <a:r>
              <a:rPr lang="ar-JO" sz="2400" b="1" dirty="0" smtClean="0">
                <a:solidFill>
                  <a:schemeClr val="tx2"/>
                </a:solidFill>
                <a:cs typeface="Times New Roman" pitchFamily="18" charset="0"/>
              </a:rPr>
              <a:t>الابتلاع 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lungs (inhalation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),</a:t>
            </a:r>
            <a:r>
              <a:rPr lang="ar-JO" sz="2400" b="1" dirty="0" smtClean="0">
                <a:solidFill>
                  <a:schemeClr val="tx2"/>
                </a:solidFill>
                <a:cs typeface="Times New Roman" pitchFamily="18" charset="0"/>
              </a:rPr>
              <a:t> الاستنشاق 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skin (cutaneous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) </a:t>
            </a:r>
            <a:r>
              <a:rPr lang="ar-JO" sz="2400" dirty="0" smtClean="0">
                <a:solidFill>
                  <a:schemeClr val="tx2"/>
                </a:solidFill>
                <a:cs typeface="Times New Roman" pitchFamily="18" charset="0"/>
              </a:rPr>
              <a:t>الجلد</a:t>
            </a:r>
            <a:endParaRPr lang="en-MY" sz="24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16" y="2124635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      I   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Cutaneous anthrax, </a:t>
            </a:r>
            <a:r>
              <a:rPr lang="ar-JO" sz="2400" b="1" dirty="0" smtClean="0">
                <a:solidFill>
                  <a:srgbClr val="C00000"/>
                </a:solidFill>
                <a:cs typeface="Times New Roman" pitchFamily="18" charset="0"/>
              </a:rPr>
              <a:t>الجمرة الخبيثة الجلدية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also known as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hide-porter's disease, </a:t>
            </a:r>
            <a:r>
              <a:rPr lang="en-MY" sz="2400" b="1" dirty="0">
                <a:cs typeface="Times New Roman" pitchFamily="18" charset="0"/>
              </a:rPr>
              <a:t>(carrier </a:t>
            </a:r>
            <a:r>
              <a:rPr lang="en-MY" sz="2400" b="1" dirty="0" smtClean="0">
                <a:cs typeface="Times New Roman" pitchFamily="18" charset="0"/>
              </a:rPr>
              <a:t>)</a:t>
            </a:r>
            <a:endParaRPr lang="ar-JO" sz="2400" b="1" dirty="0" smtClean="0">
              <a:cs typeface="Times New Roman" pitchFamily="18" charset="0"/>
            </a:endParaRPr>
          </a:p>
          <a:p>
            <a:pPr lvl="0"/>
            <a:r>
              <a:rPr lang="ar-JO" sz="2400" dirty="0">
                <a:cs typeface="Times New Roman" pitchFamily="18" charset="0"/>
              </a:rPr>
              <a:t>يُعرف أيضًا باسم مرض إخفاء بورتر ، (الناقل)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 is the most common form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(&gt;90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of anthrax cases</a:t>
            </a:r>
            <a:r>
              <a:rPr lang="en-MY" sz="2400" dirty="0" smtClean="0">
                <a:cs typeface="Times New Roman" pitchFamily="18" charset="0"/>
              </a:rPr>
              <a:t>).</a:t>
            </a:r>
            <a:endParaRPr lang="ar-JO" sz="2400" dirty="0" smtClean="0">
              <a:cs typeface="Times New Roman" pitchFamily="18" charset="0"/>
            </a:endParaRPr>
          </a:p>
          <a:p>
            <a:pPr lvl="0"/>
            <a:r>
              <a:rPr lang="ar-JO" sz="2400" dirty="0">
                <a:cs typeface="Times New Roman" pitchFamily="18" charset="0"/>
              </a:rPr>
              <a:t>وهو الشكل الأكثر شيوعًا (&gt; 90٪ من حالات الجمرة الخبيثة).</a:t>
            </a:r>
            <a:r>
              <a:rPr lang="en-MY" sz="2400" dirty="0" smtClean="0"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It is also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least dangerous </a:t>
            </a:r>
            <a:r>
              <a:rPr lang="en-MY" sz="2400" dirty="0">
                <a:cs typeface="Times New Roman" pitchFamily="18" charset="0"/>
              </a:rPr>
              <a:t>form </a:t>
            </a:r>
            <a:r>
              <a:rPr lang="ar-JO" sz="2400" dirty="0" smtClean="0">
                <a:cs typeface="Times New Roman" pitchFamily="18" charset="0"/>
              </a:rPr>
              <a:t>هو الاقل خطورة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(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mortality with </a:t>
            </a:r>
            <a:r>
              <a:rPr lang="en-MY" sz="2400" b="1" dirty="0">
                <a:cs typeface="Times New Roman" pitchFamily="18" charset="0"/>
              </a:rPr>
              <a:t>treatment, </a:t>
            </a:r>
            <a:r>
              <a:rPr lang="ar-JO" sz="2400" b="1" dirty="0" smtClean="0">
                <a:cs typeface="Times New Roman" pitchFamily="18" charset="0"/>
              </a:rPr>
              <a:t>انخفاض معدل الوفيات مع العلاج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Cutaneous anthrax is </a:t>
            </a:r>
            <a:r>
              <a:rPr lang="en-MY" sz="2400" dirty="0">
                <a:cs typeface="Times New Roman" pitchFamily="18" charset="0"/>
              </a:rPr>
              <a:t>typically caused when 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B. </a:t>
            </a:r>
            <a:r>
              <a:rPr lang="en-MY" sz="2400" b="1" i="1" dirty="0" err="1">
                <a:solidFill>
                  <a:srgbClr val="0070C0"/>
                </a:solidFill>
                <a:cs typeface="Times New Roman" pitchFamily="18" charset="0"/>
              </a:rPr>
              <a:t>anthracis</a:t>
            </a:r>
            <a:r>
              <a:rPr lang="en-MY" sz="2400" b="1" dirty="0">
                <a:cs typeface="Times New Roman" pitchFamily="18" charset="0"/>
              </a:rPr>
              <a:t> 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spores </a:t>
            </a:r>
            <a:r>
              <a:rPr lang="en-MY" sz="2400" b="1" dirty="0">
                <a:cs typeface="Times New Roman" pitchFamily="18" charset="0"/>
              </a:rPr>
              <a:t>enter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through cuts on the skin</a:t>
            </a:r>
            <a:r>
              <a:rPr lang="en-MY" sz="2400" dirty="0">
                <a:cs typeface="Times New Roman" pitchFamily="18" charset="0"/>
              </a:rPr>
              <a:t>. </a:t>
            </a:r>
            <a:r>
              <a:rPr lang="ar-JO" dirty="0">
                <a:cs typeface="Times New Roman" pitchFamily="18" charset="0"/>
              </a:rPr>
              <a:t>عادة ما تحدث الجمرة الخبيثة الجلدية عندما تدخل جراثيم الجمرة الخبيثة من خلال جروح على الجلد.</a:t>
            </a:r>
            <a:endParaRPr lang="en-MY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This form is found most commonly when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humans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handle infected animal</a:t>
            </a:r>
            <a:r>
              <a:rPr lang="en-MY" sz="2400" b="1" dirty="0">
                <a:cs typeface="Times New Roman" pitchFamily="18" charset="0"/>
              </a:rPr>
              <a:t>s and/or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animal products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ar-JO" sz="2400" b="1" dirty="0" smtClean="0">
              <a:cs typeface="Times New Roman" pitchFamily="18" charset="0"/>
            </a:endParaRPr>
          </a:p>
          <a:p>
            <a:pPr lvl="0"/>
            <a:r>
              <a:rPr lang="ar-JO" b="1" dirty="0">
                <a:cs typeface="Times New Roman" pitchFamily="18" charset="0"/>
              </a:rPr>
              <a:t>يتم العثور على هذا النموذج بشكل أكثر شيوعًا عندما يتعامل البشر مع الحيوانات المصابة و / أو المنتجات الحيوانية</a:t>
            </a:r>
            <a:endParaRPr lang="en-MY" b="1" dirty="0">
              <a:cs typeface="Times New Roman" pitchFamily="18" charset="0"/>
            </a:endParaRPr>
          </a:p>
        </p:txBody>
      </p:sp>
      <p:pic>
        <p:nvPicPr>
          <p:cNvPr id="5" name="Picture 4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738" y="2924944"/>
            <a:ext cx="1564354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911" y="143259"/>
            <a:ext cx="1717181" cy="15927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61706" y="6334874"/>
            <a:ext cx="2133600" cy="365125"/>
          </a:xfrm>
        </p:spPr>
        <p:txBody>
          <a:bodyPr/>
          <a:lstStyle/>
          <a:p>
            <a:fld id="{6833A795-1C12-4395-A803-7C6BE0D93AC5}" type="slidenum">
              <a:rPr lang="en-MY" smtClean="0"/>
              <a:t>10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8940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88640"/>
            <a:ext cx="943993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000" b="1" dirty="0">
                <a:cs typeface="Times New Roman" pitchFamily="18" charset="0"/>
              </a:rPr>
              <a:t>Cutaneous anthrax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is rarely fatal </a:t>
            </a:r>
            <a:r>
              <a:rPr lang="en-MY" sz="2000" b="1" dirty="0">
                <a:cs typeface="Times New Roman" pitchFamily="18" charset="0"/>
              </a:rPr>
              <a:t>if treated</a:t>
            </a:r>
            <a:r>
              <a:rPr lang="en-MY" sz="1600" b="1" dirty="0" smtClean="0">
                <a:cs typeface="Times New Roman" pitchFamily="18" charset="0"/>
              </a:rPr>
              <a:t>,</a:t>
            </a:r>
            <a:r>
              <a:rPr lang="ar-JO" sz="1600" b="1" dirty="0">
                <a:cs typeface="Times New Roman" pitchFamily="18" charset="0"/>
              </a:rPr>
              <a:t> نادرا ما تكون الجمرة الخبيثة الجلدية قاتلة إذا تم علاجها.</a:t>
            </a:r>
            <a:endParaRPr lang="en-MY" sz="16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Without treatment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about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20% </a:t>
            </a:r>
            <a:r>
              <a:rPr lang="en-MY" sz="2400" b="1" dirty="0">
                <a:cs typeface="Times New Roman" pitchFamily="18" charset="0"/>
              </a:rPr>
              <a:t>of cutaneous skin infection cases     progress to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toxaemia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death</a:t>
            </a:r>
            <a:r>
              <a:rPr lang="en-MY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ar-JO" b="1" dirty="0">
                <a:solidFill>
                  <a:srgbClr val="FF0000"/>
                </a:solidFill>
                <a:cs typeface="Times New Roman" pitchFamily="18" charset="0"/>
              </a:rPr>
              <a:t>بدون علاج ، تتطور حوالي 20٪ من حالات العدوى الجلدية إلى تسمم الدم والوفاة</a:t>
            </a:r>
            <a:endParaRPr lang="en-MY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beginning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as an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irritating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itchy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skin lesion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 -like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 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skin-lesion</a:t>
            </a:r>
          </a:p>
          <a:p>
            <a:pPr lvl="0"/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 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 that eventually 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forms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 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ulcer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with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black centre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eschar</a:t>
            </a:r>
            <a:r>
              <a:rPr lang="en-MY" sz="2400" dirty="0" smtClean="0">
                <a:solidFill>
                  <a:srgbClr val="1F497D"/>
                </a:solidFill>
                <a:cs typeface="Times New Roman" pitchFamily="18" charset="0"/>
              </a:rPr>
              <a:t>)</a:t>
            </a:r>
            <a:r>
              <a:rPr lang="en-MY" sz="24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/>
            <a:r>
              <a:rPr lang="ar-JO" sz="2400" dirty="0">
                <a:solidFill>
                  <a:prstClr val="black"/>
                </a:solidFill>
                <a:cs typeface="Times New Roman" pitchFamily="18" charset="0"/>
              </a:rPr>
              <a:t>تبدأ آفة جلدية مزعجة ومثيرة للحكة.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The black eschar often shows up as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 a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large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ar-JO" b="1" dirty="0">
                <a:solidFill>
                  <a:prstClr val="black"/>
                </a:solidFill>
                <a:cs typeface="Times New Roman" pitchFamily="18" charset="0"/>
              </a:rPr>
              <a:t>غالبًا ما يظهر الخشر الأسود بشكل كبير</a:t>
            </a:r>
            <a:endParaRPr lang="en-MY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painless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,  necrotic ulcer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ar-JO" sz="2400" dirty="0">
                <a:solidFill>
                  <a:prstClr val="black"/>
                </a:solidFill>
                <a:cs typeface="Times New Roman" pitchFamily="18" charset="0"/>
              </a:rPr>
              <a:t>قرحة نخرية غير مؤلمة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In general, </a:t>
            </a:r>
            <a:r>
              <a:rPr lang="en-MY" sz="2400" b="1" dirty="0" smtClean="0">
                <a:cs typeface="Times New Roman" pitchFamily="18" charset="0"/>
              </a:rPr>
              <a:t>cutaneous infections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 within the site of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spore penetration </a:t>
            </a:r>
            <a:r>
              <a:rPr lang="en-MY" sz="2400" b="1" dirty="0" smtClean="0">
                <a:cs typeface="Times New Roman" pitchFamily="18" charset="0"/>
              </a:rPr>
              <a:t>between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2 - 5 days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after exposure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r>
              <a:rPr lang="en-MY" sz="2400" dirty="0" smtClean="0">
                <a:cs typeface="Times New Roman" pitchFamily="18" charset="0"/>
              </a:rPr>
              <a:t> 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ar-JO" sz="2400" dirty="0">
                <a:cs typeface="Times New Roman" pitchFamily="18" charset="0"/>
              </a:rPr>
              <a:t>بشكل عام ، تتشكل الالتهابات الجلدية في موقع اختراق البوغ بين 2-5 أيام بعد التعرض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000" dirty="0" smtClean="0">
                <a:cs typeface="Times New Roman" pitchFamily="18" charset="0"/>
              </a:rPr>
              <a:t>Unlike </a:t>
            </a:r>
            <a:r>
              <a:rPr lang="en-MY" sz="2000" b="1" dirty="0" smtClean="0">
                <a:cs typeface="Times New Roman" pitchFamily="18" charset="0"/>
              </a:rPr>
              <a:t>bruises  or most other lesions, cutaneous anthrax </a:t>
            </a:r>
            <a:r>
              <a:rPr lang="en-MY" sz="2000" dirty="0" smtClean="0">
                <a:cs typeface="Times New Roman" pitchFamily="18" charset="0"/>
              </a:rPr>
              <a:t>infections </a:t>
            </a:r>
            <a:r>
              <a:rPr lang="en-MY" sz="2000" b="1" dirty="0" smtClean="0">
                <a:cs typeface="Times New Roman" pitchFamily="18" charset="0"/>
              </a:rPr>
              <a:t>normally do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not cause pain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r>
              <a:rPr lang="en-MY" b="1" dirty="0" smtClean="0">
                <a:cs typeface="Times New Roman" pitchFamily="18" charset="0"/>
              </a:rPr>
              <a:t> </a:t>
            </a:r>
            <a:r>
              <a:rPr lang="ar-JO" b="1" dirty="0">
                <a:cs typeface="Times New Roman" pitchFamily="18" charset="0"/>
              </a:rPr>
              <a:t>على عكس الكدمات أو معظم الآفات الأخرى ، فإن عدوى الجمرة الخبيثة الجلدية عادة لا تسبب الألم</a:t>
            </a:r>
            <a:r>
              <a:rPr lang="ar-JO" sz="2400" b="1" dirty="0">
                <a:cs typeface="Times New Roman" pitchFamily="18" charset="0"/>
              </a:rPr>
              <a:t>.</a:t>
            </a:r>
            <a:endParaRPr lang="en-MY" sz="24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Nearby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lymph nodes </a:t>
            </a:r>
            <a:r>
              <a:rPr lang="en-MY" sz="2200" dirty="0" smtClean="0">
                <a:cs typeface="Times New Roman" pitchFamily="18" charset="0"/>
              </a:rPr>
              <a:t>may become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infected,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reddened, swollen</a:t>
            </a:r>
            <a:r>
              <a:rPr lang="en-MY" sz="2200" b="1" dirty="0" smtClean="0">
                <a:cs typeface="Times New Roman" pitchFamily="18" charset="0"/>
              </a:rPr>
              <a:t>, &amp;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painful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r>
              <a:rPr lang="ar-JO" sz="2000" b="1" dirty="0">
                <a:cs typeface="Times New Roman" pitchFamily="18" charset="0"/>
              </a:rPr>
              <a:t>قد تصاب الغدد الليمفاوية المجاورة بالعدوى ، واحمرارها ، وانتفاخها ، ومؤلمة.</a:t>
            </a:r>
            <a:endParaRPr lang="en-MY" sz="20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300" b="1" dirty="0" smtClean="0">
                <a:cs typeface="Times New Roman" pitchFamily="18" charset="0"/>
              </a:rPr>
              <a:t>dry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crust forms </a:t>
            </a:r>
            <a:r>
              <a:rPr lang="en-MY" sz="2300" b="1" dirty="0" smtClean="0">
                <a:cs typeface="Times New Roman" pitchFamily="18" charset="0"/>
              </a:rPr>
              <a:t>over the lesion soon</a:t>
            </a:r>
            <a:r>
              <a:rPr lang="en-MY" sz="2300" dirty="0" smtClean="0">
                <a:cs typeface="Times New Roman" pitchFamily="18" charset="0"/>
              </a:rPr>
              <a:t>, </a:t>
            </a:r>
            <a:r>
              <a:rPr lang="en-MY" sz="2300" b="1" dirty="0" smtClean="0">
                <a:cs typeface="Times New Roman" pitchFamily="18" charset="0"/>
              </a:rPr>
              <a:t>and falls off  in a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few weeks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</a:p>
          <a:p>
            <a:r>
              <a:rPr lang="ar-JO" sz="2400" b="1" dirty="0">
                <a:cs typeface="Times New Roman" pitchFamily="18" charset="0"/>
              </a:rPr>
              <a:t>تتشكل قشرة جافة فوق الآفة قريبًا ، وتسقط في غضون أسابيع قليلة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Complete recovery may take longer</a:t>
            </a:r>
            <a:r>
              <a:rPr lang="en-MY" sz="2400" b="1" dirty="0" smtClean="0">
                <a:cs typeface="Times New Roman" pitchFamily="18" charset="0"/>
              </a:rPr>
              <a:t>. </a:t>
            </a:r>
            <a:r>
              <a:rPr lang="ar-JO" sz="2400" b="1" dirty="0">
                <a:cs typeface="Times New Roman" pitchFamily="18" charset="0"/>
              </a:rPr>
              <a:t>قد يستغرق الشفاء الكامل وقتًا أطول.</a:t>
            </a:r>
            <a:endParaRPr lang="en-MY" sz="2400" b="1" dirty="0" smtClean="0"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0"/>
            <a:ext cx="3204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Cutaneous anthrax cont. ..</a:t>
            </a:r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8165592" y="6054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6" name="Picture 5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337" y="3068960"/>
            <a:ext cx="1392663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39280" cy="365125"/>
          </a:xfrm>
        </p:spPr>
        <p:txBody>
          <a:bodyPr/>
          <a:lstStyle/>
          <a:p>
            <a:fld id="{6833A795-1C12-4395-A803-7C6BE0D93AC5}" type="slidenum">
              <a:rPr lang="en-MY" smtClean="0"/>
              <a:t>11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667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783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800" b="1" dirty="0" smtClean="0">
                <a:solidFill>
                  <a:srgbClr val="C00000"/>
                </a:solidFill>
                <a:cs typeface="Times New Roman" pitchFamily="18" charset="0"/>
              </a:rPr>
              <a:t>II </a:t>
            </a:r>
            <a:r>
              <a:rPr lang="en-MY" sz="2800" b="1" u="sng" dirty="0" smtClean="0">
                <a:solidFill>
                  <a:srgbClr val="C00000"/>
                </a:solidFill>
                <a:cs typeface="Times New Roman" pitchFamily="18" charset="0"/>
              </a:rPr>
              <a:t>Respiratory infection in human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dirty="0" smtClean="0">
                <a:cs typeface="Times New Roman" pitchFamily="18" charset="0"/>
              </a:rPr>
              <a:t>   Historically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inhalational anthrax </a:t>
            </a:r>
            <a:r>
              <a:rPr lang="en-MY" sz="2400" dirty="0">
                <a:cs typeface="Times New Roman" pitchFamily="18" charset="0"/>
              </a:rPr>
              <a:t>was</a:t>
            </a:r>
            <a:r>
              <a:rPr lang="en-MY" sz="2400" b="1" dirty="0">
                <a:cs typeface="Times New Roman" pitchFamily="18" charset="0"/>
              </a:rPr>
              <a:t> called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wool sorters'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disease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en-MY" sz="2400" dirty="0" smtClean="0">
                <a:cs typeface="Times New Roman" pitchFamily="18" charset="0"/>
              </a:rPr>
              <a:t>because </a:t>
            </a:r>
            <a:r>
              <a:rPr lang="en-MY" sz="2400" dirty="0">
                <a:cs typeface="Times New Roman" pitchFamily="18" charset="0"/>
              </a:rPr>
              <a:t>it was an occupational hazard for people who sorted wool</a:t>
            </a:r>
            <a:r>
              <a:rPr lang="en-MY" sz="2400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</a:p>
          <a:p>
            <a:r>
              <a:rPr lang="ar-JO" sz="2000" b="1" dirty="0">
                <a:solidFill>
                  <a:srgbClr val="7030A0"/>
                </a:solidFill>
                <a:cs typeface="Times New Roman" pitchFamily="18" charset="0"/>
              </a:rPr>
              <a:t>تاريخيًا ، كان يُطلق على الجمرة الخبيثة الاستنشاقية اسم مرض فارزي الصوف لأنه يمثل خطرًا مهنيًا على الأشخاص الذين يقومون بفرز الصوف</a:t>
            </a:r>
            <a:endParaRPr lang="en-MY" sz="2000" b="1" dirty="0">
              <a:solidFill>
                <a:srgbClr val="7030A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Today, this form of infection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extremely rare 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,in </a:t>
            </a: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advanced nations, as almost no infected animals 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remain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ar-JO" sz="2000" b="1" dirty="0">
                <a:solidFill>
                  <a:srgbClr val="C00000"/>
                </a:solidFill>
                <a:cs typeface="Times New Roman" pitchFamily="18" charset="0"/>
              </a:rPr>
              <a:t>اليوم ، يعد هذا النوع من العدوى نادرًا للغاية ، في الدول المتقدمة ، حيث لا توجد حيوانات مصابة تقريبًا</a:t>
            </a:r>
            <a:endParaRPr lang="en-MY" sz="2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Relatively rare </a:t>
            </a:r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b="1" dirty="0" smtClean="0">
                <a:cs typeface="Times New Roman" pitchFamily="18" charset="0"/>
              </a:rPr>
              <a:t>presents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as two stages</a:t>
            </a:r>
            <a:r>
              <a:rPr lang="en-MY" sz="2400" b="1" u="sng" dirty="0" smtClean="0">
                <a:cs typeface="Times New Roman" pitchFamily="18" charset="0"/>
              </a:rPr>
              <a:t>. </a:t>
            </a:r>
            <a:r>
              <a:rPr lang="ar-JO" sz="2400" b="1" dirty="0">
                <a:cs typeface="Times New Roman" pitchFamily="18" charset="0"/>
              </a:rPr>
              <a:t>نادر نسبيا يقدم على مرحلتين</a:t>
            </a:r>
            <a:r>
              <a:rPr lang="ar-JO" sz="2400" b="1" u="sng" dirty="0">
                <a:cs typeface="Times New Roman" pitchFamily="18" charset="0"/>
              </a:rPr>
              <a:t>.</a:t>
            </a:r>
            <a:endParaRPr lang="en-MY" sz="2400" b="1" u="sng" dirty="0" smtClean="0">
              <a:cs typeface="Times New Roman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 </a:t>
            </a:r>
            <a:r>
              <a:rPr lang="en-MY" sz="2000" dirty="0" smtClean="0">
                <a:cs typeface="Times New Roman" pitchFamily="18" charset="0"/>
              </a:rPr>
              <a:t>It infects the </a:t>
            </a:r>
            <a:r>
              <a:rPr lang="en-MY" sz="2000" b="1" dirty="0" smtClean="0">
                <a:solidFill>
                  <a:srgbClr val="002060"/>
                </a:solidFill>
                <a:cs typeface="Times New Roman" pitchFamily="18" charset="0"/>
              </a:rPr>
              <a:t>lymph nodes </a:t>
            </a:r>
            <a:r>
              <a:rPr lang="en-MY" sz="2000" dirty="0" smtClean="0">
                <a:cs typeface="Times New Roman" pitchFamily="18" charset="0"/>
              </a:rPr>
              <a:t>in the chest</a:t>
            </a:r>
            <a:r>
              <a:rPr lang="en-MY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first</a:t>
            </a:r>
            <a:r>
              <a:rPr lang="en-MY" sz="2000" dirty="0" smtClean="0">
                <a:cs typeface="Times New Roman" pitchFamily="18" charset="0"/>
              </a:rPr>
              <a:t>, </a:t>
            </a:r>
            <a:r>
              <a:rPr lang="en-MY" sz="2000" b="1" dirty="0" smtClean="0">
                <a:cs typeface="Times New Roman" pitchFamily="18" charset="0"/>
              </a:rPr>
              <a:t>rather than the lungs themselves, </a:t>
            </a:r>
            <a:r>
              <a:rPr lang="en-MY" sz="2000" dirty="0">
                <a:cs typeface="Times New Roman" pitchFamily="18" charset="0"/>
              </a:rPr>
              <a:t>causing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Haemorrhagic</a:t>
            </a:r>
            <a:r>
              <a:rPr lang="en-MY" sz="2000" b="1" u="sng" dirty="0" smtClean="0">
                <a:solidFill>
                  <a:srgbClr val="FF0000"/>
                </a:solidFill>
                <a:cs typeface="Times New Roman" pitchFamily="18" charset="0"/>
              </a:rPr>
              <a:t>  </a:t>
            </a:r>
            <a:r>
              <a:rPr lang="en-MY" sz="2000" b="1" u="sng" dirty="0" err="1" smtClean="0">
                <a:solidFill>
                  <a:srgbClr val="FF0000"/>
                </a:solidFill>
                <a:cs typeface="Times New Roman" pitchFamily="18" charset="0"/>
              </a:rPr>
              <a:t>Mediastinitis</a:t>
            </a:r>
            <a:r>
              <a:rPr lang="en-MY" sz="2000" i="1" dirty="0" smtClean="0">
                <a:cs typeface="Times New Roman" pitchFamily="18" charset="0"/>
              </a:rPr>
              <a:t>, </a:t>
            </a:r>
            <a:r>
              <a:rPr lang="en-MY" sz="2000" b="1" dirty="0" smtClean="0">
                <a:cs typeface="Times New Roman" pitchFamily="18" charset="0"/>
              </a:rPr>
              <a:t>therefore causing    </a:t>
            </a:r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shortness of breath</a:t>
            </a:r>
            <a:r>
              <a:rPr lang="en-MY" sz="2000" dirty="0" smtClean="0">
                <a:solidFill>
                  <a:schemeClr val="tx2"/>
                </a:solidFill>
                <a:cs typeface="Times New Roman" pitchFamily="18" charset="0"/>
              </a:rPr>
              <a:t>. </a:t>
            </a:r>
            <a:endParaRPr lang="en-MY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lvl="0"/>
            <a:r>
              <a:rPr lang="ar-JO" sz="1600" b="1" dirty="0">
                <a:solidFill>
                  <a:schemeClr val="tx2"/>
                </a:solidFill>
                <a:cs typeface="Times New Roman" pitchFamily="18" charset="0"/>
              </a:rPr>
              <a:t>تصيب الغدد الليمفاوية في الصدر أولاً ، بدلاً من الرئتين نفسها ، مسببةً التهاب المنصف النزفي ، مما يتسبب في ضيق التنفس.</a:t>
            </a:r>
            <a:endParaRPr lang="en-MY" sz="16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The first stage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causes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cold and flu-like symptoms</a:t>
            </a:r>
            <a:r>
              <a:rPr lang="en-MY" sz="2400" dirty="0" smtClean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pPr lvl="0"/>
            <a:r>
              <a:rPr lang="ar-JO" sz="2400" dirty="0">
                <a:cs typeface="Times New Roman" pitchFamily="18" charset="0"/>
              </a:rPr>
              <a:t>المرحلة الأولى تسبب أعراض البرد والانفلونزا.</a:t>
            </a: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7030A0"/>
                </a:solidFill>
                <a:cs typeface="Times New Roman" pitchFamily="18" charset="0"/>
              </a:rPr>
              <a:t>Symptoms </a:t>
            </a:r>
            <a:r>
              <a:rPr lang="en-MY" sz="2300" b="1" dirty="0" smtClean="0">
                <a:cs typeface="Times New Roman" pitchFamily="18" charset="0"/>
              </a:rPr>
              <a:t>include </a:t>
            </a:r>
            <a:r>
              <a:rPr lang="en-MY" sz="2300" b="1" dirty="0" smtClean="0">
                <a:solidFill>
                  <a:srgbClr val="0070C0"/>
                </a:solidFill>
                <a:cs typeface="Times New Roman" pitchFamily="18" charset="0"/>
              </a:rPr>
              <a:t>fever, shortness of breath, cough, fatigue, &amp; chills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.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تشمل الأعراض الحمى وضيق التنفس والسعال والتعب والقشعريرة.</a:t>
            </a:r>
            <a:endParaRPr lang="en-MY" b="1" dirty="0" smtClean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This can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last</a:t>
            </a: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hours </a:t>
            </a:r>
            <a:r>
              <a:rPr lang="en-MY" sz="2400" b="1" dirty="0" smtClean="0">
                <a:cs typeface="Times New Roman" pitchFamily="18" charset="0"/>
              </a:rPr>
              <a:t>to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days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en-MY" sz="2000" b="1" dirty="0" smtClean="0">
                <a:cs typeface="Times New Roman" pitchFamily="18" charset="0"/>
              </a:rPr>
              <a:t> </a:t>
            </a:r>
            <a:r>
              <a:rPr lang="ar-JO" sz="2000" b="1" dirty="0">
                <a:cs typeface="Times New Roman" pitchFamily="18" charset="0"/>
              </a:rPr>
              <a:t>يمكن أن يستمر هذا من ساعات إلى أيام</a:t>
            </a:r>
            <a:r>
              <a:rPr lang="en-MY" sz="2000" b="1" dirty="0" smtClean="0">
                <a:cs typeface="Times New Roman" pitchFamily="18" charset="0"/>
              </a:rPr>
              <a:t> 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fatalities </a:t>
            </a:r>
            <a:r>
              <a:rPr lang="en-MY" sz="2400" b="1" dirty="0" smtClean="0">
                <a:cs typeface="Times New Roman" pitchFamily="18" charset="0"/>
              </a:rPr>
              <a:t>from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inhalational </a:t>
            </a:r>
            <a:r>
              <a:rPr lang="en-MY" sz="2400" b="1" dirty="0">
                <a:cs typeface="Times New Roman" pitchFamily="18" charset="0"/>
              </a:rPr>
              <a:t>anthrax which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90% fatal.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الوفيات من الجمرة الخبيثة الاستنشاقية والتي تؤدي إلى وفاة 90</a:t>
            </a:r>
            <a:r>
              <a:rPr lang="ar-JO" b="1" dirty="0" smtClean="0">
                <a:cs typeface="Times New Roman" pitchFamily="18" charset="0"/>
              </a:rPr>
              <a:t>٪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Occurred   when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thumb/e/e6/Anthrax_-_inhalational.jpg/220px-Anthrax_-_inhalational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657580"/>
            <a:ext cx="1000676" cy="9793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406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9097" y="553005"/>
            <a:ext cx="91450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1400" b="1" dirty="0">
                <a:solidFill>
                  <a:srgbClr val="FF0000"/>
                </a:solidFill>
                <a:cs typeface="Times New Roman" pitchFamily="18" charset="0"/>
              </a:rPr>
              <a:t>fatalities </a:t>
            </a:r>
            <a:r>
              <a:rPr lang="en-MY" sz="1400" b="1" dirty="0">
                <a:cs typeface="Times New Roman" pitchFamily="18" charset="0"/>
              </a:rPr>
              <a:t>from</a:t>
            </a:r>
            <a:r>
              <a:rPr lang="en-MY" sz="1400" b="1" dirty="0">
                <a:solidFill>
                  <a:srgbClr val="FF0000"/>
                </a:solidFill>
                <a:cs typeface="Times New Roman" pitchFamily="18" charset="0"/>
              </a:rPr>
              <a:t> inhalational </a:t>
            </a:r>
            <a:r>
              <a:rPr lang="en-MY" sz="1400" b="1" dirty="0">
                <a:cs typeface="Times New Roman" pitchFamily="18" charset="0"/>
              </a:rPr>
              <a:t>anthrax </a:t>
            </a:r>
            <a:r>
              <a:rPr lang="en-MY" sz="1400" dirty="0">
                <a:cs typeface="Times New Roman" pitchFamily="18" charset="0"/>
              </a:rPr>
              <a:t>are  when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first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stage is mistaken </a:t>
            </a:r>
            <a:r>
              <a:rPr lang="en-MY" sz="2400" b="1" dirty="0">
                <a:cs typeface="Times New Roman" pitchFamily="18" charset="0"/>
              </a:rPr>
              <a:t>for the cold or flu and the victim does not seek treatment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until the second stage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lvl="0"/>
            <a:r>
              <a:rPr lang="en-MY" sz="2400" dirty="0">
                <a:cs typeface="Times New Roman" pitchFamily="18" charset="0"/>
              </a:rPr>
              <a:t> </a:t>
            </a:r>
            <a:endParaRPr lang="en-MY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u="sng" dirty="0" smtClean="0">
                <a:cs typeface="Times New Roman" pitchFamily="18" charset="0"/>
              </a:rPr>
              <a:t>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second (pneumonia</a:t>
            </a:r>
            <a:r>
              <a:rPr lang="en-MY" sz="2400" b="1" u="sng" dirty="0">
                <a:cs typeface="Times New Roman" pitchFamily="18" charset="0"/>
              </a:rPr>
              <a:t>)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stage</a:t>
            </a:r>
            <a:r>
              <a:rPr lang="en-MY" sz="2400" b="1" u="sng" dirty="0">
                <a:cs typeface="Times New Roman" pitchFamily="18" charset="0"/>
              </a:rPr>
              <a:t> </a:t>
            </a:r>
            <a:endParaRPr lang="en-MY" sz="2400" u="sng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cs typeface="Times New Roman" pitchFamily="18" charset="0"/>
              </a:rPr>
              <a:t> occurs when the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infection spreads </a:t>
            </a:r>
            <a:r>
              <a:rPr lang="en-MY" sz="2200" b="1" dirty="0">
                <a:cs typeface="Times New Roman" pitchFamily="18" charset="0"/>
              </a:rPr>
              <a:t>from the lymph nodes </a:t>
            </a: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to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the lungs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Symptoms of the second stage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develop suddenly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after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CC0099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CC0099"/>
                </a:solidFill>
                <a:cs typeface="Times New Roman" pitchFamily="18" charset="0"/>
              </a:rPr>
              <a:t>hours or days </a:t>
            </a:r>
            <a:r>
              <a:rPr lang="en-MY" sz="2200" b="1" dirty="0">
                <a:cs typeface="Times New Roman" pitchFamily="18" charset="0"/>
              </a:rPr>
              <a:t>of the first stage. </a:t>
            </a:r>
            <a:endParaRPr lang="en-MY" sz="22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Symptoms include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high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fever,  </a:t>
            </a: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 extreme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shortness of breath</a:t>
            </a:r>
            <a:r>
              <a:rPr lang="en-MY" sz="2200" dirty="0">
                <a:solidFill>
                  <a:srgbClr val="7030A0"/>
                </a:solidFill>
                <a:cs typeface="Times New Roman" pitchFamily="18" charset="0"/>
              </a:rPr>
              <a:t>  </a:t>
            </a:r>
            <a:r>
              <a:rPr lang="en-MY" sz="2200" b="1" dirty="0" smtClean="0">
                <a:solidFill>
                  <a:srgbClr val="7030A0"/>
                </a:solidFill>
                <a:cs typeface="Times New Roman" pitchFamily="18" charset="0"/>
              </a:rPr>
              <a:t>shock</a:t>
            </a:r>
            <a:r>
              <a:rPr lang="en-MY" sz="2200" dirty="0">
                <a:solidFill>
                  <a:srgbClr val="7030A0"/>
                </a:solidFill>
                <a:cs typeface="Times New Roman" pitchFamily="18" charset="0"/>
              </a:rPr>
              <a:t>, a</a:t>
            </a:r>
            <a:r>
              <a:rPr lang="en-MY" sz="2200" dirty="0">
                <a:cs typeface="Times New Roman" pitchFamily="18" charset="0"/>
              </a:rPr>
              <a:t>nd </a:t>
            </a:r>
            <a:endParaRPr lang="en-MY" sz="22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200" b="1" dirty="0" smtClean="0">
                <a:cs typeface="Times New Roman" pitchFamily="18" charset="0"/>
              </a:rPr>
              <a:t>rapid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death within 48 hours </a:t>
            </a:r>
            <a:r>
              <a:rPr lang="en-MY" sz="2200" b="1" dirty="0">
                <a:cs typeface="Times New Roman" pitchFamily="18" charset="0"/>
              </a:rPr>
              <a:t>in fatal cases</a:t>
            </a:r>
            <a:r>
              <a:rPr lang="en-MY" sz="22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cs typeface="Times New Roman" pitchFamily="18" charset="0"/>
              </a:rPr>
              <a:t>mortality </a:t>
            </a:r>
            <a:r>
              <a:rPr lang="en-MY" sz="2200" b="1" dirty="0">
                <a:cs typeface="Times New Roman" pitchFamily="18" charset="0"/>
              </a:rPr>
              <a:t>rates </a:t>
            </a:r>
            <a:r>
              <a:rPr lang="en-MY" sz="2200" dirty="0">
                <a:cs typeface="Times New Roman" pitchFamily="18" charset="0"/>
              </a:rPr>
              <a:t>were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over 85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%,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cs typeface="Times New Roman" pitchFamily="18" charset="0"/>
              </a:rPr>
              <a:t> </a:t>
            </a:r>
            <a:r>
              <a:rPr lang="en-MY" sz="2200" b="1" dirty="0" smtClean="0">
                <a:cs typeface="Times New Roman" pitchFamily="18" charset="0"/>
              </a:rPr>
              <a:t>treated </a:t>
            </a:r>
            <a:r>
              <a:rPr lang="en-MY" sz="2200" b="1" dirty="0">
                <a:cs typeface="Times New Roman" pitchFamily="18" charset="0"/>
              </a:rPr>
              <a:t>early case fatality rate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dropped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45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83673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146872" y="5264544"/>
            <a:ext cx="8539928" cy="11079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Distinguishing pulmonary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anthrax from more common  causes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respiratory illness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essential to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avoiding delays i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 diagnosis and thereby improving outcomes</a:t>
            </a:r>
          </a:p>
        </p:txBody>
      </p:sp>
      <p:pic>
        <p:nvPicPr>
          <p:cNvPr id="7" name="Picture 6" descr="https://upload.wikimedia.org/wikipedia/commons/thumb/e/e6/Anthrax_-_inhalational.jpg/220px-Anthrax_-_inhalational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831497"/>
            <a:ext cx="2142938" cy="22656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68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1489"/>
            <a:ext cx="9127318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infection of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herbivores</a:t>
            </a:r>
            <a:r>
              <a:rPr lang="en-MY" sz="2400" b="1" dirty="0">
                <a:cs typeface="Times New Roman" pitchFamily="18" charset="0"/>
              </a:rPr>
              <a:t> (and occasionally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humans</a:t>
            </a:r>
            <a:r>
              <a:rPr lang="en-MY" sz="2400" b="1" dirty="0">
                <a:cs typeface="Times New Roman" pitchFamily="18" charset="0"/>
              </a:rPr>
              <a:t>) by the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inhalational route normally </a:t>
            </a:r>
            <a:r>
              <a:rPr lang="en-MY" sz="2400" b="1" dirty="0">
                <a:cs typeface="Times New Roman" pitchFamily="18" charset="0"/>
              </a:rPr>
              <a:t>proceeds as</a:t>
            </a:r>
            <a:r>
              <a:rPr lang="en-MY" sz="2400" b="1" dirty="0" smtClean="0">
                <a:cs typeface="Times New Roman" pitchFamily="18" charset="0"/>
              </a:rPr>
              <a:t>:</a:t>
            </a:r>
          </a:p>
          <a:p>
            <a:r>
              <a:rPr lang="ar-JO" sz="2000" b="1" dirty="0">
                <a:cs typeface="Times New Roman" pitchFamily="18" charset="0"/>
              </a:rPr>
              <a:t>عادة ما تتم إصابة الحيوانات العاشبة (وأحيانًا البشر) عن طريق الاستنشاق على النحو التالي:</a:t>
            </a:r>
            <a:endParaRPr lang="en-MY" sz="20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Once the spores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inhaled, </a:t>
            </a:r>
            <a:r>
              <a:rPr lang="en-MY" sz="2400" b="1" dirty="0">
                <a:cs typeface="Times New Roman" pitchFamily="18" charset="0"/>
              </a:rPr>
              <a:t>they are transported </a:t>
            </a:r>
            <a:r>
              <a:rPr lang="en-MY" sz="2400" b="1" dirty="0" smtClean="0">
                <a:cs typeface="Times New Roman" pitchFamily="18" charset="0"/>
              </a:rPr>
              <a:t>into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alveoli</a:t>
            </a:r>
            <a:r>
              <a:rPr lang="en-MY" sz="2400" dirty="0" smtClean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ar-JO" sz="2000" b="1" dirty="0">
                <a:cs typeface="Times New Roman" pitchFamily="18" charset="0"/>
              </a:rPr>
              <a:t>بمجرد استنشاق الجراثيم ، يتم نقلها إلى الحويصلات الهوائية.</a:t>
            </a:r>
            <a:endParaRPr lang="en-MY" sz="20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The spores are then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picked up by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macrophages </a:t>
            </a:r>
            <a:r>
              <a:rPr lang="en-MY" sz="2400" dirty="0" smtClean="0">
                <a:cs typeface="Times New Roman" pitchFamily="18" charset="0"/>
              </a:rPr>
              <a:t>in </a:t>
            </a:r>
            <a:r>
              <a:rPr lang="en-MY" sz="2400" dirty="0">
                <a:cs typeface="Times New Roman" pitchFamily="18" charset="0"/>
              </a:rPr>
              <a:t>the lungs and are 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transported through </a:t>
            </a:r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lymphatic  </a:t>
            </a:r>
            <a:r>
              <a:rPr lang="en-MY" sz="2400" dirty="0" smtClean="0">
                <a:cs typeface="Times New Roman" pitchFamily="18" charset="0"/>
              </a:rPr>
              <a:t>vessels </a:t>
            </a:r>
            <a:r>
              <a:rPr lang="en-MY" sz="2400" dirty="0">
                <a:cs typeface="Times New Roman" pitchFamily="18" charset="0"/>
              </a:rPr>
              <a:t>to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lymph nodes</a:t>
            </a:r>
            <a:r>
              <a:rPr lang="en-MY" sz="2400" b="1" dirty="0">
                <a:cs typeface="Times New Roman" pitchFamily="18" charset="0"/>
              </a:rPr>
              <a:t>  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 the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mediastinum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  <a:r>
              <a:rPr lang="en-MY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ar-JO" b="1" dirty="0">
                <a:solidFill>
                  <a:srgbClr val="0070C0"/>
                </a:solidFill>
                <a:cs typeface="Times New Roman" pitchFamily="18" charset="0"/>
              </a:rPr>
              <a:t>ثم يتم التقاط الجراثيم بواسطة الضامة في الرئتين ويتم نقلها عبر الأوعية اللمفاوية إلى العقد الليمفاوية في المنصف.</a:t>
            </a:r>
            <a:endParaRPr lang="en-MY" b="1" dirty="0">
              <a:solidFill>
                <a:srgbClr val="0070C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Once in the lymph </a:t>
            </a:r>
            <a:r>
              <a:rPr lang="en-MY" sz="2400" b="1" dirty="0">
                <a:cs typeface="Times New Roman" pitchFamily="18" charset="0"/>
              </a:rPr>
              <a:t>nodes, the spores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germinate</a:t>
            </a:r>
            <a:r>
              <a:rPr lang="en-MY" sz="2400" b="1" dirty="0">
                <a:cs typeface="Times New Roman" pitchFamily="18" charset="0"/>
              </a:rPr>
              <a:t> into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JO" b="1" dirty="0">
                <a:cs typeface="Times New Roman" pitchFamily="18" charset="0"/>
              </a:rPr>
              <a:t>بمجرد دخولها إلى الغدد الليمفاوية ، تنبت الجراثيم فيها</a:t>
            </a:r>
            <a:endParaRPr lang="en-MY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active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bacilli </a:t>
            </a:r>
            <a:r>
              <a:rPr lang="en-MY" sz="2400" b="1" dirty="0">
                <a:cs typeface="Times New Roman" pitchFamily="18" charset="0"/>
              </a:rPr>
              <a:t>that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multiply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 smtClean="0">
                <a:cs typeface="Times New Roman" pitchFamily="18" charset="0"/>
              </a:rPr>
              <a:t>eventually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burst the </a:t>
            </a:r>
            <a:r>
              <a:rPr lang="en-MY" sz="2400" b="1" dirty="0" smtClean="0">
                <a:cs typeface="Times New Roman" pitchFamily="18" charset="0"/>
              </a:rPr>
              <a:t>macrophages, </a:t>
            </a:r>
            <a:r>
              <a:rPr lang="ar-JO" b="1" dirty="0" smtClean="0">
                <a:cs typeface="Times New Roman" pitchFamily="18" charset="0"/>
              </a:rPr>
              <a:t>الجراثيم</a:t>
            </a:r>
            <a:r>
              <a:rPr lang="ar-JO" b="1" dirty="0" smtClean="0">
                <a:cs typeface="Times New Roman" pitchFamily="18" charset="0"/>
              </a:rPr>
              <a:t> </a:t>
            </a:r>
            <a:r>
              <a:rPr lang="ar-JO" b="1" dirty="0">
                <a:cs typeface="Times New Roman" pitchFamily="18" charset="0"/>
              </a:rPr>
              <a:t>النشطة التي تتكاثر وتنفجر الضامة في النهاية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releasing </a:t>
            </a:r>
            <a:r>
              <a:rPr lang="en-MY" sz="2400" b="1" dirty="0">
                <a:cs typeface="Times New Roman" pitchFamily="18" charset="0"/>
              </a:rPr>
              <a:t>many more bacilli into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bloodstream</a:t>
            </a:r>
            <a:r>
              <a:rPr lang="en-MY" sz="2400" b="1" dirty="0">
                <a:cs typeface="Times New Roman" pitchFamily="18" charset="0"/>
              </a:rPr>
              <a:t> to </a:t>
            </a:r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be </a:t>
            </a:r>
            <a:r>
              <a:rPr lang="en-MY" sz="2400" b="1" dirty="0">
                <a:cs typeface="Times New Roman" pitchFamily="18" charset="0"/>
              </a:rPr>
              <a:t>transferred to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entire body. </a:t>
            </a:r>
            <a:r>
              <a:rPr lang="ar-JO" b="1" dirty="0">
                <a:cs typeface="Times New Roman" pitchFamily="18" charset="0"/>
              </a:rPr>
              <a:t>إطلاق المزيد من </a:t>
            </a:r>
            <a:r>
              <a:rPr lang="ar-JO" b="1" dirty="0" smtClean="0">
                <a:cs typeface="Times New Roman" pitchFamily="18" charset="0"/>
              </a:rPr>
              <a:t>الجراثيم </a:t>
            </a:r>
            <a:r>
              <a:rPr lang="ar-JO" b="1" dirty="0">
                <a:cs typeface="Times New Roman" pitchFamily="18" charset="0"/>
              </a:rPr>
              <a:t>في مجرى الدم ليتم نقلها إلى الجسم كله.</a:t>
            </a:r>
            <a:endParaRPr lang="en-MY" b="1" dirty="0">
              <a:cs typeface="Times New Roman" pitchFamily="18" charset="0"/>
            </a:endParaRPr>
          </a:p>
          <a:p>
            <a:pPr algn="ctr"/>
            <a:r>
              <a:rPr lang="en-MY" sz="2400" b="1" i="1" dirty="0" smtClean="0">
                <a:latin typeface="Garamond" pitchFamily="18" charset="0"/>
              </a:rPr>
              <a:t>     </a:t>
            </a:r>
            <a:r>
              <a:rPr lang="en-MY" sz="1400" b="1" i="1" dirty="0" smtClean="0">
                <a:latin typeface="Garamond" pitchFamily="18" charset="0"/>
              </a:rPr>
              <a:t>Once </a:t>
            </a:r>
            <a:r>
              <a:rPr lang="en-MY" sz="1400" b="1" i="1" dirty="0">
                <a:latin typeface="Garamond" pitchFamily="18" charset="0"/>
              </a:rPr>
              <a:t>in the blood stream</a:t>
            </a:r>
            <a:r>
              <a:rPr lang="en-MY" sz="1600" i="1" dirty="0">
                <a:latin typeface="Garamond" pitchFamily="18" charset="0"/>
              </a:rPr>
              <a:t>, these bacilli </a:t>
            </a:r>
            <a:r>
              <a:rPr lang="en-MY" sz="1600" b="1" i="1" dirty="0">
                <a:latin typeface="Garamond" pitchFamily="18" charset="0"/>
              </a:rPr>
              <a:t>release three proteins </a:t>
            </a:r>
            <a:r>
              <a:rPr lang="en-MY" sz="1600" i="1" dirty="0">
                <a:latin typeface="Garamond" pitchFamily="18" charset="0"/>
              </a:rPr>
              <a:t>named </a:t>
            </a:r>
            <a:r>
              <a:rPr lang="en-MY" sz="1600" i="1" dirty="0">
                <a:latin typeface="Garamond" pitchFamily="18" charset="0"/>
                <a:hlinkClick r:id="rId2"/>
              </a:rPr>
              <a:t>lethal </a:t>
            </a:r>
            <a:r>
              <a:rPr lang="en-MY" sz="1600" i="1" dirty="0" smtClean="0">
                <a:latin typeface="Garamond" pitchFamily="18" charset="0"/>
                <a:hlinkClick r:id="rId2"/>
              </a:rPr>
              <a:t>factor</a:t>
            </a:r>
            <a:r>
              <a:rPr lang="en-MY" sz="1600" i="1" dirty="0">
                <a:latin typeface="Garamond" pitchFamily="18" charset="0"/>
              </a:rPr>
              <a:t>, </a:t>
            </a:r>
            <a:r>
              <a:rPr lang="en-MY" sz="1600" i="1" dirty="0" err="1" smtClean="0">
                <a:latin typeface="Garamond" pitchFamily="18" charset="0"/>
              </a:rPr>
              <a:t>edema</a:t>
            </a:r>
            <a:r>
              <a:rPr lang="en-MY" sz="1600" i="1" dirty="0" smtClean="0">
                <a:latin typeface="Garamond" pitchFamily="18" charset="0"/>
              </a:rPr>
              <a:t> </a:t>
            </a:r>
            <a:r>
              <a:rPr lang="en-MY" sz="1600" i="1" dirty="0">
                <a:latin typeface="Garamond" pitchFamily="18" charset="0"/>
              </a:rPr>
              <a:t>factor, and protective antigen. </a:t>
            </a:r>
            <a:r>
              <a:rPr lang="en-MY" sz="1600" i="1" dirty="0" smtClean="0">
                <a:latin typeface="Garamond" pitchFamily="18" charset="0"/>
              </a:rPr>
              <a:t>   The </a:t>
            </a:r>
            <a:r>
              <a:rPr lang="en-MY" sz="1600" i="1" dirty="0">
                <a:latin typeface="Garamond" pitchFamily="18" charset="0"/>
              </a:rPr>
              <a:t>three are </a:t>
            </a:r>
            <a:r>
              <a:rPr lang="en-MY" sz="1600" b="1" i="1" dirty="0">
                <a:latin typeface="Garamond" pitchFamily="18" charset="0"/>
              </a:rPr>
              <a:t>not toxic by themselve</a:t>
            </a:r>
            <a:r>
              <a:rPr lang="en-MY" sz="1600" i="1" dirty="0">
                <a:latin typeface="Garamond" pitchFamily="18" charset="0"/>
              </a:rPr>
              <a:t>s, but their combination is incredibly lethal to </a:t>
            </a:r>
            <a:r>
              <a:rPr lang="en-MY" sz="1600" i="1" dirty="0" smtClean="0">
                <a:latin typeface="Garamond" pitchFamily="18" charset="0"/>
              </a:rPr>
              <a:t>humans</a:t>
            </a:r>
            <a:endParaRPr lang="ar-JO" sz="1600" i="1" dirty="0" smtClean="0">
              <a:latin typeface="Garamond" pitchFamily="18" charset="0"/>
            </a:endParaRPr>
          </a:p>
          <a:p>
            <a:pPr algn="ctr"/>
            <a:r>
              <a:rPr lang="ar-JO" sz="1600" b="1" i="1" dirty="0">
                <a:latin typeface="Garamond" pitchFamily="18" charset="0"/>
              </a:rPr>
              <a:t>بمجرد دخول مجرى الدم ، تطلق هذه العصيات ثلاثة بروتينات تسمى العامل المميت وعامل الوذمة ومستضد الحماية. الثلاثة ليست سامة في حد ذاتها ، ولكن مزيجها قاتل بشكل لا يصدق للإنسان</a:t>
            </a:r>
            <a:endParaRPr lang="en-MY" sz="1600" b="1" i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0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14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642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924" y="-18832"/>
            <a:ext cx="896448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u="sng" dirty="0" smtClean="0">
                <a:solidFill>
                  <a:srgbClr val="C00000"/>
                </a:solidFill>
              </a:rPr>
              <a:t>  </a:t>
            </a:r>
            <a:r>
              <a:rPr lang="en-MY" sz="2000" b="1" u="sng" dirty="0" smtClean="0">
                <a:solidFill>
                  <a:srgbClr val="C00000"/>
                </a:solidFill>
                <a:cs typeface="Times New Roman" pitchFamily="18" charset="0"/>
              </a:rPr>
              <a:t>III  Gastrointestinal </a:t>
            </a:r>
            <a:r>
              <a:rPr lang="en-MY" sz="2000" b="1" u="sng" dirty="0">
                <a:solidFill>
                  <a:srgbClr val="C00000"/>
                </a:solidFill>
                <a:cs typeface="Times New Roman" pitchFamily="18" charset="0"/>
              </a:rPr>
              <a:t>infection (GI</a:t>
            </a:r>
            <a:r>
              <a:rPr lang="en-MY" sz="2000" b="1" dirty="0">
                <a:solidFill>
                  <a:srgbClr val="C00000"/>
                </a:solidFill>
                <a:cs typeface="Times New Roman" pitchFamily="18" charset="0"/>
              </a:rPr>
              <a:t>) </a:t>
            </a:r>
            <a:r>
              <a:rPr lang="ar-JO" sz="2000" b="1" dirty="0" smtClean="0">
                <a:solidFill>
                  <a:srgbClr val="C00000"/>
                </a:solidFill>
                <a:cs typeface="Times New Roman" pitchFamily="18" charset="0"/>
              </a:rPr>
              <a:t>عدوى الجهاز الهضمي</a:t>
            </a:r>
            <a:endParaRPr lang="en-MY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dirty="0">
                <a:cs typeface="Times New Roman" pitchFamily="18" charset="0"/>
              </a:rPr>
              <a:t>is most </a:t>
            </a:r>
            <a:r>
              <a:rPr lang="en-MY" sz="2000" b="1" dirty="0">
                <a:cs typeface="Times New Roman" pitchFamily="18" charset="0"/>
              </a:rPr>
              <a:t>often caused by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consuming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anthrax-infected meat </a:t>
            </a:r>
            <a:r>
              <a:rPr lang="en-MY" sz="2000" b="1" dirty="0" smtClean="0">
                <a:cs typeface="Times New Roman" pitchFamily="18" charset="0"/>
              </a:rPr>
              <a:t>and </a:t>
            </a:r>
            <a:r>
              <a:rPr lang="en-MY" sz="2000" dirty="0" smtClean="0">
                <a:cs typeface="Times New Roman" pitchFamily="18" charset="0"/>
              </a:rPr>
              <a:t>is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characterized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by</a:t>
            </a:r>
            <a:r>
              <a:rPr lang="ar-JO" sz="1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ar-JO" sz="1600" b="1" dirty="0">
                <a:cs typeface="Times New Roman" pitchFamily="18" charset="0"/>
              </a:rPr>
              <a:t>غالبًا ما ينتج عن تناول اللحوم المصابة بالجمرة الخبيثة وتتميز بـ</a:t>
            </a:r>
            <a:endParaRPr lang="ar-JO" sz="1600" b="1" dirty="0" smtClean="0">
              <a:cs typeface="Times New Roman" pitchFamily="18" charset="0"/>
            </a:endParaRPr>
          </a:p>
          <a:p>
            <a:pPr lvl="0"/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diarrhoea</a:t>
            </a:r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, </a:t>
            </a:r>
            <a:r>
              <a:rPr lang="en-MY" sz="2000" b="1" dirty="0">
                <a:solidFill>
                  <a:schemeClr val="tx2"/>
                </a:solidFill>
                <a:cs typeface="Times New Roman" pitchFamily="18" charset="0"/>
              </a:rPr>
              <a:t>potentially with blood, </a:t>
            </a:r>
            <a:r>
              <a:rPr lang="ar-JO" sz="2000" b="1" dirty="0">
                <a:solidFill>
                  <a:schemeClr val="tx2"/>
                </a:solidFill>
                <a:cs typeface="Times New Roman" pitchFamily="18" charset="0"/>
              </a:rPr>
              <a:t>الإسهال مع الدم</a:t>
            </a:r>
            <a:endParaRPr lang="en-MY" sz="20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0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abdominal </a:t>
            </a:r>
            <a:r>
              <a:rPr lang="en-MY" sz="2000" b="1" dirty="0">
                <a:solidFill>
                  <a:schemeClr val="tx2"/>
                </a:solidFill>
                <a:cs typeface="Times New Roman" pitchFamily="18" charset="0"/>
              </a:rPr>
              <a:t>pains, </a:t>
            </a:r>
            <a:r>
              <a:rPr lang="ar-JO" sz="2000" b="1" dirty="0" smtClean="0">
                <a:solidFill>
                  <a:schemeClr val="tx2"/>
                </a:solidFill>
                <a:cs typeface="Times New Roman" pitchFamily="18" charset="0"/>
              </a:rPr>
              <a:t>اللام البطن</a:t>
            </a:r>
            <a:endParaRPr lang="en-MY" sz="20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loss </a:t>
            </a:r>
            <a:r>
              <a:rPr lang="en-MY" sz="2000" b="1" dirty="0">
                <a:solidFill>
                  <a:schemeClr val="tx2"/>
                </a:solidFill>
                <a:cs typeface="Times New Roman" pitchFamily="18" charset="0"/>
              </a:rPr>
              <a:t>of appetite</a:t>
            </a:r>
            <a:r>
              <a:rPr lang="en-MY" sz="2000" b="1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  <a:r>
              <a:rPr lang="ar-JO" sz="2000" b="1" dirty="0" smtClean="0">
                <a:solidFill>
                  <a:schemeClr val="tx2"/>
                </a:solidFill>
                <a:cs typeface="Times New Roman" pitchFamily="18" charset="0"/>
              </a:rPr>
              <a:t> فقدان الشهيه</a:t>
            </a:r>
            <a:endParaRPr lang="en-MY" sz="2000" dirty="0">
              <a:solidFill>
                <a:schemeClr val="tx2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000" b="1" u="sng" baseline="30000" dirty="0"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Occasional 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vomiting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of blood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>
                <a:cs typeface="Times New Roman" pitchFamily="18" charset="0"/>
              </a:rPr>
              <a:t> can </a:t>
            </a:r>
            <a:r>
              <a:rPr lang="en-MY" sz="2000" b="1" dirty="0" smtClean="0">
                <a:cs typeface="Times New Roman" pitchFamily="18" charset="0"/>
              </a:rPr>
              <a:t>occur</a:t>
            </a:r>
            <a:r>
              <a:rPr lang="ar-JO" b="1" dirty="0" smtClean="0">
                <a:cs typeface="Times New Roman" pitchFamily="18" charset="0"/>
              </a:rPr>
              <a:t>. </a:t>
            </a:r>
            <a:r>
              <a:rPr lang="ar-JO" b="1" dirty="0">
                <a:cs typeface="Times New Roman" pitchFamily="18" charset="0"/>
              </a:rPr>
              <a:t>يمكن أن يحدث القيء العرضي للدم. </a:t>
            </a:r>
            <a:endParaRPr lang="en-MY" dirty="0">
              <a:cs typeface="Times New Roman" pitchFamily="18" charset="0"/>
            </a:endParaRPr>
          </a:p>
          <a:p>
            <a:pPr lvl="0"/>
            <a:r>
              <a:rPr lang="en-MY" sz="2000" dirty="0">
                <a:cs typeface="Times New Roman" pitchFamily="18" charset="0"/>
              </a:rPr>
              <a:t> </a:t>
            </a:r>
            <a:r>
              <a:rPr lang="en-MY" sz="2000" b="1" u="sng" dirty="0">
                <a:solidFill>
                  <a:srgbClr val="7030A0"/>
                </a:solidFill>
                <a:cs typeface="Times New Roman" pitchFamily="18" charset="0"/>
              </a:rPr>
              <a:t>Lesions have been found </a:t>
            </a:r>
            <a:r>
              <a:rPr lang="ar-JO" sz="2000" b="1" u="sng" dirty="0">
                <a:solidFill>
                  <a:srgbClr val="7030A0"/>
                </a:solidFill>
                <a:cs typeface="Times New Roman" pitchFamily="18" charset="0"/>
              </a:rPr>
              <a:t>تم العثور على الآفات</a:t>
            </a:r>
            <a:endParaRPr lang="en-MY" sz="2000" b="1" u="sng" dirty="0">
              <a:solidFill>
                <a:srgbClr val="7030A0"/>
              </a:solidFill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dirty="0">
                <a:cs typeface="Times New Roman" pitchFamily="18" charset="0"/>
              </a:rPr>
              <a:t>in </a:t>
            </a:r>
            <a:r>
              <a:rPr lang="en-MY" sz="2000" b="1" dirty="0">
                <a:cs typeface="Times New Roman" pitchFamily="18" charset="0"/>
              </a:rPr>
              <a:t>the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intestines</a:t>
            </a:r>
            <a:r>
              <a:rPr lang="en-MY" sz="2000" b="1" dirty="0">
                <a:cs typeface="Times New Roman" pitchFamily="18" charset="0"/>
              </a:rPr>
              <a:t> and </a:t>
            </a:r>
            <a:r>
              <a:rPr lang="ar-JO" sz="2000" b="1" dirty="0">
                <a:cs typeface="Times New Roman" pitchFamily="18" charset="0"/>
              </a:rPr>
              <a:t>في الامعاء</a:t>
            </a:r>
            <a:endParaRPr lang="en-MY" sz="2000" b="1" dirty="0" smtClean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dirty="0" smtClean="0">
                <a:cs typeface="Times New Roman" pitchFamily="18" charset="0"/>
              </a:rPr>
              <a:t>in </a:t>
            </a:r>
            <a:r>
              <a:rPr lang="en-MY" sz="2000" dirty="0">
                <a:cs typeface="Times New Roman" pitchFamily="18" charset="0"/>
              </a:rPr>
              <a:t>the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mouth </a:t>
            </a:r>
            <a:r>
              <a:rPr lang="en-MY" sz="2000" b="1" dirty="0" smtClean="0">
                <a:cs typeface="Times New Roman" pitchFamily="18" charset="0"/>
              </a:rPr>
              <a:t>and</a:t>
            </a:r>
            <a:r>
              <a:rPr lang="ar-JO" sz="2000" b="1" dirty="0" smtClean="0">
                <a:cs typeface="Times New Roman" pitchFamily="18" charset="0"/>
              </a:rPr>
              <a:t> في الفم </a:t>
            </a:r>
            <a:endParaRPr lang="en-MY" sz="2000" b="1" dirty="0" smtClean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throat</a:t>
            </a:r>
            <a:r>
              <a:rPr lang="en-MY" sz="20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ar-JO" sz="2000" dirty="0" smtClean="0">
                <a:solidFill>
                  <a:srgbClr val="FF0000"/>
                </a:solidFill>
                <a:cs typeface="Times New Roman" pitchFamily="18" charset="0"/>
              </a:rPr>
              <a:t>في الحلق</a:t>
            </a:r>
            <a:endParaRPr lang="en-MY" sz="20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000" b="1" dirty="0">
                <a:cs typeface="Times New Roman" pitchFamily="18" charset="0"/>
              </a:rPr>
              <a:t>After the bacterium invades the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gastrointestinal system</a:t>
            </a:r>
            <a:r>
              <a:rPr lang="en-MY" sz="2000" b="1" dirty="0">
                <a:cs typeface="Times New Roman" pitchFamily="18" charset="0"/>
              </a:rPr>
              <a:t>, </a:t>
            </a:r>
            <a:endParaRPr lang="ar-JO" sz="2000" b="1" dirty="0" smtClean="0">
              <a:cs typeface="Times New Roman" pitchFamily="18" charset="0"/>
            </a:endParaRPr>
          </a:p>
          <a:p>
            <a:pPr lvl="0"/>
            <a:r>
              <a:rPr lang="ar-JO" b="1" dirty="0">
                <a:cs typeface="Times New Roman" pitchFamily="18" charset="0"/>
              </a:rPr>
              <a:t>بعد أن تغزو البكتيريا الجهاز الهضمي</a:t>
            </a:r>
            <a:endParaRPr lang="en-MY" b="1" dirty="0" smtClean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 smtClean="0">
                <a:cs typeface="Times New Roman" pitchFamily="18" charset="0"/>
              </a:rPr>
              <a:t>it </a:t>
            </a:r>
            <a:r>
              <a:rPr lang="en-MY" sz="2000" b="1" dirty="0">
                <a:cs typeface="Times New Roman" pitchFamily="18" charset="0"/>
              </a:rPr>
              <a:t>spreads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to the bloodstream </a:t>
            </a:r>
            <a:r>
              <a:rPr lang="en-MY" sz="2000" b="1" dirty="0">
                <a:cs typeface="Times New Roman" pitchFamily="18" charset="0"/>
              </a:rPr>
              <a:t>and throughout the body, while continuing to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make toxins.</a:t>
            </a:r>
            <a:r>
              <a:rPr lang="en-MY" sz="12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ar-JO" sz="2000" b="1" dirty="0">
                <a:solidFill>
                  <a:srgbClr val="0070C0"/>
                </a:solidFill>
                <a:cs typeface="Times New Roman" pitchFamily="18" charset="0"/>
              </a:rPr>
              <a:t>ينتشر في مجرى الدم وفي جميع أنحاء الجسم ، مع الاستمرار في إنتاج السموم</a:t>
            </a:r>
            <a:endParaRPr lang="en-MY" sz="20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 smtClean="0">
                <a:solidFill>
                  <a:prstClr val="black"/>
                </a:solidFill>
                <a:cs typeface="Times New Roman" pitchFamily="18" charset="0"/>
              </a:rPr>
              <a:t>GI infections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can be treated, </a:t>
            </a:r>
            <a:r>
              <a:rPr lang="ar-JO" sz="2000" b="1" dirty="0">
                <a:solidFill>
                  <a:srgbClr val="FF0000"/>
                </a:solidFill>
                <a:cs typeface="Times New Roman" pitchFamily="18" charset="0"/>
              </a:rPr>
              <a:t>يمكن علاج التهابات الجهاز الهضمي ،</a:t>
            </a:r>
            <a:endParaRPr lang="en-MY" sz="2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dirty="0" smtClean="0">
                <a:solidFill>
                  <a:prstClr val="black"/>
                </a:solidFill>
                <a:cs typeface="Times New Roman" pitchFamily="18" charset="0"/>
              </a:rPr>
              <a:t>   but usually result in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fatality </a:t>
            </a:r>
            <a:r>
              <a:rPr lang="en-MY" sz="2000" b="1" dirty="0" smtClean="0">
                <a:solidFill>
                  <a:prstClr val="black"/>
                </a:solidFill>
                <a:cs typeface="Times New Roman" pitchFamily="18" charset="0"/>
              </a:rPr>
              <a:t>rates </a:t>
            </a:r>
            <a:r>
              <a:rPr lang="en-MY" sz="2000" dirty="0" smtClean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25% to 75%, </a:t>
            </a:r>
            <a:r>
              <a:rPr lang="en-MY" sz="2000" b="1" dirty="0" smtClean="0">
                <a:solidFill>
                  <a:srgbClr val="002060"/>
                </a:solidFill>
                <a:cs typeface="Times New Roman" pitchFamily="18" charset="0"/>
              </a:rPr>
              <a:t>depending upon how soon treatment commences. </a:t>
            </a:r>
            <a:r>
              <a:rPr lang="ar-JO" sz="2000" b="1" dirty="0">
                <a:solidFill>
                  <a:srgbClr val="002060"/>
                </a:solidFill>
                <a:cs typeface="Times New Roman" pitchFamily="18" charset="0"/>
              </a:rPr>
              <a:t>و</a:t>
            </a:r>
            <a:r>
              <a:rPr lang="ar-JO" b="1" dirty="0">
                <a:solidFill>
                  <a:srgbClr val="002060"/>
                </a:solidFill>
                <a:cs typeface="Times New Roman" pitchFamily="18" charset="0"/>
              </a:rPr>
              <a:t>لكن عادة ما تؤدي إلى معدلات وفيات تتراوح من 25٪ إلى 75٪ ، اعتمادًا على وقت بدء العلاج</a:t>
            </a:r>
            <a:endParaRPr lang="en-MY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 smtClean="0">
                <a:solidFill>
                  <a:srgbClr val="002060"/>
                </a:solidFill>
                <a:cs typeface="Times New Roman" pitchFamily="18" charset="0"/>
              </a:rPr>
              <a:t>This </a:t>
            </a:r>
            <a:r>
              <a:rPr lang="en-MY" sz="2000" b="1" dirty="0">
                <a:solidFill>
                  <a:srgbClr val="002060"/>
                </a:solidFill>
                <a:cs typeface="Times New Roman" pitchFamily="18" charset="0"/>
              </a:rPr>
              <a:t>form of anthrax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is the rarest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ar-JO" sz="2000" b="1" dirty="0">
                <a:solidFill>
                  <a:srgbClr val="FF0000"/>
                </a:solidFill>
                <a:cs typeface="Times New Roman" pitchFamily="18" charset="0"/>
              </a:rPr>
              <a:t> هذا النوع من الجمرة الخبيثة هو الأندر</a:t>
            </a:r>
            <a:r>
              <a:rPr lang="ar-JO" sz="2000" b="1" dirty="0" smtClean="0">
                <a:solidFill>
                  <a:srgbClr val="FF0000"/>
                </a:solidFill>
                <a:cs typeface="Times New Roman" pitchFamily="18" charset="0"/>
              </a:rPr>
              <a:t>. </a:t>
            </a:r>
            <a:endParaRPr lang="en-MY" sz="20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12360" y="6112791"/>
            <a:ext cx="834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52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1600" y="222324"/>
            <a:ext cx="882148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GI infections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can be treated, </a:t>
            </a:r>
            <a:r>
              <a:rPr lang="ar-JO" sz="2000" b="1" dirty="0">
                <a:solidFill>
                  <a:srgbClr val="FF0000"/>
                </a:solidFill>
                <a:cs typeface="Times New Roman" pitchFamily="18" charset="0"/>
              </a:rPr>
              <a:t>يمكن علاج التهابات الجهاز الهضمي ،</a:t>
            </a:r>
            <a:endParaRPr lang="en-MY" sz="20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  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but usually result 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fatality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rates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25% to 75%,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depending upon how soon treatment commences.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This form of anthrax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the rarest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                             1V </a:t>
            </a:r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injection </a:t>
            </a:r>
            <a:r>
              <a:rPr lang="en-MY" sz="23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ar-JO" dirty="0"/>
              <a:t>شكل </a:t>
            </a:r>
            <a:r>
              <a:rPr lang="ar-JO" dirty="0" smtClean="0"/>
              <a:t>الحقن</a:t>
            </a:r>
            <a:endParaRPr lang="en-MY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presents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abscess 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at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site of  drug injection</a:t>
            </a:r>
            <a:r>
              <a:rPr lang="en-MY" sz="2800" dirty="0">
                <a:latin typeface="Garamond" pitchFamily="18" charset="0"/>
              </a:rPr>
              <a:t> </a:t>
            </a:r>
            <a:endParaRPr lang="ar-JO" sz="2800" dirty="0" smtClean="0">
              <a:latin typeface="Garamond" pitchFamily="18" charset="0"/>
            </a:endParaRPr>
          </a:p>
          <a:p>
            <a:pPr lvl="0"/>
            <a:r>
              <a:rPr lang="ar-JO" sz="2800" dirty="0">
                <a:latin typeface="Garamond" pitchFamily="18" charset="0"/>
              </a:rPr>
              <a:t>يظهر مع حمى وخراج في موقع حقن المخدرات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824" y="2810235"/>
            <a:ext cx="3826412" cy="4924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Diagnosis.</a:t>
            </a:r>
            <a:r>
              <a:rPr lang="ar-JO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التشخيص</a:t>
            </a:r>
            <a:endParaRPr lang="en-MY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7848" y="3136227"/>
            <a:ext cx="892899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Various techniques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identification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clinical material</a:t>
            </a: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JO" sz="2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تقنيات مختلفة ، التعرف على بكتيريا الجمرة الخبيثة في المواد السريرية.</a:t>
            </a:r>
            <a:endParaRPr lang="en-MY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Firstly, specimens may be </a:t>
            </a:r>
            <a:r>
              <a:rPr lang="en-MY" sz="2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Gram stained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ar-JO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أولاً ، قد تكون العينات ملطخة بالجرام.</a:t>
            </a:r>
            <a:endParaRPr lang="en-MY" sz="23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Gram-positive. are not motile, susceptible to penicillin </a:t>
            </a:r>
          </a:p>
          <a:p>
            <a:pPr lvl="0"/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confirmed based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finding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or </a:t>
            </a:r>
            <a:r>
              <a:rPr lang="ar-JO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الأجسام المضادة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toxin in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blood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ar-JO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السم في </a:t>
            </a:r>
            <a:r>
              <a:rPr lang="ar-JO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الدم 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by 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of a sample 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site to </a:t>
            </a:r>
            <a:r>
              <a:rPr lang="en-MY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endParaRPr lang="ar-JO" sz="2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JO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عن طريق ثقافة عينة من الموقع المصاب للتعرف عليها</a:t>
            </a:r>
            <a:endParaRPr lang="en-MY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PCR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endParaRPr lang="en-US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130" y="6386847"/>
            <a:ext cx="850467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culture of the organism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still the gold standard for diagnosis</a:t>
            </a:r>
            <a:r>
              <a:rPr lang="en-MY" sz="2400" b="1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dirty="0" smtClean="0"/>
              <a:t>28/3/2021</a:t>
            </a:r>
            <a:endParaRPr lang="en-MY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16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6814236" y="4149080"/>
            <a:ext cx="2352604" cy="122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/>
              <a:t>غرام إيجابي. ليسوا متحركين وعرضة للبنسلين</a:t>
            </a:r>
          </a:p>
          <a:p>
            <a:pPr algn="ctr"/>
            <a:r>
              <a:rPr lang="ar-JO"/>
              <a:t>يمكن تأكيد التشخيص بناءً على النتائج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12346" y="6123360"/>
            <a:ext cx="7174454" cy="2329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على الرغم من أن ثقافة الكائن الحي لا تزال هي المعيار الذهبي للتشخيص.</a:t>
            </a:r>
            <a:endParaRPr lang="en-US" b="1" dirty="0"/>
          </a:p>
        </p:txBody>
      </p:sp>
      <p:cxnSp>
        <p:nvCxnSpPr>
          <p:cNvPr id="11" name="Elbow Connector 10"/>
          <p:cNvCxnSpPr/>
          <p:nvPr/>
        </p:nvCxnSpPr>
        <p:spPr>
          <a:xfrm rot="16200000" flipV="1">
            <a:off x="8630605" y="6351767"/>
            <a:ext cx="357497" cy="13367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9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95" y="43409"/>
            <a:ext cx="916839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depending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on the part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of the body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that’s affected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اعتمادًا على الجزء المصاب من الجسم.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If skin symptoms, take a </a:t>
            </a:r>
            <a:r>
              <a:rPr lang="en-MY" sz="2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small sample </a:t>
            </a: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of the affected skin to test in a lab</a:t>
            </a:r>
            <a:r>
              <a:rPr lang="en-MY" sz="2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JO" sz="2100" b="1" dirty="0">
                <a:latin typeface="Times New Roman" pitchFamily="18" charset="0"/>
                <a:cs typeface="Times New Roman" pitchFamily="18" charset="0"/>
              </a:rPr>
              <a:t>إذا ظهرت أعراض على الجلد ، خذ عينة صغيرة من الجلد المصاب لاختبارها في المختبر.</a:t>
            </a:r>
            <a:r>
              <a:rPr lang="en-MY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1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X-ray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chest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 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  <a:hlinkClick r:id="rId2"/>
              </a:rPr>
              <a:t>CT scan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if inhalation anthrax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1600" b="1" dirty="0">
                <a:latin typeface="Times New Roman" pitchFamily="18" charset="0"/>
                <a:cs typeface="Times New Roman" pitchFamily="18" charset="0"/>
              </a:rPr>
              <a:t>الأشعة السينية للصدر أو الأشعة المقطعية إذا استنشاق الجمرة الخبيثة.</a:t>
            </a:r>
            <a:endParaRPr lang="en-MY" sz="16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stool test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order to diagnose gastrointestinal anthrax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JO" b="1" dirty="0">
                <a:latin typeface="Times New Roman" pitchFamily="18" charset="0"/>
                <a:cs typeface="Times New Roman" pitchFamily="18" charset="0"/>
              </a:rPr>
              <a:t>واختبار البراز لتشخيص الجمرة الخبيثة المعوية.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might have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meningitis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caused by anthrax,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CSF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</a:rPr>
              <a:t>test</a:t>
            </a:r>
            <a:r>
              <a:rPr lang="en-MY" sz="2800" b="1" dirty="0" smtClean="0">
                <a:latin typeface="Garamond" pitchFamily="18" charset="0"/>
              </a:rPr>
              <a:t>.</a:t>
            </a:r>
            <a:r>
              <a:rPr lang="ar-JO" sz="1600" b="1" dirty="0">
                <a:latin typeface="Garamond" pitchFamily="18" charset="0"/>
              </a:rPr>
              <a:t> قد يكون لديك التهاب السحايا الناجم عن الجمرة الخبيثة ، اختبار السائل النخاعي.</a:t>
            </a:r>
            <a:endParaRPr lang="en-MY" sz="16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68" y="277628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MY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  <a:r>
              <a:rPr lang="ar-JO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علم </a:t>
            </a:r>
            <a:r>
              <a:rPr lang="ar-JO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الأوبئة </a:t>
            </a:r>
            <a:endParaRPr lang="en-MY" sz="2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latin typeface="Garamond" pitchFamily="18" charset="0"/>
              </a:rPr>
              <a:t>          </a:t>
            </a:r>
            <a:r>
              <a:rPr lang="en-MY" sz="2400" b="1" dirty="0" smtClean="0">
                <a:latin typeface="Garamond" pitchFamily="18" charset="0"/>
              </a:rPr>
              <a:t>Anthrax </a:t>
            </a:r>
            <a:r>
              <a:rPr lang="en-MY" sz="2400" b="1" dirty="0">
                <a:latin typeface="Garamond" pitchFamily="18" charset="0"/>
              </a:rPr>
              <a:t>is </a:t>
            </a:r>
            <a:endParaRPr lang="en-MY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spread by contact with </a:t>
            </a:r>
            <a:r>
              <a:rPr lang="en-MY" sz="2400" dirty="0">
                <a:cs typeface="Times New Roman" pitchFamily="18" charset="0"/>
              </a:rPr>
              <a:t>the bacterium's 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spores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,which often 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appear </a:t>
            </a:r>
            <a:r>
              <a:rPr lang="en-MY" sz="2400" b="1" dirty="0">
                <a:cs typeface="Times New Roman" pitchFamily="18" charset="0"/>
              </a:rPr>
              <a:t>in infectious animal products</a:t>
            </a:r>
            <a:r>
              <a:rPr lang="en-MY" sz="2400" dirty="0" smtClean="0">
                <a:cs typeface="Times New Roman" pitchFamily="18" charset="0"/>
              </a:rPr>
              <a:t>.</a:t>
            </a:r>
            <a:r>
              <a:rPr lang="en-MY" sz="2400" dirty="0">
                <a:cs typeface="Times New Roman" pitchFamily="18" charset="0"/>
              </a:rPr>
              <a:t>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Contact</a:t>
            </a:r>
            <a:r>
              <a:rPr lang="en-MY" sz="2400" dirty="0">
                <a:cs typeface="Times New Roman" pitchFamily="18" charset="0"/>
              </a:rPr>
              <a:t> is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breathing,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eating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cs typeface="Times New Roman" pitchFamily="18" charset="0"/>
              </a:rPr>
              <a:t>through an area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broken skin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ar-JO" sz="2400" b="1" dirty="0" smtClean="0"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يتم الاتصال عن طريق التنفس أو الأكل أو من خلال منطقة الجلد </a:t>
            </a:r>
            <a:r>
              <a:rPr lang="ar-JO" b="1" dirty="0" smtClean="0">
                <a:cs typeface="Times New Roman" pitchFamily="18" charset="0"/>
              </a:rPr>
              <a:t>المجروح.</a:t>
            </a:r>
            <a:endParaRPr lang="en-MY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does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not typically </a:t>
            </a:r>
            <a:r>
              <a:rPr lang="en-MY" sz="2400" b="1" dirty="0">
                <a:cs typeface="Times New Roman" pitchFamily="18" charset="0"/>
              </a:rPr>
              <a:t>spread directly between </a:t>
            </a:r>
            <a:r>
              <a:rPr lang="en-MY" sz="2400" b="1" dirty="0" smtClean="0">
                <a:cs typeface="Times New Roman" pitchFamily="18" charset="0"/>
              </a:rPr>
              <a:t>people</a:t>
            </a:r>
            <a:r>
              <a:rPr lang="ar-JO" sz="2400" b="1" dirty="0" smtClean="0">
                <a:cs typeface="Times New Roman" pitchFamily="18" charset="0"/>
              </a:rPr>
              <a:t> </a:t>
            </a:r>
            <a:endParaRPr lang="en-MY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b="1" dirty="0">
                <a:cs typeface="Times New Roman" pitchFamily="18" charset="0"/>
              </a:rPr>
              <a:t>Althoug</a:t>
            </a:r>
            <a:r>
              <a:rPr lang="en-MY" sz="2000" dirty="0">
                <a:cs typeface="Times New Roman" pitchFamily="18" charset="0"/>
              </a:rPr>
              <a:t>h </a:t>
            </a:r>
            <a:r>
              <a:rPr lang="en-MY" sz="2000" b="1" dirty="0">
                <a:cs typeface="Times New Roman" pitchFamily="18" charset="0"/>
              </a:rPr>
              <a:t>a rare disease</a:t>
            </a:r>
            <a:r>
              <a:rPr lang="en-MY" sz="2000" dirty="0">
                <a:cs typeface="Times New Roman" pitchFamily="18" charset="0"/>
              </a:rPr>
              <a:t>, </a:t>
            </a:r>
            <a:r>
              <a:rPr lang="en-MY" sz="2000" dirty="0" smtClean="0">
                <a:cs typeface="Times New Roman" pitchFamily="18" charset="0"/>
              </a:rPr>
              <a:t> human </a:t>
            </a:r>
            <a:r>
              <a:rPr lang="en-MY" sz="2000" dirty="0">
                <a:cs typeface="Times New Roman" pitchFamily="18" charset="0"/>
              </a:rPr>
              <a:t>anthrax</a:t>
            </a:r>
            <a:r>
              <a:rPr lang="en-MY" sz="2000" dirty="0" smtClean="0">
                <a:cs typeface="Times New Roman" pitchFamily="18" charset="0"/>
              </a:rPr>
              <a:t>,</a:t>
            </a:r>
            <a:r>
              <a:rPr lang="ar-JO" sz="1200" b="1" dirty="0">
                <a:cs typeface="Times New Roman" pitchFamily="18" charset="0"/>
              </a:rPr>
              <a:t> </a:t>
            </a:r>
            <a:r>
              <a:rPr lang="ar-JO" b="1" dirty="0">
                <a:cs typeface="Times New Roman" pitchFamily="18" charset="0"/>
              </a:rPr>
              <a:t>على الرغم من مرض نادر ، الجمرة الخبيثة البشرية</a:t>
            </a:r>
            <a:r>
              <a:rPr lang="ar-JO" sz="1200" b="1" dirty="0">
                <a:cs typeface="Times New Roman" pitchFamily="18" charset="0"/>
              </a:rPr>
              <a:t> ،</a:t>
            </a:r>
            <a:endParaRPr lang="en-MY" sz="12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dirty="0" smtClean="0">
                <a:solidFill>
                  <a:srgbClr val="FFC000"/>
                </a:solidFill>
                <a:cs typeface="Times New Roman" pitchFamily="18" charset="0"/>
              </a:rPr>
              <a:t> </a:t>
            </a:r>
            <a:r>
              <a:rPr lang="en-MY" sz="2000" dirty="0" smtClean="0">
                <a:cs typeface="Times New Roman" pitchFamily="18" charset="0"/>
              </a:rPr>
              <a:t>is </a:t>
            </a:r>
            <a:r>
              <a:rPr lang="en-MY" sz="2000" b="1" dirty="0">
                <a:cs typeface="Times New Roman" pitchFamily="18" charset="0"/>
              </a:rPr>
              <a:t>most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common in Africa </a:t>
            </a:r>
            <a:r>
              <a:rPr lang="en-MY" sz="2000" dirty="0">
                <a:cs typeface="Times New Roman" pitchFamily="18" charset="0"/>
              </a:rPr>
              <a:t>and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central and southern </a:t>
            </a:r>
            <a:r>
              <a:rPr lang="en-MY" sz="2000" b="1" dirty="0" smtClean="0">
                <a:cs typeface="Times New Roman" pitchFamily="18" charset="0"/>
              </a:rPr>
              <a:t>Asia</a:t>
            </a:r>
            <a:r>
              <a:rPr lang="ar-JO" sz="2000" b="1" dirty="0">
                <a:cs typeface="Times New Roman" pitchFamily="18" charset="0"/>
              </a:rPr>
              <a:t> </a:t>
            </a:r>
            <a:r>
              <a:rPr lang="ar-JO" b="1" dirty="0">
                <a:cs typeface="Times New Roman" pitchFamily="18" charset="0"/>
              </a:rPr>
              <a:t>أكثر شيوعًا في إفريقيا ووسط وجنوب آسيا</a:t>
            </a:r>
            <a:endParaRPr lang="en-MY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000" dirty="0">
                <a:cs typeface="Times New Roman" pitchFamily="18" charset="0"/>
              </a:rPr>
              <a:t>It also occurs </a:t>
            </a:r>
            <a:r>
              <a:rPr lang="en-MY" sz="2000" b="1" dirty="0">
                <a:cs typeface="Times New Roman" pitchFamily="18" charset="0"/>
              </a:rPr>
              <a:t>more regularly </a:t>
            </a:r>
            <a:r>
              <a:rPr lang="en-MY" sz="2000" dirty="0">
                <a:cs typeface="Times New Roman" pitchFamily="18" charset="0"/>
              </a:rPr>
              <a:t>in </a:t>
            </a:r>
            <a:r>
              <a:rPr lang="en-MY" sz="2000" dirty="0" smtClean="0"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southern Europe</a:t>
            </a:r>
            <a:r>
              <a:rPr lang="en-MY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dirty="0">
                <a:cs typeface="Times New Roman" pitchFamily="18" charset="0"/>
              </a:rPr>
              <a:t> than elsewhere </a:t>
            </a:r>
            <a:endParaRPr lang="ar-JO" sz="2000" dirty="0" smtClean="0">
              <a:cs typeface="Times New Roman" pitchFamily="18" charset="0"/>
            </a:endParaRPr>
          </a:p>
          <a:p>
            <a:r>
              <a:rPr lang="ar-JO" sz="2000" dirty="0">
                <a:cs typeface="Times New Roman" pitchFamily="18" charset="0"/>
              </a:rPr>
              <a:t>كما أنه يحدث بانتظام في جنوب أوروبا أكثر من أي مكان آخر</a:t>
            </a:r>
            <a:endParaRPr lang="en-MY" sz="2000" dirty="0" smtClean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17</a:t>
            </a:fld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4608592" y="3933056"/>
            <a:ext cx="453540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تنتشر عن طريق ملامسة جراثيم البكتيريا ، والتي تظهر غالبًا في المنتجات الحيوانية المعدية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7020272" y="4869161"/>
            <a:ext cx="212372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/>
              <a:t>لا ينتشر عادة بشكل مباشر بين الناس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27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360" y="551092"/>
            <a:ext cx="85324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is</a:t>
            </a:r>
            <a:r>
              <a:rPr lang="en-MY" sz="24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uncommon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North Europe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 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North America</a:t>
            </a:r>
            <a:r>
              <a:rPr lang="en-MY" sz="24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/>
            <a:r>
              <a:rPr lang="en-MY" sz="2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Globally,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at least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2,000 cases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occur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year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 with about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two cases a year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in the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United States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lvl="0"/>
            <a:endParaRPr lang="en-MY" sz="24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i="1" dirty="0">
                <a:cs typeface="Times New Roman" pitchFamily="18" charset="0"/>
              </a:rPr>
              <a:t>Until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the 20th century, </a:t>
            </a:r>
            <a:r>
              <a:rPr lang="en-MY" sz="2400" b="1" i="1" dirty="0">
                <a:cs typeface="Times New Roman" pitchFamily="18" charset="0"/>
              </a:rPr>
              <a:t>anthrax infections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killed hundreds of thousands</a:t>
            </a:r>
            <a:r>
              <a:rPr lang="en-MY" sz="2400" b="1" i="1" dirty="0">
                <a:cs typeface="Times New Roman" pitchFamily="18" charset="0"/>
              </a:rPr>
              <a:t> of people and animals each year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endParaRPr lang="en-MY" sz="2400" b="1" dirty="0">
              <a:solidFill>
                <a:srgbClr val="7030A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7030A0"/>
                </a:solidFill>
                <a:cs typeface="Times New Roman" pitchFamily="18" charset="0"/>
              </a:rPr>
              <a:t>Skin </a:t>
            </a:r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infections </a:t>
            </a:r>
            <a:r>
              <a:rPr lang="en-MY" sz="2400" dirty="0">
                <a:cs typeface="Times New Roman" pitchFamily="18" charset="0"/>
              </a:rPr>
              <a:t>represent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than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90%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of cases</a:t>
            </a:r>
            <a:r>
              <a:rPr lang="en-MY" sz="2400" b="1" dirty="0">
                <a:cs typeface="Times New Roman" pitchFamily="18" charset="0"/>
              </a:rPr>
              <a:t>.</a:t>
            </a:r>
            <a:r>
              <a:rPr lang="en-MY" sz="2400" b="1" baseline="30000" dirty="0">
                <a:cs typeface="Times New Roman" pitchFamily="18" charset="0"/>
              </a:rPr>
              <a:t>.</a:t>
            </a:r>
            <a:r>
              <a:rPr lang="en-MY" sz="2400" b="1" dirty="0">
                <a:cs typeface="Times New Roman" pitchFamily="18" charset="0"/>
              </a:rPr>
              <a:t> </a:t>
            </a:r>
            <a:endParaRPr lang="en-MY" sz="24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Without </a:t>
            </a:r>
            <a:r>
              <a:rPr lang="en-MY" sz="2400" dirty="0">
                <a:cs typeface="Times New Roman" pitchFamily="18" charset="0"/>
              </a:rPr>
              <a:t>treatment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the risk of death from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skin anthrax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20%.</a:t>
            </a:r>
          </a:p>
          <a:p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cs typeface="Times New Roman" pitchFamily="18" charset="0"/>
              </a:rPr>
              <a:t>For intestinal infection</a:t>
            </a:r>
            <a:r>
              <a:rPr lang="en-MY" sz="2400" dirty="0">
                <a:cs typeface="Times New Roman" pitchFamily="18" charset="0"/>
              </a:rPr>
              <a:t>, the risk of</a:t>
            </a:r>
            <a:r>
              <a:rPr lang="en-MY" sz="2400" b="1" dirty="0">
                <a:cs typeface="Times New Roman" pitchFamily="18" charset="0"/>
              </a:rPr>
              <a:t> death </a:t>
            </a:r>
            <a:r>
              <a:rPr lang="en-MY" sz="2400" dirty="0">
                <a:cs typeface="Times New Roman" pitchFamily="18" charset="0"/>
              </a:rPr>
              <a:t>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25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75%,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cs typeface="Times New Roman" pitchFamily="18" charset="0"/>
              </a:rPr>
              <a:t>while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respiratory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anthrax</a:t>
            </a:r>
            <a:r>
              <a:rPr lang="en-MY" sz="2400" dirty="0">
                <a:cs typeface="Times New Roman" pitchFamily="18" charset="0"/>
              </a:rPr>
              <a:t> has a </a:t>
            </a:r>
            <a:r>
              <a:rPr lang="en-MY" sz="2400" b="1" dirty="0">
                <a:cs typeface="Times New Roman" pitchFamily="18" charset="0"/>
              </a:rPr>
              <a:t>mortality</a:t>
            </a:r>
            <a:r>
              <a:rPr lang="en-MY" sz="2400" dirty="0">
                <a:cs typeface="Times New Roman" pitchFamily="18" charset="0"/>
              </a:rPr>
              <a:t> of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up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85%, 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CC0099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srgbClr val="CC0099"/>
                </a:solidFill>
                <a:cs typeface="Times New Roman" pitchFamily="18" charset="0"/>
              </a:rPr>
              <a:t>has been developed as a weapon by a number of countries</a:t>
            </a:r>
            <a:r>
              <a:rPr lang="en-MY" sz="2400" dirty="0">
                <a:solidFill>
                  <a:srgbClr val="CC0099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3728" y="107340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err="1" smtClean="0">
                <a:latin typeface="Garamond" pitchFamily="18" charset="0"/>
              </a:rPr>
              <a:t>Epidemiolog</a:t>
            </a:r>
            <a:r>
              <a:rPr lang="en-MY" b="1" dirty="0" smtClean="0">
                <a:latin typeface="Garamond" pitchFamily="18" charset="0"/>
              </a:rPr>
              <a:t>  ..  Cont.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5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153"/>
            <a:ext cx="8817403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Certification </a:t>
            </a:r>
            <a:r>
              <a:rPr lang="en-MY" sz="2000" b="1" dirty="0">
                <a:cs typeface="Times New Roman" pitchFamily="18" charset="0"/>
              </a:rPr>
              <a:t>of imported hides, hair, and wool as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anthrax free </a:t>
            </a:r>
            <a:r>
              <a:rPr lang="en-MY" sz="2000" b="1" dirty="0" smtClean="0">
                <a:solidFill>
                  <a:srgbClr val="0070C0"/>
                </a:solidFill>
                <a:cs typeface="Times New Roman" pitchFamily="18" charset="0"/>
              </a:rPr>
              <a:t>by</a:t>
            </a:r>
            <a:r>
              <a:rPr lang="en-MY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exporting country </a:t>
            </a:r>
            <a:r>
              <a:rPr lang="en-MY" sz="2000" b="1" dirty="0">
                <a:cs typeface="Times New Roman" pitchFamily="18" charset="0"/>
              </a:rPr>
              <a:t>has helped to reduce the incidence of anthrax. </a:t>
            </a:r>
            <a:endParaRPr lang="en-MY" sz="2000" b="1" dirty="0" smtClean="0"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ساعد اعتماد استيراد الجلود ، والشعر ، والصوف على أنها خالية من الجمرة الخبيثة من قبل الدولة المصدرة في تقليل حدوث الجمرة الخبيثة.</a:t>
            </a:r>
            <a:endParaRPr lang="en-MY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dirty="0" smtClean="0">
                <a:cs typeface="Times New Roman" pitchFamily="18" charset="0"/>
              </a:rPr>
              <a:t>In</a:t>
            </a:r>
            <a:r>
              <a:rPr lang="en-MY" sz="2000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the </a:t>
            </a:r>
            <a:r>
              <a:rPr lang="en-MY" sz="2000" b="1" u="sng" dirty="0" smtClean="0">
                <a:cs typeface="Times New Roman" pitchFamily="18" charset="0"/>
              </a:rPr>
              <a:t>U.K.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imported </a:t>
            </a:r>
            <a:r>
              <a:rPr lang="en-MY" sz="2000" b="1" dirty="0">
                <a:cs typeface="Times New Roman" pitchFamily="18" charset="0"/>
              </a:rPr>
              <a:t>hair and wool are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treated with warm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formaldehyde </a:t>
            </a:r>
            <a:r>
              <a:rPr lang="en-MY" sz="2000" b="1" dirty="0" smtClean="0">
                <a:cs typeface="Times New Roman" pitchFamily="18" charset="0"/>
              </a:rPr>
              <a:t>solution</a:t>
            </a:r>
            <a:r>
              <a:rPr lang="en-MY" sz="2400" b="1" dirty="0">
                <a:cs typeface="Times New Roman" pitchFamily="18" charset="0"/>
              </a:rPr>
              <a:t>.</a:t>
            </a:r>
            <a:r>
              <a:rPr lang="en-MY" b="1" dirty="0">
                <a:cs typeface="Times New Roman" pitchFamily="18" charset="0"/>
              </a:rPr>
              <a:t> </a:t>
            </a:r>
            <a:r>
              <a:rPr lang="ar-JO" b="1" dirty="0">
                <a:cs typeface="Times New Roman" pitchFamily="18" charset="0"/>
              </a:rPr>
              <a:t>يتم معالجة الشعر والصوف المستوردين في المملكة المتحدة بمحلول الفورمالديهايد </a:t>
            </a:r>
            <a:r>
              <a:rPr lang="ar-JO" b="1" dirty="0" smtClean="0">
                <a:cs typeface="Times New Roman" pitchFamily="18" charset="0"/>
              </a:rPr>
              <a:t>الدافئ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In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u="sng" dirty="0">
                <a:cs typeface="Times New Roman" pitchFamily="18" charset="0"/>
              </a:rPr>
              <a:t>United States </a:t>
            </a:r>
            <a:r>
              <a:rPr lang="en-MY" sz="2400" b="1" dirty="0">
                <a:cs typeface="Times New Roman" pitchFamily="18" charset="0"/>
              </a:rPr>
              <a:t>the chief preventive </a:t>
            </a:r>
            <a:r>
              <a:rPr lang="en-MY" sz="2400" b="1" dirty="0" smtClean="0">
                <a:cs typeface="Times New Roman" pitchFamily="18" charset="0"/>
              </a:rPr>
              <a:t>measure</a:t>
            </a:r>
            <a:r>
              <a:rPr lang="en-MY" sz="2000" b="1" dirty="0" smtClean="0">
                <a:cs typeface="Times New Roman" pitchFamily="18" charset="0"/>
              </a:rPr>
              <a:t> </a:t>
            </a:r>
            <a:r>
              <a:rPr lang="ar-JO" sz="2000" b="1" dirty="0" smtClean="0">
                <a:cs typeface="Times New Roman" pitchFamily="18" charset="0"/>
              </a:rPr>
              <a:t> التدبير الوقائي الرئيسي في الولايات المتحدة</a:t>
            </a:r>
            <a:endParaRPr lang="en-MY" sz="20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cs typeface="Times New Roman" pitchFamily="18" charset="0"/>
              </a:rPr>
              <a:t> for </a:t>
            </a:r>
            <a:r>
              <a:rPr lang="en-MY" sz="2000" b="1" dirty="0">
                <a:cs typeface="Times New Roman" pitchFamily="18" charset="0"/>
              </a:rPr>
              <a:t>high risk </a:t>
            </a:r>
            <a:r>
              <a:rPr lang="en-MY" sz="2000" b="1" dirty="0">
                <a:solidFill>
                  <a:schemeClr val="tx2"/>
                </a:solidFill>
                <a:cs typeface="Times New Roman" pitchFamily="18" charset="0"/>
              </a:rPr>
              <a:t>industrial workers is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immunization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r>
              <a:rPr lang="ar-JO" sz="1600" b="1" dirty="0">
                <a:solidFill>
                  <a:srgbClr val="FF0000"/>
                </a:solidFill>
                <a:cs typeface="Times New Roman" pitchFamily="18" charset="0"/>
              </a:rPr>
              <a:t> لعمال الصناعة عالية الخطورة هو التحصين.</a:t>
            </a:r>
            <a:endParaRPr lang="en-MY" sz="1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Improved personal</a:t>
            </a:r>
            <a:r>
              <a:rPr lang="en-MY" sz="2000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hygiene </a:t>
            </a:r>
            <a:r>
              <a:rPr lang="en-MY" sz="2000" b="1" dirty="0">
                <a:cs typeface="Times New Roman" pitchFamily="18" charset="0"/>
              </a:rPr>
              <a:t>of workers, </a:t>
            </a:r>
            <a:r>
              <a:rPr lang="ar-JO" sz="2000" b="1" dirty="0">
                <a:cs typeface="Times New Roman" pitchFamily="18" charset="0"/>
              </a:rPr>
              <a:t>تحسين النظافة الشخصية للعمال ،</a:t>
            </a:r>
            <a:endParaRPr lang="en-MY" sz="20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cs typeface="Times New Roman" pitchFamily="18" charset="0"/>
              </a:rPr>
              <a:t> protective </a:t>
            </a:r>
            <a:r>
              <a:rPr lang="en-MY" sz="2000" b="1" dirty="0">
                <a:cs typeface="Times New Roman" pitchFamily="18" charset="0"/>
              </a:rPr>
              <a:t>clothing, </a:t>
            </a:r>
            <a:r>
              <a:rPr lang="ar-JO" sz="2000" b="1" dirty="0">
                <a:cs typeface="Times New Roman" pitchFamily="18" charset="0"/>
              </a:rPr>
              <a:t>ملابس واقية،</a:t>
            </a:r>
            <a:endParaRPr lang="en-MY" sz="20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cs typeface="Times New Roman" pitchFamily="18" charset="0"/>
              </a:rPr>
              <a:t>  ventilation </a:t>
            </a:r>
            <a:r>
              <a:rPr lang="en-MY" sz="2000" b="1" dirty="0">
                <a:cs typeface="Times New Roman" pitchFamily="18" charset="0"/>
              </a:rPr>
              <a:t>and </a:t>
            </a:r>
            <a:r>
              <a:rPr lang="en-MY" sz="2000" b="1" dirty="0" smtClean="0">
                <a:cs typeface="Times New Roman" pitchFamily="18" charset="0"/>
              </a:rPr>
              <a:t>housekeeping</a:t>
            </a:r>
            <a:r>
              <a:rPr lang="en-MY" sz="2000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controls </a:t>
            </a:r>
            <a:r>
              <a:rPr lang="en-MY" sz="2000" b="1" dirty="0">
                <a:cs typeface="Times New Roman" pitchFamily="18" charset="0"/>
              </a:rPr>
              <a:t>in the plants</a:t>
            </a:r>
            <a:r>
              <a:rPr lang="en-MY" sz="1400" b="1" dirty="0">
                <a:cs typeface="Times New Roman" pitchFamily="18" charset="0"/>
              </a:rPr>
              <a:t> </a:t>
            </a:r>
            <a:r>
              <a:rPr lang="ar-JO" sz="1400" b="1" dirty="0">
                <a:cs typeface="Times New Roman" pitchFamily="18" charset="0"/>
              </a:rPr>
              <a:t>ضوابط التهوية والتدبير المنزلي في النباتات</a:t>
            </a:r>
            <a:endParaRPr lang="en-MY" sz="1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Vaccination </a:t>
            </a:r>
            <a:r>
              <a:rPr lang="en-MY" sz="2000" b="1" dirty="0" smtClean="0">
                <a:cs typeface="Times New Roman" pitchFamily="18" charset="0"/>
              </a:rPr>
              <a:t>of </a:t>
            </a:r>
            <a:r>
              <a:rPr lang="en-MY" sz="2000" b="1" dirty="0">
                <a:cs typeface="Times New Roman" pitchFamily="18" charset="0"/>
              </a:rPr>
              <a:t>animals in enzootic areas </a:t>
            </a:r>
            <a:r>
              <a:rPr lang="en-MY" sz="2000" b="1" dirty="0" smtClean="0">
                <a:cs typeface="Times New Roman" pitchFamily="18" charset="0"/>
              </a:rPr>
              <a:t>and</a:t>
            </a:r>
            <a:r>
              <a:rPr lang="ar-JO" sz="2000" b="1" dirty="0">
                <a:cs typeface="Times New Roman" pitchFamily="18" charset="0"/>
              </a:rPr>
              <a:t>تطعيم الحيوانات في مناطق </a:t>
            </a:r>
            <a:r>
              <a:rPr lang="ar-JO" sz="2000" b="1" dirty="0" smtClean="0">
                <a:cs typeface="Times New Roman" pitchFamily="18" charset="0"/>
              </a:rPr>
              <a:t>التكاثر </a:t>
            </a:r>
            <a:endParaRPr lang="en-MY" sz="20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 smtClean="0"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strict adherence </a:t>
            </a:r>
            <a:r>
              <a:rPr lang="en-MY" sz="2000" b="1" dirty="0">
                <a:cs typeface="Times New Roman" pitchFamily="18" charset="0"/>
              </a:rPr>
              <a:t>to laws </a:t>
            </a:r>
            <a:r>
              <a:rPr lang="en-MY" sz="2000" b="1" dirty="0" smtClean="0">
                <a:cs typeface="Times New Roman" pitchFamily="18" charset="0"/>
              </a:rPr>
              <a:t>regarding</a:t>
            </a:r>
            <a:r>
              <a:rPr lang="en-MY" sz="2000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animals contracted </a:t>
            </a:r>
            <a:r>
              <a:rPr lang="en-MY" sz="2000" b="1" dirty="0">
                <a:cs typeface="Times New Roman" pitchFamily="18" charset="0"/>
              </a:rPr>
              <a:t>or </a:t>
            </a:r>
            <a:r>
              <a:rPr lang="en-MY" sz="2000" b="1" dirty="0" smtClean="0">
                <a:cs typeface="Times New Roman" pitchFamily="18" charset="0"/>
              </a:rPr>
              <a:t>died </a:t>
            </a:r>
            <a:r>
              <a:rPr lang="en-MY" sz="2000" b="1" dirty="0">
                <a:cs typeface="Times New Roman" pitchFamily="18" charset="0"/>
              </a:rPr>
              <a:t>of anthrax </a:t>
            </a:r>
            <a:r>
              <a:rPr lang="en-MY" sz="2000" b="1" dirty="0" smtClean="0">
                <a:cs typeface="Times New Roman" pitchFamily="18" charset="0"/>
              </a:rPr>
              <a:t>,</a:t>
            </a:r>
            <a:r>
              <a:rPr lang="en-MY" sz="2000" b="1" dirty="0" smtClean="0">
                <a:solidFill>
                  <a:srgbClr val="0070C0"/>
                </a:solidFill>
                <a:cs typeface="Times New Roman" pitchFamily="18" charset="0"/>
              </a:rPr>
              <a:t>have</a:t>
            </a:r>
            <a:r>
              <a:rPr lang="en-MY" sz="20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0070C0"/>
                </a:solidFill>
                <a:cs typeface="Times New Roman" pitchFamily="18" charset="0"/>
              </a:rPr>
              <a:t>helped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reduce agricultural incidence</a:t>
            </a:r>
            <a:r>
              <a:rPr lang="en-MY" sz="2000" b="1" dirty="0" smtClean="0"/>
              <a:t>.</a:t>
            </a:r>
            <a:r>
              <a:rPr lang="ar-JO" sz="2000" b="1" dirty="0"/>
              <a:t> ساعد الالتزام الصارم بالقوانين المتعلقة بالحيوانات المصابة أو النافقة بسبب الجمرة الخبيثة في تقليل الإصابة الزراعية.</a:t>
            </a:r>
            <a:endParaRPr lang="en-MY" sz="2000" b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Precautions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 are </a:t>
            </a: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taken </a:t>
            </a:r>
            <a:r>
              <a:rPr lang="en-MY" sz="2000" b="1" dirty="0">
                <a:solidFill>
                  <a:srgbClr val="002060"/>
                </a:solidFill>
                <a:cs typeface="Times New Roman" pitchFamily="18" charset="0"/>
              </a:rPr>
              <a:t>to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avoid </a:t>
            </a:r>
            <a:r>
              <a:rPr lang="en-MY" sz="2000" b="1" dirty="0">
                <a:solidFill>
                  <a:srgbClr val="002060"/>
                </a:solidFill>
                <a:cs typeface="Times New Roman" pitchFamily="18" charset="0"/>
              </a:rPr>
              <a:t>contact 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with the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skin </a:t>
            </a:r>
            <a:r>
              <a:rPr lang="en-MY" sz="2000" b="1" dirty="0">
                <a:solidFill>
                  <a:srgbClr val="002060"/>
                </a:solidFill>
                <a:cs typeface="Times New Roman" pitchFamily="18" charset="0"/>
              </a:rPr>
              <a:t>and any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 fluids exuded</a:t>
            </a: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 through 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natural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body openings of a deceased body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 that is suspected of harbouring </a:t>
            </a:r>
            <a:r>
              <a:rPr lang="en-MY" sz="2000" b="1" dirty="0" smtClean="0">
                <a:solidFill>
                  <a:prstClr val="black"/>
                </a:solidFill>
                <a:cs typeface="Times New Roman" pitchFamily="18" charset="0"/>
              </a:rPr>
              <a:t>anthrax</a:t>
            </a:r>
            <a:endParaRPr lang="ar-JO" sz="20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يتم اتخاذ الاحتياطات لتجنب ملامسة الجلد وأي سوائل تخرج من خلال فتحات الجسم الطبيعية لجسم متوفى يشتبه في إصابته بالجمرة الخبيثة</a:t>
            </a:r>
            <a:endParaRPr lang="en-US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b="1" dirty="0" smtClean="0"/>
          </a:p>
          <a:p>
            <a:pPr marL="342900" indent="-342900">
              <a:buFont typeface="Wingdings" pitchFamily="2" charset="2"/>
              <a:buChar char="Ø"/>
            </a:pPr>
            <a:endParaRPr lang="en-MY" sz="2400" dirty="0"/>
          </a:p>
        </p:txBody>
      </p:sp>
      <p:sp>
        <p:nvSpPr>
          <p:cNvPr id="3" name="Rectangle 2"/>
          <p:cNvSpPr/>
          <p:nvPr/>
        </p:nvSpPr>
        <p:spPr>
          <a:xfrm>
            <a:off x="2590800" y="-171400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Prevention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8657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MY" dirty="0" smtClean="0"/>
              <a:t>28/3/2021</a:t>
            </a:r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77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67744" y="1325853"/>
            <a:ext cx="46003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MY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ANTHRAX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6" descr="https://upload.wikimedia.org/wikipedia/commons/thumb/c/c7/Skin_reaction_to_anthrax.jpg/220px-Skin_reaction_to_anthrax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20" y="2352948"/>
            <a:ext cx="3777744" cy="3646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s://upload.wikimedia.org/wikipedia/commons/thumb/3/37/Cutaneous_anthrax_lesion_on_the_neck._PHIL_1934_lores.jpg/220px-Cutaneous_anthrax_lesion_on_the_neck._PHIL_1934_lores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52949"/>
            <a:ext cx="3456384" cy="4085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02020" y="332656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6635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652" y="551171"/>
            <a:ext cx="921614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body should be pu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 strict quarantine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 blood sample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is collected and sealed in a container </a:t>
            </a:r>
            <a:r>
              <a:rPr lang="en-MY" sz="2300" b="1" dirty="0">
                <a:cs typeface="Times New Roman" pitchFamily="18" charset="0"/>
              </a:rPr>
              <a:t>and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analysed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in </a:t>
            </a:r>
          </a:p>
          <a:p>
            <a:pPr lvl="0"/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b="1" dirty="0" smtClean="0">
                <a:cs typeface="Times New Roman" pitchFamily="18" charset="0"/>
              </a:rPr>
              <a:t>        an </a:t>
            </a:r>
            <a:r>
              <a:rPr lang="en-MY" sz="2300" b="1" dirty="0">
                <a:cs typeface="Times New Roman" pitchFamily="18" charset="0"/>
              </a:rPr>
              <a:t>approved laboratory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to ascertain </a:t>
            </a:r>
            <a:r>
              <a:rPr lang="en-MY" sz="2300" b="1" dirty="0">
                <a:cs typeface="Times New Roman" pitchFamily="18" charset="0"/>
              </a:rPr>
              <a:t>if anthrax is the cause of death. </a:t>
            </a:r>
            <a:endParaRPr lang="en-MY" sz="23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The body should be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sealed in an airtight </a:t>
            </a:r>
            <a:r>
              <a:rPr lang="en-MY" sz="2400" b="1" dirty="0">
                <a:cs typeface="Times New Roman" pitchFamily="18" charset="0"/>
              </a:rPr>
              <a:t>body bag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incinerated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0"/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en-MY" sz="2400" b="1" dirty="0" smtClean="0">
                <a:cs typeface="Times New Roman" pitchFamily="18" charset="0"/>
              </a:rPr>
              <a:t>to </a:t>
            </a:r>
            <a:r>
              <a:rPr lang="en-MY" sz="2400" b="1" dirty="0">
                <a:cs typeface="Times New Roman" pitchFamily="18" charset="0"/>
              </a:rPr>
              <a:t>prevent transmission of anthrax spores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Full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isolation </a:t>
            </a:r>
            <a:r>
              <a:rPr lang="en-MY" sz="2400" b="1" dirty="0">
                <a:cs typeface="Times New Roman" pitchFamily="18" charset="0"/>
              </a:rPr>
              <a:t>of the body is important to prevent possible contamination of others.</a:t>
            </a:r>
            <a:r>
              <a:rPr lang="en-MY" sz="2400" b="1" u="sng" baseline="30000" dirty="0"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Protective,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impermeable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clothing and equipment </a:t>
            </a:r>
            <a:r>
              <a:rPr lang="en-MY" sz="2400" b="1" dirty="0">
                <a:cs typeface="Times New Roman" pitchFamily="18" charset="0"/>
              </a:rPr>
              <a:t>such as 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rubber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gloves </a:t>
            </a:r>
            <a:r>
              <a:rPr lang="en-MY" sz="2400" b="1" dirty="0" smtClean="0">
                <a:cs typeface="Times New Roman" pitchFamily="18" charset="0"/>
              </a:rPr>
              <a:t>rubber </a:t>
            </a:r>
            <a:r>
              <a:rPr lang="en-MY" sz="2400" b="1" dirty="0">
                <a:cs typeface="Times New Roman" pitchFamily="18" charset="0"/>
              </a:rPr>
              <a:t>apron, and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rubber boots </a:t>
            </a:r>
            <a:r>
              <a:rPr lang="en-MY" sz="2400" b="1" dirty="0">
                <a:cs typeface="Times New Roman" pitchFamily="18" charset="0"/>
              </a:rPr>
              <a:t>with no perforations </a:t>
            </a:r>
            <a:endParaRPr lang="en-MY" sz="2400" b="1" dirty="0" smtClean="0">
              <a:cs typeface="Times New Roman" pitchFamily="18" charset="0"/>
            </a:endParaRPr>
          </a:p>
          <a:p>
            <a:pPr lvl="0"/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 are </a:t>
            </a:r>
            <a:r>
              <a:rPr lang="en-MY" sz="2400" b="1" dirty="0">
                <a:cs typeface="Times New Roman" pitchFamily="18" charset="0"/>
              </a:rPr>
              <a:t>used when handling the body. </a:t>
            </a:r>
            <a:endParaRPr lang="en-MY" sz="2400" dirty="0"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200" b="1" dirty="0">
                <a:cs typeface="Times New Roman" pitchFamily="18" charset="0"/>
              </a:rPr>
              <a:t>No skin, especially if it has any wounds or scratches, should be exposed</a:t>
            </a:r>
            <a:r>
              <a:rPr lang="en-MY" sz="2400" b="1" dirty="0">
                <a:cs typeface="Times New Roman" pitchFamily="18" charset="0"/>
              </a:rPr>
              <a:t>. </a:t>
            </a:r>
            <a:endParaRPr lang="en-MY" sz="2400" b="1" dirty="0" smtClean="0"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Disposable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PPE is preferable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but if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not available</a:t>
            </a:r>
            <a:r>
              <a:rPr lang="en-MY" sz="22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decontamination can be achieved by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autoclaving. </a:t>
            </a:r>
            <a:endParaRPr lang="en-MY" sz="22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 Used disposable equipment,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burned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and/or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buried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after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use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All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contaminated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bedding or clothing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isolated in double  plastic</a:t>
            </a:r>
          </a:p>
          <a:p>
            <a:pPr lvl="0"/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         bags and treated as biohazard waste</a:t>
            </a:r>
            <a:r>
              <a:rPr lang="en-MY" sz="2400" b="1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srgbClr val="1F497D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201669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Cont. ..Prevention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812360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95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495" y="559574"/>
            <a:ext cx="900797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Respiratory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equipment capable of filtering small particles</a:t>
            </a:r>
            <a:r>
              <a:rPr lang="en-MY" sz="2400" dirty="0">
                <a:solidFill>
                  <a:srgbClr val="00B050"/>
                </a:solidFill>
                <a:cs typeface="Times New Roman" pitchFamily="18" charset="0"/>
              </a:rPr>
              <a:t>, </a:t>
            </a:r>
            <a:endParaRPr lang="en-MY" sz="2400" dirty="0" smtClean="0">
              <a:solidFill>
                <a:srgbClr val="00B05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Preventive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antibiotics </a:t>
            </a:r>
            <a:r>
              <a:rPr lang="en-MY" sz="2400" b="1" dirty="0">
                <a:cs typeface="Times New Roman" pitchFamily="18" charset="0"/>
              </a:rPr>
              <a:t>are recommended in those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who have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been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exposed </a:t>
            </a:r>
            <a:r>
              <a:rPr lang="en-MY" sz="2400" b="1" dirty="0" smtClean="0">
                <a:cs typeface="Times New Roman" pitchFamily="18" charset="0"/>
              </a:rPr>
              <a:t>must </a:t>
            </a:r>
            <a:r>
              <a:rPr lang="en-MY" sz="2400" b="1" dirty="0">
                <a:cs typeface="Times New Roman" pitchFamily="18" charset="0"/>
              </a:rPr>
              <a:t>be started as soon as possible</a:t>
            </a:r>
            <a:endParaRPr lang="en-MY" sz="2400" dirty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Early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detection </a:t>
            </a:r>
            <a:r>
              <a:rPr lang="en-MY" sz="2400" b="1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sources</a:t>
            </a:r>
            <a:r>
              <a:rPr lang="en-MY" sz="2400" b="1" dirty="0">
                <a:cs typeface="Times New Roman" pitchFamily="18" charset="0"/>
              </a:rPr>
              <a:t> of anthrax infection can allow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preventive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measures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to be taken. </a:t>
            </a:r>
            <a:endParaRPr lang="en-MY" sz="24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Anthrax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cannot be spread directly from person to person, but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person's clothing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and body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may be contaminated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with spores.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Effective decontamination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of people can be accomplished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by a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thorough wash-down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with 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antimicrobial,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soap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water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Waste water is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treated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with bleach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or another 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antimicrobial agent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Effective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decontamination</a:t>
            </a:r>
            <a:r>
              <a:rPr lang="en-MY" sz="2400" b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articles c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 be accomplished by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boiling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them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 water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for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30 minutes or longer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endParaRPr lang="en-MY" sz="24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Chlorine bleach </a:t>
            </a: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ineffective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in destroying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spores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endParaRPr lang="en-MY" sz="24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/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                                  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vegetative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cells on surfaces,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dirty="0">
                <a:solidFill>
                  <a:prstClr val="black"/>
                </a:solidFill>
                <a:cs typeface="Times New Roman" pitchFamily="18" charset="0"/>
              </a:rPr>
              <a:t>though 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formaldehyde  is effective.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Burning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clothing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very effective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in destroying spores. </a:t>
            </a:r>
          </a:p>
          <a:p>
            <a:endParaRPr lang="en-US" sz="2400" b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90242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chemeClr val="tx2"/>
                </a:solidFill>
                <a:latin typeface="Garamond" pitchFamily="18" charset="0"/>
              </a:rPr>
              <a:t>Prevention cont.  ..</a:t>
            </a:r>
            <a:endParaRPr lang="en-MY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Antibiotics</a:t>
            </a:r>
            <a:endParaRPr lang="en-MY" sz="23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400" b="1" dirty="0">
                <a:cs typeface="Times New Roman" pitchFamily="18" charset="0"/>
              </a:rPr>
              <a:t>Early antibiotic treatment of anthrax is essential; </a:t>
            </a:r>
          </a:p>
          <a:p>
            <a:pPr lvl="0"/>
            <a:r>
              <a:rPr lang="en-MY" sz="2400" dirty="0" smtClean="0">
                <a:cs typeface="Times New Roman" pitchFamily="18" charset="0"/>
              </a:rPr>
              <a:t>Treatment </a:t>
            </a:r>
            <a:r>
              <a:rPr lang="en-MY" sz="2400" dirty="0">
                <a:cs typeface="Times New Roman" pitchFamily="18" charset="0"/>
              </a:rPr>
              <a:t>for anthrax infection </a:t>
            </a:r>
            <a:r>
              <a:rPr lang="en-MY" sz="2400" dirty="0" smtClean="0">
                <a:cs typeface="Times New Roman" pitchFamily="18" charset="0"/>
              </a:rPr>
              <a:t>includes </a:t>
            </a:r>
            <a:r>
              <a:rPr lang="en-MY" sz="2400" dirty="0">
                <a:cs typeface="Times New Roman" pitchFamily="18" charset="0"/>
              </a:rPr>
              <a:t>large doses </a:t>
            </a:r>
            <a:r>
              <a:rPr lang="en-MY" sz="2400" dirty="0" smtClean="0">
                <a:cs typeface="Times New Roman" pitchFamily="18" charset="0"/>
              </a:rPr>
              <a:t>of</a:t>
            </a:r>
          </a:p>
          <a:p>
            <a:pPr lvl="0"/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intravenous and oral antibiotics, </a:t>
            </a:r>
            <a:r>
              <a:rPr lang="en-MY" sz="2400" dirty="0">
                <a:cs typeface="Times New Roman" pitchFamily="18" charset="0"/>
              </a:rPr>
              <a:t>such </a:t>
            </a:r>
            <a:r>
              <a:rPr lang="en-MY" sz="2400" dirty="0" smtClean="0">
                <a:cs typeface="Times New Roman" pitchFamily="18" charset="0"/>
              </a:rPr>
              <a:t>as</a:t>
            </a:r>
            <a:r>
              <a:rPr lang="en-MY" sz="2400" u="sng" dirty="0">
                <a:cs typeface="Times New Roman" pitchFamily="18" charset="0"/>
                <a:hlinkClick r:id="rId2"/>
              </a:rPr>
              <a:t> doxycycline</a:t>
            </a:r>
            <a:r>
              <a:rPr lang="en-MY" sz="2400" dirty="0">
                <a:cs typeface="Times New Roman" pitchFamily="18" charset="0"/>
              </a:rPr>
              <a:t>, </a:t>
            </a:r>
            <a:r>
              <a:rPr lang="en-MY" sz="2400" u="sng" dirty="0">
                <a:cs typeface="Times New Roman" pitchFamily="18" charset="0"/>
                <a:hlinkClick r:id="rId3"/>
              </a:rPr>
              <a:t>erythromycin 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u="sng" dirty="0" err="1">
                <a:cs typeface="Times New Roman" pitchFamily="18" charset="0"/>
                <a:hlinkClick r:id="rId4"/>
              </a:rPr>
              <a:t>fluoroquinolones</a:t>
            </a:r>
            <a:r>
              <a:rPr lang="en-MY" sz="2400" dirty="0">
                <a:cs typeface="Times New Roman" pitchFamily="18" charset="0"/>
              </a:rPr>
              <a:t> (</a:t>
            </a:r>
            <a:r>
              <a:rPr lang="en-MY" sz="2400" u="sng" dirty="0">
                <a:cs typeface="Times New Roman" pitchFamily="18" charset="0"/>
                <a:hlinkClick r:id="rId5"/>
              </a:rPr>
              <a:t>ciprofloxacin</a:t>
            </a:r>
            <a:r>
              <a:rPr lang="en-MY" sz="2400" dirty="0">
                <a:cs typeface="Times New Roman" pitchFamily="18" charset="0"/>
              </a:rPr>
              <a:t>), </a:t>
            </a:r>
            <a:r>
              <a:rPr lang="en-MY" sz="2400" dirty="0" smtClean="0">
                <a:cs typeface="Times New Roman" pitchFamily="18" charset="0"/>
              </a:rPr>
              <a:t>,</a:t>
            </a:r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u="sng" dirty="0" err="1">
                <a:cs typeface="Times New Roman" pitchFamily="18" charset="0"/>
                <a:hlinkClick r:id="rId6"/>
              </a:rPr>
              <a:t>vancomycin</a:t>
            </a:r>
            <a:r>
              <a:rPr lang="en-MY" sz="2400" dirty="0">
                <a:cs typeface="Times New Roman" pitchFamily="18" charset="0"/>
              </a:rPr>
              <a:t>, or </a:t>
            </a:r>
            <a:r>
              <a:rPr lang="en-MY" sz="2400" u="sng" dirty="0">
                <a:cs typeface="Times New Roman" pitchFamily="18" charset="0"/>
                <a:hlinkClick r:id="rId7"/>
              </a:rPr>
              <a:t>penicillin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 lvl="0"/>
            <a:endParaRPr lang="en-MY" sz="2400" dirty="0">
              <a:cs typeface="Times New Roman" pitchFamily="18" charset="0"/>
            </a:endParaRPr>
          </a:p>
          <a:p>
            <a:pPr lvl="0"/>
            <a:r>
              <a:rPr lang="en-MY" sz="2400" dirty="0">
                <a:cs typeface="Times New Roman" pitchFamily="18" charset="0"/>
              </a:rPr>
              <a:t>In possible cases of pulmonary anthrax, early </a:t>
            </a:r>
            <a:r>
              <a:rPr lang="en-MY" sz="2400" u="sng" dirty="0">
                <a:cs typeface="Times New Roman" pitchFamily="18" charset="0"/>
                <a:hlinkClick r:id="rId8"/>
              </a:rPr>
              <a:t>antibiotic prophylaxis</a:t>
            </a:r>
            <a:endParaRPr lang="en-MY" sz="2400" dirty="0">
              <a:cs typeface="Times New Roman" pitchFamily="18" charset="0"/>
            </a:endParaRPr>
          </a:p>
          <a:p>
            <a:pPr lvl="0"/>
            <a:r>
              <a:rPr lang="en-MY" sz="2400" dirty="0">
                <a:cs typeface="Times New Roman" pitchFamily="18" charset="0"/>
              </a:rPr>
              <a:t> 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treatment is crucial to prevent possible death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lvl="0"/>
            <a:r>
              <a:rPr lang="en-MY" sz="2400" dirty="0">
                <a:cs typeface="Times New Roman" pitchFamily="18" charset="0"/>
              </a:rPr>
              <a:t>Many </a:t>
            </a:r>
            <a:r>
              <a:rPr lang="en-MY" sz="2400" b="1" dirty="0">
                <a:cs typeface="Times New Roman" pitchFamily="18" charset="0"/>
              </a:rPr>
              <a:t>attempts have been made to develop new drugs against anthrax, but existing drugs are effective if treatment is started soon enough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22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224345" y="5246250"/>
            <a:ext cx="8712968" cy="129266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MY" sz="2200" b="1" dirty="0">
                <a:latin typeface="Garamond" pitchFamily="18" charset="0"/>
              </a:rPr>
              <a:t>One possible approach to vaccination </a:t>
            </a:r>
            <a:r>
              <a:rPr lang="en-MY" sz="2200" b="1" dirty="0" smtClean="0">
                <a:latin typeface="Garamond" pitchFamily="18" charset="0"/>
              </a:rPr>
              <a:t>of animal is </a:t>
            </a:r>
            <a:r>
              <a:rPr lang="en-MY" sz="2200" b="1" dirty="0">
                <a:latin typeface="Garamond" pitchFamily="18" charset="0"/>
              </a:rPr>
              <a:t>an initial schedule of </a:t>
            </a:r>
            <a:endParaRPr lang="en-MY" sz="2200" b="1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</a:rPr>
              <a:t>inoculations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one month apart</a:t>
            </a:r>
            <a:r>
              <a:rPr lang="en-MY" sz="2800" b="1" dirty="0">
                <a:latin typeface="Garamond" pitchFamily="18" charset="0"/>
              </a:rPr>
              <a:t>, </a:t>
            </a:r>
            <a:endParaRPr lang="en-MY" sz="28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 smtClean="0">
                <a:latin typeface="Garamond" pitchFamily="18" charset="0"/>
              </a:rPr>
              <a:t>A 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single annual booster </a:t>
            </a:r>
            <a:r>
              <a:rPr lang="en-MY" sz="2800" dirty="0">
                <a:latin typeface="Garamond" pitchFamily="18" charset="0"/>
              </a:rPr>
              <a:t>may be administered thereafter. </a:t>
            </a:r>
            <a:endParaRPr lang="en-MY" sz="2800" dirty="0" smtClean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79912" y="4462379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</p:spTree>
    <p:extLst>
      <p:ext uri="{BB962C8B-B14F-4D97-AF65-F5344CB8AC3E}">
        <p14:creationId xmlns:p14="http://schemas.microsoft.com/office/powerpoint/2010/main" val="8791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9952" y="199371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  <p:sp>
        <p:nvSpPr>
          <p:cNvPr id="3" name="Rectangle 2"/>
          <p:cNvSpPr/>
          <p:nvPr/>
        </p:nvSpPr>
        <p:spPr>
          <a:xfrm>
            <a:off x="-324544" y="542010"/>
            <a:ext cx="932452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dirty="0" smtClean="0">
                <a:latin typeface="Garamond" pitchFamily="18" charset="0"/>
              </a:rPr>
              <a:t>           </a:t>
            </a:r>
            <a:r>
              <a:rPr lang="en-MY" sz="2200" b="1" dirty="0" smtClean="0">
                <a:cs typeface="Times New Roman" pitchFamily="18" charset="0"/>
              </a:rPr>
              <a:t>Anthrax </a:t>
            </a:r>
            <a:r>
              <a:rPr lang="en-MY" sz="2200" b="1" dirty="0">
                <a:cs typeface="Times New Roman" pitchFamily="18" charset="0"/>
              </a:rPr>
              <a:t>vaccine is approved for </a:t>
            </a:r>
            <a:r>
              <a:rPr lang="en-MY" sz="2200" b="1" dirty="0" smtClean="0">
                <a:cs typeface="Times New Roman" pitchFamily="18" charset="0"/>
              </a:rPr>
              <a:t>adults who </a:t>
            </a:r>
            <a:r>
              <a:rPr lang="en-MY" sz="2200" b="1" dirty="0">
                <a:cs typeface="Times New Roman" pitchFamily="18" charset="0"/>
              </a:rPr>
              <a:t>may be at risk </a:t>
            </a:r>
            <a:r>
              <a:rPr lang="en-MY" sz="2200" b="1" dirty="0" smtClean="0">
                <a:cs typeface="Times New Roman" pitchFamily="18" charset="0"/>
              </a:rPr>
              <a:t>of  coming     in </a:t>
            </a:r>
            <a:r>
              <a:rPr lang="en-MY" sz="2200" b="1" dirty="0">
                <a:cs typeface="Times New Roman" pitchFamily="18" charset="0"/>
              </a:rPr>
              <a:t>contact with anthrax because of their job</a:t>
            </a:r>
            <a:r>
              <a:rPr lang="en-MY" sz="2200" dirty="0">
                <a:cs typeface="Times New Roman" pitchFamily="18" charset="0"/>
              </a:rPr>
              <a:t>. </a:t>
            </a:r>
            <a:endParaRPr lang="en-MY" sz="2200" dirty="0" smtClean="0"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             These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at-risk adults </a:t>
            </a:r>
            <a:r>
              <a:rPr lang="en-MY" sz="2200" b="1" dirty="0">
                <a:cs typeface="Times New Roman" pitchFamily="18" charset="0"/>
              </a:rPr>
              <a:t>will receive the </a:t>
            </a:r>
            <a:r>
              <a:rPr lang="en-MY" sz="2200" b="1" dirty="0" smtClean="0">
                <a:cs typeface="Times New Roman" pitchFamily="18" charset="0"/>
              </a:rPr>
              <a:t>vaccine </a:t>
            </a:r>
            <a:r>
              <a:rPr lang="en-MY" sz="2200" b="1" u="sng" dirty="0" smtClean="0">
                <a:solidFill>
                  <a:srgbClr val="FF0000"/>
                </a:solidFill>
                <a:cs typeface="Times New Roman" pitchFamily="18" charset="0"/>
              </a:rPr>
              <a:t>before exposure</a:t>
            </a:r>
            <a:r>
              <a:rPr lang="en-MY" sz="2200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200" dirty="0" smtClean="0"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Certain 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laboratory workers </a:t>
            </a:r>
            <a:r>
              <a:rPr lang="en-MY" sz="2200" dirty="0">
                <a:cs typeface="Times New Roman" pitchFamily="18" charset="0"/>
              </a:rPr>
              <a:t>who work with </a:t>
            </a:r>
            <a:r>
              <a:rPr lang="en-MY" sz="2200" dirty="0" smtClean="0">
                <a:cs typeface="Times New Roman" pitchFamily="18" charset="0"/>
              </a:rPr>
              <a:t>anthrax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200" b="1" dirty="0" smtClean="0">
                <a:cs typeface="Times New Roman" pitchFamily="18" charset="0"/>
              </a:rPr>
              <a:t> people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who handle animals </a:t>
            </a:r>
            <a:r>
              <a:rPr lang="en-MY" sz="2200" b="1" dirty="0">
                <a:cs typeface="Times New Roman" pitchFamily="18" charset="0"/>
              </a:rPr>
              <a:t>or animal products, </a:t>
            </a:r>
            <a:r>
              <a:rPr lang="en-MY" sz="2200" b="1" dirty="0" smtClean="0">
                <a:cs typeface="Times New Roman" pitchFamily="18" charset="0"/>
              </a:rPr>
              <a:t>such </a:t>
            </a:r>
            <a:r>
              <a:rPr lang="en-MY" sz="2200" b="1" dirty="0">
                <a:cs typeface="Times New Roman" pitchFamily="18" charset="0"/>
              </a:rPr>
              <a:t>as some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veterinarians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200" b="1" dirty="0" smtClean="0">
                <a:cs typeface="Times New Roman" pitchFamily="18" charset="0"/>
              </a:rPr>
              <a:t>Some </a:t>
            </a:r>
            <a:r>
              <a:rPr lang="en-MY" sz="2200" b="1" dirty="0">
                <a:cs typeface="Times New Roman" pitchFamily="18" charset="0"/>
              </a:rPr>
              <a:t>members of the United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States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military</a:t>
            </a:r>
          </a:p>
          <a:p>
            <a:pPr marL="457200" indent="-457200">
              <a:buFont typeface="Wingdings" pitchFamily="2" charset="2"/>
              <a:buChar char="§"/>
            </a:pPr>
            <a:endParaRPr lang="en-MY" sz="22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                   </a:t>
            </a:r>
            <a:r>
              <a:rPr lang="en-MY" sz="2200" b="1" u="sng" dirty="0" smtClean="0">
                <a:solidFill>
                  <a:srgbClr val="FF0000"/>
                </a:solidFill>
                <a:cs typeface="Times New Roman" pitchFamily="18" charset="0"/>
              </a:rPr>
              <a:t>To </a:t>
            </a:r>
            <a:r>
              <a:rPr lang="en-MY" sz="2200" b="1" u="sng" dirty="0">
                <a:solidFill>
                  <a:srgbClr val="FF0000"/>
                </a:solidFill>
                <a:cs typeface="Times New Roman" pitchFamily="18" charset="0"/>
              </a:rPr>
              <a:t>build up protection against anthrax, </a:t>
            </a:r>
            <a:endParaRPr lang="en-MY" sz="22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B050"/>
                </a:solidFill>
                <a:cs typeface="Times New Roman" pitchFamily="18" charset="0"/>
              </a:rPr>
              <a:t>                    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5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shots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 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of anthrax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intramuscular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70C0"/>
                </a:solidFill>
                <a:cs typeface="Times New Roman" pitchFamily="18" charset="0"/>
              </a:rPr>
              <a:t>vaccine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over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18 months</a:t>
            </a:r>
            <a:r>
              <a:rPr lang="en-MY" sz="2200" dirty="0">
                <a:cs typeface="Times New Roman" pitchFamily="18" charset="0"/>
              </a:rPr>
              <a:t>. </a:t>
            </a:r>
            <a:endParaRPr lang="en-MY" sz="22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                  annual boosters  </a:t>
            </a:r>
            <a:r>
              <a:rPr lang="en-MY" sz="2200" b="1" dirty="0" smtClean="0">
                <a:cs typeface="Times New Roman" pitchFamily="18" charset="0"/>
              </a:rPr>
              <a:t>should  be given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9273" y="4112218"/>
            <a:ext cx="907472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400" b="1" dirty="0">
                <a:solidFill>
                  <a:srgbClr val="7030A0"/>
                </a:solidFill>
                <a:cs typeface="Times New Roman" pitchFamily="18" charset="0"/>
              </a:rPr>
              <a:t>Post-Event Emergency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Use </a:t>
            </a:r>
          </a:p>
          <a:p>
            <a:pPr lvl="0"/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In November 2015</a:t>
            </a:r>
            <a:r>
              <a:rPr lang="en-MY" sz="2200" dirty="0">
                <a:solidFill>
                  <a:prstClr val="black"/>
                </a:solidFill>
                <a:cs typeface="Times New Roman" pitchFamily="18" charset="0"/>
              </a:rPr>
              <a:t>, FDA </a:t>
            </a:r>
            <a:r>
              <a:rPr lang="en-MY" sz="2000" dirty="0">
                <a:solidFill>
                  <a:prstClr val="black"/>
                </a:solidFill>
                <a:cs typeface="Times New Roman" pitchFamily="18" charset="0"/>
              </a:rPr>
              <a:t>also approved the vaccine for </a:t>
            </a:r>
            <a:r>
              <a:rPr lang="en-MY" sz="2000" b="1" dirty="0">
                <a:solidFill>
                  <a:prstClr val="black"/>
                </a:solidFill>
                <a:cs typeface="Times New Roman" pitchFamily="18" charset="0"/>
              </a:rPr>
              <a:t>use </a:t>
            </a:r>
            <a:r>
              <a:rPr lang="en-MY" sz="2000" b="1" dirty="0">
                <a:solidFill>
                  <a:schemeClr val="accent1"/>
                </a:solidFill>
                <a:cs typeface="Times New Roman" pitchFamily="18" charset="0"/>
              </a:rPr>
              <a:t>after exposure to anthrax</a:t>
            </a:r>
          </a:p>
          <a:p>
            <a:pPr lvl="0"/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In certain situations, such as a bioterrorist attack involving anthrax,</a:t>
            </a:r>
          </a:p>
          <a:p>
            <a:pPr lvl="0"/>
            <a:r>
              <a:rPr lang="en-MY" sz="2200" b="1" dirty="0">
                <a:solidFill>
                  <a:srgbClr val="00B050"/>
                </a:solidFill>
                <a:cs typeface="Times New Roman" pitchFamily="18" charset="0"/>
              </a:rPr>
              <a:t>  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anthrax vaccine might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be recommended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dirty="0">
                <a:solidFill>
                  <a:srgbClr val="00B050"/>
                </a:solidFill>
                <a:cs typeface="Times New Roman" pitchFamily="18" charset="0"/>
              </a:rPr>
              <a:t> 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3 shots of anthrax vaccine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over 4 weeks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plus a 60-day course of antibiotics</a:t>
            </a:r>
            <a:endParaRPr lang="en-MY" sz="2200" dirty="0"/>
          </a:p>
        </p:txBody>
      </p:sp>
    </p:spTree>
    <p:extLst>
      <p:ext uri="{BB962C8B-B14F-4D97-AF65-F5344CB8AC3E}">
        <p14:creationId xmlns:p14="http://schemas.microsoft.com/office/powerpoint/2010/main" val="3042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dia1.picsearch.com/is?TUGECIwaHFeGQCGjFzgKg5ulpQOof2tcQn1Xocygs2g&amp;height=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69" y="332656"/>
            <a:ext cx="8219996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9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929" y="1052736"/>
            <a:ext cx="878355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Wool sorters disease</a:t>
            </a:r>
            <a:r>
              <a:rPr lang="en-MY" sz="2500" b="1" dirty="0" smtClean="0">
                <a:cs typeface="Times New Roman" pitchFamily="18" charset="0"/>
              </a:rPr>
              <a:t>, </a:t>
            </a:r>
            <a:r>
              <a:rPr lang="en-MY" sz="2500" b="1" dirty="0" smtClean="0">
                <a:solidFill>
                  <a:srgbClr val="CC0099"/>
                </a:solidFill>
                <a:cs typeface="Times New Roman" pitchFamily="18" charset="0"/>
              </a:rPr>
              <a:t>rag sorters disease</a:t>
            </a:r>
            <a:r>
              <a:rPr lang="en-MY" sz="2500" b="1" dirty="0">
                <a:cs typeface="Times New Roman" pitchFamily="18" charset="0"/>
              </a:rPr>
              <a:t>,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malignant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pustule      </a:t>
            </a:r>
            <a:r>
              <a:rPr lang="en-MY" sz="2500" b="1" dirty="0" err="1" smtClean="0">
                <a:solidFill>
                  <a:srgbClr val="0070C0"/>
                </a:solidFill>
                <a:cs typeface="Times New Roman" pitchFamily="18" charset="0"/>
              </a:rPr>
              <a:t>milzbrand</a:t>
            </a:r>
            <a:r>
              <a:rPr lang="en-MY" sz="2500" b="1" dirty="0">
                <a:cs typeface="Times New Roman" pitchFamily="18" charset="0"/>
              </a:rPr>
              <a:t>,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and </a:t>
            </a:r>
            <a:r>
              <a:rPr lang="en-MY" sz="2500" b="1" dirty="0" err="1" smtClean="0">
                <a:cs typeface="Times New Roman" pitchFamily="18" charset="0"/>
              </a:rPr>
              <a:t>Maladi</a:t>
            </a:r>
            <a:r>
              <a:rPr lang="en-MY" sz="2500" b="1" dirty="0" smtClean="0">
                <a:cs typeface="Times New Roman" pitchFamily="18" charset="0"/>
              </a:rPr>
              <a:t> </a:t>
            </a:r>
            <a:r>
              <a:rPr lang="en-MY" sz="2500" b="1" dirty="0" err="1" smtClean="0">
                <a:cs typeface="Times New Roman" pitchFamily="18" charset="0"/>
              </a:rPr>
              <a:t>charbon</a:t>
            </a:r>
            <a:endParaRPr lang="en-MY" sz="2500" b="1" dirty="0" smtClean="0">
              <a:cs typeface="Times New Roman" pitchFamily="18" charset="0"/>
            </a:endParaRPr>
          </a:p>
          <a:p>
            <a:endParaRPr lang="en-MY" sz="2500" b="1" dirty="0">
              <a:solidFill>
                <a:srgbClr val="0070C0"/>
              </a:solidFill>
              <a:cs typeface="Times New Roman" pitchFamily="18" charset="0"/>
            </a:endParaRPr>
          </a:p>
          <a:p>
            <a:pPr algn="ctr"/>
            <a:r>
              <a:rPr lang="en-US" sz="2500" b="1" dirty="0">
                <a:solidFill>
                  <a:srgbClr val="5D5F66"/>
                </a:solidFill>
              </a:rPr>
              <a:t>Anthrax is a </a:t>
            </a:r>
            <a:r>
              <a:rPr lang="en-US" sz="2500" b="1" dirty="0">
                <a:solidFill>
                  <a:srgbClr val="FF0000"/>
                </a:solidFill>
              </a:rPr>
              <a:t>serious bacterial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>
                <a:solidFill>
                  <a:schemeClr val="tx2"/>
                </a:solidFill>
              </a:rPr>
              <a:t>cutaneous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 err="1">
                <a:solidFill>
                  <a:srgbClr val="7030A0"/>
                </a:solidFill>
              </a:rPr>
              <a:t>zoontic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  <a:r>
              <a:rPr lang="en-US" sz="2500" b="1" dirty="0" smtClean="0"/>
              <a:t>disease</a:t>
            </a:r>
          </a:p>
          <a:p>
            <a:pPr algn="ctr"/>
            <a:r>
              <a:rPr lang="en-US" sz="2500" b="1" dirty="0" smtClean="0">
                <a:solidFill>
                  <a:srgbClr val="5D5F66"/>
                </a:solidFill>
              </a:rPr>
              <a:t> </a:t>
            </a:r>
            <a:r>
              <a:rPr lang="en-US" sz="2500" b="1" dirty="0">
                <a:solidFill>
                  <a:srgbClr val="5D5F66"/>
                </a:solidFill>
              </a:rPr>
              <a:t>that affects the 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gastrointestinal</a:t>
            </a:r>
            <a:r>
              <a:rPr lang="en-US" sz="2500" b="1" dirty="0">
                <a:solidFill>
                  <a:srgbClr val="5D5F66"/>
                </a:solidFill>
              </a:rPr>
              <a:t> </a:t>
            </a:r>
            <a:r>
              <a:rPr lang="en-US" sz="2500" b="1" dirty="0"/>
              <a:t>and 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respiratory</a:t>
            </a:r>
            <a:r>
              <a:rPr lang="en-US" sz="2500" b="1" dirty="0">
                <a:solidFill>
                  <a:srgbClr val="5D5F66"/>
                </a:solidFill>
              </a:rPr>
              <a:t> </a:t>
            </a:r>
            <a:r>
              <a:rPr lang="en-US" sz="2500" b="1" dirty="0"/>
              <a:t>tracts of most mammals including humans</a:t>
            </a:r>
            <a:r>
              <a:rPr lang="en-US" sz="2500" b="1" dirty="0">
                <a:solidFill>
                  <a:srgbClr val="5D5F66"/>
                </a:solidFill>
              </a:rPr>
              <a:t>, </a:t>
            </a:r>
            <a:r>
              <a:rPr lang="en-US" sz="2500" b="1" dirty="0"/>
              <a:t>several species of birds, and herbivores</a:t>
            </a:r>
            <a:r>
              <a:rPr lang="en-US" sz="2500" b="1" dirty="0" smtClean="0"/>
              <a:t>.</a:t>
            </a:r>
          </a:p>
          <a:p>
            <a:pPr algn="ctr"/>
            <a:r>
              <a:rPr lang="ar-JO" b="1" dirty="0"/>
              <a:t>الجمرة الخبيثة هي مرض بكتيري ، جلدي ، حيواني المصدر ، يصيب الجهاز الهضمي والجهاز التنفسي لمعظم الثدييات بما في ذلك البشر ، والعديد من أنواع الطيور ، والحيوانات العاشبة.</a:t>
            </a:r>
            <a:endParaRPr lang="en-US" b="1" dirty="0"/>
          </a:p>
          <a:p>
            <a:pPr marL="457200" indent="-457200">
              <a:buFont typeface="Wingdings" pitchFamily="2" charset="2"/>
              <a:buChar char="q"/>
            </a:pPr>
            <a:r>
              <a:rPr lang="en-MY" sz="2500" b="1" dirty="0">
                <a:cs typeface="Times New Roman" pitchFamily="18" charset="0"/>
              </a:rPr>
              <a:t>In plant-eating animals</a:t>
            </a:r>
            <a:r>
              <a:rPr lang="en-MY" sz="2500" dirty="0">
                <a:cs typeface="Times New Roman" pitchFamily="18" charset="0"/>
              </a:rPr>
              <a:t>, </a:t>
            </a:r>
            <a:r>
              <a:rPr lang="en-MY" sz="2500" b="1" dirty="0">
                <a:cs typeface="Times New Roman" pitchFamily="18" charset="0"/>
              </a:rPr>
              <a:t>infection occurs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when they</a:t>
            </a:r>
          </a:p>
          <a:p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          </a:t>
            </a:r>
            <a:r>
              <a:rPr lang="en-MY" sz="2500" b="1" dirty="0">
                <a:solidFill>
                  <a:srgbClr val="FF0000"/>
                </a:solidFill>
                <a:cs typeface="Times New Roman" pitchFamily="18" charset="0"/>
              </a:rPr>
              <a:t>eat or breathe </a:t>
            </a:r>
            <a:r>
              <a:rPr lang="en-MY" sz="2500" b="1" dirty="0">
                <a:cs typeface="Times New Roman" pitchFamily="18" charset="0"/>
              </a:rPr>
              <a:t>in, the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spores </a:t>
            </a:r>
            <a:r>
              <a:rPr lang="en-MY" sz="2500" b="1" dirty="0">
                <a:cs typeface="Times New Roman" pitchFamily="18" charset="0"/>
              </a:rPr>
              <a:t>while </a:t>
            </a:r>
            <a:r>
              <a:rPr lang="en-MY" sz="2500" b="1" dirty="0" smtClean="0">
                <a:cs typeface="Times New Roman" pitchFamily="18" charset="0"/>
              </a:rPr>
              <a:t>grazing</a:t>
            </a:r>
          </a:p>
          <a:p>
            <a:r>
              <a:rPr lang="ar-JO" sz="2500" b="1" dirty="0" smtClean="0">
                <a:cs typeface="Times New Roman" pitchFamily="18" charset="0"/>
              </a:rPr>
              <a:t> </a:t>
            </a:r>
            <a:r>
              <a:rPr lang="ar-JO" b="1" dirty="0" smtClean="0">
                <a:cs typeface="Times New Roman" pitchFamily="18" charset="0"/>
              </a:rPr>
              <a:t>تحدث العدوى في الحيوانات الآكلة للنبات عندما تأكل أو تتنفس الجراثيم أثناء </a:t>
            </a:r>
            <a:r>
              <a:rPr lang="ar-JO" b="1" dirty="0">
                <a:cs typeface="Times New Roman" pitchFamily="18" charset="0"/>
              </a:rPr>
              <a:t>الرعي</a:t>
            </a:r>
            <a:endParaRPr lang="en-MY" sz="16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500" b="1" u="sng" dirty="0">
                <a:cs typeface="Times New Roman" pitchFamily="18" charset="0"/>
                <a:hlinkClick r:id="rId2"/>
              </a:rPr>
              <a:t>Carnivores</a:t>
            </a:r>
            <a:r>
              <a:rPr lang="en-MY" sz="2500" dirty="0">
                <a:cs typeface="Times New Roman" pitchFamily="18" charset="0"/>
              </a:rPr>
              <a:t> may </a:t>
            </a:r>
            <a:r>
              <a:rPr lang="en-MY" sz="2500" b="1" dirty="0">
                <a:cs typeface="Times New Roman" pitchFamily="18" charset="0"/>
              </a:rPr>
              <a:t>become infected by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eating infected animals</a:t>
            </a:r>
            <a:r>
              <a:rPr lang="en-MY" sz="2500" dirty="0" smtClean="0">
                <a:cs typeface="Times New Roman" pitchFamily="18" charset="0"/>
              </a:rPr>
              <a:t>.</a:t>
            </a:r>
            <a:endParaRPr lang="en-US" sz="2800" b="1" dirty="0" smtClean="0">
              <a:latin typeface="Garamond" pitchFamily="18" charset="0"/>
            </a:endParaRPr>
          </a:p>
          <a:p>
            <a:pPr algn="r"/>
            <a:r>
              <a:rPr lang="ar-JO" b="1" dirty="0">
                <a:latin typeface="Garamond" pitchFamily="18" charset="0"/>
              </a:rPr>
              <a:t>قد تصاب الحيوانات آكلة اللحوم بالعدوى عن طريق أكل الحيوانات المصابة.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468875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Anthrax</a:t>
            </a:r>
            <a:r>
              <a:rPr lang="en-MY" sz="32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endParaRPr lang="en-MY" sz="3200" dirty="0">
              <a:solidFill>
                <a:srgbClr val="C00000"/>
              </a:solidFill>
              <a:latin typeface="Garamond" pitchFamily="18" charset="0"/>
            </a:endParaRPr>
          </a:p>
        </p:txBody>
      </p:sp>
      <p:pic>
        <p:nvPicPr>
          <p:cNvPr id="5" name="Picture 4" descr="Anthrax PHIL 2033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"/>
            <a:ext cx="1607013" cy="107150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dirty="0" smtClean="0"/>
              <a:t>28/3/2021</a:t>
            </a:r>
            <a:endParaRPr lang="en-MY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3</a:t>
            </a:fld>
            <a:endParaRPr lang="en-MY"/>
          </a:p>
        </p:txBody>
      </p:sp>
      <p:sp>
        <p:nvSpPr>
          <p:cNvPr id="4" name="Notched Right Arrow 3"/>
          <p:cNvSpPr/>
          <p:nvPr/>
        </p:nvSpPr>
        <p:spPr>
          <a:xfrm>
            <a:off x="7430839" y="6262290"/>
            <a:ext cx="864095" cy="26305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615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631706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Herbivores</a:t>
            </a:r>
            <a:r>
              <a:rPr lang="en-MY" sz="2400" b="1" dirty="0">
                <a:cs typeface="Times New Roman" pitchFamily="18" charset="0"/>
              </a:rPr>
              <a:t> are often infected whilst grazing, </a:t>
            </a:r>
          </a:p>
          <a:p>
            <a:r>
              <a:rPr lang="en-MY" sz="2400" b="1" dirty="0">
                <a:cs typeface="Times New Roman" pitchFamily="18" charset="0"/>
              </a:rPr>
              <a:t>    plant-eating animals  infection occurs when they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eat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breathe in</a:t>
            </a:r>
            <a:r>
              <a:rPr lang="en-MY" sz="2400" b="1" dirty="0">
                <a:cs typeface="Times New Roman" pitchFamily="18" charset="0"/>
              </a:rPr>
              <a:t>, the spores while </a:t>
            </a:r>
            <a:r>
              <a:rPr lang="en-MY" sz="2400" b="1" dirty="0" smtClean="0">
                <a:cs typeface="Times New Roman" pitchFamily="18" charset="0"/>
              </a:rPr>
              <a:t>grazing </a:t>
            </a:r>
            <a:endParaRPr lang="en-MY" sz="2400" b="1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cs typeface="Times New Roman" pitchFamily="18" charset="0"/>
              </a:rPr>
              <a:t>especially when eating rough, irritant, 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spiky vegetation</a:t>
            </a:r>
            <a:r>
              <a:rPr lang="en-MY" sz="2400" dirty="0">
                <a:cs typeface="Times New Roman" pitchFamily="18" charset="0"/>
              </a:rPr>
              <a:t>; </a:t>
            </a:r>
            <a:r>
              <a:rPr lang="en-MY" sz="2400" i="1" dirty="0">
                <a:cs typeface="Times New Roman" pitchFamily="18" charset="0"/>
              </a:rPr>
              <a:t>the vegetation has been hypothesized </a:t>
            </a:r>
            <a:r>
              <a:rPr lang="en-MY" sz="2400" i="1" dirty="0">
                <a:solidFill>
                  <a:srgbClr val="0070C0"/>
                </a:solidFill>
                <a:cs typeface="Times New Roman" pitchFamily="18" charset="0"/>
              </a:rPr>
              <a:t>to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cause wounds </a:t>
            </a:r>
            <a:r>
              <a:rPr lang="en-MY" sz="2400" b="1" i="1" dirty="0">
                <a:cs typeface="Times New Roman" pitchFamily="18" charset="0"/>
              </a:rPr>
              <a:t>within the </a:t>
            </a:r>
            <a:r>
              <a:rPr lang="en-MY" sz="2400" i="1" dirty="0">
                <a:cs typeface="Times New Roman" pitchFamily="18" charset="0"/>
              </a:rPr>
              <a:t>GI tract, </a:t>
            </a:r>
            <a:r>
              <a:rPr lang="en-MY" sz="2400" b="1" i="1" dirty="0" smtClean="0">
                <a:solidFill>
                  <a:srgbClr val="0070C0"/>
                </a:solidFill>
                <a:cs typeface="Times New Roman" pitchFamily="18" charset="0"/>
              </a:rPr>
              <a:t>permitting entry of the bacterial spores </a:t>
            </a:r>
            <a:r>
              <a:rPr lang="en-MY" sz="2400" b="1" i="1" dirty="0" smtClean="0">
                <a:cs typeface="Times New Roman" pitchFamily="18" charset="0"/>
              </a:rPr>
              <a:t>into </a:t>
            </a:r>
            <a:r>
              <a:rPr lang="en-MY" sz="2400" b="1" i="1" dirty="0">
                <a:cs typeface="Times New Roman" pitchFamily="18" charset="0"/>
              </a:rPr>
              <a:t>the tissues, though this has not been </a:t>
            </a:r>
            <a:r>
              <a:rPr lang="en-MY" sz="2400" b="1" i="1" dirty="0" smtClean="0">
                <a:cs typeface="Times New Roman" pitchFamily="18" charset="0"/>
              </a:rPr>
              <a:t>proven</a:t>
            </a:r>
          </a:p>
          <a:p>
            <a:r>
              <a:rPr lang="ar-JO" b="1" i="1" dirty="0">
                <a:cs typeface="Times New Roman" pitchFamily="18" charset="0"/>
              </a:rPr>
              <a:t>خاصة عند تناول نباتات خشنة أو مهيجة أو شائكة ؛ تم افتراض أن الغطاء النباتي يسبب جروحًا داخل الجهاز الهضمي ، مما يسمح بدخول الأبواغ البكتيرية إلى الأنسجة ، على الرغم من عدم إثبات </a:t>
            </a:r>
            <a:r>
              <a:rPr lang="ar-JO" b="1" i="1" dirty="0" smtClean="0">
                <a:cs typeface="Times New Roman" pitchFamily="18" charset="0"/>
              </a:rPr>
              <a:t>ذلك</a:t>
            </a:r>
            <a:endParaRPr lang="en-MY" sz="2400" i="1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Carnivores </a:t>
            </a:r>
            <a:r>
              <a:rPr lang="en-MY" sz="2400" b="1" dirty="0">
                <a:cs typeface="Times New Roman" pitchFamily="18" charset="0"/>
              </a:rPr>
              <a:t>may become infected by eating infected </a:t>
            </a:r>
            <a:r>
              <a:rPr lang="en-MY" sz="2400" b="1" dirty="0" smtClean="0">
                <a:cs typeface="Times New Roman" pitchFamily="18" charset="0"/>
              </a:rPr>
              <a:t>animals</a:t>
            </a:r>
          </a:p>
          <a:p>
            <a:r>
              <a:rPr lang="ar-JO" sz="2400" i="1" dirty="0">
                <a:cs typeface="Times New Roman" pitchFamily="18" charset="0"/>
              </a:rPr>
              <a:t>قد تصاب الحيوانات آكلة اللحوم بالعدوى عن طريق أكل الحيوانات المصابة</a:t>
            </a:r>
            <a:endParaRPr lang="en-MY" sz="2400" i="1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Once ingested or placed in an open wound, the bacteria begin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multiplying inside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 animal or human and typically </a:t>
            </a:r>
            <a:endParaRPr lang="en-MY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بمجرد تناولها أو وضعها في جرح مفتوح ، تبدأ البكتيريا في التكاثر داخل الحيوان أو الإنسان وبشكل نموذجي</a:t>
            </a:r>
            <a:endParaRPr lang="en-MY" b="1" dirty="0"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kill the host within a few days or weeks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en-MY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قتل المضيف في غضون أيام أو أسابيع </a:t>
            </a:r>
            <a:r>
              <a:rPr lang="ar-JO" b="1" dirty="0" smtClean="0">
                <a:cs typeface="Times New Roman" pitchFamily="18" charset="0"/>
              </a:rPr>
              <a:t>قليلة</a:t>
            </a:r>
            <a:endParaRPr lang="en-MY" b="1" i="1" dirty="0">
              <a:latin typeface="Garamond" pitchFamily="18" charset="0"/>
            </a:endParaRPr>
          </a:p>
          <a:p>
            <a:r>
              <a:rPr lang="en-MY" sz="2000" b="1" i="1" dirty="0">
                <a:latin typeface="Garamond" pitchFamily="18" charset="0"/>
              </a:rPr>
              <a:t>The spores germinate at the site of entry into the tissues and then spread by the </a:t>
            </a:r>
          </a:p>
          <a:p>
            <a:r>
              <a:rPr lang="en-MY" sz="2000" b="1" i="1" dirty="0">
                <a:latin typeface="Garamond" pitchFamily="18" charset="0"/>
              </a:rPr>
              <a:t>       circulation to the lymphatics, where the bacteria multiply.</a:t>
            </a: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763688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553200" y="404664"/>
            <a:ext cx="2483296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غالبًا ما تصاب الحيوانات العاشبة بالعدوى أثناء الرعي ، وتحدث عدوى الحيوانات الآكلة للنبات عندما تأكل أو تتنفس ، وتحدث الجراثيم أثناء الرعي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84168" y="908720"/>
            <a:ext cx="469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6084168" y="836712"/>
            <a:ext cx="469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52120" y="5492255"/>
            <a:ext cx="3384376" cy="7422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تنبت الجراثيم في موقع الدخول إلى الأنسجة ثم تنتشر عن طريق الدورة الدموية إلى الأوعية اللمفاوية ، حيث تتكاثر البكتيريا.</a:t>
            </a:r>
            <a:endParaRPr lang="en-US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" name="Elbow Connector 11"/>
          <p:cNvCxnSpPr/>
          <p:nvPr/>
        </p:nvCxnSpPr>
        <p:spPr>
          <a:xfrm rot="5400000" flipH="1" flipV="1">
            <a:off x="8618122" y="6295650"/>
            <a:ext cx="426023" cy="331873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18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0" y="3416511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500" b="1" i="1" dirty="0">
                <a:cs typeface="Times New Roman" pitchFamily="18" charset="0"/>
              </a:rPr>
              <a:t>Bacillus </a:t>
            </a:r>
            <a:r>
              <a:rPr lang="en-MY" sz="2500" b="1" i="1" dirty="0" err="1">
                <a:cs typeface="Times New Roman" pitchFamily="18" charset="0"/>
              </a:rPr>
              <a:t>anthracis</a:t>
            </a:r>
            <a:r>
              <a:rPr lang="en-MY" sz="2500" b="1" dirty="0">
                <a:cs typeface="Times New Roman" pitchFamily="18" charset="0"/>
              </a:rPr>
              <a:t> is a rod-shaped, </a:t>
            </a:r>
            <a:r>
              <a:rPr lang="en-MY" sz="2500" b="1" u="sng" dirty="0">
                <a:cs typeface="Times New Roman" pitchFamily="18" charset="0"/>
                <a:hlinkClick r:id="rId2"/>
              </a:rPr>
              <a:t>Gram-positive</a:t>
            </a:r>
            <a:r>
              <a:rPr lang="en-MY" sz="2500" dirty="0">
                <a:cs typeface="Times New Roman" pitchFamily="18" charset="0"/>
              </a:rPr>
              <a:t>,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facultative anaerobic bacterium </a:t>
            </a:r>
            <a:r>
              <a:rPr lang="en-MY" sz="2500" dirty="0">
                <a:cs typeface="Times New Roman" pitchFamily="18" charset="0"/>
              </a:rPr>
              <a:t>about 1 by 9 </a:t>
            </a:r>
            <a:r>
              <a:rPr lang="en-MY" sz="2500" dirty="0" err="1">
                <a:cs typeface="Times New Roman" pitchFamily="18" charset="0"/>
              </a:rPr>
              <a:t>μm</a:t>
            </a:r>
            <a:r>
              <a:rPr lang="en-MY" sz="2500" dirty="0">
                <a:cs typeface="Times New Roman" pitchFamily="18" charset="0"/>
              </a:rPr>
              <a:t> in size.</a:t>
            </a:r>
            <a:r>
              <a:rPr lang="en-MY" sz="2500" u="sng" baseline="30000" dirty="0">
                <a:cs typeface="Times New Roman" pitchFamily="18" charset="0"/>
              </a:rPr>
              <a:t> </a:t>
            </a:r>
            <a:r>
              <a:rPr lang="en-MY" sz="2500" dirty="0">
                <a:cs typeface="Times New Roman" pitchFamily="18" charset="0"/>
              </a:rPr>
              <a:t> </a:t>
            </a:r>
            <a:endParaRPr lang="ar-JO" sz="2500" dirty="0" smtClean="0">
              <a:cs typeface="Times New Roman" pitchFamily="18" charset="0"/>
            </a:endParaRPr>
          </a:p>
          <a:p>
            <a:pPr lvl="0"/>
            <a:r>
              <a:rPr lang="ar-JO" b="1" dirty="0" smtClean="0">
                <a:cs typeface="Times New Roman" pitchFamily="18" charset="0"/>
              </a:rPr>
              <a:t>حجم البكتيريا </a:t>
            </a:r>
            <a:r>
              <a:rPr lang="ar-JO" b="1" dirty="0">
                <a:cs typeface="Times New Roman" pitchFamily="18" charset="0"/>
              </a:rPr>
              <a:t>اللاهوائية الاختيارية </a:t>
            </a:r>
            <a:r>
              <a:rPr lang="ar-JO" b="1" dirty="0" smtClean="0">
                <a:cs typeface="Times New Roman" pitchFamily="18" charset="0"/>
              </a:rPr>
              <a:t>حوالي </a:t>
            </a:r>
            <a:r>
              <a:rPr lang="ar-JO" b="1" dirty="0">
                <a:cs typeface="Times New Roman" pitchFamily="18" charset="0"/>
              </a:rPr>
              <a:t>1 في 9 </a:t>
            </a:r>
            <a:r>
              <a:rPr lang="ar-JO" b="1" dirty="0" smtClean="0">
                <a:cs typeface="Times New Roman" pitchFamily="18" charset="0"/>
              </a:rPr>
              <a:t>ميكرومتر.</a:t>
            </a:r>
            <a:endParaRPr lang="en-MY" b="1" dirty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dirty="0">
                <a:cs typeface="Times New Roman" pitchFamily="18" charset="0"/>
              </a:rPr>
              <a:t> </a:t>
            </a:r>
            <a:r>
              <a:rPr lang="en-MY" sz="2500" u="sng" dirty="0">
                <a:cs typeface="Times New Roman" pitchFamily="18" charset="0"/>
                <a:hlinkClick r:id="rId3"/>
              </a:rPr>
              <a:t>Robert Koch</a:t>
            </a:r>
            <a:r>
              <a:rPr lang="en-MY" sz="2500" dirty="0">
                <a:cs typeface="Times New Roman" pitchFamily="18" charset="0"/>
              </a:rPr>
              <a:t> in</a:t>
            </a:r>
            <a:r>
              <a:rPr lang="en-MY" sz="2500" b="1" dirty="0">
                <a:cs typeface="Times New Roman" pitchFamily="18" charset="0"/>
              </a:rPr>
              <a:t> 1876 </a:t>
            </a:r>
            <a:r>
              <a:rPr lang="en-MY" sz="2500" i="1" dirty="0">
                <a:cs typeface="Times New Roman" pitchFamily="18" charset="0"/>
              </a:rPr>
              <a:t>blood sample from an infected cow</a:t>
            </a:r>
            <a:r>
              <a:rPr lang="en-MY" sz="2500" i="1" dirty="0" smtClean="0">
                <a:cs typeface="Times New Roman" pitchFamily="18" charset="0"/>
              </a:rPr>
              <a:t>,</a:t>
            </a:r>
            <a:endParaRPr lang="ar-JO" sz="2500" i="1" dirty="0" smtClean="0">
              <a:cs typeface="Times New Roman" pitchFamily="18" charset="0"/>
            </a:endParaRPr>
          </a:p>
          <a:p>
            <a:pPr lvl="0"/>
            <a:r>
              <a:rPr lang="ar-JO" b="1" dirty="0">
                <a:cs typeface="Times New Roman" pitchFamily="18" charset="0"/>
              </a:rPr>
              <a:t>روبرت كوخ عام 1876 عينة دم من بقرة مصابة ،</a:t>
            </a:r>
            <a:endParaRPr lang="en-MY" b="1" dirty="0" smtClean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500" i="1" dirty="0" smtClean="0">
                <a:cs typeface="Times New Roman" pitchFamily="18" charset="0"/>
              </a:rPr>
              <a:t> </a:t>
            </a:r>
            <a:r>
              <a:rPr lang="en-MY" sz="2500" i="1" dirty="0">
                <a:cs typeface="Times New Roman" pitchFamily="18" charset="0"/>
              </a:rPr>
              <a:t>isolated the bacteria, and put them into a mouse.</a:t>
            </a:r>
            <a:r>
              <a:rPr lang="en-MY" sz="2500" i="1" u="sng" baseline="30000" dirty="0">
                <a:cs typeface="Times New Roman" pitchFamily="18" charset="0"/>
              </a:rPr>
              <a:t> </a:t>
            </a:r>
            <a:r>
              <a:rPr lang="en-MY" sz="2500" i="1" dirty="0">
                <a:cs typeface="Times New Roman" pitchFamily="18" charset="0"/>
              </a:rPr>
              <a:t> </a:t>
            </a:r>
            <a:endParaRPr lang="ar-JO" sz="2500" i="1" dirty="0" smtClean="0"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ar-JO" b="1" dirty="0" smtClean="0">
                <a:cs typeface="Times New Roman" pitchFamily="18" charset="0"/>
              </a:rPr>
              <a:t>فصل </a:t>
            </a:r>
            <a:r>
              <a:rPr lang="ar-JO" b="1" dirty="0">
                <a:cs typeface="Times New Roman" pitchFamily="18" charset="0"/>
              </a:rPr>
              <a:t>البكتيريا ووضعها في فأر.</a:t>
            </a:r>
            <a:endParaRPr lang="en-MY" b="1" dirty="0">
              <a:cs typeface="Times New Roman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cs typeface="Times New Roman" pitchFamily="18" charset="0"/>
              </a:rPr>
              <a:t>bacterium normally in spore form in the soil,  and </a:t>
            </a:r>
            <a:r>
              <a:rPr lang="en-MY" sz="2400" b="1" dirty="0" smtClean="0">
                <a:cs typeface="Times New Roman" pitchFamily="18" charset="0"/>
              </a:rPr>
              <a:t>can survive </a:t>
            </a:r>
            <a:r>
              <a:rPr lang="en-MY" sz="2400" b="1" dirty="0">
                <a:cs typeface="Times New Roman" pitchFamily="18" charset="0"/>
              </a:rPr>
              <a:t>for decades or even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centuries in this harsh conditions</a:t>
            </a:r>
            <a:r>
              <a:rPr lang="en-MY" sz="25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endParaRPr lang="ar-JO" sz="25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ar-JO" b="1" dirty="0">
                <a:solidFill>
                  <a:prstClr val="black"/>
                </a:solidFill>
                <a:cs typeface="Times New Roman" pitchFamily="18" charset="0"/>
              </a:rPr>
              <a:t>عادة ما تكون البكتيريا في بوغ في التربة ، ويمكن أن تعيش لعقود أو حتى قرون في هذه الظروف القاسية</a:t>
            </a:r>
            <a:endParaRPr lang="en-MY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5" name="Picture 4" descr="https://upload.wikimedia.org/wikipedia/commons/thumb/a/a1/Bacillus_anthracis_Gram.jpg/220px-Bacillus_anthracis_Gram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960" y="2416054"/>
            <a:ext cx="1849524" cy="140922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15516" y="476672"/>
            <a:ext cx="87129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infection caused by the   </a:t>
            </a:r>
            <a:r>
              <a:rPr lang="en-MY" sz="2500" b="1" i="1" dirty="0">
                <a:solidFill>
                  <a:srgbClr val="FF0000"/>
                </a:solidFill>
                <a:cs typeface="Times New Roman" pitchFamily="18" charset="0"/>
              </a:rPr>
              <a:t>Bacillus </a:t>
            </a:r>
            <a:r>
              <a:rPr lang="en-MY" sz="2500" b="1" i="1" dirty="0" err="1">
                <a:solidFill>
                  <a:srgbClr val="FF0000"/>
                </a:solidFill>
                <a:cs typeface="Times New Roman" pitchFamily="18" charset="0"/>
              </a:rPr>
              <a:t>anthracis</a:t>
            </a:r>
            <a:r>
              <a:rPr lang="en-MY" sz="2500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1200" b="1" i="1" dirty="0">
                <a:cs typeface="Times New Roman" pitchFamily="18" charset="0"/>
              </a:rPr>
              <a:t> </a:t>
            </a:r>
            <a:r>
              <a:rPr lang="ar-JO" sz="1200" b="1" i="1" dirty="0">
                <a:cs typeface="Times New Roman" pitchFamily="18" charset="0"/>
              </a:rPr>
              <a:t>العدوى التي تسببها </a:t>
            </a:r>
            <a:r>
              <a:rPr lang="ar-JO" sz="1200" b="1" i="1" dirty="0" smtClean="0">
                <a:cs typeface="Times New Roman" pitchFamily="18" charset="0"/>
              </a:rPr>
              <a:t>جراثيم </a:t>
            </a:r>
            <a:r>
              <a:rPr lang="ar-JO" sz="1200" b="1" i="1" dirty="0">
                <a:cs typeface="Times New Roman" pitchFamily="18" charset="0"/>
              </a:rPr>
              <a:t>الجمرة الخبيثة</a:t>
            </a:r>
            <a:r>
              <a:rPr lang="en-MY" sz="1200" b="1" i="1" dirty="0" smtClean="0">
                <a:cs typeface="Times New Roman" pitchFamily="18" charset="0"/>
              </a:rPr>
              <a:t>      </a:t>
            </a:r>
            <a:endParaRPr lang="en-MY" sz="25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The anthrax bacillus originally gains entry through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 small breaks in</a:t>
            </a:r>
            <a:r>
              <a:rPr lang="en-MY" sz="2500" dirty="0">
                <a:cs typeface="Times New Roman" pitchFamily="18" charset="0"/>
              </a:rPr>
              <a:t> </a:t>
            </a:r>
            <a:r>
              <a:rPr lang="en-MY" sz="2500" b="1" dirty="0">
                <a:cs typeface="Times New Roman" pitchFamily="18" charset="0"/>
              </a:rPr>
              <a:t>the </a:t>
            </a:r>
            <a:r>
              <a:rPr lang="en-MY" sz="2500" b="1" dirty="0" smtClean="0">
                <a:cs typeface="Times New Roman" pitchFamily="18" charset="0"/>
              </a:rPr>
              <a:t>skin </a:t>
            </a:r>
            <a:r>
              <a:rPr lang="ar-JO" sz="1600" b="1" dirty="0">
                <a:cs typeface="Times New Roman" pitchFamily="18" charset="0"/>
              </a:rPr>
              <a:t>تكتسب </a:t>
            </a:r>
            <a:r>
              <a:rPr lang="ar-JO" sz="1600" b="1" dirty="0" smtClean="0">
                <a:cs typeface="Times New Roman" pitchFamily="18" charset="0"/>
              </a:rPr>
              <a:t>جرثومة </a:t>
            </a:r>
            <a:r>
              <a:rPr lang="ar-JO" sz="1600" b="1" dirty="0">
                <a:cs typeface="Times New Roman" pitchFamily="18" charset="0"/>
              </a:rPr>
              <a:t>الجمرة الخبيثة في الأصل الدخول من خلال شقوق صغيرة في الجلد</a:t>
            </a:r>
            <a:endParaRPr lang="en-MY" sz="16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>
                <a:cs typeface="Times New Roman" pitchFamily="18" charset="0"/>
              </a:rPr>
              <a:t>In general, an infected human </a:t>
            </a:r>
            <a:r>
              <a:rPr lang="en-MY" sz="2500" b="1" dirty="0">
                <a:solidFill>
                  <a:srgbClr val="0070C0"/>
                </a:solidFill>
                <a:cs typeface="Times New Roman" pitchFamily="18" charset="0"/>
              </a:rPr>
              <a:t>is quarantined</a:t>
            </a:r>
            <a:r>
              <a:rPr lang="en-MY" sz="2500" dirty="0">
                <a:solidFill>
                  <a:srgbClr val="0070C0"/>
                </a:solidFill>
                <a:cs typeface="Times New Roman" pitchFamily="18" charset="0"/>
              </a:rPr>
              <a:t>. </a:t>
            </a:r>
            <a:endParaRPr lang="ar-JO" sz="25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500" b="1" dirty="0" smtClean="0">
                <a:cs typeface="Times New Roman" pitchFamily="18" charset="0"/>
              </a:rPr>
              <a:t>However, anthrax </a:t>
            </a:r>
            <a:r>
              <a:rPr lang="en-MY" sz="2500" b="1" dirty="0" smtClean="0">
                <a:solidFill>
                  <a:srgbClr val="FF0000"/>
                </a:solidFill>
                <a:cs typeface="Times New Roman" pitchFamily="18" charset="0"/>
              </a:rPr>
              <a:t>does not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usually </a:t>
            </a:r>
            <a:r>
              <a:rPr lang="en-MY" sz="2500" b="1" dirty="0" smtClean="0">
                <a:cs typeface="Times New Roman" pitchFamily="18" charset="0"/>
              </a:rPr>
              <a:t>spread 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from an infected </a:t>
            </a:r>
            <a:r>
              <a:rPr lang="en-MY" sz="2500" b="1" dirty="0" smtClean="0">
                <a:cs typeface="Times New Roman" pitchFamily="18" charset="0"/>
              </a:rPr>
              <a:t>human</a:t>
            </a:r>
            <a:r>
              <a:rPr lang="en-MY" sz="2500" b="1" dirty="0" smtClean="0">
                <a:solidFill>
                  <a:srgbClr val="0070C0"/>
                </a:solidFill>
                <a:cs typeface="Times New Roman" pitchFamily="18" charset="0"/>
              </a:rPr>
              <a:t> to an uninfected </a:t>
            </a:r>
            <a:r>
              <a:rPr lang="en-MY" sz="2500" b="1" dirty="0" smtClean="0"/>
              <a:t>human. </a:t>
            </a:r>
            <a:endParaRPr lang="en-MY" sz="2500" b="1" dirty="0"/>
          </a:p>
        </p:txBody>
      </p:sp>
      <p:sp>
        <p:nvSpPr>
          <p:cNvPr id="7" name="Rectangle 6"/>
          <p:cNvSpPr/>
          <p:nvPr/>
        </p:nvSpPr>
        <p:spPr>
          <a:xfrm>
            <a:off x="6732240" y="1628799"/>
            <a:ext cx="2411760" cy="477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b="1" dirty="0"/>
              <a:t>بشكل عام ، يتم وضع الإنسان المصاب في الحجر الصحي.</a:t>
            </a:r>
            <a:endParaRPr lang="en-US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3995936" y="2719265"/>
            <a:ext cx="32267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ومع</a:t>
            </a:r>
            <a:r>
              <a:rPr lang="en-US" b="1" dirty="0"/>
              <a:t> </a:t>
            </a:r>
            <a:r>
              <a:rPr lang="en-US" b="1" dirty="0" err="1"/>
              <a:t>ذلك</a:t>
            </a:r>
            <a:r>
              <a:rPr lang="en-US" b="1" dirty="0"/>
              <a:t> ، </a:t>
            </a:r>
            <a:r>
              <a:rPr lang="en-US" b="1" dirty="0" err="1"/>
              <a:t>لا</a:t>
            </a:r>
            <a:r>
              <a:rPr lang="en-US" b="1" dirty="0"/>
              <a:t> </a:t>
            </a:r>
            <a:r>
              <a:rPr lang="en-US" b="1" dirty="0" err="1"/>
              <a:t>تنتقل</a:t>
            </a:r>
            <a:r>
              <a:rPr lang="en-US" b="1" dirty="0"/>
              <a:t> </a:t>
            </a:r>
            <a:r>
              <a:rPr lang="en-US" b="1" dirty="0" err="1"/>
              <a:t>الجمرة</a:t>
            </a:r>
            <a:r>
              <a:rPr lang="en-US" b="1" dirty="0"/>
              <a:t> </a:t>
            </a:r>
            <a:r>
              <a:rPr lang="en-US" b="1" dirty="0" err="1"/>
              <a:t>الخبيثة</a:t>
            </a:r>
            <a:r>
              <a:rPr lang="en-US" b="1" dirty="0"/>
              <a:t> </a:t>
            </a:r>
            <a:r>
              <a:rPr lang="en-US" b="1" dirty="0" err="1"/>
              <a:t>عادة</a:t>
            </a:r>
            <a:r>
              <a:rPr lang="en-US" b="1" dirty="0"/>
              <a:t> </a:t>
            </a:r>
            <a:r>
              <a:rPr lang="en-US" b="1" dirty="0" err="1"/>
              <a:t>من</a:t>
            </a:r>
            <a:r>
              <a:rPr lang="en-US" b="1" dirty="0"/>
              <a:t> </a:t>
            </a:r>
            <a:r>
              <a:rPr lang="en-US" b="1" dirty="0" err="1"/>
              <a:t>إنسان</a:t>
            </a:r>
            <a:r>
              <a:rPr lang="en-US" b="1" dirty="0"/>
              <a:t> </a:t>
            </a:r>
            <a:r>
              <a:rPr lang="en-US" b="1" dirty="0" err="1"/>
              <a:t>مصاب</a:t>
            </a:r>
            <a:r>
              <a:rPr lang="en-US" b="1" dirty="0"/>
              <a:t> </a:t>
            </a:r>
            <a:r>
              <a:rPr lang="en-US" b="1" dirty="0" err="1"/>
              <a:t>إلى</a:t>
            </a:r>
            <a:r>
              <a:rPr lang="en-US" b="1" dirty="0"/>
              <a:t> </a:t>
            </a:r>
            <a:r>
              <a:rPr lang="en-US" b="1" dirty="0" err="1"/>
              <a:t>إنسان</a:t>
            </a:r>
            <a:r>
              <a:rPr lang="en-US" b="1" dirty="0"/>
              <a:t> </a:t>
            </a:r>
            <a:r>
              <a:rPr lang="en-US" b="1" dirty="0" err="1"/>
              <a:t>غير</a:t>
            </a:r>
            <a:r>
              <a:rPr lang="en-US" b="1" dirty="0"/>
              <a:t> </a:t>
            </a:r>
            <a:r>
              <a:rPr lang="en-US" b="1" dirty="0" err="1"/>
              <a:t>مصاب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72354" y="3170812"/>
            <a:ext cx="3626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b="1" dirty="0" smtClean="0"/>
              <a:t>جراثيم</a:t>
            </a:r>
            <a:r>
              <a:rPr lang="en-US" b="1" dirty="0" smtClean="0"/>
              <a:t> </a:t>
            </a:r>
            <a:r>
              <a:rPr lang="en-US" b="1" dirty="0" err="1"/>
              <a:t>الجمرة</a:t>
            </a:r>
            <a:r>
              <a:rPr lang="en-US" b="1" dirty="0"/>
              <a:t> </a:t>
            </a:r>
            <a:r>
              <a:rPr lang="en-US" b="1" dirty="0" err="1"/>
              <a:t>الخبيثة</a:t>
            </a:r>
            <a:r>
              <a:rPr lang="en-US" b="1" dirty="0"/>
              <a:t> </a:t>
            </a:r>
            <a:r>
              <a:rPr lang="en-US" b="1" dirty="0" err="1"/>
              <a:t>هي</a:t>
            </a:r>
            <a:r>
              <a:rPr lang="en-US" b="1" dirty="0"/>
              <a:t> </a:t>
            </a:r>
            <a:r>
              <a:rPr lang="en-US" b="1" dirty="0" err="1"/>
              <a:t>قضيب</a:t>
            </a:r>
            <a:r>
              <a:rPr lang="en-US" b="1" dirty="0"/>
              <a:t> </a:t>
            </a:r>
            <a:r>
              <a:rPr lang="ar-JO" b="1" dirty="0" smtClean="0"/>
              <a:t>موجبة</a:t>
            </a:r>
            <a:r>
              <a:rPr lang="en-US" b="1" dirty="0" smtClean="0"/>
              <a:t> </a:t>
            </a:r>
            <a:r>
              <a:rPr lang="en-US" b="1" dirty="0" err="1"/>
              <a:t>الجرام</a:t>
            </a:r>
            <a:endParaRPr lang="en-US" b="1" dirty="0"/>
          </a:p>
        </p:txBody>
      </p:sp>
      <p:sp>
        <p:nvSpPr>
          <p:cNvPr id="10" name="Down Arrow 9"/>
          <p:cNvSpPr/>
          <p:nvPr/>
        </p:nvSpPr>
        <p:spPr>
          <a:xfrm>
            <a:off x="5076056" y="2416054"/>
            <a:ext cx="144016" cy="3155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-14382"/>
            <a:ext cx="8507288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         Harmful Effects</a:t>
            </a:r>
            <a:r>
              <a:rPr lang="ar-JO" sz="28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الآثار </a:t>
            </a:r>
            <a:r>
              <a:rPr lang="ar-JO" sz="28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الضارة </a:t>
            </a:r>
            <a:endParaRPr lang="en-MY" sz="2800" dirty="0" smtClean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i="1" dirty="0" smtClean="0">
                <a:solidFill>
                  <a:srgbClr val="FF0000"/>
                </a:solidFill>
              </a:rPr>
              <a:t>       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Local</a:t>
            </a:r>
            <a:r>
              <a:rPr lang="ar-JO" sz="2600" b="1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ar-JO" dirty="0" smtClean="0"/>
              <a:t>دَاخِلِيّ  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800" b="1" dirty="0" smtClean="0"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At </a:t>
            </a:r>
            <a:r>
              <a:rPr lang="en-MY" sz="2400" b="1" dirty="0">
                <a:cs typeface="Times New Roman" pitchFamily="18" charset="0"/>
              </a:rPr>
              <a:t>the site of entry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vesicles develop </a:t>
            </a:r>
            <a:r>
              <a:rPr lang="en-MY" sz="2400" b="1" dirty="0">
                <a:cs typeface="Times New Roman" pitchFamily="18" charset="0"/>
              </a:rPr>
              <a:t>initially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progress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to a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depressed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black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eschar</a:t>
            </a:r>
            <a:r>
              <a:rPr lang="ar-AE" sz="2400" b="1" dirty="0">
                <a:solidFill>
                  <a:srgbClr val="0070C0"/>
                </a:solidFill>
                <a:cs typeface="Times New Roman" pitchFamily="18" charset="0"/>
              </a:rPr>
              <a:t>ندبة</a:t>
            </a:r>
            <a:r>
              <a:rPr lang="en-MY" sz="2400" b="1" dirty="0" smtClean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at times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surrounded</a:t>
            </a:r>
            <a:r>
              <a:rPr lang="ar-JO" sz="24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by </a:t>
            </a:r>
            <a:r>
              <a:rPr lang="en-MY" sz="2400" b="1" dirty="0">
                <a:cs typeface="Times New Roman" pitchFamily="18" charset="0"/>
              </a:rPr>
              <a:t>mild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moderate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oedema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Pain is unusual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ar-JO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ar-JO" sz="1400" b="1" dirty="0">
                <a:cs typeface="Times New Roman" pitchFamily="18" charset="0"/>
              </a:rPr>
              <a:t>في موقع دخول الحويصلات تتطور في البداية وتتقدم إلى ندبة سوداء مكتئبة ، محاطة أحيانًا بوذمة خفيفة إلى معتدلة. الألم غير معتاد.</a:t>
            </a:r>
            <a:endParaRPr lang="en-MY" sz="14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        </a:t>
            </a:r>
            <a:r>
              <a:rPr lang="en-MY" sz="2600" b="1" i="1" dirty="0" smtClean="0">
                <a:solidFill>
                  <a:srgbClr val="FF0000"/>
                </a:solidFill>
                <a:cs typeface="Times New Roman" pitchFamily="18" charset="0"/>
              </a:rPr>
              <a:t>Systemic</a:t>
            </a:r>
            <a:r>
              <a:rPr lang="ar-JO" sz="26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ar-JO" sz="2600" b="1" i="1" dirty="0" smtClean="0">
                <a:cs typeface="Times New Roman" pitchFamily="18" charset="0"/>
              </a:rPr>
              <a:t>النظامي</a:t>
            </a:r>
            <a:r>
              <a:rPr lang="ar-JO" sz="26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en-MY" sz="26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The disease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spreads </a:t>
            </a:r>
            <a:r>
              <a:rPr lang="en-MY" sz="2400" b="1" dirty="0">
                <a:cs typeface="Times New Roman" pitchFamily="18" charset="0"/>
              </a:rPr>
              <a:t>from the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local area </a:t>
            </a:r>
            <a:r>
              <a:rPr lang="en-MY" sz="2400" b="1" dirty="0">
                <a:cs typeface="Times New Roman" pitchFamily="18" charset="0"/>
              </a:rPr>
              <a:t>through the </a:t>
            </a:r>
            <a:endParaRPr lang="en-MY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regional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lymph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nodes 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blood stream</a:t>
            </a:r>
            <a:r>
              <a:rPr lang="en-MY" sz="2400" b="1" dirty="0">
                <a:cs typeface="Times New Roman" pitchFamily="18" charset="0"/>
              </a:rPr>
              <a:t>, which may </a:t>
            </a:r>
            <a:r>
              <a:rPr lang="en-MY" sz="2400" b="1" dirty="0" smtClean="0">
                <a:cs typeface="Times New Roman" pitchFamily="18" charset="0"/>
              </a:rPr>
              <a:t>result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overwhelming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septicaemia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death</a:t>
            </a:r>
            <a:r>
              <a:rPr lang="en-MY" sz="2400" b="1" dirty="0">
                <a:cs typeface="Times New Roman" pitchFamily="18" charset="0"/>
              </a:rPr>
              <a:t> in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untreated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c</a:t>
            </a:r>
            <a:r>
              <a:rPr lang="en-MY" sz="2400" b="1" dirty="0" smtClean="0">
                <a:cs typeface="Times New Roman" pitchFamily="18" charset="0"/>
              </a:rPr>
              <a:t>ases.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JO" b="1" dirty="0">
                <a:solidFill>
                  <a:srgbClr val="002060"/>
                </a:solidFill>
                <a:cs typeface="Times New Roman" pitchFamily="18" charset="0"/>
              </a:rPr>
              <a:t>ينتشر المرض من المنطقة المحلية من خلال العقد الليمفاوية الإقليمية ومجرى الدم ، مما قد يؤدي إلى تسمم الدم الشديد والوفاة في الحالات غير المعالجة</a:t>
            </a:r>
            <a:endParaRPr lang="en-MY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Inhalation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of anthrax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spores causes </a:t>
            </a:r>
            <a:r>
              <a:rPr lang="en-MY" sz="2400" b="1" dirty="0">
                <a:cs typeface="Times New Roman" pitchFamily="18" charset="0"/>
              </a:rPr>
              <a:t>initial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symptoms</a:t>
            </a:r>
            <a:r>
              <a:rPr lang="en-MY" sz="2400" b="1" dirty="0">
                <a:cs typeface="Times New Roman" pitchFamily="18" charset="0"/>
              </a:rPr>
              <a:t> that </a:t>
            </a:r>
            <a:r>
              <a:rPr lang="en-MY" sz="2400" b="1" dirty="0" smtClean="0">
                <a:cs typeface="Times New Roman" pitchFamily="18" charset="0"/>
              </a:rPr>
              <a:t>are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mild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nonspecific</a:t>
            </a:r>
            <a:r>
              <a:rPr lang="en-MY" sz="2400" b="1" dirty="0">
                <a:cs typeface="Times New Roman" pitchFamily="18" charset="0"/>
              </a:rPr>
              <a:t> resembling a common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upper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respiratory infection. </a:t>
            </a:r>
            <a:r>
              <a:rPr lang="ar-JO" sz="1600" b="1" dirty="0">
                <a:solidFill>
                  <a:srgbClr val="FF0000"/>
                </a:solidFill>
                <a:cs typeface="Times New Roman" pitchFamily="18" charset="0"/>
              </a:rPr>
              <a:t>يتسبب استنشاق جراثيم الجمرة الخبيثة في ظهور أعراض أولية خفيفة وغير محددة تشبه عدوى الجهاز التنفسي العلوي الشائعة</a:t>
            </a:r>
            <a:endParaRPr lang="en-MY" sz="1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Respiratory </a:t>
            </a:r>
            <a:r>
              <a:rPr lang="en-MY" sz="2400" b="1" dirty="0">
                <a:cs typeface="Times New Roman" pitchFamily="18" charset="0"/>
              </a:rPr>
              <a:t>distress,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fever,</a:t>
            </a:r>
            <a:r>
              <a:rPr lang="en-MY" sz="2400" b="1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shock</a:t>
            </a:r>
            <a:r>
              <a:rPr lang="en-MY" sz="2400" b="1" dirty="0">
                <a:cs typeface="Times New Roman" pitchFamily="18" charset="0"/>
              </a:rPr>
              <a:t> follow in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3-5 days,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death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commonly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7 to 24 hours </a:t>
            </a:r>
            <a:r>
              <a:rPr lang="en-MY" sz="2400" b="1" dirty="0" smtClean="0">
                <a:cs typeface="Times New Roman" pitchFamily="18" charset="0"/>
              </a:rPr>
              <a:t>thereafter</a:t>
            </a:r>
            <a:endParaRPr lang="ar-JO" sz="24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ar-JO" b="1" dirty="0">
                <a:cs typeface="Times New Roman" pitchFamily="18" charset="0"/>
              </a:rPr>
              <a:t>وتتبع الضائقة التنفسية والحمى والصدمة في غضون 3-5 أيام ، وعادة ما تكون الوفاة بعد ذلك بـ 7 إلى 24 ساعة</a:t>
            </a:r>
            <a:endParaRPr lang="en-MY" b="1" dirty="0">
              <a:cs typeface="Times New Roman" pitchFamily="18" charset="0"/>
            </a:endParaRPr>
          </a:p>
        </p:txBody>
      </p:sp>
      <p:pic>
        <p:nvPicPr>
          <p:cNvPr id="3" name="Picture 2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16632"/>
            <a:ext cx="1800200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7784" y="6538912"/>
            <a:ext cx="2133600" cy="365125"/>
          </a:xfrm>
        </p:spPr>
        <p:txBody>
          <a:bodyPr/>
          <a:lstStyle/>
          <a:p>
            <a:r>
              <a:rPr lang="en-MY" dirty="0" smtClean="0"/>
              <a:t>8/3/2021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0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3754" y="25973"/>
            <a:ext cx="9100417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The spores of anthrax are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able to survive </a:t>
            </a:r>
            <a:r>
              <a:rPr lang="en-MY" sz="2400" b="1" dirty="0" smtClean="0">
                <a:cs typeface="Times New Roman" pitchFamily="18" charset="0"/>
              </a:rPr>
              <a:t>in harsh conditions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b="1" dirty="0" smtClean="0">
                <a:cs typeface="Times New Roman" pitchFamily="18" charset="0"/>
              </a:rPr>
              <a:t>     for decades or even centuries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ar-JO" sz="2400" dirty="0" smtClean="0">
              <a:cs typeface="Times New Roman" pitchFamily="18" charset="0"/>
            </a:endParaRPr>
          </a:p>
          <a:p>
            <a:r>
              <a:rPr lang="ar-JO" sz="2000" b="1" dirty="0">
                <a:cs typeface="Times New Roman" pitchFamily="18" charset="0"/>
              </a:rPr>
              <a:t>تستطيع جراثيم الجمرة الخبيثة البقاء على قيد الحياة في ظروف قاسية لعقود أو حتى قرون</a:t>
            </a:r>
            <a:r>
              <a:rPr lang="ar-JO" sz="2000" b="1" dirty="0" smtClean="0">
                <a:cs typeface="Times New Roman" pitchFamily="18" charset="0"/>
              </a:rPr>
              <a:t>.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 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Occupational exposure to;</a:t>
            </a:r>
            <a:r>
              <a:rPr lang="en-MY" sz="2400" u="sng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ar-JO" sz="2400" u="sng" dirty="0">
                <a:cs typeface="Times New Roman" pitchFamily="18" charset="0"/>
              </a:rPr>
              <a:t>التعرض المهني ل</a:t>
            </a:r>
            <a:endParaRPr lang="en-MY" sz="2400" u="sng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infected animals 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their products </a:t>
            </a:r>
            <a:r>
              <a:rPr lang="en-MY" sz="2400" dirty="0" smtClean="0">
                <a:cs typeface="Times New Roman" pitchFamily="18" charset="0"/>
              </a:rPr>
              <a:t>(</a:t>
            </a:r>
            <a:r>
              <a:rPr lang="en-MY" sz="2400" b="1" i="1" dirty="0" smtClean="0">
                <a:cs typeface="Times New Roman" pitchFamily="18" charset="0"/>
              </a:rPr>
              <a:t>such as skin, wool,&amp; meat</a:t>
            </a:r>
            <a:r>
              <a:rPr lang="en-MY" sz="2400" i="1" dirty="0" smtClean="0">
                <a:cs typeface="Times New Roman" pitchFamily="18" charset="0"/>
              </a:rPr>
              <a:t>) </a:t>
            </a:r>
          </a:p>
          <a:p>
            <a:r>
              <a:rPr lang="en-MY" sz="2400" b="1" dirty="0" smtClean="0">
                <a:cs typeface="Times New Roman" pitchFamily="18" charset="0"/>
              </a:rPr>
              <a:t>       is the usual pathway of exposure for humans. </a:t>
            </a:r>
            <a:endParaRPr lang="ar-JO" sz="2400" b="1" dirty="0" smtClean="0"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الحيوانات المصابة أو منتجاتها (مثل الجلد والصوف واللحوم) هي المسار المعتاد لتعرض البشر</a:t>
            </a:r>
            <a:endParaRPr lang="en-MY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Workers who are exposed to</a:t>
            </a:r>
            <a:endParaRPr lang="en-MY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dead animals </a:t>
            </a:r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animal products </a:t>
            </a:r>
            <a:r>
              <a:rPr lang="en-MY" sz="2400" b="1" dirty="0" smtClean="0">
                <a:cs typeface="Times New Roman" pitchFamily="18" charset="0"/>
              </a:rPr>
              <a:t>are at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the highest risk, </a:t>
            </a:r>
            <a:endParaRPr lang="en-MY" sz="2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400" b="1" dirty="0" smtClean="0">
                <a:cs typeface="Times New Roman" pitchFamily="18" charset="0"/>
              </a:rPr>
              <a:t>especially in countries where anthrax is more common.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1600" b="1" dirty="0" smtClean="0">
                <a:cs typeface="Times New Roman" pitchFamily="18" charset="0"/>
              </a:rPr>
              <a:t> </a:t>
            </a:r>
            <a:r>
              <a:rPr lang="ar-JO" sz="1600" b="1" dirty="0">
                <a:cs typeface="Times New Roman" pitchFamily="18" charset="0"/>
              </a:rPr>
              <a:t>العمال الذين يتعرضون للحيوانات النافقة والمنتجات الحيوانية هم الأكثر عرضة للخطر ، لا سيما في البلدان التي ينتشر فيها الجمرة الخبيثة</a:t>
            </a:r>
            <a:endParaRPr lang="en-MY" sz="16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Anthrax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in livestock grazing on </a:t>
            </a:r>
            <a:r>
              <a:rPr lang="en-MY" sz="2400" b="1" dirty="0" smtClean="0">
                <a:solidFill>
                  <a:srgbClr val="CC0099"/>
                </a:solidFill>
                <a:cs typeface="Times New Roman" pitchFamily="18" charset="0"/>
              </a:rPr>
              <a:t>open range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where they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mix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with wild animals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still occasionally </a:t>
            </a:r>
            <a:r>
              <a:rPr lang="en-MY" sz="2400" b="1" dirty="0" smtClean="0">
                <a:cs typeface="Times New Roman" pitchFamily="18" charset="0"/>
              </a:rPr>
              <a:t>occurs in the United States and elsewhere.</a:t>
            </a:r>
            <a:r>
              <a:rPr lang="en-MY" sz="1600" b="1" dirty="0" smtClean="0">
                <a:cs typeface="Times New Roman" pitchFamily="18" charset="0"/>
              </a:rPr>
              <a:t> </a:t>
            </a:r>
            <a:r>
              <a:rPr lang="ar-JO" sz="1600" b="1" dirty="0">
                <a:cs typeface="Times New Roman" pitchFamily="18" charset="0"/>
              </a:rPr>
              <a:t>لا تزال الجمرة الخبيثة في رعي الماشية في مناطق مفتوحة حيث تختلط بالحيوانات البرية تحدث أحيانًا في الولايات المتحدة وأماكن أخرى.</a:t>
            </a:r>
            <a:endParaRPr lang="en-US" sz="1600" b="1" dirty="0"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handling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infected animals</a:t>
            </a:r>
            <a:r>
              <a:rPr lang="en-MY" sz="2400" dirty="0">
                <a:cs typeface="Times New Roman" pitchFamily="18" charset="0"/>
              </a:rPr>
              <a:t>, their wool, or their </a:t>
            </a:r>
            <a:r>
              <a:rPr lang="en-MY" sz="2400" dirty="0" smtClean="0">
                <a:cs typeface="Times New Roman" pitchFamily="18" charset="0"/>
              </a:rPr>
              <a:t>hides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JO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التعامل مع الحيوانات المصابة أو صوفها أو جلودها</a:t>
            </a:r>
            <a:endParaRPr lang="en-MY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890887" y="6281832"/>
            <a:ext cx="22025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400" b="1" dirty="0" smtClean="0">
                <a:solidFill>
                  <a:srgbClr val="0070C0"/>
                </a:solidFill>
                <a:latin typeface="Garamond" pitchFamily="18" charset="0"/>
              </a:rPr>
              <a:t>de</a:t>
            </a:r>
            <a:endParaRPr lang="en-MY" sz="1400" dirty="0">
              <a:solidFill>
                <a:schemeClr val="bg1"/>
              </a:solidFill>
            </a:endParaRP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192651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5944850"/>
            <a:ext cx="2133600" cy="365125"/>
          </a:xfrm>
        </p:spPr>
        <p:txBody>
          <a:bodyPr/>
          <a:lstStyle/>
          <a:p>
            <a:r>
              <a:rPr lang="en-MY" b="1" dirty="0">
                <a:solidFill>
                  <a:schemeClr val="bg1"/>
                </a:solidFill>
                <a:cs typeface="Times New Roman" pitchFamily="18" charset="0"/>
              </a:rPr>
              <a:t>Many workers who deal </a:t>
            </a:r>
            <a:fld id="{6833A795-1C12-4395-A803-7C6BE0D93AC5}" type="slidenum">
              <a:rPr lang="en-MY" smtClean="0"/>
              <a:t>7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6993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692696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Many workers who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deal with wool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animal hides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are  routinely exposed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low levels 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anthrax spores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, 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but most </a:t>
            </a:r>
            <a:endParaRPr lang="en-MY" sz="24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exposure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levels are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sufficient </a:t>
            </a:r>
            <a:r>
              <a:rPr lang="en-MY" sz="2400" b="1" dirty="0">
                <a:solidFill>
                  <a:prstClr val="black"/>
                </a:solidFill>
                <a:cs typeface="Times New Roman" pitchFamily="18" charset="0"/>
              </a:rPr>
              <a:t>to develop anthrax </a:t>
            </a:r>
            <a:r>
              <a:rPr lang="en-MY" sz="2400" b="1" dirty="0" smtClean="0">
                <a:solidFill>
                  <a:prstClr val="black"/>
                </a:solidFill>
                <a:cs typeface="Times New Roman" pitchFamily="18" charset="0"/>
              </a:rPr>
              <a:t>infections</a:t>
            </a:r>
          </a:p>
          <a:p>
            <a:r>
              <a:rPr lang="ar-JO" b="1" dirty="0">
                <a:solidFill>
                  <a:prstClr val="black"/>
                </a:solidFill>
                <a:cs typeface="Times New Roman" pitchFamily="18" charset="0"/>
              </a:rPr>
              <a:t>يتعرض العديد من العمال الذين يتعاملون مع الصوف وجلود الحيوانات بشكل روتيني لمستويات منخفضة من جراثيم الجمرة الخبيثة ، ولكن معظم مستويات التعرض ليست كافية للإصابة بعدوى الجمرة الخبيثة</a:t>
            </a:r>
            <a:endParaRPr lang="en-MY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lethal infectio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</a:t>
            </a:r>
            <a:r>
              <a:rPr lang="en-MY" sz="2400" dirty="0">
                <a:cs typeface="Times New Roman" pitchFamily="18" charset="0"/>
              </a:rPr>
              <a:t>reported to result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from inhalation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about 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      10,000–20,000 spores</a:t>
            </a:r>
            <a:r>
              <a:rPr lang="en-MY" sz="2400" b="1" dirty="0">
                <a:cs typeface="Times New Roman" pitchFamily="18" charset="0"/>
              </a:rPr>
              <a:t>. Though this dose varies among host species</a:t>
            </a:r>
            <a:r>
              <a:rPr lang="en-MY" sz="2400" b="1" dirty="0" smtClean="0">
                <a:cs typeface="Times New Roman" pitchFamily="18" charset="0"/>
              </a:rPr>
              <a:t>.</a:t>
            </a:r>
            <a:endParaRPr lang="ar-JO" sz="2400" b="1" dirty="0" smtClean="0">
              <a:cs typeface="Times New Roman" pitchFamily="18" charset="0"/>
            </a:endParaRPr>
          </a:p>
          <a:p>
            <a:r>
              <a:rPr lang="ar-JO" b="1" dirty="0">
                <a:cs typeface="Times New Roman" pitchFamily="18" charset="0"/>
              </a:rPr>
              <a:t>تم الإبلاغ عن عدوى قاتلة نتيجة استنشاق حوالي 10000-20000 جراثيم. على الرغم من أن هذه الجرعة تختلف باختلاف الأنواع المضيفة.</a:t>
            </a:r>
            <a:endParaRPr lang="en-MY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Little documented evidence is available to verify the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exact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average number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of spores needed for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infection</a:t>
            </a:r>
            <a:endParaRPr lang="ar-JO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ar-JO" b="1" dirty="0">
                <a:solidFill>
                  <a:prstClr val="black"/>
                </a:solidFill>
                <a:cs typeface="Times New Roman" pitchFamily="18" charset="0"/>
              </a:rPr>
              <a:t>يتوفر القليل من الأدلة الموثقة للتحقق من العدد الدقيق أو المتوسط للجراثيم اللازمة للعدوى</a:t>
            </a:r>
            <a:endParaRPr lang="en-MY" b="1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2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8149599" y="63119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931" y="1825496"/>
            <a:ext cx="1495069" cy="17207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5444" y="70516"/>
            <a:ext cx="8856984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Occupation occurs</a:t>
            </a:r>
            <a:endParaRPr lang="en-MY" sz="2400" u="sng" dirty="0">
              <a:solidFill>
                <a:srgbClr val="C00000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Animal Breeder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C0099"/>
                </a:solidFill>
                <a:cs typeface="Times New Roman" pitchFamily="18" charset="0"/>
              </a:rPr>
              <a:t>animal caretaker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animal scientist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504D">
                    <a:lumMod val="60000"/>
                    <a:lumOff val="40000"/>
                  </a:srgbClr>
                </a:solidFill>
                <a:cs typeface="Times New Roman" pitchFamily="18" charset="0"/>
              </a:rPr>
              <a:t>butcher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farmer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7030A0"/>
                </a:solidFill>
                <a:cs typeface="Times New Roman" pitchFamily="18" charset="0"/>
              </a:rPr>
              <a:t>rancher</a:t>
            </a:r>
            <a:r>
              <a:rPr lang="en-MY" sz="2300" b="1" dirty="0">
                <a:solidFill>
                  <a:srgbClr val="7030A0"/>
                </a:solidFill>
                <a:cs typeface="Times New Roman" pitchFamily="18" charset="0"/>
              </a:rPr>
              <a:t>,</a:t>
            </a:r>
            <a:r>
              <a:rPr lang="en-MY" sz="23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ar-AE" sz="1400" dirty="0">
                <a:solidFill>
                  <a:prstClr val="black"/>
                </a:solidFill>
                <a:cs typeface="Times New Roman" pitchFamily="18" charset="0"/>
              </a:rPr>
              <a:t>مربي الأبقار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farmworker,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hunter and trapper,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laboratory animal worker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meat packer, slaughterer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</a:t>
            </a:r>
            <a:r>
              <a:rPr lang="en-MY" sz="2200" b="1" dirty="0" smtClean="0">
                <a:solidFill>
                  <a:prstClr val="black"/>
                </a:solidFill>
                <a:cs typeface="Times New Roman" pitchFamily="18" charset="0"/>
              </a:rPr>
              <a:t>veterinarian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ar-JO" sz="1600" b="1" dirty="0">
                <a:solidFill>
                  <a:prstClr val="black"/>
                </a:solidFill>
                <a:cs typeface="Times New Roman" pitchFamily="18" charset="0"/>
              </a:rPr>
              <a:t>مربي حيوانات ، راعي حيوانات ، عالم حيوانات ، جزار ، مزارع ومربي مربي الأبقار ، عامل مزرعة ، صياد وصيد ، عامل حيوانات مختبر ، عامل تعبئة لحوم ، جزار ، طبيب بيطري</a:t>
            </a:r>
            <a:endParaRPr lang="en-MY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Handling of infected animal </a:t>
            </a:r>
            <a:r>
              <a:rPr lang="en-MY" sz="2200" b="1" dirty="0">
                <a:solidFill>
                  <a:srgbClr val="1F497D"/>
                </a:solidFill>
                <a:cs typeface="Times New Roman" pitchFamily="18" charset="0"/>
              </a:rPr>
              <a:t>carcasses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1F497D"/>
                </a:solidFill>
                <a:cs typeface="Times New Roman" pitchFamily="18" charset="0"/>
              </a:rPr>
              <a:t>placental 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tissues</a:t>
            </a: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Handling of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raw goat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hair</a:t>
            </a:r>
            <a:r>
              <a:rPr lang="en-MY" sz="2200" b="1" dirty="0">
                <a:solidFill>
                  <a:prstClr val="black"/>
                </a:solidFill>
                <a:cs typeface="Times New Roman" pitchFamily="18" charset="0"/>
              </a:rPr>
              <a:t>, wool, or hides from endemic areas</a:t>
            </a:r>
            <a:endParaRPr lang="en-MY" sz="2200" dirty="0">
              <a:solidFill>
                <a:prstClr val="black"/>
              </a:solidFill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2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Veterinarians</a:t>
            </a:r>
          </a:p>
          <a:p>
            <a:pPr lvl="0"/>
            <a:r>
              <a:rPr lang="ar-JO" b="1" dirty="0">
                <a:solidFill>
                  <a:prstClr val="black"/>
                </a:solidFill>
                <a:cs typeface="Times New Roman" pitchFamily="18" charset="0"/>
              </a:rPr>
              <a:t>التعامل مع جيف الحيوانات المصابة أو أنسجة المشيمة التعامل مع شعر الماعز الخام أو الصوف أو الجلود من المناطق الموبوءة الأطباء البيطريون</a:t>
            </a:r>
            <a:endParaRPr lang="en-MY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/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factors include </a:t>
            </a:r>
            <a:r>
              <a:rPr lang="ar-JO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عوامل الخطر</a:t>
            </a:r>
            <a:endParaRPr lang="en-MY" sz="23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people who work with animals or animal products, </a:t>
            </a:r>
            <a:endParaRPr lang="ar-JO" sz="2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r-JO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الأشخاص الذين يعملون مع الحيوانات أو المنتجات الحيوانية ،</a:t>
            </a:r>
            <a:endParaRPr lang="en-MY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travellers,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مسافرين</a:t>
            </a:r>
            <a:endParaRPr lang="en-MY" sz="2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postal 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ar-JO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عمال البريد</a:t>
            </a:r>
            <a:endParaRPr lang="en-MY" sz="2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military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personnel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JO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الأفراد العسكريين.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contracted in laboratory accidents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ar-JO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حوادث المختبرات </a:t>
            </a:r>
            <a:endParaRPr lang="en-MY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has also been used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biological warfare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 agents and by </a:t>
            </a:r>
            <a:r>
              <a:rPr lang="en-MY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terrorists</a:t>
            </a:r>
            <a:endParaRPr lang="en-MY" sz="2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930" y="3720001"/>
            <a:ext cx="1315557" cy="14371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MY" smtClean="0"/>
              <a:t>28/3/2021</a:t>
            </a:r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9</a:t>
            </a:fld>
            <a:endParaRPr lang="en-MY" dirty="0"/>
          </a:p>
        </p:txBody>
      </p:sp>
      <p:sp>
        <p:nvSpPr>
          <p:cNvPr id="2" name="Rectangle 1"/>
          <p:cNvSpPr/>
          <p:nvPr/>
        </p:nvSpPr>
        <p:spPr>
          <a:xfrm>
            <a:off x="1331640" y="633112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وقد</a:t>
            </a:r>
            <a:r>
              <a:rPr lang="en-US" b="1" dirty="0"/>
              <a:t> </a:t>
            </a:r>
            <a:r>
              <a:rPr lang="en-US" b="1" dirty="0" err="1"/>
              <a:t>تم</a:t>
            </a:r>
            <a:r>
              <a:rPr lang="en-US" b="1" dirty="0"/>
              <a:t> </a:t>
            </a:r>
            <a:r>
              <a:rPr lang="en-US" b="1" dirty="0" err="1"/>
              <a:t>استخدامه</a:t>
            </a:r>
            <a:r>
              <a:rPr lang="en-US" b="1" dirty="0"/>
              <a:t> </a:t>
            </a:r>
            <a:r>
              <a:rPr lang="en-US" b="1" dirty="0" err="1"/>
              <a:t>أيضًا</a:t>
            </a:r>
            <a:r>
              <a:rPr lang="en-US" b="1" dirty="0"/>
              <a:t> </a:t>
            </a:r>
            <a:r>
              <a:rPr lang="en-US" b="1" dirty="0" err="1"/>
              <a:t>في</a:t>
            </a:r>
            <a:r>
              <a:rPr lang="en-US" b="1" dirty="0"/>
              <a:t> </a:t>
            </a:r>
            <a:r>
              <a:rPr lang="en-US" b="1" dirty="0" err="1"/>
              <a:t>عوامل</a:t>
            </a:r>
            <a:r>
              <a:rPr lang="en-US" b="1" dirty="0"/>
              <a:t> </a:t>
            </a:r>
            <a:r>
              <a:rPr lang="en-US" b="1" dirty="0" err="1"/>
              <a:t>الحرب</a:t>
            </a:r>
            <a:r>
              <a:rPr lang="en-US" b="1" dirty="0"/>
              <a:t> </a:t>
            </a:r>
            <a:r>
              <a:rPr lang="en-US" b="1" dirty="0" err="1"/>
              <a:t>البيولوجية</a:t>
            </a:r>
            <a:r>
              <a:rPr lang="en-US" b="1" dirty="0"/>
              <a:t> </a:t>
            </a:r>
            <a:r>
              <a:rPr lang="en-US" b="1" dirty="0" err="1"/>
              <a:t>ومن</a:t>
            </a:r>
            <a:r>
              <a:rPr lang="en-US" b="1" dirty="0"/>
              <a:t> </a:t>
            </a:r>
            <a:r>
              <a:rPr lang="en-US" b="1" dirty="0" err="1"/>
              <a:t>قبل</a:t>
            </a:r>
            <a:r>
              <a:rPr lang="en-US" b="1" dirty="0"/>
              <a:t> </a:t>
            </a:r>
            <a:r>
              <a:rPr lang="en-US" b="1" dirty="0" err="1"/>
              <a:t>الإرهابيين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296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A75E98-36E0-4DAA-88BA-007362D3A5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06231-22D8-4D26-81EA-EF9FD863CC98}">
  <ds:schemaRefs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1f03ce4d-2404-4236-8700-bd01b623a4ab"/>
  </ds:schemaRefs>
</ds:datastoreItem>
</file>

<file path=customXml/itemProps3.xml><?xml version="1.0" encoding="utf-8"?>
<ds:datastoreItem xmlns:ds="http://schemas.openxmlformats.org/officeDocument/2006/customXml" ds:itemID="{0C9E6C2A-9A27-4BEB-99DD-A91BF7101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3ce4d-2404-4236-8700-bd01b623a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4052</Words>
  <Application>Microsoft Office PowerPoint</Application>
  <PresentationFormat>On-screen Show (4:3)</PresentationFormat>
  <Paragraphs>375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Laith H. Kharbsheh</cp:lastModifiedBy>
  <cp:revision>179</cp:revision>
  <cp:lastPrinted>2022-03-28T21:17:14Z</cp:lastPrinted>
  <dcterms:created xsi:type="dcterms:W3CDTF">2020-02-20T17:06:31Z</dcterms:created>
  <dcterms:modified xsi:type="dcterms:W3CDTF">2022-03-29T09:18:00Z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