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54"/>
  </p:notesMasterIdLst>
  <p:sldIdLst>
    <p:sldId id="256" r:id="rId2"/>
    <p:sldId id="259" r:id="rId3"/>
    <p:sldId id="308" r:id="rId4"/>
    <p:sldId id="309" r:id="rId5"/>
    <p:sldId id="310" r:id="rId6"/>
    <p:sldId id="311" r:id="rId7"/>
    <p:sldId id="304" r:id="rId8"/>
    <p:sldId id="258" r:id="rId9"/>
    <p:sldId id="260" r:id="rId10"/>
    <p:sldId id="261" r:id="rId11"/>
    <p:sldId id="262" r:id="rId12"/>
    <p:sldId id="263" r:id="rId13"/>
    <p:sldId id="305" r:id="rId14"/>
    <p:sldId id="306" r:id="rId15"/>
    <p:sldId id="264" r:id="rId16"/>
    <p:sldId id="265" r:id="rId17"/>
    <p:sldId id="266" r:id="rId18"/>
    <p:sldId id="267" r:id="rId19"/>
    <p:sldId id="273" r:id="rId20"/>
    <p:sldId id="268" r:id="rId21"/>
    <p:sldId id="269" r:id="rId22"/>
    <p:sldId id="270" r:id="rId23"/>
    <p:sldId id="275" r:id="rId24"/>
    <p:sldId id="272" r:id="rId25"/>
    <p:sldId id="271" r:id="rId26"/>
    <p:sldId id="276" r:id="rId27"/>
    <p:sldId id="277" r:id="rId28"/>
    <p:sldId id="279" r:id="rId29"/>
    <p:sldId id="280" r:id="rId30"/>
    <p:sldId id="281" r:id="rId31"/>
    <p:sldId id="286" r:id="rId32"/>
    <p:sldId id="313" r:id="rId33"/>
    <p:sldId id="315" r:id="rId34"/>
    <p:sldId id="289" r:id="rId35"/>
    <p:sldId id="314" r:id="rId36"/>
    <p:sldId id="282" r:id="rId37"/>
    <p:sldId id="312" r:id="rId38"/>
    <p:sldId id="307" r:id="rId39"/>
    <p:sldId id="283" r:id="rId40"/>
    <p:sldId id="290" r:id="rId41"/>
    <p:sldId id="300" r:id="rId42"/>
    <p:sldId id="291" r:id="rId43"/>
    <p:sldId id="301" r:id="rId44"/>
    <p:sldId id="292" r:id="rId45"/>
    <p:sldId id="293" r:id="rId46"/>
    <p:sldId id="294" r:id="rId47"/>
    <p:sldId id="295" r:id="rId48"/>
    <p:sldId id="296" r:id="rId49"/>
    <p:sldId id="297" r:id="rId50"/>
    <p:sldId id="302" r:id="rId51"/>
    <p:sldId id="298" r:id="rId52"/>
    <p:sldId id="303" r:id="rId53"/>
  </p:sldIdLst>
  <p:sldSz cx="9144000" cy="6858000" type="screen4x3"/>
  <p:notesSz cx="6858000" cy="9144000"/>
  <p:defaultTextStyle>
    <a:defPPr>
      <a:defRPr lang="ar-JO"/>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94681" autoAdjust="0"/>
  </p:normalViewPr>
  <p:slideViewPr>
    <p:cSldViewPr>
      <p:cViewPr>
        <p:scale>
          <a:sx n="77" d="100"/>
          <a:sy n="77" d="100"/>
        </p:scale>
        <p:origin x="-94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sz="1200">
                <a:latin typeface="Calibri" pitchFamily="34" charset="0"/>
              </a:defRPr>
            </a:lvl1pPr>
          </a:lstStyle>
          <a:p>
            <a:endParaRPr lang="en-US" altLang="en-US"/>
          </a:p>
        </p:txBody>
      </p:sp>
      <p:sp>
        <p:nvSpPr>
          <p:cNvPr id="3" name="Date Placeholder 2"/>
          <p:cNvSpPr>
            <a:spLocks noGrp="1"/>
          </p:cNvSpPr>
          <p:nvPr>
            <p:ph type="dt" idx="1"/>
          </p:nvPr>
        </p:nvSpPr>
        <p:spPr>
          <a:xfrm>
            <a:off x="1588" y="0"/>
            <a:ext cx="2971800" cy="457200"/>
          </a:xfrm>
          <a:prstGeom prst="rect">
            <a:avLst/>
          </a:prstGeom>
        </p:spPr>
        <p:txBody>
          <a:bodyPr vert="horz" wrap="square" lIns="91440" tIns="45720" rIns="91440" bIns="45720" numCol="1" anchor="t" anchorCtr="0" compatLnSpc="1">
            <a:prstTxWarp prst="textNoShape">
              <a:avLst/>
            </a:prstTxWarp>
          </a:bodyPr>
          <a:lstStyle>
            <a:lvl1pPr rtl="1" eaLnBrk="1" hangingPunct="1">
              <a:defRPr sz="1200" smtClean="0">
                <a:latin typeface="Calibri" charset="0"/>
                <a:ea typeface="Arial" charset="0"/>
                <a:cs typeface="Arial" charset="0"/>
              </a:defRPr>
            </a:lvl1pPr>
          </a:lstStyle>
          <a:p>
            <a:pPr>
              <a:defRPr/>
            </a:pPr>
            <a:fld id="{6AEC3C04-B3C7-4B69-B5DB-19A22C64F94A}" type="datetimeFigureOut">
              <a:rPr lang="ar-JO" altLang="en-US"/>
              <a:pPr>
                <a:defRPr/>
              </a:pPr>
              <a:t>01/07/1442</a:t>
            </a:fld>
            <a:endParaRPr lang="ar-JO"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JO"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wrap="square" lIns="91440" tIns="45720" rIns="91440" bIns="45720" numCol="1" anchor="b" anchorCtr="0" compatLnSpc="1">
            <a:prstTxWarp prst="textNoShape">
              <a:avLst/>
            </a:prstTxWarp>
          </a:bodyPr>
          <a:lstStyle>
            <a:lvl1pPr algn="r" rtl="1" eaLnBrk="1" hangingPunct="1">
              <a:defRPr sz="1200">
                <a:latin typeface="Calibri" pitchFamily="34" charset="0"/>
              </a:defRPr>
            </a:lvl1pPr>
          </a:lstStyle>
          <a:p>
            <a:endParaRPr lang="en-US" altLang="en-US"/>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rtl="1" eaLnBrk="1" hangingPunct="1">
              <a:defRPr sz="1200">
                <a:latin typeface="Calibri" pitchFamily="34" charset="0"/>
              </a:defRPr>
            </a:lvl1pPr>
          </a:lstStyle>
          <a:p>
            <a:fld id="{C503C609-3E22-4202-B5C8-5025A71511C2}" type="slidenum">
              <a:rPr lang="ar-JO" altLang="en-US"/>
              <a:pPr/>
              <a:t>‹#›</a:t>
            </a:fld>
            <a:endParaRPr lang="ar-JO" altLang="en-US"/>
          </a:p>
        </p:txBody>
      </p:sp>
    </p:spTree>
    <p:extLst>
      <p:ext uri="{BB962C8B-B14F-4D97-AF65-F5344CB8AC3E}">
        <p14:creationId xmlns:p14="http://schemas.microsoft.com/office/powerpoint/2010/main" val="1177594986"/>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Arial" charset="0"/>
        <a:cs typeface="+mn-cs"/>
      </a:defRPr>
    </a:lvl1pPr>
    <a:lvl2pPr marL="457200" algn="r" rtl="1" eaLnBrk="0" fontAlgn="base" hangingPunct="0">
      <a:spcBef>
        <a:spcPct val="30000"/>
      </a:spcBef>
      <a:spcAft>
        <a:spcPct val="0"/>
      </a:spcAft>
      <a:defRPr sz="1200" kern="1200">
        <a:solidFill>
          <a:schemeClr val="tx1"/>
        </a:solidFill>
        <a:latin typeface="+mn-lt"/>
        <a:ea typeface="Arial" charset="0"/>
        <a:cs typeface="+mn-cs"/>
      </a:defRPr>
    </a:lvl2pPr>
    <a:lvl3pPr marL="914400" algn="r" rtl="1" eaLnBrk="0" fontAlgn="base" hangingPunct="0">
      <a:spcBef>
        <a:spcPct val="30000"/>
      </a:spcBef>
      <a:spcAft>
        <a:spcPct val="0"/>
      </a:spcAft>
      <a:defRPr sz="1200" kern="1200">
        <a:solidFill>
          <a:schemeClr val="tx1"/>
        </a:solidFill>
        <a:latin typeface="+mn-lt"/>
        <a:ea typeface="Arial" charset="0"/>
        <a:cs typeface="+mn-cs"/>
      </a:defRPr>
    </a:lvl3pPr>
    <a:lvl4pPr marL="1371600" algn="r" rtl="1" eaLnBrk="0" fontAlgn="base" hangingPunct="0">
      <a:spcBef>
        <a:spcPct val="30000"/>
      </a:spcBef>
      <a:spcAft>
        <a:spcPct val="0"/>
      </a:spcAft>
      <a:defRPr sz="1200" kern="1200">
        <a:solidFill>
          <a:schemeClr val="tx1"/>
        </a:solidFill>
        <a:latin typeface="+mn-lt"/>
        <a:ea typeface="Arial" charset="0"/>
        <a:cs typeface="+mn-cs"/>
      </a:defRPr>
    </a:lvl4pPr>
    <a:lvl5pPr marL="1828800" algn="r" rtl="1" eaLnBrk="0" fontAlgn="base" hangingPunct="0">
      <a:spcBef>
        <a:spcPct val="30000"/>
      </a:spcBef>
      <a:spcAft>
        <a:spcPct val="0"/>
      </a:spcAft>
      <a:defRPr sz="1200" kern="1200">
        <a:solidFill>
          <a:schemeClr val="tx1"/>
        </a:solidFill>
        <a:latin typeface="+mn-lt"/>
        <a:ea typeface="Arial" charset="0"/>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cs typeface="Arial" pitchFamily="34" charset="0"/>
            </a:endParaRP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1D8290FF-8219-4618-AD7B-1D8A302FC002}" type="slidenum">
              <a:rPr lang="ar-JO" altLang="en-US"/>
              <a:pPr/>
              <a:t>49</a:t>
            </a:fld>
            <a:endParaRPr lang="ar-JO"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ltLang="en-US">
              <a:solidFill>
                <a:srgbClr val="FFFFFF"/>
              </a:solidFill>
              <a:cs typeface="Arial" pitchFamily="34" charset="0"/>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hangingPunct="1">
                <a:defRPr/>
              </a:pPr>
              <a:endParaRPr lang="en-US">
                <a:latin typeface="Arial" charset="0"/>
                <a:cs typeface="Arial" charset="0"/>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ar-SA"/>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altLang="en-US">
                <a:solidFill>
                  <a:srgbClr val="FFFFFF"/>
                </a:solidFill>
                <a:latin typeface="Lucida Sans Unicode" pitchFamily="34" charset="0"/>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lstStyle>
          <a:p>
            <a:pPr>
              <a:defRPr/>
            </a:pPr>
            <a:fld id="{BCF82822-8F7F-4418-B3B6-5838B58047BA}" type="datetimeFigureOut">
              <a:rPr lang="ar-JO" altLang="en-US"/>
              <a:pPr>
                <a:defRPr/>
              </a:pPr>
              <a:t>01/07/1442</a:t>
            </a:fld>
            <a:endParaRPr lang="ar-JO" altLang="en-US"/>
          </a:p>
        </p:txBody>
      </p:sp>
      <p:sp>
        <p:nvSpPr>
          <p:cNvPr id="12" name="Footer Placeholder 18"/>
          <p:cNvSpPr>
            <a:spLocks noGrp="1"/>
          </p:cNvSpPr>
          <p:nvPr>
            <p:ph type="ftr" sz="quarter" idx="11"/>
          </p:nvPr>
        </p:nvSpPr>
        <p:spPr/>
        <p:txBody>
          <a:bodyPr/>
          <a:lstStyle>
            <a:lvl1pPr>
              <a:defRPr>
                <a:solidFill>
                  <a:srgbClr val="E8F0F4"/>
                </a:solidFill>
              </a:defRPr>
            </a:lvl1pPr>
          </a:lstStyle>
          <a:p>
            <a:endParaRPr lang="en-US" alt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FDF19C9B-E000-4E9E-BECD-175A7FAA6877}" type="slidenum">
              <a:rPr lang="ar-JO" altLang="en-US"/>
              <a:pPr/>
              <a:t>‹#›</a:t>
            </a:fld>
            <a:endParaRPr lang="ar-JO" altLang="en-US"/>
          </a:p>
        </p:txBody>
      </p:sp>
    </p:spTree>
    <p:extLst>
      <p:ext uri="{BB962C8B-B14F-4D97-AF65-F5344CB8AC3E}">
        <p14:creationId xmlns:p14="http://schemas.microsoft.com/office/powerpoint/2010/main" val="2347277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24ABE22-DBE5-4CB1-A917-64BBC43E16BF}" type="datetimeFigureOut">
              <a:rPr lang="ar-JO" altLang="en-US"/>
              <a:pPr>
                <a:defRPr/>
              </a:pPr>
              <a:t>01/07/1442</a:t>
            </a:fld>
            <a:endParaRPr lang="ar-JO" altLang="en-US"/>
          </a:p>
        </p:txBody>
      </p:sp>
      <p:sp>
        <p:nvSpPr>
          <p:cNvPr id="5" name="Footer Placeholder 21"/>
          <p:cNvSpPr>
            <a:spLocks noGrp="1"/>
          </p:cNvSpPr>
          <p:nvPr>
            <p:ph type="ftr" sz="quarter" idx="11"/>
          </p:nvPr>
        </p:nvSpPr>
        <p:spPr/>
        <p:txBody>
          <a:bodyPr/>
          <a:lstStyle>
            <a:lvl1pPr>
              <a:defRPr/>
            </a:lvl1pPr>
          </a:lstStyle>
          <a:p>
            <a:endParaRPr lang="en-US" altLang="en-US"/>
          </a:p>
        </p:txBody>
      </p:sp>
      <p:sp>
        <p:nvSpPr>
          <p:cNvPr id="6" name="Slide Number Placeholder 17"/>
          <p:cNvSpPr>
            <a:spLocks noGrp="1"/>
          </p:cNvSpPr>
          <p:nvPr>
            <p:ph type="sldNum" sz="quarter" idx="12"/>
          </p:nvPr>
        </p:nvSpPr>
        <p:spPr/>
        <p:txBody>
          <a:bodyPr/>
          <a:lstStyle>
            <a:lvl1pPr>
              <a:defRPr/>
            </a:lvl1pPr>
          </a:lstStyle>
          <a:p>
            <a:fld id="{3C7172D0-7A73-4691-8C67-5FDBCFF258F6}" type="slidenum">
              <a:rPr lang="ar-JO" altLang="en-US"/>
              <a:pPr/>
              <a:t>‹#›</a:t>
            </a:fld>
            <a:endParaRPr lang="ar-JO" altLang="en-US"/>
          </a:p>
        </p:txBody>
      </p:sp>
    </p:spTree>
    <p:extLst>
      <p:ext uri="{BB962C8B-B14F-4D97-AF65-F5344CB8AC3E}">
        <p14:creationId xmlns:p14="http://schemas.microsoft.com/office/powerpoint/2010/main" val="3230449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87D67F9-0ABF-41BF-A2A1-22072BBC61C7}" type="datetimeFigureOut">
              <a:rPr lang="ar-JO" altLang="en-US"/>
              <a:pPr>
                <a:defRPr/>
              </a:pPr>
              <a:t>01/07/1442</a:t>
            </a:fld>
            <a:endParaRPr lang="ar-JO" altLang="en-US"/>
          </a:p>
        </p:txBody>
      </p:sp>
      <p:sp>
        <p:nvSpPr>
          <p:cNvPr id="5" name="Footer Placeholder 21"/>
          <p:cNvSpPr>
            <a:spLocks noGrp="1"/>
          </p:cNvSpPr>
          <p:nvPr>
            <p:ph type="ftr" sz="quarter" idx="11"/>
          </p:nvPr>
        </p:nvSpPr>
        <p:spPr/>
        <p:txBody>
          <a:bodyPr/>
          <a:lstStyle>
            <a:lvl1pPr>
              <a:defRPr/>
            </a:lvl1pPr>
          </a:lstStyle>
          <a:p>
            <a:endParaRPr lang="en-US" altLang="en-US"/>
          </a:p>
        </p:txBody>
      </p:sp>
      <p:sp>
        <p:nvSpPr>
          <p:cNvPr id="6" name="Slide Number Placeholder 17"/>
          <p:cNvSpPr>
            <a:spLocks noGrp="1"/>
          </p:cNvSpPr>
          <p:nvPr>
            <p:ph type="sldNum" sz="quarter" idx="12"/>
          </p:nvPr>
        </p:nvSpPr>
        <p:spPr/>
        <p:txBody>
          <a:bodyPr/>
          <a:lstStyle>
            <a:lvl1pPr>
              <a:defRPr/>
            </a:lvl1pPr>
          </a:lstStyle>
          <a:p>
            <a:fld id="{1092530E-273C-4244-9056-8AC693A3E0B3}" type="slidenum">
              <a:rPr lang="ar-JO" altLang="en-US"/>
              <a:pPr/>
              <a:t>‹#›</a:t>
            </a:fld>
            <a:endParaRPr lang="ar-JO" altLang="en-US"/>
          </a:p>
        </p:txBody>
      </p:sp>
    </p:spTree>
    <p:extLst>
      <p:ext uri="{BB962C8B-B14F-4D97-AF65-F5344CB8AC3E}">
        <p14:creationId xmlns:p14="http://schemas.microsoft.com/office/powerpoint/2010/main" val="881257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2B6ECBD9-E1C8-434F-880D-A20359DC8B57}" type="datetimeFigureOut">
              <a:rPr lang="ar-JO" altLang="en-US"/>
              <a:pPr>
                <a:defRPr/>
              </a:pPr>
              <a:t>01/07/1442</a:t>
            </a:fld>
            <a:endParaRPr lang="ar-JO" altLang="en-US"/>
          </a:p>
        </p:txBody>
      </p:sp>
      <p:sp>
        <p:nvSpPr>
          <p:cNvPr id="5" name="Footer Placeholder 21"/>
          <p:cNvSpPr>
            <a:spLocks noGrp="1"/>
          </p:cNvSpPr>
          <p:nvPr>
            <p:ph type="ftr" sz="quarter" idx="11"/>
          </p:nvPr>
        </p:nvSpPr>
        <p:spPr/>
        <p:txBody>
          <a:bodyPr/>
          <a:lstStyle>
            <a:lvl1pPr>
              <a:defRPr/>
            </a:lvl1pPr>
          </a:lstStyle>
          <a:p>
            <a:endParaRPr lang="en-US" altLang="en-US"/>
          </a:p>
        </p:txBody>
      </p:sp>
      <p:sp>
        <p:nvSpPr>
          <p:cNvPr id="6" name="Slide Number Placeholder 17"/>
          <p:cNvSpPr>
            <a:spLocks noGrp="1"/>
          </p:cNvSpPr>
          <p:nvPr>
            <p:ph type="sldNum" sz="quarter" idx="12"/>
          </p:nvPr>
        </p:nvSpPr>
        <p:spPr/>
        <p:txBody>
          <a:bodyPr/>
          <a:lstStyle>
            <a:lvl1pPr>
              <a:defRPr/>
            </a:lvl1pPr>
          </a:lstStyle>
          <a:p>
            <a:fld id="{8129CD33-D719-4248-96F7-E5DD91C5F6D0}" type="slidenum">
              <a:rPr lang="ar-JO" altLang="en-US"/>
              <a:pPr/>
              <a:t>‹#›</a:t>
            </a:fld>
            <a:endParaRPr lang="ar-JO" altLang="en-US"/>
          </a:p>
        </p:txBody>
      </p:sp>
    </p:spTree>
    <p:extLst>
      <p:ext uri="{BB962C8B-B14F-4D97-AF65-F5344CB8AC3E}">
        <p14:creationId xmlns:p14="http://schemas.microsoft.com/office/powerpoint/2010/main" val="2103800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eaLnBrk="1" hangingPunct="1"/>
            <a:endParaRPr lang="en-US" altLang="en-US">
              <a:solidFill>
                <a:srgbClr val="FFFFFF"/>
              </a:solidFill>
              <a:latin typeface="Lucida Sans Unicode" pitchFamily="34" charset="0"/>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eaLnBrk="1" hangingPunct="1"/>
            <a:endParaRPr lang="en-US" altLang="en-US">
              <a:solidFill>
                <a:srgbClr val="FFFFFF"/>
              </a:solidFill>
              <a:latin typeface="Lucida Sans Unicode" pitchFamily="34" charset="0"/>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smtClean="0"/>
            </a:lvl1pPr>
          </a:lstStyle>
          <a:p>
            <a:pPr>
              <a:defRPr/>
            </a:pPr>
            <a:fld id="{8A37ED37-6EEA-4CFD-A780-4FC3242FFFED}" type="datetimeFigureOut">
              <a:rPr lang="ar-JO" altLang="en-US"/>
              <a:pPr>
                <a:defRPr/>
              </a:pPr>
              <a:t>01/07/1442</a:t>
            </a:fld>
            <a:endParaRPr lang="ar-JO" altLang="en-US"/>
          </a:p>
        </p:txBody>
      </p:sp>
      <p:sp>
        <p:nvSpPr>
          <p:cNvPr id="7" name="Footer Placeholder 4"/>
          <p:cNvSpPr>
            <a:spLocks noGrp="1"/>
          </p:cNvSpPr>
          <p:nvPr>
            <p:ph type="ftr" sz="quarter" idx="11"/>
          </p:nvPr>
        </p:nvSpPr>
        <p:spPr/>
        <p:txBody>
          <a:bodyPr/>
          <a:lstStyle>
            <a:lvl1pPr>
              <a:defRPr/>
            </a:lvl1pPr>
          </a:lstStyle>
          <a:p>
            <a:endParaRPr lang="en-US" altLang="en-US"/>
          </a:p>
        </p:txBody>
      </p:sp>
      <p:sp>
        <p:nvSpPr>
          <p:cNvPr id="8" name="Slide Number Placeholder 5"/>
          <p:cNvSpPr>
            <a:spLocks noGrp="1"/>
          </p:cNvSpPr>
          <p:nvPr>
            <p:ph type="sldNum" sz="quarter" idx="12"/>
          </p:nvPr>
        </p:nvSpPr>
        <p:spPr/>
        <p:txBody>
          <a:bodyPr/>
          <a:lstStyle>
            <a:lvl1pPr>
              <a:defRPr/>
            </a:lvl1pPr>
          </a:lstStyle>
          <a:p>
            <a:fld id="{6A32FC36-E5C6-45F8-82B1-D60B34950E0A}" type="slidenum">
              <a:rPr lang="ar-JO" altLang="en-US"/>
              <a:pPr/>
              <a:t>‹#›</a:t>
            </a:fld>
            <a:endParaRPr lang="ar-JO" altLang="en-US"/>
          </a:p>
        </p:txBody>
      </p:sp>
    </p:spTree>
    <p:extLst>
      <p:ext uri="{BB962C8B-B14F-4D97-AF65-F5344CB8AC3E}">
        <p14:creationId xmlns:p14="http://schemas.microsoft.com/office/powerpoint/2010/main" val="199028417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smtClean="0"/>
            </a:lvl1pPr>
          </a:lstStyle>
          <a:p>
            <a:pPr>
              <a:defRPr/>
            </a:pPr>
            <a:fld id="{525A74A1-420F-4899-84C9-1AEE5FFC4AF9}" type="datetimeFigureOut">
              <a:rPr lang="ar-JO" altLang="en-US"/>
              <a:pPr>
                <a:defRPr/>
              </a:pPr>
              <a:t>01/07/1442</a:t>
            </a:fld>
            <a:endParaRPr lang="ar-JO"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8D11E20-F067-43C8-BB87-F7A6CA467521}" type="slidenum">
              <a:rPr lang="ar-JO" altLang="en-US"/>
              <a:pPr/>
              <a:t>‹#›</a:t>
            </a:fld>
            <a:endParaRPr lang="ar-JO" altLang="en-US"/>
          </a:p>
        </p:txBody>
      </p:sp>
    </p:spTree>
    <p:extLst>
      <p:ext uri="{BB962C8B-B14F-4D97-AF65-F5344CB8AC3E}">
        <p14:creationId xmlns:p14="http://schemas.microsoft.com/office/powerpoint/2010/main" val="112864486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fld id="{B71A207F-DEBB-47D4-BC1F-680F5B83F701}" type="datetimeFigureOut">
              <a:rPr lang="ar-JO" altLang="en-US"/>
              <a:pPr>
                <a:defRPr/>
              </a:pPr>
              <a:t>01/07/1442</a:t>
            </a:fld>
            <a:endParaRPr lang="ar-JO"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46F756B3-EF9E-4065-86D6-8BFBCA2B875D}" type="slidenum">
              <a:rPr lang="ar-JO" altLang="en-US"/>
              <a:pPr/>
              <a:t>‹#›</a:t>
            </a:fld>
            <a:endParaRPr lang="ar-JO" altLang="en-US"/>
          </a:p>
        </p:txBody>
      </p:sp>
    </p:spTree>
    <p:extLst>
      <p:ext uri="{BB962C8B-B14F-4D97-AF65-F5344CB8AC3E}">
        <p14:creationId xmlns:p14="http://schemas.microsoft.com/office/powerpoint/2010/main" val="89669301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8B82C851-F551-4F08-8E28-8468ED0ED443}" type="datetimeFigureOut">
              <a:rPr lang="ar-JO" altLang="en-US"/>
              <a:pPr>
                <a:defRPr/>
              </a:pPr>
              <a:t>01/07/1442</a:t>
            </a:fld>
            <a:endParaRPr lang="ar-JO"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ADB9D65-983F-4A74-B5E8-E9217A97BEED}" type="slidenum">
              <a:rPr lang="ar-JO" altLang="en-US"/>
              <a:pPr/>
              <a:t>‹#›</a:t>
            </a:fld>
            <a:endParaRPr lang="ar-JO" altLang="en-US"/>
          </a:p>
        </p:txBody>
      </p:sp>
    </p:spTree>
    <p:extLst>
      <p:ext uri="{BB962C8B-B14F-4D97-AF65-F5344CB8AC3E}">
        <p14:creationId xmlns:p14="http://schemas.microsoft.com/office/powerpoint/2010/main" val="12650236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F2148BA-04EA-47B1-AB49-185C0C3FC0DF}" type="datetimeFigureOut">
              <a:rPr lang="ar-JO" altLang="en-US"/>
              <a:pPr>
                <a:defRPr/>
              </a:pPr>
              <a:t>01/07/1442</a:t>
            </a:fld>
            <a:endParaRPr lang="ar-JO" altLang="en-US"/>
          </a:p>
        </p:txBody>
      </p:sp>
      <p:sp>
        <p:nvSpPr>
          <p:cNvPr id="3" name="Footer Placeholder 21"/>
          <p:cNvSpPr>
            <a:spLocks noGrp="1"/>
          </p:cNvSpPr>
          <p:nvPr>
            <p:ph type="ftr" sz="quarter" idx="11"/>
          </p:nvPr>
        </p:nvSpPr>
        <p:spPr/>
        <p:txBody>
          <a:bodyPr/>
          <a:lstStyle>
            <a:lvl1pPr>
              <a:defRPr/>
            </a:lvl1pPr>
          </a:lstStyle>
          <a:p>
            <a:endParaRPr lang="en-US" altLang="en-US"/>
          </a:p>
        </p:txBody>
      </p:sp>
      <p:sp>
        <p:nvSpPr>
          <p:cNvPr id="4" name="Slide Number Placeholder 17"/>
          <p:cNvSpPr>
            <a:spLocks noGrp="1"/>
          </p:cNvSpPr>
          <p:nvPr>
            <p:ph type="sldNum" sz="quarter" idx="12"/>
          </p:nvPr>
        </p:nvSpPr>
        <p:spPr/>
        <p:txBody>
          <a:bodyPr/>
          <a:lstStyle>
            <a:lvl1pPr>
              <a:defRPr/>
            </a:lvl1pPr>
          </a:lstStyle>
          <a:p>
            <a:fld id="{2A12A960-3398-4EB6-BD09-84EF9794C0B0}" type="slidenum">
              <a:rPr lang="ar-JO" altLang="en-US"/>
              <a:pPr/>
              <a:t>‹#›</a:t>
            </a:fld>
            <a:endParaRPr lang="ar-JO" altLang="en-US"/>
          </a:p>
        </p:txBody>
      </p:sp>
    </p:spTree>
    <p:extLst>
      <p:ext uri="{BB962C8B-B14F-4D97-AF65-F5344CB8AC3E}">
        <p14:creationId xmlns:p14="http://schemas.microsoft.com/office/powerpoint/2010/main" val="1249709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5E37B36E-D746-48CB-9273-BCF7BC0F3A1D}" type="datetimeFigureOut">
              <a:rPr lang="ar-JO" altLang="en-US"/>
              <a:pPr>
                <a:defRPr/>
              </a:pPr>
              <a:t>01/07/1442</a:t>
            </a:fld>
            <a:endParaRPr lang="ar-JO"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93165CB-DFEB-4114-9213-D3E6E401050C}" type="slidenum">
              <a:rPr lang="ar-JO" altLang="en-US"/>
              <a:pPr/>
              <a:t>‹#›</a:t>
            </a:fld>
            <a:endParaRPr lang="ar-JO" altLang="en-US"/>
          </a:p>
        </p:txBody>
      </p:sp>
    </p:spTree>
    <p:extLst>
      <p:ext uri="{BB962C8B-B14F-4D97-AF65-F5344CB8AC3E}">
        <p14:creationId xmlns:p14="http://schemas.microsoft.com/office/powerpoint/2010/main" val="248608385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hangingPunct="1">
              <a:defRPr/>
            </a:pPr>
            <a:endParaRPr lang="en-US">
              <a:latin typeface="Arial" charset="0"/>
              <a:cs typeface="Arial" charset="0"/>
            </a:endParaRPr>
          </a:p>
        </p:txBody>
      </p:sp>
      <p:sp>
        <p:nvSpPr>
          <p:cNvPr id="6" name="Freeform 15"/>
          <p:cNvSpPr>
            <a:spLocks/>
          </p:cNvSpPr>
          <p:nvPr/>
        </p:nvSpPr>
        <p:spPr bwMode="auto">
          <a:xfrm>
            <a:off x="-53975" y="5784850"/>
            <a:ext cx="3802063" cy="83820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ar-SA"/>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altLang="en-US">
              <a:solidFill>
                <a:srgbClr val="FFFFFF"/>
              </a:solidFill>
              <a:latin typeface="Lucida Sans Unicode" pitchFamily="34" charset="0"/>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eaLnBrk="1" hangingPunct="1"/>
            <a:endParaRPr lang="en-US" altLang="en-US">
              <a:solidFill>
                <a:srgbClr val="FFFFFF"/>
              </a:solidFill>
              <a:latin typeface="Lucida Sans Unicode" pitchFamily="34" charset="0"/>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eaLnBrk="1" hangingPunct="1"/>
            <a:endParaRPr lang="en-US" altLang="en-US">
              <a:solidFill>
                <a:srgbClr val="FFFFFF"/>
              </a:solidFill>
              <a:latin typeface="Lucida Sans Unicode" pitchFamily="34"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lvl1pPr>
          </a:lstStyle>
          <a:p>
            <a:pPr>
              <a:defRPr/>
            </a:pPr>
            <a:fld id="{9430EF51-94EB-47DC-BD29-2708DCE2835B}" type="datetimeFigureOut">
              <a:rPr lang="ar-JO" altLang="en-US"/>
              <a:pPr>
                <a:defRPr/>
              </a:pPr>
              <a:t>01/07/1442</a:t>
            </a:fld>
            <a:endParaRPr lang="ar-JO" altLang="en-US"/>
          </a:p>
        </p:txBody>
      </p:sp>
      <p:sp>
        <p:nvSpPr>
          <p:cNvPr id="12" name="Footer Placeholder 5"/>
          <p:cNvSpPr>
            <a:spLocks noGrp="1"/>
          </p:cNvSpPr>
          <p:nvPr>
            <p:ph type="ftr" sz="quarter" idx="11"/>
          </p:nvPr>
        </p:nvSpPr>
        <p:spPr/>
        <p:txBody>
          <a:bodyPr/>
          <a:lstStyle>
            <a:lvl1pPr>
              <a:defRPr/>
            </a:lvl1pPr>
          </a:lstStyle>
          <a:p>
            <a:endParaRPr lang="en-US" altLang="en-US"/>
          </a:p>
        </p:txBody>
      </p:sp>
      <p:sp>
        <p:nvSpPr>
          <p:cNvPr id="13" name="Slide Number Placeholder 6"/>
          <p:cNvSpPr>
            <a:spLocks noGrp="1"/>
          </p:cNvSpPr>
          <p:nvPr>
            <p:ph type="sldNum" sz="quarter" idx="12"/>
          </p:nvPr>
        </p:nvSpPr>
        <p:spPr/>
        <p:txBody>
          <a:bodyPr/>
          <a:lstStyle>
            <a:lvl1pPr>
              <a:defRPr/>
            </a:lvl1pPr>
          </a:lstStyle>
          <a:p>
            <a:fld id="{1DD9E111-8349-4A5D-81BE-C49118FDD25B}" type="slidenum">
              <a:rPr lang="ar-JO" altLang="en-US"/>
              <a:pPr/>
              <a:t>‹#›</a:t>
            </a:fld>
            <a:endParaRPr lang="ar-JO" altLang="en-US"/>
          </a:p>
        </p:txBody>
      </p:sp>
    </p:spTree>
    <p:extLst>
      <p:ext uri="{BB962C8B-B14F-4D97-AF65-F5344CB8AC3E}">
        <p14:creationId xmlns:p14="http://schemas.microsoft.com/office/powerpoint/2010/main" val="47340175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hangingPunct="1">
              <a:defRPr/>
            </a:pPr>
            <a:endParaRPr lang="en-US">
              <a:latin typeface="Arial" charset="0"/>
              <a:cs typeface="Arial" charset="0"/>
            </a:endParaRPr>
          </a:p>
        </p:txBody>
      </p:sp>
      <p:sp>
        <p:nvSpPr>
          <p:cNvPr id="1027" name="Freeform 11"/>
          <p:cNvSpPr>
            <a:spLocks/>
          </p:cNvSpPr>
          <p:nvPr/>
        </p:nvSpPr>
        <p:spPr bwMode="auto">
          <a:xfrm>
            <a:off x="-53975" y="5784850"/>
            <a:ext cx="3802063" cy="83820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ar-SA"/>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altLang="en-US">
              <a:solidFill>
                <a:srgbClr val="FFFFFF"/>
              </a:solidFill>
              <a:latin typeface="Lucida Sans Unicode" pitchFamily="34"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eaLnBrk="1" hangingPunct="1">
              <a:defRPr sz="1000" smtClean="0">
                <a:latin typeface="Arial" charset="0"/>
                <a:ea typeface="Arial" charset="0"/>
                <a:cs typeface="Arial" charset="0"/>
              </a:defRPr>
            </a:lvl1pPr>
          </a:lstStyle>
          <a:p>
            <a:pPr>
              <a:defRPr/>
            </a:pPr>
            <a:fld id="{28ECEA2F-2262-496E-B20C-32EE87F1AC15}" type="datetimeFigureOut">
              <a:rPr lang="ar-JO" altLang="en-US"/>
              <a:pPr>
                <a:defRPr/>
              </a:pPr>
              <a:t>01/07/1442</a:t>
            </a:fld>
            <a:endParaRPr lang="ar-JO" alt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endParaRPr lang="en-US" alt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fld id="{2D5C3072-4615-4051-AA2C-1E2BF50F78B5}" type="slidenum">
              <a:rPr lang="ar-JO" altLang="en-US"/>
              <a:pPr/>
              <a:t>‹#›</a:t>
            </a:fld>
            <a:endParaRPr lang="ar-JO" altLang="en-US"/>
          </a:p>
        </p:txBody>
      </p:sp>
    </p:spTree>
  </p:cSld>
  <p:clrMap bg1="lt1" tx1="dk1" bg2="lt2" tx2="dk2" accent1="accent1" accent2="accent2" accent3="accent3" accent4="accent4" accent5="accent5" accent6="accent6" hlink="hlink" folHlink="folHlink"/>
  <p:sldLayoutIdLst>
    <p:sldLayoutId id="2147483881" r:id="rId1"/>
    <p:sldLayoutId id="2147483877" r:id="rId2"/>
    <p:sldLayoutId id="2147483882" r:id="rId3"/>
    <p:sldLayoutId id="2147483883" r:id="rId4"/>
    <p:sldLayoutId id="2147483884" r:id="rId5"/>
    <p:sldLayoutId id="2147483885" r:id="rId6"/>
    <p:sldLayoutId id="2147483878" r:id="rId7"/>
    <p:sldLayoutId id="2147483886" r:id="rId8"/>
    <p:sldLayoutId id="2147483887" r:id="rId9"/>
    <p:sldLayoutId id="2147483879" r:id="rId10"/>
    <p:sldLayoutId id="2147483880"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Arial"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Arial" charset="0"/>
          <a:cs typeface="Arial" charset="0"/>
        </a:defRPr>
      </a:lvl2pPr>
      <a:lvl3pPr algn="l" rtl="0" eaLnBrk="0" fontAlgn="base" hangingPunct="0">
        <a:spcBef>
          <a:spcPct val="0"/>
        </a:spcBef>
        <a:spcAft>
          <a:spcPct val="0"/>
        </a:spcAft>
        <a:defRPr sz="4100" b="1">
          <a:solidFill>
            <a:schemeClr val="tx2"/>
          </a:solidFill>
          <a:latin typeface="Lucida Sans Unicode" pitchFamily="34" charset="0"/>
          <a:ea typeface="Arial" charset="0"/>
          <a:cs typeface="Arial" charset="0"/>
        </a:defRPr>
      </a:lvl3pPr>
      <a:lvl4pPr algn="l" rtl="0" eaLnBrk="0" fontAlgn="base" hangingPunct="0">
        <a:spcBef>
          <a:spcPct val="0"/>
        </a:spcBef>
        <a:spcAft>
          <a:spcPct val="0"/>
        </a:spcAft>
        <a:defRPr sz="4100" b="1">
          <a:solidFill>
            <a:schemeClr val="tx2"/>
          </a:solidFill>
          <a:latin typeface="Lucida Sans Unicode" pitchFamily="34" charset="0"/>
          <a:ea typeface="Arial" charset="0"/>
          <a:cs typeface="Arial" charset="0"/>
        </a:defRPr>
      </a:lvl4pPr>
      <a:lvl5pPr algn="l" rtl="0" eaLnBrk="0" fontAlgn="base" hangingPunct="0">
        <a:spcBef>
          <a:spcPct val="0"/>
        </a:spcBef>
        <a:spcAft>
          <a:spcPct val="0"/>
        </a:spcAft>
        <a:defRPr sz="4100" b="1">
          <a:solidFill>
            <a:schemeClr val="tx2"/>
          </a:solidFill>
          <a:latin typeface="Lucida Sans Unicode" pitchFamily="34" charset="0"/>
          <a:ea typeface="Arial" charset="0"/>
          <a:cs typeface="Arial" charset="0"/>
        </a:defRPr>
      </a:lvl5pPr>
      <a:lvl6pPr marL="457200" algn="l" rtl="0" fontAlgn="base">
        <a:spcBef>
          <a:spcPct val="0"/>
        </a:spcBef>
        <a:spcAft>
          <a:spcPct val="0"/>
        </a:spcAft>
        <a:defRPr sz="4100" b="1">
          <a:solidFill>
            <a:schemeClr val="tx2"/>
          </a:solidFill>
          <a:latin typeface="Lucida Sans Unicode" pitchFamily="34" charset="0"/>
          <a:cs typeface="Arial" charset="0"/>
        </a:defRPr>
      </a:lvl6pPr>
      <a:lvl7pPr marL="914400" algn="l" rtl="0" fontAlgn="base">
        <a:spcBef>
          <a:spcPct val="0"/>
        </a:spcBef>
        <a:spcAft>
          <a:spcPct val="0"/>
        </a:spcAft>
        <a:defRPr sz="4100" b="1">
          <a:solidFill>
            <a:schemeClr val="tx2"/>
          </a:solidFill>
          <a:latin typeface="Lucida Sans Unicode" pitchFamily="34" charset="0"/>
          <a:cs typeface="Arial" charset="0"/>
        </a:defRPr>
      </a:lvl7pPr>
      <a:lvl8pPr marL="1371600" algn="l" rtl="0" fontAlgn="base">
        <a:spcBef>
          <a:spcPct val="0"/>
        </a:spcBef>
        <a:spcAft>
          <a:spcPct val="0"/>
        </a:spcAft>
        <a:defRPr sz="4100" b="1">
          <a:solidFill>
            <a:schemeClr val="tx2"/>
          </a:solidFill>
          <a:latin typeface="Lucida Sans Unicode" pitchFamily="34" charset="0"/>
          <a:cs typeface="Arial" charset="0"/>
        </a:defRPr>
      </a:lvl8pPr>
      <a:lvl9pPr marL="1828800" algn="l" rtl="0" fontAlgn="base">
        <a:spcBef>
          <a:spcPct val="0"/>
        </a:spcBef>
        <a:spcAft>
          <a:spcPct val="0"/>
        </a:spcAft>
        <a:defRPr sz="4100" b="1">
          <a:solidFill>
            <a:schemeClr val="tx2"/>
          </a:solidFill>
          <a:latin typeface="Lucida Sans Unicode" pitchFamily="34" charset="0"/>
          <a:cs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Arial" charset="0"/>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Arial" charset="0"/>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Arial" charset="0"/>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Arial" charset="0"/>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Arial" charset="0"/>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jo/url?sa=i&amp;rct=j&amp;q=&amp;esrc=s&amp;source=images&amp;cd=&amp;cad=rja&amp;uact=8&amp;ved=0ahUKEwiPwIzP9pXKAhVFAxoKHYYVD5EQjRwIBw&amp;url=http%3A%2F%2Fwww.haspunjab.org%2Fprenataldiagnostics.aspx&amp;psig=AFQjCNHRXAZn7VcXlCFxO8BAffLmPAhSvQ&amp;ust=1452195122765630"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0" y="1000125"/>
            <a:ext cx="9144000" cy="2600325"/>
          </a:xfrm>
        </p:spPr>
        <p:txBody>
          <a:bodyPr/>
          <a:lstStyle/>
          <a:p>
            <a:pPr algn="ctr" eaLnBrk="1" fontAlgn="auto" hangingPunct="1">
              <a:spcAft>
                <a:spcPts val="0"/>
              </a:spcAft>
              <a:defRPr/>
            </a:pPr>
            <a:r>
              <a:rPr lang="en-US" dirty="0" smtClean="0">
                <a:solidFill>
                  <a:srgbClr val="FF0000"/>
                </a:solidFill>
                <a:latin typeface="Arial" pitchFamily="34" charset="0"/>
                <a:ea typeface="+mj-ea"/>
                <a:cs typeface="Arial" pitchFamily="34" charset="0"/>
              </a:rPr>
              <a:t>Prenatal screening and diagnosis of congenital anomalies</a:t>
            </a:r>
            <a:endParaRPr lang="ar-JO" dirty="0" smtClean="0">
              <a:solidFill>
                <a:srgbClr val="FF0000"/>
              </a:solidFill>
              <a:latin typeface="Arial" pitchFamily="34" charset="0"/>
              <a:ea typeface="+mj-ea"/>
            </a:endParaRPr>
          </a:p>
        </p:txBody>
      </p:sp>
      <p:sp>
        <p:nvSpPr>
          <p:cNvPr id="14338" name="Subtitle 2"/>
          <p:cNvSpPr>
            <a:spLocks noGrp="1"/>
          </p:cNvSpPr>
          <p:nvPr>
            <p:ph type="subTitle" idx="1"/>
          </p:nvPr>
        </p:nvSpPr>
        <p:spPr>
          <a:xfrm>
            <a:off x="685800" y="3886200"/>
            <a:ext cx="7772400" cy="1200150"/>
          </a:xfrm>
        </p:spPr>
        <p:txBody>
          <a:bodyPr/>
          <a:lstStyle/>
          <a:p>
            <a:pPr marR="0" algn="ctr" eaLnBrk="1" hangingPunct="1"/>
            <a:r>
              <a:rPr lang="en-US" altLang="en-US" sz="2400" smtClean="0">
                <a:solidFill>
                  <a:schemeClr val="tx1"/>
                </a:solidFill>
                <a:latin typeface="Arial" pitchFamily="34" charset="0"/>
                <a:cs typeface="Arial" pitchFamily="34" charset="0"/>
              </a:rPr>
              <a:t>Dr. Seham Abufraijeh</a:t>
            </a:r>
            <a:endParaRPr lang="ar-JO" altLang="en-US" sz="2400" smtClean="0">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0" y="0"/>
            <a:ext cx="9144000" cy="677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sz="2400" b="1">
              <a:latin typeface="Lucida Sans Unicode" pitchFamily="34" charset="0"/>
            </a:endParaRPr>
          </a:p>
          <a:p>
            <a:pPr eaLnBrk="1" hangingPunct="1"/>
            <a:endParaRPr lang="en-US" altLang="en-US" sz="2400" b="1">
              <a:latin typeface="Lucida Sans Unicode" pitchFamily="34" charset="0"/>
            </a:endParaRPr>
          </a:p>
          <a:p>
            <a:pPr eaLnBrk="1" hangingPunct="1"/>
            <a:r>
              <a:rPr lang="en-US" altLang="en-US" sz="2400" b="1">
                <a:solidFill>
                  <a:srgbClr val="909090"/>
                </a:solidFill>
              </a:rPr>
              <a:t>Disruptions</a:t>
            </a:r>
            <a:r>
              <a:rPr lang="en-US" altLang="en-US" sz="2000">
                <a:solidFill>
                  <a:srgbClr val="909090"/>
                </a:solidFill>
              </a:rPr>
              <a:t> : </a:t>
            </a:r>
            <a:r>
              <a:rPr lang="en-US" altLang="en-US" sz="2000"/>
              <a:t>Defects of organs or body parts that result from </a:t>
            </a:r>
            <a:r>
              <a:rPr lang="en-US" altLang="en-US" sz="2000">
                <a:solidFill>
                  <a:srgbClr val="FF0000"/>
                </a:solidFill>
              </a:rPr>
              <a:t>destruction </a:t>
            </a:r>
            <a:r>
              <a:rPr lang="en-US" altLang="en-US" sz="2000"/>
              <a:t>of</a:t>
            </a:r>
          </a:p>
          <a:p>
            <a:pPr eaLnBrk="1" hangingPunct="1"/>
            <a:r>
              <a:rPr lang="en-US" altLang="en-US" sz="2000"/>
              <a:t>                          or interference with normal development.</a:t>
            </a:r>
          </a:p>
          <a:p>
            <a:pPr eaLnBrk="1" hangingPunct="1"/>
            <a:endParaRPr lang="en-US" altLang="en-US" sz="2000"/>
          </a:p>
          <a:p>
            <a:pPr eaLnBrk="1" hangingPunct="1"/>
            <a:r>
              <a:rPr lang="en-US" altLang="en-US" sz="2000" b="1"/>
              <a:t>−</a:t>
            </a:r>
            <a:r>
              <a:rPr lang="en-US" altLang="en-US" sz="2000"/>
              <a:t> </a:t>
            </a:r>
            <a:r>
              <a:rPr lang="en-US" altLang="en-US" sz="1600"/>
              <a:t>Result from vascular or mechanical processes that lead to tissue</a:t>
            </a:r>
          </a:p>
          <a:p>
            <a:pPr eaLnBrk="1" hangingPunct="1"/>
            <a:r>
              <a:rPr lang="en-US" altLang="en-US" sz="1600"/>
              <a:t>   compromise, such as compression, strangulation, hemorrhage, or</a:t>
            </a:r>
          </a:p>
          <a:p>
            <a:pPr eaLnBrk="1" hangingPunct="1"/>
            <a:r>
              <a:rPr lang="en-US" altLang="en-US" sz="1600"/>
              <a:t>   thrombosis.</a:t>
            </a:r>
          </a:p>
          <a:p>
            <a:pPr eaLnBrk="1" hangingPunct="1"/>
            <a:endParaRPr lang="en-US" altLang="en-US" sz="2000"/>
          </a:p>
          <a:p>
            <a:pPr eaLnBrk="1" hangingPunct="1"/>
            <a:r>
              <a:rPr lang="en-US" altLang="en-US" sz="2000" b="1"/>
              <a:t>−</a:t>
            </a:r>
            <a:r>
              <a:rPr lang="en-US" altLang="en-US" sz="2000"/>
              <a:t> </a:t>
            </a:r>
            <a:r>
              <a:rPr lang="en-US" altLang="en-US" sz="1600"/>
              <a:t>Most cases of disruption are single events that are sporadic rather than</a:t>
            </a:r>
          </a:p>
          <a:p>
            <a:pPr eaLnBrk="1" hangingPunct="1"/>
            <a:r>
              <a:rPr lang="en-US" altLang="en-US" sz="1600"/>
              <a:t>   inherited. Thus, their recurrence risk is very low.</a:t>
            </a:r>
          </a:p>
          <a:p>
            <a:pPr eaLnBrk="1" hangingPunct="1"/>
            <a:endParaRPr lang="en-US" altLang="en-US" sz="2000"/>
          </a:p>
          <a:p>
            <a:pPr eaLnBrk="1" hangingPunct="1"/>
            <a:r>
              <a:rPr lang="en-US" altLang="en-US" sz="2000" b="1"/>
              <a:t>−</a:t>
            </a:r>
            <a:r>
              <a:rPr lang="en-US" altLang="en-US" sz="2000"/>
              <a:t> </a:t>
            </a:r>
            <a:r>
              <a:rPr lang="en-US" altLang="en-US" sz="2000">
                <a:solidFill>
                  <a:srgbClr val="FF0000"/>
                </a:solidFill>
              </a:rPr>
              <a:t>Amniotic band sequence ( ABS )</a:t>
            </a:r>
            <a:r>
              <a:rPr lang="en-US" altLang="en-US" sz="2000"/>
              <a:t> is perhaps the most common example of </a:t>
            </a:r>
          </a:p>
          <a:p>
            <a:pPr eaLnBrk="1" hangingPunct="1"/>
            <a:r>
              <a:rPr lang="en-US" altLang="en-US" sz="2000"/>
              <a:t>   intrauterine disruption.</a:t>
            </a:r>
          </a:p>
          <a:p>
            <a:pPr eaLnBrk="1" hangingPunct="1"/>
            <a:r>
              <a:rPr lang="en-US" altLang="en-US" sz="2000"/>
              <a:t>(</a:t>
            </a:r>
            <a:r>
              <a:rPr lang="en-US" altLang="en-US" sz="1600"/>
              <a:t>ABS) is a group of structural abnormalities that involve mostly the limbs, but also may affect the craniofacial region and trunk. ABS occurs in association with amniotic bands, The typical appearance consists of amputations and malformations caused by the encircling constrictions of the limbs or other body structures, but the clinical spectrum is highly variable. The specific malformations caused depend upon the time of the disruption.</a:t>
            </a:r>
          </a:p>
          <a:p>
            <a:pPr eaLnBrk="1" hangingPunct="1"/>
            <a:endParaRPr lang="en-US" altLang="en-US" sz="1600">
              <a:latin typeface="Lucida Sans Unicode" pitchFamily="34" charset="0"/>
            </a:endParaRPr>
          </a:p>
          <a:p>
            <a:pPr eaLnBrk="1" hangingPunct="1"/>
            <a:endParaRPr lang="en-US" altLang="en-US">
              <a:latin typeface="Lucida Sans Unicode" pitchFamily="34" charset="0"/>
            </a:endParaRPr>
          </a:p>
          <a:p>
            <a:pPr eaLnBrk="1" hangingPunct="1"/>
            <a:endParaRPr lang="en-US" altLang="en-US">
              <a:latin typeface="Lucida Sans Unicode" pitchFamily="34" charset="0"/>
            </a:endParaRPr>
          </a:p>
          <a:p>
            <a:pPr eaLnBrk="1" hangingPunct="1"/>
            <a:r>
              <a:rPr lang="en-US" altLang="en-US">
                <a:latin typeface="Lucida Sans Unicode" pitchFamily="34" charset="0"/>
              </a:rPr>
              <a:t> </a:t>
            </a:r>
            <a:endParaRPr lang="ar-JO" altLang="en-US">
              <a:latin typeface="Lucida Sans Unicode"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0"/>
            <a:ext cx="9144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sz="2000">
              <a:latin typeface="Lucida Sans Unicode" pitchFamily="34" charset="0"/>
            </a:endParaRPr>
          </a:p>
          <a:p>
            <a:pPr eaLnBrk="1" hangingPunct="1"/>
            <a:endParaRPr lang="en-US" altLang="en-US" sz="2000">
              <a:latin typeface="Lucida Sans Unicode" pitchFamily="34" charset="0"/>
            </a:endParaRPr>
          </a:p>
          <a:p>
            <a:pPr eaLnBrk="1" hangingPunct="1"/>
            <a:endParaRPr lang="en-US" altLang="en-US" sz="2000">
              <a:latin typeface="Lucida Sans Unicode" pitchFamily="34" charset="0"/>
            </a:endParaRPr>
          </a:p>
          <a:p>
            <a:pPr eaLnBrk="1" hangingPunct="1"/>
            <a:endParaRPr lang="en-US" altLang="en-US" sz="2000">
              <a:latin typeface="Lucida Sans Unicode" pitchFamily="34" charset="0"/>
            </a:endParaRPr>
          </a:p>
          <a:p>
            <a:pPr eaLnBrk="1" hangingPunct="1"/>
            <a:endParaRPr lang="en-US" altLang="en-US" sz="2000">
              <a:latin typeface="Lucida Sans Unicode" pitchFamily="34" charset="0"/>
            </a:endParaRPr>
          </a:p>
          <a:p>
            <a:pPr eaLnBrk="1" hangingPunct="1"/>
            <a:endParaRPr lang="en-US" altLang="en-US" sz="2000">
              <a:latin typeface="Lucida Sans Unicode" pitchFamily="34" charset="0"/>
            </a:endParaRPr>
          </a:p>
          <a:p>
            <a:pPr eaLnBrk="1" hangingPunct="1"/>
            <a:endParaRPr lang="en-US" altLang="en-US" sz="2000">
              <a:latin typeface="Lucida Sans Unicode" pitchFamily="34" charset="0"/>
            </a:endParaRPr>
          </a:p>
          <a:p>
            <a:pPr eaLnBrk="1" hangingPunct="1"/>
            <a:r>
              <a:rPr lang="en-US" altLang="en-US" sz="2400" b="1">
                <a:solidFill>
                  <a:srgbClr val="909090"/>
                </a:solidFill>
              </a:rPr>
              <a:t>Dysplasias</a:t>
            </a:r>
            <a:r>
              <a:rPr lang="en-US" altLang="en-US" sz="2000">
                <a:solidFill>
                  <a:srgbClr val="909090"/>
                </a:solidFill>
              </a:rPr>
              <a:t> : </a:t>
            </a:r>
            <a:r>
              <a:rPr lang="en-US" altLang="en-US" sz="2000"/>
              <a:t>anomalies that result from the </a:t>
            </a:r>
            <a:r>
              <a:rPr lang="en-US" altLang="en-US" sz="2000">
                <a:solidFill>
                  <a:srgbClr val="FF0000"/>
                </a:solidFill>
              </a:rPr>
              <a:t>abnormal organization</a:t>
            </a:r>
          </a:p>
          <a:p>
            <a:pPr eaLnBrk="1" hangingPunct="1"/>
            <a:r>
              <a:rPr lang="en-US" altLang="en-US" sz="2000">
                <a:solidFill>
                  <a:srgbClr val="FF0000"/>
                </a:solidFill>
              </a:rPr>
              <a:t>                         of cells into tissues. </a:t>
            </a:r>
          </a:p>
          <a:p>
            <a:pPr eaLnBrk="1" hangingPunct="1"/>
            <a:endParaRPr lang="en-US" altLang="en-US" sz="2000">
              <a:solidFill>
                <a:srgbClr val="FF0000"/>
              </a:solidFill>
            </a:endParaRPr>
          </a:p>
          <a:p>
            <a:pPr eaLnBrk="1" hangingPunct="1"/>
            <a:r>
              <a:rPr lang="en-US" altLang="en-US" sz="2000" b="1"/>
              <a:t>−</a:t>
            </a:r>
            <a:r>
              <a:rPr lang="en-US" altLang="en-US" sz="2000"/>
              <a:t> An example is abnormal growth of bone resulting in skeletal dysplasias, such as </a:t>
            </a:r>
            <a:r>
              <a:rPr lang="en-US" altLang="en-US" sz="2000">
                <a:solidFill>
                  <a:srgbClr val="FF0000"/>
                </a:solidFill>
              </a:rPr>
              <a:t>achondroplasia</a:t>
            </a:r>
            <a:r>
              <a:rPr lang="en-US" altLang="en-US" sz="2000"/>
              <a:t>. </a:t>
            </a:r>
            <a:r>
              <a:rPr lang="en-US" altLang="en-US" sz="1600"/>
              <a:t>This disorder is caused by mutations in the </a:t>
            </a:r>
            <a:r>
              <a:rPr lang="en-US" altLang="en-US" sz="1600">
                <a:solidFill>
                  <a:srgbClr val="FF0000"/>
                </a:solidFill>
              </a:rPr>
              <a:t>fibroblast growth factor receptor 3 gene</a:t>
            </a:r>
            <a:r>
              <a:rPr lang="en-US" altLang="en-US" sz="1600"/>
              <a:t>, leading to abnormalities in endochondral ossification.</a:t>
            </a:r>
            <a:endParaRPr lang="ar-JO" altLang="en-US" sz="16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0"/>
            <a:ext cx="91440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400" b="1"/>
              <a:t>Pattern of defects :</a:t>
            </a:r>
          </a:p>
          <a:p>
            <a:pPr eaLnBrk="1" hangingPunct="1"/>
            <a:endParaRPr lang="en-US" altLang="en-US"/>
          </a:p>
          <a:p>
            <a:pPr eaLnBrk="1" hangingPunct="1"/>
            <a:r>
              <a:rPr lang="en-US" altLang="en-US"/>
              <a:t>Multiple malformations are often grouped in a recognizable pattern as follows:</a:t>
            </a:r>
          </a:p>
          <a:p>
            <a:pPr eaLnBrk="1" hangingPunct="1"/>
            <a:endParaRPr lang="en-US" altLang="en-US"/>
          </a:p>
          <a:p>
            <a:pPr eaLnBrk="1" hangingPunct="1">
              <a:buFontTx/>
              <a:buAutoNum type="arabicParenR"/>
            </a:pPr>
            <a:r>
              <a:rPr lang="en-US" altLang="en-US" sz="2400" b="1" u="sng">
                <a:solidFill>
                  <a:srgbClr val="909090"/>
                </a:solidFill>
              </a:rPr>
              <a:t>Syndrome</a:t>
            </a:r>
            <a:r>
              <a:rPr lang="en-US" altLang="en-US" sz="2400" u="sng">
                <a:solidFill>
                  <a:srgbClr val="909090"/>
                </a:solidFill>
              </a:rPr>
              <a:t> </a:t>
            </a:r>
            <a:r>
              <a:rPr lang="en-US" altLang="en-US" sz="2400">
                <a:solidFill>
                  <a:srgbClr val="909090"/>
                </a:solidFill>
              </a:rPr>
              <a:t>:  </a:t>
            </a:r>
            <a:r>
              <a:rPr lang="en-US" altLang="en-US"/>
              <a:t>a pattern of anomalies that </a:t>
            </a:r>
            <a:r>
              <a:rPr lang="en-US" altLang="en-US">
                <a:solidFill>
                  <a:srgbClr val="FF0000"/>
                </a:solidFill>
              </a:rPr>
              <a:t>occur together </a:t>
            </a:r>
            <a:r>
              <a:rPr lang="en-US" altLang="en-US"/>
              <a:t>and are </a:t>
            </a:r>
            <a:r>
              <a:rPr lang="en-US" altLang="en-US">
                <a:solidFill>
                  <a:srgbClr val="FF0000"/>
                </a:solidFill>
              </a:rPr>
              <a:t>pathogenetically</a:t>
            </a:r>
          </a:p>
          <a:p>
            <a:pPr eaLnBrk="1" hangingPunct="1"/>
            <a:r>
              <a:rPr lang="en-US" altLang="en-US">
                <a:solidFill>
                  <a:srgbClr val="FF0000"/>
                </a:solidFill>
              </a:rPr>
              <a:t>                                   related</a:t>
            </a:r>
            <a:r>
              <a:rPr lang="en-US" altLang="en-US"/>
              <a:t>.</a:t>
            </a:r>
          </a:p>
          <a:p>
            <a:pPr eaLnBrk="1" hangingPunct="1"/>
            <a:endParaRPr lang="en-US" altLang="en-US"/>
          </a:p>
          <a:p>
            <a:pPr eaLnBrk="1" hangingPunct="1"/>
            <a:r>
              <a:rPr lang="en-US" altLang="en-US" sz="2400" b="1">
                <a:solidFill>
                  <a:srgbClr val="909090"/>
                </a:solidFill>
              </a:rPr>
              <a:t>2) </a:t>
            </a:r>
            <a:r>
              <a:rPr lang="en-US" altLang="en-US" sz="2400" b="1" u="sng">
                <a:solidFill>
                  <a:srgbClr val="909090"/>
                </a:solidFill>
              </a:rPr>
              <a:t>Sequence</a:t>
            </a:r>
            <a:r>
              <a:rPr lang="en-US" altLang="en-US" sz="2400">
                <a:solidFill>
                  <a:srgbClr val="909090"/>
                </a:solidFill>
              </a:rPr>
              <a:t> : </a:t>
            </a:r>
            <a:r>
              <a:rPr lang="en-US" altLang="en-US"/>
              <a:t>a pattern of anomalies in which a single known defect in </a:t>
            </a:r>
          </a:p>
          <a:p>
            <a:pPr eaLnBrk="1" hangingPunct="1"/>
            <a:r>
              <a:rPr lang="en-US" altLang="en-US"/>
              <a:t>                                development causes  a cascade of </a:t>
            </a:r>
            <a:r>
              <a:rPr lang="en-US" altLang="en-US">
                <a:solidFill>
                  <a:srgbClr val="FF0000"/>
                </a:solidFill>
              </a:rPr>
              <a:t>subsequent abnormalities </a:t>
            </a:r>
            <a:r>
              <a:rPr lang="en-US" altLang="en-US"/>
              <a:t>.</a:t>
            </a:r>
          </a:p>
          <a:p>
            <a:pPr eaLnBrk="1" hangingPunct="1"/>
            <a:r>
              <a:rPr lang="en-US" altLang="en-US"/>
              <a:t>                                </a:t>
            </a:r>
            <a:r>
              <a:rPr lang="en-US" altLang="en-US" b="1"/>
              <a:t>(Potter sequence)</a:t>
            </a:r>
          </a:p>
          <a:p>
            <a:pPr eaLnBrk="1" hangingPunct="1"/>
            <a:endParaRPr lang="en-US" altLang="en-US"/>
          </a:p>
          <a:p>
            <a:pPr eaLnBrk="1" hangingPunct="1">
              <a:buFontTx/>
              <a:buAutoNum type="arabicParenR" startAt="3"/>
            </a:pPr>
            <a:r>
              <a:rPr lang="en-US" altLang="en-US" sz="2400" b="1" u="sng">
                <a:solidFill>
                  <a:srgbClr val="909090"/>
                </a:solidFill>
              </a:rPr>
              <a:t>Association </a:t>
            </a:r>
            <a:r>
              <a:rPr lang="en-US" altLang="en-US" sz="2400" b="1">
                <a:solidFill>
                  <a:srgbClr val="909090"/>
                </a:solidFill>
              </a:rPr>
              <a:t>:</a:t>
            </a:r>
            <a:r>
              <a:rPr lang="en-US" altLang="en-US" sz="2400">
                <a:solidFill>
                  <a:srgbClr val="909090"/>
                </a:solidFill>
              </a:rPr>
              <a:t>  </a:t>
            </a:r>
            <a:r>
              <a:rPr lang="en-US" altLang="en-US"/>
              <a:t>Two or more anomalies that are </a:t>
            </a:r>
            <a:r>
              <a:rPr lang="en-US" altLang="en-US">
                <a:solidFill>
                  <a:srgbClr val="FF0000"/>
                </a:solidFill>
              </a:rPr>
              <a:t>not pathogenetically related </a:t>
            </a:r>
            <a:r>
              <a:rPr lang="en-US" altLang="en-US"/>
              <a:t>and </a:t>
            </a:r>
          </a:p>
          <a:p>
            <a:pPr eaLnBrk="1" hangingPunct="1"/>
            <a:r>
              <a:rPr lang="en-US" altLang="en-US"/>
              <a:t>                                     occur together more frequently than expected by chance. </a:t>
            </a:r>
          </a:p>
          <a:p>
            <a:pPr eaLnBrk="1" hangingPunct="1"/>
            <a:r>
              <a:rPr lang="en-US" altLang="en-US"/>
              <a:t>                               </a:t>
            </a:r>
          </a:p>
          <a:p>
            <a:pPr eaLnBrk="1" hangingPunct="1"/>
            <a:r>
              <a:rPr lang="en-US" altLang="en-US"/>
              <a:t>                                    The etiology of associations is not defined.</a:t>
            </a:r>
          </a:p>
          <a:p>
            <a:pPr eaLnBrk="1" hangingPunct="1"/>
            <a:r>
              <a:rPr lang="en-US" altLang="en-US"/>
              <a:t>                                    </a:t>
            </a:r>
            <a:r>
              <a:rPr lang="en-US" altLang="en-US" b="1"/>
              <a:t>(VATER or VACTERL association). </a:t>
            </a:r>
          </a:p>
          <a:p>
            <a:pPr eaLnBrk="1" hangingPunct="1"/>
            <a:endParaRPr lang="ar-JO" altLang="en-US"/>
          </a:p>
          <a:p>
            <a:pPr eaLnBrk="1" hangingPunct="1"/>
            <a:r>
              <a:rPr lang="en-US" altLang="en-US">
                <a:latin typeface="Lucida Sans Unicode" pitchFamily="34" charset="0"/>
              </a:rPr>
              <a:t>  </a:t>
            </a:r>
            <a:endParaRPr lang="ar-JO" altLang="en-US">
              <a:latin typeface="Lucida Sans Unicode"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202362"/>
          </a:xfrm>
        </p:spPr>
        <p:txBody>
          <a:bodyPr rtlCol="1">
            <a:normAutofit fontScale="90000"/>
          </a:bodyPr>
          <a:lstStyle/>
          <a:p>
            <a:pPr eaLnBrk="1" fontAlgn="auto" hangingPunct="1">
              <a:spcAft>
                <a:spcPts val="0"/>
              </a:spcAft>
              <a:defRPr/>
            </a:pPr>
            <a:r>
              <a:rPr lang="en-US" dirty="0" smtClean="0">
                <a:ea typeface="+mj-ea"/>
              </a:rPr>
              <a:t>                                      </a:t>
            </a:r>
            <a:r>
              <a:rPr lang="en-US" sz="2000" dirty="0" smtClean="0">
                <a:latin typeface="Arial" pitchFamily="34" charset="0"/>
                <a:ea typeface="+mj-ea"/>
                <a:cs typeface="Arial" pitchFamily="34" charset="0"/>
              </a:rPr>
              <a:t>Potter Sequence:</a:t>
            </a:r>
            <a:r>
              <a:rPr lang="en-US" dirty="0" smtClean="0">
                <a:ea typeface="+mj-ea"/>
              </a:rPr>
              <a:t/>
            </a:r>
            <a:br>
              <a:rPr lang="en-US" dirty="0" smtClean="0">
                <a:ea typeface="+mj-ea"/>
              </a:rPr>
            </a:br>
            <a:r>
              <a:rPr lang="en-US" dirty="0" smtClean="0">
                <a:ea typeface="+mj-ea"/>
              </a:rPr>
              <a:t>                                      </a:t>
            </a:r>
            <a:r>
              <a:rPr lang="en-US" sz="2000" dirty="0" smtClean="0">
                <a:latin typeface="Arial" pitchFamily="34" charset="0"/>
                <a:ea typeface="+mj-ea"/>
                <a:cs typeface="Arial" pitchFamily="34" charset="0"/>
              </a:rPr>
              <a:t>P </a:t>
            </a:r>
            <a:r>
              <a:rPr lang="en-US" sz="2000" dirty="0" smtClean="0">
                <a:solidFill>
                  <a:schemeClr val="tx2">
                    <a:lumMod val="60000"/>
                    <a:lumOff val="40000"/>
                  </a:schemeClr>
                </a:solidFill>
                <a:latin typeface="Arial" pitchFamily="34" charset="0"/>
                <a:ea typeface="+mj-ea"/>
                <a:cs typeface="Arial" pitchFamily="34" charset="0"/>
              </a:rPr>
              <a:t>P</a:t>
            </a:r>
            <a:r>
              <a:rPr lang="en-US" sz="2000" dirty="0" smtClean="0">
                <a:latin typeface="Arial" pitchFamily="34" charset="0"/>
                <a:ea typeface="+mj-ea"/>
                <a:cs typeface="Arial" pitchFamily="34" charset="0"/>
              </a:rPr>
              <a:t>ulmonary </a:t>
            </a:r>
            <a:r>
              <a:rPr lang="en-US" sz="2000" dirty="0" err="1" smtClean="0">
                <a:latin typeface="Arial" pitchFamily="34" charset="0"/>
                <a:ea typeface="+mj-ea"/>
                <a:cs typeface="Arial" pitchFamily="34" charset="0"/>
              </a:rPr>
              <a:t>Hypoplasia</a:t>
            </a:r>
            <a:r>
              <a:rPr lang="en-US" dirty="0" smtClean="0">
                <a:ea typeface="+mj-ea"/>
              </a:rPr>
              <a:t/>
            </a:r>
            <a:br>
              <a:rPr lang="en-US" dirty="0" smtClean="0">
                <a:ea typeface="+mj-ea"/>
              </a:rPr>
            </a:br>
            <a:r>
              <a:rPr lang="en-US" dirty="0" smtClean="0">
                <a:ea typeface="+mj-ea"/>
              </a:rPr>
              <a:t>                                      </a:t>
            </a:r>
            <a:r>
              <a:rPr lang="en-US" sz="2000" dirty="0" smtClean="0">
                <a:latin typeface="Arial" pitchFamily="34" charset="0"/>
                <a:ea typeface="+mj-ea"/>
                <a:cs typeface="Arial" pitchFamily="34" charset="0"/>
              </a:rPr>
              <a:t>O </a:t>
            </a:r>
            <a:r>
              <a:rPr lang="en-US" sz="2000" dirty="0" err="1" smtClean="0">
                <a:solidFill>
                  <a:schemeClr val="tx2">
                    <a:lumMod val="60000"/>
                    <a:lumOff val="40000"/>
                  </a:schemeClr>
                </a:solidFill>
                <a:latin typeface="Arial" pitchFamily="34" charset="0"/>
                <a:ea typeface="+mj-ea"/>
                <a:cs typeface="Arial" pitchFamily="34" charset="0"/>
              </a:rPr>
              <a:t>O</a:t>
            </a:r>
            <a:r>
              <a:rPr lang="en-US" sz="2000" dirty="0" err="1" smtClean="0">
                <a:latin typeface="Arial" pitchFamily="34" charset="0"/>
                <a:ea typeface="+mj-ea"/>
                <a:cs typeface="Arial" pitchFamily="34" charset="0"/>
              </a:rPr>
              <a:t>ligohydramnios</a:t>
            </a:r>
            <a:r>
              <a:rPr lang="en-US" dirty="0" smtClean="0">
                <a:ea typeface="+mj-ea"/>
              </a:rPr>
              <a:t/>
            </a:r>
            <a:br>
              <a:rPr lang="en-US" dirty="0" smtClean="0">
                <a:ea typeface="+mj-ea"/>
              </a:rPr>
            </a:br>
            <a:r>
              <a:rPr lang="en-US" dirty="0" smtClean="0">
                <a:ea typeface="+mj-ea"/>
              </a:rPr>
              <a:t>                                      </a:t>
            </a:r>
            <a:r>
              <a:rPr lang="en-US" sz="2000" dirty="0" smtClean="0">
                <a:latin typeface="Arial" pitchFamily="34" charset="0"/>
                <a:ea typeface="+mj-ea"/>
                <a:cs typeface="Arial" pitchFamily="34" charset="0"/>
              </a:rPr>
              <a:t>T  </a:t>
            </a:r>
            <a:r>
              <a:rPr lang="en-US" sz="2000" dirty="0" smtClean="0">
                <a:solidFill>
                  <a:schemeClr val="tx2">
                    <a:lumMod val="60000"/>
                    <a:lumOff val="40000"/>
                  </a:schemeClr>
                </a:solidFill>
                <a:latin typeface="Arial" pitchFamily="34" charset="0"/>
                <a:ea typeface="+mj-ea"/>
                <a:cs typeface="Arial" pitchFamily="34" charset="0"/>
              </a:rPr>
              <a:t>T</a:t>
            </a:r>
            <a:r>
              <a:rPr lang="en-US" sz="2000" dirty="0" smtClean="0">
                <a:latin typeface="Arial" pitchFamily="34" charset="0"/>
                <a:ea typeface="+mj-ea"/>
                <a:cs typeface="Arial" pitchFamily="34" charset="0"/>
              </a:rPr>
              <a:t>wisted skin(wrinkling skin)</a:t>
            </a:r>
            <a:r>
              <a:rPr lang="en-US" dirty="0" smtClean="0">
                <a:ea typeface="+mj-ea"/>
              </a:rPr>
              <a:t/>
            </a:r>
            <a:br>
              <a:rPr lang="en-US" dirty="0" smtClean="0">
                <a:ea typeface="+mj-ea"/>
              </a:rPr>
            </a:br>
            <a:r>
              <a:rPr lang="en-US" dirty="0" smtClean="0">
                <a:ea typeface="+mj-ea"/>
              </a:rPr>
              <a:t>                                      </a:t>
            </a:r>
            <a:r>
              <a:rPr lang="en-US" sz="2000" dirty="0" smtClean="0">
                <a:latin typeface="Arial" pitchFamily="34" charset="0"/>
                <a:ea typeface="+mj-ea"/>
                <a:cs typeface="Arial" pitchFamily="34" charset="0"/>
              </a:rPr>
              <a:t>T  </a:t>
            </a:r>
            <a:r>
              <a:rPr lang="en-US" sz="2000" dirty="0" smtClean="0">
                <a:solidFill>
                  <a:schemeClr val="tx2">
                    <a:lumMod val="60000"/>
                    <a:lumOff val="40000"/>
                  </a:schemeClr>
                </a:solidFill>
                <a:latin typeface="Arial" pitchFamily="34" charset="0"/>
                <a:ea typeface="+mj-ea"/>
                <a:cs typeface="Arial" pitchFamily="34" charset="0"/>
              </a:rPr>
              <a:t>T</a:t>
            </a:r>
            <a:r>
              <a:rPr lang="en-US" sz="2000" dirty="0" smtClean="0">
                <a:latin typeface="Arial" pitchFamily="34" charset="0"/>
                <a:ea typeface="+mj-ea"/>
                <a:cs typeface="Arial" pitchFamily="34" charset="0"/>
              </a:rPr>
              <a:t>wisted face(POTTER face)</a:t>
            </a:r>
            <a:r>
              <a:rPr lang="en-US" dirty="0" smtClean="0">
                <a:ea typeface="+mj-ea"/>
              </a:rPr>
              <a:t/>
            </a:r>
            <a:br>
              <a:rPr lang="en-US" dirty="0" smtClean="0">
                <a:ea typeface="+mj-ea"/>
              </a:rPr>
            </a:br>
            <a:r>
              <a:rPr lang="en-US" dirty="0" smtClean="0">
                <a:ea typeface="+mj-ea"/>
              </a:rPr>
              <a:t>                                      </a:t>
            </a:r>
            <a:r>
              <a:rPr lang="en-US" sz="2000" dirty="0" smtClean="0">
                <a:latin typeface="Arial" pitchFamily="34" charset="0"/>
                <a:ea typeface="+mj-ea"/>
                <a:cs typeface="Arial" pitchFamily="34" charset="0"/>
              </a:rPr>
              <a:t>E  </a:t>
            </a:r>
            <a:r>
              <a:rPr lang="en-US" sz="2000" dirty="0" smtClean="0">
                <a:solidFill>
                  <a:schemeClr val="tx2">
                    <a:lumMod val="60000"/>
                    <a:lumOff val="40000"/>
                  </a:schemeClr>
                </a:solidFill>
                <a:latin typeface="Arial" pitchFamily="34" charset="0"/>
                <a:ea typeface="+mj-ea"/>
                <a:cs typeface="Arial" pitchFamily="34" charset="0"/>
              </a:rPr>
              <a:t>E</a:t>
            </a:r>
            <a:r>
              <a:rPr lang="en-US" sz="2000" dirty="0" smtClean="0">
                <a:latin typeface="Arial" pitchFamily="34" charset="0"/>
                <a:ea typeface="+mj-ea"/>
                <a:cs typeface="Arial" pitchFamily="34" charset="0"/>
              </a:rPr>
              <a:t>xtremities defects</a:t>
            </a:r>
            <a:r>
              <a:rPr lang="en-US" dirty="0" smtClean="0">
                <a:ea typeface="+mj-ea"/>
              </a:rPr>
              <a:t/>
            </a:r>
            <a:br>
              <a:rPr lang="en-US" dirty="0" smtClean="0">
                <a:ea typeface="+mj-ea"/>
              </a:rPr>
            </a:br>
            <a:r>
              <a:rPr lang="en-US" dirty="0" smtClean="0">
                <a:ea typeface="+mj-ea"/>
              </a:rPr>
              <a:t>                                      </a:t>
            </a:r>
            <a:r>
              <a:rPr lang="en-US" sz="2000" dirty="0" smtClean="0">
                <a:latin typeface="Arial" pitchFamily="34" charset="0"/>
                <a:ea typeface="+mj-ea"/>
                <a:cs typeface="Arial" pitchFamily="34" charset="0"/>
              </a:rPr>
              <a:t>R  </a:t>
            </a:r>
            <a:r>
              <a:rPr lang="en-US" sz="2000" dirty="0" smtClean="0">
                <a:solidFill>
                  <a:schemeClr val="tx2">
                    <a:lumMod val="60000"/>
                    <a:lumOff val="40000"/>
                  </a:schemeClr>
                </a:solidFill>
                <a:latin typeface="Arial" pitchFamily="34" charset="0"/>
                <a:ea typeface="+mj-ea"/>
                <a:cs typeface="Arial" pitchFamily="34" charset="0"/>
              </a:rPr>
              <a:t>R</a:t>
            </a:r>
            <a:r>
              <a:rPr lang="en-US" sz="2000" dirty="0" smtClean="0">
                <a:latin typeface="Arial" pitchFamily="34" charset="0"/>
                <a:ea typeface="+mj-ea"/>
                <a:cs typeface="Arial" pitchFamily="34" charset="0"/>
              </a:rPr>
              <a:t>enal Agenesis (Bilateral)</a:t>
            </a:r>
            <a:r>
              <a:rPr lang="en-US" dirty="0" smtClean="0">
                <a:ea typeface="+mj-ea"/>
              </a:rPr>
              <a:t/>
            </a:r>
            <a:br>
              <a:rPr lang="en-US" dirty="0" smtClean="0">
                <a:ea typeface="+mj-ea"/>
              </a:rPr>
            </a:br>
            <a:r>
              <a:rPr lang="en-US" dirty="0" smtClean="0">
                <a:ea typeface="+mj-ea"/>
              </a:rPr>
              <a:t/>
            </a:r>
            <a:br>
              <a:rPr lang="en-US" dirty="0" smtClean="0">
                <a:ea typeface="+mj-ea"/>
              </a:rPr>
            </a:br>
            <a:endParaRPr lang="en-US" dirty="0">
              <a:ea typeface="+mj-ea"/>
            </a:endParaRPr>
          </a:p>
        </p:txBody>
      </p:sp>
      <p:pic>
        <p:nvPicPr>
          <p:cNvPr id="26626" name="Picture 3" descr="pott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4695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6354762"/>
          </a:xfrm>
        </p:spPr>
        <p:txBody>
          <a:bodyPr wrap="square" lIns="91440" tIns="45720" rIns="91440" bIns="45720" numCol="1" anchorCtr="0" compatLnSpc="1">
            <a:prstTxWarp prst="textNoShape">
              <a:avLst/>
            </a:prstTxWarp>
          </a:bodyPr>
          <a:lstStyle/>
          <a:p>
            <a:pPr eaLnBrk="1" hangingPunct="1"/>
            <a:endParaRPr lang="en-US" altLang="en-US" sz="2000" smtClean="0">
              <a:effectLst>
                <a:outerShdw blurRad="38100" dist="38100" dir="2700000" algn="tl">
                  <a:srgbClr val="FFFFFF"/>
                </a:outerShdw>
              </a:effectLst>
              <a:latin typeface="Arial" pitchFamily="34" charset="0"/>
              <a:cs typeface="Arial" pitchFamily="34" charset="0"/>
            </a:endParaRPr>
          </a:p>
        </p:txBody>
      </p:sp>
      <p:pic>
        <p:nvPicPr>
          <p:cNvPr id="27650" name="Picture 2" descr="genetic-principles-in-paediatric-surgery-24-63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57200"/>
            <a:ext cx="73914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0" y="0"/>
            <a:ext cx="9144000" cy="557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a:latin typeface="Calibri" pitchFamily="34" charset="0"/>
            </a:endParaRPr>
          </a:p>
          <a:p>
            <a:pPr eaLnBrk="1" hangingPunct="1"/>
            <a:endParaRPr lang="en-US" altLang="en-US">
              <a:latin typeface="Calibri" pitchFamily="34" charset="0"/>
            </a:endParaRPr>
          </a:p>
          <a:p>
            <a:pPr algn="ctr" eaLnBrk="1" hangingPunct="1"/>
            <a:r>
              <a:rPr lang="en-US" altLang="en-US" sz="3200" b="1"/>
              <a:t>Etiology</a:t>
            </a:r>
            <a:r>
              <a:rPr lang="en-US" altLang="en-US" sz="3200"/>
              <a:t> :</a:t>
            </a:r>
            <a:r>
              <a:rPr lang="en-US" altLang="en-US" sz="2800"/>
              <a:t> </a:t>
            </a:r>
          </a:p>
          <a:p>
            <a:pPr eaLnBrk="1" hangingPunct="1"/>
            <a:endParaRPr lang="en-US" altLang="en-US" sz="2000">
              <a:latin typeface="Calibri" pitchFamily="34" charset="0"/>
            </a:endParaRPr>
          </a:p>
          <a:p>
            <a:pPr eaLnBrk="1" hangingPunct="1"/>
            <a:r>
              <a:rPr lang="en-US" altLang="en-US" sz="2000" b="1">
                <a:latin typeface="Calibri" pitchFamily="34" charset="0"/>
              </a:rPr>
              <a:t>−</a:t>
            </a:r>
            <a:r>
              <a:rPr lang="en-US" altLang="en-US" sz="2000">
                <a:latin typeface="Calibri" pitchFamily="34" charset="0"/>
              </a:rPr>
              <a:t> </a:t>
            </a:r>
            <a:r>
              <a:rPr lang="en-US" altLang="en-US" sz="2400">
                <a:solidFill>
                  <a:srgbClr val="FF0000"/>
                </a:solidFill>
              </a:rPr>
              <a:t>Genetic abnormalities </a:t>
            </a:r>
          </a:p>
          <a:p>
            <a:pPr eaLnBrk="1" hangingPunct="1"/>
            <a:r>
              <a:rPr lang="en-US" altLang="en-US" sz="2000">
                <a:solidFill>
                  <a:srgbClr val="FF0000"/>
                </a:solidFill>
              </a:rPr>
              <a:t> ***  </a:t>
            </a:r>
            <a:r>
              <a:rPr lang="en-US" altLang="en-US" sz="2000" u="sng"/>
              <a:t>Chromosomal disorders</a:t>
            </a:r>
            <a:r>
              <a:rPr lang="en-US" altLang="en-US" sz="2000"/>
              <a:t>:  Down syndrome</a:t>
            </a:r>
          </a:p>
          <a:p>
            <a:pPr eaLnBrk="1" hangingPunct="1"/>
            <a:r>
              <a:rPr lang="en-US" altLang="en-US"/>
              <a:t> </a:t>
            </a:r>
            <a:r>
              <a:rPr lang="en-US" altLang="en-US">
                <a:solidFill>
                  <a:srgbClr val="FF0000"/>
                </a:solidFill>
              </a:rPr>
              <a:t>***</a:t>
            </a:r>
            <a:r>
              <a:rPr lang="en-US" altLang="en-US"/>
              <a:t>  </a:t>
            </a:r>
            <a:r>
              <a:rPr lang="en-US" altLang="en-US" sz="2000" u="sng"/>
              <a:t>Single gene (monogenic) disorders:</a:t>
            </a:r>
            <a:r>
              <a:rPr lang="en-US" altLang="en-US" sz="2000"/>
              <a:t> Autosomal recessive (cystic fibrosis), </a:t>
            </a:r>
          </a:p>
          <a:p>
            <a:pPr eaLnBrk="1" hangingPunct="1"/>
            <a:r>
              <a:rPr lang="en-US" altLang="en-US" sz="2000"/>
              <a:t>       autosomal dominant (Marfan syndrome), or X-linked (Hemophilia).</a:t>
            </a:r>
          </a:p>
          <a:p>
            <a:pPr eaLnBrk="1" hangingPunct="1"/>
            <a:r>
              <a:rPr lang="en-US" altLang="en-US">
                <a:solidFill>
                  <a:srgbClr val="FF0000"/>
                </a:solidFill>
              </a:rPr>
              <a:t>***   </a:t>
            </a:r>
            <a:r>
              <a:rPr lang="en-US" altLang="en-US" sz="2000" u="sng"/>
              <a:t>Multifactorial </a:t>
            </a:r>
            <a:r>
              <a:rPr lang="en-US" altLang="en-US" sz="2000"/>
              <a:t>disorders: Interaction of multiple genes and  environmental</a:t>
            </a:r>
          </a:p>
          <a:p>
            <a:pPr eaLnBrk="1" hangingPunct="1"/>
            <a:r>
              <a:rPr lang="en-US" altLang="en-US" sz="2000"/>
              <a:t>       factors. (Cleft lip/palate, congenital heart disease, and NTDs). </a:t>
            </a:r>
          </a:p>
          <a:p>
            <a:pPr eaLnBrk="1" hangingPunct="1"/>
            <a:endParaRPr lang="en-US" altLang="en-US" sz="2000"/>
          </a:p>
          <a:p>
            <a:pPr eaLnBrk="1" hangingPunct="1"/>
            <a:r>
              <a:rPr lang="en-US" altLang="en-US" sz="2000" b="1"/>
              <a:t>−</a:t>
            </a:r>
            <a:r>
              <a:rPr lang="en-US" altLang="en-US" sz="2000"/>
              <a:t> </a:t>
            </a:r>
            <a:r>
              <a:rPr lang="en-US" altLang="en-US" sz="2400">
                <a:solidFill>
                  <a:srgbClr val="FF0000"/>
                </a:solidFill>
              </a:rPr>
              <a:t>Non-genetic etiologies include environmental factors</a:t>
            </a:r>
            <a:r>
              <a:rPr lang="en-US" altLang="en-US" sz="2000">
                <a:solidFill>
                  <a:srgbClr val="FF0000"/>
                </a:solidFill>
              </a:rPr>
              <a:t>:</a:t>
            </a:r>
            <a:r>
              <a:rPr lang="en-US" altLang="en-US" sz="2000"/>
              <a:t> maternal </a:t>
            </a:r>
          </a:p>
          <a:p>
            <a:pPr eaLnBrk="1" hangingPunct="1"/>
            <a:r>
              <a:rPr lang="en-US" altLang="en-US" sz="2000"/>
              <a:t>   phenylketonuria (PKU) or diabetes, teratogens (eg, alcohol, oral isotretinoin), </a:t>
            </a:r>
          </a:p>
          <a:p>
            <a:pPr eaLnBrk="1" hangingPunct="1"/>
            <a:r>
              <a:rPr lang="en-US" altLang="en-US" sz="2000"/>
              <a:t>   infections (cytomegalovirus [CMV], rubella), and twinning.</a:t>
            </a:r>
          </a:p>
          <a:p>
            <a:pPr eaLnBrk="1" hangingPunct="1"/>
            <a:endParaRPr lang="en-US" altLang="en-US" sz="2000"/>
          </a:p>
          <a:p>
            <a:pPr eaLnBrk="1" hangingPunct="1"/>
            <a:endParaRPr lang="en-US" altLang="en-US" sz="2000"/>
          </a:p>
          <a:p>
            <a:pPr eaLnBrk="1" hangingPunct="1"/>
            <a:r>
              <a:rPr lang="en-US" altLang="en-US" sz="2000" b="1"/>
              <a:t>→</a:t>
            </a:r>
            <a:r>
              <a:rPr lang="en-US" altLang="en-US" sz="2000"/>
              <a:t> About 40-50% of cases the etiology is </a:t>
            </a:r>
            <a:r>
              <a:rPr lang="en-US" altLang="en-US" sz="2000">
                <a:solidFill>
                  <a:srgbClr val="FF0000"/>
                </a:solidFill>
              </a:rPr>
              <a:t>unknown</a:t>
            </a:r>
            <a:r>
              <a:rPr lang="en-US" altLang="en-US" sz="2000"/>
              <a:t>.</a:t>
            </a:r>
            <a:endParaRPr lang="ar-JO" altLang="en-US" sz="20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0"/>
            <a:ext cx="91440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sz="2400" b="1">
              <a:latin typeface="Calibri" pitchFamily="34" charset="0"/>
            </a:endParaRPr>
          </a:p>
          <a:p>
            <a:pPr algn="ctr" eaLnBrk="1" hangingPunct="1"/>
            <a:r>
              <a:rPr lang="en-US" altLang="en-US" sz="3200" b="1"/>
              <a:t>Detection</a:t>
            </a:r>
          </a:p>
          <a:p>
            <a:pPr eaLnBrk="1" hangingPunct="1"/>
            <a:endParaRPr lang="en-US" altLang="en-US" sz="1400"/>
          </a:p>
          <a:p>
            <a:pPr eaLnBrk="1" hangingPunct="1"/>
            <a:r>
              <a:rPr lang="en-US" altLang="en-US" sz="1400"/>
              <a:t>Screening can be conducted during the following three periods :</a:t>
            </a:r>
          </a:p>
          <a:p>
            <a:pPr eaLnBrk="1" hangingPunct="1"/>
            <a:endParaRPr lang="en-US" altLang="en-US" sz="2000"/>
          </a:p>
          <a:p>
            <a:pPr eaLnBrk="1" hangingPunct="1"/>
            <a:r>
              <a:rPr lang="en-US" altLang="en-US" sz="2800"/>
              <a:t>● </a:t>
            </a:r>
            <a:r>
              <a:rPr lang="en-US" altLang="en-US" sz="2800" u="sng">
                <a:solidFill>
                  <a:srgbClr val="FF0000"/>
                </a:solidFill>
              </a:rPr>
              <a:t>Preconception screening</a:t>
            </a:r>
          </a:p>
          <a:p>
            <a:pPr eaLnBrk="1" hangingPunct="1"/>
            <a:endParaRPr lang="en-US" altLang="en-US" sz="2800"/>
          </a:p>
          <a:p>
            <a:pPr eaLnBrk="1" hangingPunct="1"/>
            <a:r>
              <a:rPr lang="en-US" altLang="en-US" sz="2800"/>
              <a:t>● </a:t>
            </a:r>
            <a:r>
              <a:rPr lang="en-US" altLang="en-US" sz="2800" u="sng">
                <a:solidFill>
                  <a:srgbClr val="FF0000"/>
                </a:solidFill>
              </a:rPr>
              <a:t>Antenatal screening</a:t>
            </a:r>
          </a:p>
          <a:p>
            <a:pPr eaLnBrk="1" hangingPunct="1"/>
            <a:endParaRPr lang="en-US" altLang="en-US" sz="2800"/>
          </a:p>
          <a:p>
            <a:pPr eaLnBrk="1" hangingPunct="1"/>
            <a:r>
              <a:rPr lang="en-US" altLang="en-US" sz="2800"/>
              <a:t>● </a:t>
            </a:r>
            <a:r>
              <a:rPr lang="en-US" altLang="en-US" sz="2800" u="sng">
                <a:solidFill>
                  <a:srgbClr val="FF0000"/>
                </a:solidFill>
              </a:rPr>
              <a:t>Newborn screening</a:t>
            </a:r>
            <a:endParaRPr lang="en-US" altLang="en-US" sz="28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1"/>
          <p:cNvSpPr txBox="1">
            <a:spLocks noChangeArrowheads="1"/>
          </p:cNvSpPr>
          <p:nvPr/>
        </p:nvSpPr>
        <p:spPr bwMode="auto">
          <a:xfrm>
            <a:off x="0" y="0"/>
            <a:ext cx="9144000"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cs typeface="Arial" pitchFamily="34" charset="0"/>
              </a:defRPr>
            </a:lvl1pPr>
            <a:lvl2pPr marL="742950" indent="-285750">
              <a:defRPr sz="2300">
                <a:solidFill>
                  <a:schemeClr val="tx1"/>
                </a:solidFill>
                <a:latin typeface="Lucida Sans Unicode" pitchFamily="34" charset="0"/>
                <a:cs typeface="Arial" pitchFamily="34" charset="0"/>
              </a:defRPr>
            </a:lvl2pPr>
            <a:lvl3pPr marL="1143000">
              <a:defRPr sz="2100">
                <a:solidFill>
                  <a:schemeClr val="tx1"/>
                </a:solidFill>
                <a:latin typeface="Lucida Sans Unicode" pitchFamily="34" charset="0"/>
                <a:cs typeface="Arial" pitchFamily="34" charset="0"/>
              </a:defRPr>
            </a:lvl3pPr>
            <a:lvl4pPr marL="1600200">
              <a:defRPr sz="1900">
                <a:solidFill>
                  <a:schemeClr val="tx1"/>
                </a:solidFill>
                <a:latin typeface="Lucida Sans Unicode" pitchFamily="34" charset="0"/>
                <a:cs typeface="Arial" pitchFamily="34" charset="0"/>
              </a:defRPr>
            </a:lvl4pPr>
            <a:lvl5pPr marL="2057400">
              <a:defRPr sz="2000">
                <a:solidFill>
                  <a:schemeClr val="tx1"/>
                </a:solidFill>
                <a:latin typeface="Lucida Sans Unicode" pitchFamily="34" charset="0"/>
                <a:cs typeface="Arial" pitchFamily="34"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9pPr>
          </a:lstStyle>
          <a:p>
            <a:pPr eaLnBrk="1" hangingPunct="1"/>
            <a:endParaRPr lang="en-US" altLang="en-US" sz="1800">
              <a:latin typeface="Calibri" pitchFamily="34" charset="0"/>
            </a:endParaRPr>
          </a:p>
          <a:p>
            <a:pPr eaLnBrk="1" hangingPunct="1"/>
            <a:endParaRPr lang="en-US" altLang="en-US" sz="1800">
              <a:latin typeface="Calibri" pitchFamily="34" charset="0"/>
            </a:endParaRPr>
          </a:p>
          <a:p>
            <a:pPr eaLnBrk="1" hangingPunct="1"/>
            <a:endParaRPr lang="en-US" altLang="en-US" sz="1800">
              <a:latin typeface="Calibri" pitchFamily="34" charset="0"/>
            </a:endParaRPr>
          </a:p>
          <a:p>
            <a:pPr eaLnBrk="1" hangingPunct="1"/>
            <a:r>
              <a:rPr lang="en-US" altLang="en-US" sz="2400">
                <a:latin typeface="Calibri" pitchFamily="34" charset="0"/>
              </a:rPr>
              <a:t>Prenatal screening and diagnosis of trisomy 21 and other aneuploidies</a:t>
            </a:r>
          </a:p>
          <a:p>
            <a:pPr eaLnBrk="1" hangingPunct="1"/>
            <a:endParaRPr lang="en-US" altLang="en-US" sz="2400">
              <a:latin typeface="Calibri" pitchFamily="34" charset="0"/>
            </a:endParaRPr>
          </a:p>
          <a:p>
            <a:pPr eaLnBrk="1" hangingPunct="1"/>
            <a:r>
              <a:rPr lang="en-US" altLang="en-US" sz="2400">
                <a:latin typeface="Calibri" pitchFamily="34" charset="0"/>
              </a:rPr>
              <a:t>Prenatal screening and diagnosis of neural tube defects</a:t>
            </a:r>
          </a:p>
          <a:p>
            <a:pPr eaLnBrk="1" hangingPunct="1"/>
            <a:endParaRPr lang="en-US" altLang="en-US" sz="2400">
              <a:latin typeface="Calibri" pitchFamily="34" charset="0"/>
            </a:endParaRPr>
          </a:p>
          <a:p>
            <a:pPr eaLnBrk="1" hangingPunct="1"/>
            <a:r>
              <a:rPr lang="en-US" altLang="en-US" sz="2400">
                <a:latin typeface="Calibri" pitchFamily="34" charset="0"/>
              </a:rPr>
              <a:t>Role of ultrasound in screening and diagnosis of congenital anomalies</a:t>
            </a:r>
          </a:p>
          <a:p>
            <a:pPr eaLnBrk="1" hangingPunct="1"/>
            <a:endParaRPr lang="en-US" altLang="en-US" sz="2400">
              <a:latin typeface="Calibri" pitchFamily="34" charset="0"/>
            </a:endParaRPr>
          </a:p>
          <a:p>
            <a:pPr eaLnBrk="1" hangingPunct="1"/>
            <a:r>
              <a:rPr lang="en-US" altLang="en-US" sz="2400">
                <a:latin typeface="Calibri" pitchFamily="34" charset="0"/>
              </a:rPr>
              <a:t>Amniocentesis</a:t>
            </a:r>
          </a:p>
          <a:p>
            <a:pPr eaLnBrk="1" hangingPunct="1"/>
            <a:endParaRPr lang="en-US" altLang="en-US" sz="2400">
              <a:latin typeface="Calibri" pitchFamily="34" charset="0"/>
            </a:endParaRPr>
          </a:p>
          <a:p>
            <a:pPr eaLnBrk="1" hangingPunct="1"/>
            <a:r>
              <a:rPr lang="en-US" altLang="en-US" sz="2400">
                <a:latin typeface="Calibri" pitchFamily="34" charset="0"/>
              </a:rPr>
              <a:t>Chorionic villus sampling (CVS)</a:t>
            </a:r>
          </a:p>
          <a:p>
            <a:pPr eaLnBrk="1" hangingPunct="1"/>
            <a:endParaRPr lang="en-US" altLang="en-US" sz="2400">
              <a:latin typeface="Calibri" pitchFamily="34" charset="0"/>
            </a:endParaRPr>
          </a:p>
          <a:p>
            <a:pPr eaLnBrk="1" hangingPunct="1"/>
            <a:r>
              <a:rPr lang="en-US" altLang="en-US" sz="2400">
                <a:latin typeface="Calibri" pitchFamily="34" charset="0"/>
              </a:rPr>
              <a:t>Prenatal diagnosis using cell-free nucleic acids in maternal blood </a:t>
            </a:r>
            <a:endParaRPr lang="ar-JO" altLang="en-US" sz="2400">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0"/>
            <a:ext cx="9144000" cy="871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endParaRPr lang="en-US" altLang="en-US" sz="2000">
              <a:latin typeface="Lucida Sans Unicode" pitchFamily="34" charset="0"/>
            </a:endParaRPr>
          </a:p>
          <a:p>
            <a:pPr algn="ctr" eaLnBrk="1" hangingPunct="1"/>
            <a:r>
              <a:rPr lang="en-US" altLang="en-US" sz="3200" b="1"/>
              <a:t>Prenatal screening and diagnosis of trisomy 21 and other aneuploidies</a:t>
            </a:r>
          </a:p>
          <a:p>
            <a:pPr eaLnBrk="1" hangingPunct="1"/>
            <a:endParaRPr lang="en-US" altLang="en-US" sz="2000" b="1">
              <a:solidFill>
                <a:srgbClr val="909090"/>
              </a:solidFill>
            </a:endParaRPr>
          </a:p>
          <a:p>
            <a:pPr eaLnBrk="1" hangingPunct="1"/>
            <a:r>
              <a:rPr lang="en-US" altLang="en-US" sz="2000" b="1">
                <a:solidFill>
                  <a:srgbClr val="909090"/>
                </a:solidFill>
              </a:rPr>
              <a:t>Down syndrome:  </a:t>
            </a:r>
            <a:r>
              <a:rPr lang="en-US" altLang="en-US" sz="2000">
                <a:solidFill>
                  <a:srgbClr val="FF0000"/>
                </a:solidFill>
              </a:rPr>
              <a:t>The most common chromosome abnormality</a:t>
            </a:r>
            <a:r>
              <a:rPr lang="en-US" altLang="en-US" sz="2000"/>
              <a:t> </a:t>
            </a:r>
            <a:r>
              <a:rPr lang="en-US" altLang="en-US" sz="1400"/>
              <a:t>among live</a:t>
            </a:r>
          </a:p>
          <a:p>
            <a:pPr eaLnBrk="1" hangingPunct="1"/>
            <a:r>
              <a:rPr lang="en-US" altLang="en-US" sz="1400"/>
              <a:t>                               births caused by a demonstrable chromosomal aberration. </a:t>
            </a:r>
          </a:p>
          <a:p>
            <a:pPr eaLnBrk="1" hangingPunct="1"/>
            <a:r>
              <a:rPr lang="en-US" altLang="en-US" sz="2000"/>
              <a:t>  - Moderate to severe learning disability </a:t>
            </a:r>
            <a:r>
              <a:rPr lang="en-US" altLang="en-US" sz="1400"/>
              <a:t>(average IQ approximately 40)</a:t>
            </a:r>
            <a:r>
              <a:rPr lang="en-US" altLang="en-US"/>
              <a:t> </a:t>
            </a:r>
            <a:r>
              <a:rPr lang="en-US" altLang="en-US" sz="1400"/>
              <a:t>in combination with  </a:t>
            </a:r>
          </a:p>
          <a:p>
            <a:pPr eaLnBrk="1" hangingPunct="1"/>
            <a:r>
              <a:rPr lang="en-US" altLang="en-US" sz="1400"/>
              <a:t>     </a:t>
            </a:r>
            <a:r>
              <a:rPr lang="en-US" altLang="en-US" sz="2000"/>
              <a:t>short stature, characteristic facial features, heart defects </a:t>
            </a:r>
            <a:r>
              <a:rPr lang="en-US" altLang="en-US" sz="1400"/>
              <a:t>(40 to 50 %), </a:t>
            </a:r>
            <a:r>
              <a:rPr lang="en-US" altLang="en-US" sz="2000"/>
              <a:t>intestinal</a:t>
            </a:r>
          </a:p>
          <a:p>
            <a:pPr eaLnBrk="1" hangingPunct="1"/>
            <a:r>
              <a:rPr lang="en-US" altLang="en-US" sz="2000"/>
              <a:t>   malformations </a:t>
            </a:r>
            <a:r>
              <a:rPr lang="en-US" altLang="en-US" sz="1400"/>
              <a:t>(10 %), </a:t>
            </a:r>
            <a:r>
              <a:rPr lang="en-US" altLang="en-US" sz="2000"/>
              <a:t>problems with vision and hearing </a:t>
            </a:r>
            <a:r>
              <a:rPr lang="en-US" altLang="en-US" sz="1400"/>
              <a:t>(50 %), </a:t>
            </a:r>
            <a:r>
              <a:rPr lang="en-US" altLang="en-US" sz="2000"/>
              <a:t>an increased</a:t>
            </a:r>
          </a:p>
          <a:p>
            <a:pPr eaLnBrk="1" hangingPunct="1"/>
            <a:r>
              <a:rPr lang="en-US" altLang="en-US" sz="2000"/>
              <a:t>    frequency of infection, and other health problems.</a:t>
            </a:r>
          </a:p>
          <a:p>
            <a:pPr eaLnBrk="1" hangingPunct="1"/>
            <a:endParaRPr lang="en-US" altLang="en-US" sz="2000"/>
          </a:p>
          <a:p>
            <a:pPr eaLnBrk="1" hangingPunct="1"/>
            <a:r>
              <a:rPr lang="en-US" altLang="en-US" sz="2000"/>
              <a:t>● </a:t>
            </a:r>
            <a:r>
              <a:rPr lang="en-US" altLang="en-US" sz="2000" b="1">
                <a:solidFill>
                  <a:srgbClr val="FF0000"/>
                </a:solidFill>
              </a:rPr>
              <a:t>The risk:</a:t>
            </a:r>
          </a:p>
          <a:p>
            <a:pPr eaLnBrk="1" hangingPunct="1"/>
            <a:r>
              <a:rPr lang="en-US" altLang="en-US" sz="2000"/>
              <a:t>         - Increases with maternal age( &gt; 35 years ).</a:t>
            </a:r>
          </a:p>
          <a:p>
            <a:pPr eaLnBrk="1" hangingPunct="1"/>
            <a:r>
              <a:rPr lang="en-US" altLang="en-US" sz="2000"/>
              <a:t>         - Decreases with gestational age.</a:t>
            </a:r>
          </a:p>
          <a:p>
            <a:pPr eaLnBrk="1" hangingPunct="1"/>
            <a:endParaRPr lang="en-US" altLang="en-US" sz="2000"/>
          </a:p>
          <a:p>
            <a:pPr eaLnBrk="1" hangingPunct="1"/>
            <a:r>
              <a:rPr lang="en-US" altLang="en-US" sz="2000"/>
              <a:t>● </a:t>
            </a:r>
            <a:r>
              <a:rPr lang="en-US" altLang="en-US" sz="2000" b="1"/>
              <a:t>The majority of fetuses with trisomy 21 </a:t>
            </a:r>
            <a:r>
              <a:rPr lang="en-US" altLang="en-US" sz="2000"/>
              <a:t>are in the women aged </a:t>
            </a:r>
            <a:r>
              <a:rPr lang="en-US" altLang="en-US" sz="2000" b="1" u="sng"/>
              <a:t>under 35 years</a:t>
            </a:r>
            <a:r>
              <a:rPr lang="en-US" altLang="en-US" sz="2000" b="1"/>
              <a:t>.</a:t>
            </a:r>
          </a:p>
          <a:p>
            <a:pPr eaLnBrk="1" hangingPunct="1"/>
            <a:endParaRPr lang="en-US" altLang="en-US" sz="2000"/>
          </a:p>
          <a:p>
            <a:pPr eaLnBrk="1" hangingPunct="1"/>
            <a:r>
              <a:rPr lang="en-US" altLang="en-US" sz="2000"/>
              <a:t>● </a:t>
            </a:r>
            <a:r>
              <a:rPr lang="en-US" altLang="en-US" sz="2000" b="1"/>
              <a:t>Trisomies </a:t>
            </a:r>
            <a:r>
              <a:rPr lang="en-US" altLang="en-US" sz="2000" b="1">
                <a:solidFill>
                  <a:srgbClr val="909090"/>
                </a:solidFill>
              </a:rPr>
              <a:t>18</a:t>
            </a:r>
            <a:r>
              <a:rPr lang="en-US" altLang="en-US" sz="2000" b="1"/>
              <a:t> and </a:t>
            </a:r>
            <a:r>
              <a:rPr lang="en-US" altLang="en-US" sz="2000" b="1">
                <a:solidFill>
                  <a:srgbClr val="909090"/>
                </a:solidFill>
              </a:rPr>
              <a:t>13</a:t>
            </a:r>
            <a:r>
              <a:rPr lang="en-US" altLang="en-US" sz="2000"/>
              <a:t> are the second and third most common chromosomal </a:t>
            </a:r>
          </a:p>
          <a:p>
            <a:pPr eaLnBrk="1" hangingPunct="1"/>
            <a:r>
              <a:rPr lang="en-US" altLang="en-US" sz="2000"/>
              <a:t>    abnormalities</a:t>
            </a:r>
            <a:r>
              <a:rPr lang="en-US" altLang="en-US" sz="1600"/>
              <a:t>. The risk for these trisomies increases with maternal age and decreases with  </a:t>
            </a:r>
          </a:p>
          <a:p>
            <a:pPr eaLnBrk="1" hangingPunct="1"/>
            <a:r>
              <a:rPr lang="en-US" altLang="en-US" sz="1600"/>
              <a:t>                             gestation. The rate of fetal death between the 12th and 40th week is about 80%.</a:t>
            </a:r>
            <a:endParaRPr lang="ar-JO" altLang="en-US" sz="1600"/>
          </a:p>
          <a:p>
            <a:pPr eaLnBrk="1" hangingPunct="1"/>
            <a:endParaRPr lang="en-US" altLang="en-US" sz="2000"/>
          </a:p>
          <a:p>
            <a:pPr eaLnBrk="1" hangingPunct="1"/>
            <a:endParaRPr lang="en-US" altLang="en-US">
              <a:latin typeface="Lucida Sans Unicode" pitchFamily="34" charset="0"/>
            </a:endParaRPr>
          </a:p>
          <a:p>
            <a:pPr eaLnBrk="1" hangingPunct="1"/>
            <a:endParaRPr lang="en-US" altLang="en-US">
              <a:latin typeface="Lucida Sans Unicode" pitchFamily="34" charset="0"/>
            </a:endParaRPr>
          </a:p>
          <a:p>
            <a:pPr eaLnBrk="1" hangingPunct="1"/>
            <a:endParaRPr lang="en-US" altLang="en-US">
              <a:latin typeface="Lucida Sans Unicode" pitchFamily="34" charset="0"/>
            </a:endParaRPr>
          </a:p>
          <a:p>
            <a:pPr eaLnBrk="1" hangingPunct="1"/>
            <a:endParaRPr lang="en-US" altLang="en-US">
              <a:latin typeface="Lucida Sans Unicode" pitchFamily="34" charset="0"/>
            </a:endParaRPr>
          </a:p>
          <a:p>
            <a:pPr eaLnBrk="1" hangingPunct="1"/>
            <a:r>
              <a:rPr lang="en-US" altLang="en-US">
                <a:latin typeface="Lucida Sans Unicode" pitchFamily="34" charset="0"/>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https://courses.fetalmedicine.com/images/Course/Course.007-0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0" y="0"/>
            <a:ext cx="914400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sz="2000">
              <a:latin typeface="Calibri" pitchFamily="34" charset="0"/>
            </a:endParaRPr>
          </a:p>
          <a:p>
            <a:pPr eaLnBrk="1" hangingPunct="1"/>
            <a:endParaRPr lang="en-US" altLang="en-US" sz="2000">
              <a:latin typeface="Calibri" pitchFamily="34" charset="0"/>
            </a:endParaRPr>
          </a:p>
          <a:p>
            <a:pPr eaLnBrk="1" hangingPunct="1"/>
            <a:endParaRPr lang="en-US" altLang="en-US" sz="2000">
              <a:latin typeface="Calibri" pitchFamily="34" charset="0"/>
            </a:endParaRPr>
          </a:p>
          <a:p>
            <a:pPr eaLnBrk="1" hangingPunct="1"/>
            <a:r>
              <a:rPr lang="en-US" altLang="en-US" sz="2200" i="1" u="sng"/>
              <a:t>Congenital anomalies</a:t>
            </a:r>
            <a:r>
              <a:rPr lang="en-US" altLang="en-US" sz="2200" i="1"/>
              <a:t> </a:t>
            </a:r>
            <a:r>
              <a:rPr lang="en-US" altLang="en-US" sz="1600"/>
              <a:t>can be defined as </a:t>
            </a:r>
            <a:r>
              <a:rPr lang="en-US" altLang="en-US" sz="2000" b="1">
                <a:solidFill>
                  <a:srgbClr val="FF0000"/>
                </a:solidFill>
              </a:rPr>
              <a:t>structural or functional anomalies</a:t>
            </a:r>
            <a:r>
              <a:rPr lang="en-US" altLang="en-US" sz="2000" b="1"/>
              <a:t>, including metabolic disorders, which are present </a:t>
            </a:r>
            <a:r>
              <a:rPr lang="en-US" altLang="en-US" sz="2000" b="1">
                <a:solidFill>
                  <a:srgbClr val="FF0000"/>
                </a:solidFill>
              </a:rPr>
              <a:t>at the time of birth</a:t>
            </a:r>
            <a:r>
              <a:rPr lang="en-US" altLang="en-US" sz="2000" b="1"/>
              <a:t>. </a:t>
            </a:r>
          </a:p>
          <a:p>
            <a:pPr eaLnBrk="1" hangingPunct="1"/>
            <a:endParaRPr lang="en-US" altLang="en-US" sz="2000">
              <a:latin typeface="Calibri" pitchFamily="34" charset="0"/>
            </a:endParaRPr>
          </a:p>
          <a:p>
            <a:pPr eaLnBrk="1" hangingPunct="1"/>
            <a:endParaRPr lang="en-US" altLang="en-US" sz="2000">
              <a:latin typeface="Calibri" pitchFamily="34" charset="0"/>
            </a:endParaRPr>
          </a:p>
          <a:p>
            <a:pPr algn="ctr" eaLnBrk="1" hangingPunct="1"/>
            <a:r>
              <a:rPr lang="en-US" altLang="en-US" sz="3200" b="1"/>
              <a:t>WHO 2014</a:t>
            </a:r>
          </a:p>
          <a:p>
            <a:pPr eaLnBrk="1" hangingPunct="1"/>
            <a:endParaRPr lang="en-US" altLang="en-US" sz="2000">
              <a:latin typeface="Calibri" pitchFamily="34" charset="0"/>
            </a:endParaRPr>
          </a:p>
          <a:p>
            <a:pPr eaLnBrk="1" hangingPunct="1"/>
            <a:r>
              <a:rPr lang="en-US" altLang="en-US" sz="2000">
                <a:latin typeface="Calibri" pitchFamily="34" charset="0"/>
              </a:rPr>
              <a:t>● </a:t>
            </a:r>
            <a:r>
              <a:rPr lang="en-US" altLang="en-US" sz="1600"/>
              <a:t>Congenital anomalies (also referred as birth defects) affect an estimated </a:t>
            </a:r>
            <a:r>
              <a:rPr lang="en-US" altLang="en-US" sz="1600" b="1">
                <a:solidFill>
                  <a:srgbClr val="FF0000"/>
                </a:solidFill>
              </a:rPr>
              <a:t>1 in 33   </a:t>
            </a:r>
          </a:p>
          <a:p>
            <a:pPr eaLnBrk="1" hangingPunct="1"/>
            <a:r>
              <a:rPr lang="en-US" altLang="en-US" sz="1600">
                <a:solidFill>
                  <a:srgbClr val="FF0000"/>
                </a:solidFill>
              </a:rPr>
              <a:t>    </a:t>
            </a:r>
            <a:r>
              <a:rPr lang="en-US" altLang="en-US" sz="1600" b="1">
                <a:solidFill>
                  <a:srgbClr val="FF0000"/>
                </a:solidFill>
              </a:rPr>
              <a:t>infants</a:t>
            </a:r>
            <a:r>
              <a:rPr lang="en-US" altLang="en-US" sz="1600">
                <a:solidFill>
                  <a:srgbClr val="FF0000"/>
                </a:solidFill>
              </a:rPr>
              <a:t> </a:t>
            </a:r>
            <a:r>
              <a:rPr lang="en-US" altLang="en-US" sz="1600"/>
              <a:t>and result in approximately 3.2 million birth defect-related disabilities every </a:t>
            </a:r>
          </a:p>
          <a:p>
            <a:pPr eaLnBrk="1" hangingPunct="1"/>
            <a:r>
              <a:rPr lang="en-US" altLang="en-US" sz="1600"/>
              <a:t>    year. </a:t>
            </a:r>
          </a:p>
          <a:p>
            <a:pPr eaLnBrk="1" hangingPunct="1"/>
            <a:endParaRPr lang="en-US" altLang="en-US"/>
          </a:p>
          <a:p>
            <a:pPr eaLnBrk="1" hangingPunct="1"/>
            <a:r>
              <a:rPr lang="en-US" altLang="en-US"/>
              <a:t>● </a:t>
            </a:r>
            <a:r>
              <a:rPr lang="en-US" altLang="en-US" sz="1600"/>
              <a:t>An estimated </a:t>
            </a:r>
            <a:r>
              <a:rPr lang="en-US" altLang="en-US" sz="1600" b="1">
                <a:solidFill>
                  <a:srgbClr val="FF0000"/>
                </a:solidFill>
              </a:rPr>
              <a:t>270 000 newborns </a:t>
            </a:r>
            <a:r>
              <a:rPr lang="en-US" altLang="en-US" sz="1600"/>
              <a:t>die during the first 28 days of life every year from </a:t>
            </a:r>
          </a:p>
          <a:p>
            <a:pPr eaLnBrk="1" hangingPunct="1"/>
            <a:r>
              <a:rPr lang="en-US" altLang="en-US" sz="1600"/>
              <a:t>    congenital anomalies.</a:t>
            </a:r>
          </a:p>
          <a:p>
            <a:pPr eaLnBrk="1" hangingPunct="1"/>
            <a:endParaRPr lang="en-US" altLang="en-US"/>
          </a:p>
          <a:p>
            <a:pPr eaLnBrk="1" hangingPunct="1"/>
            <a:r>
              <a:rPr lang="en-US" altLang="en-US"/>
              <a:t>● The most common severe congenital anomalies are </a:t>
            </a:r>
            <a:r>
              <a:rPr lang="en-US" altLang="en-US" b="1" u="sng"/>
              <a:t>heart defects</a:t>
            </a:r>
            <a:r>
              <a:rPr lang="en-US" altLang="en-US"/>
              <a:t>, </a:t>
            </a:r>
            <a:r>
              <a:rPr lang="en-US" altLang="en-US" b="1" u="sng"/>
              <a:t>neural tube </a:t>
            </a:r>
          </a:p>
          <a:p>
            <a:pPr eaLnBrk="1" hangingPunct="1"/>
            <a:r>
              <a:rPr lang="en-US" altLang="en-US" b="1"/>
              <a:t>    </a:t>
            </a:r>
            <a:r>
              <a:rPr lang="en-US" altLang="en-US" b="1" u="sng"/>
              <a:t>defects (NTDs)</a:t>
            </a:r>
            <a:r>
              <a:rPr lang="en-US" altLang="en-US"/>
              <a:t> and </a:t>
            </a:r>
            <a:r>
              <a:rPr lang="en-US" altLang="en-US" b="1" u="sng"/>
              <a:t>Down syndrome</a:t>
            </a:r>
            <a:r>
              <a:rPr lang="en-US" altLang="en-US" b="1"/>
              <a:t>. </a:t>
            </a:r>
            <a:endParaRPr lang="ar-JO" altLang="en-US" b="1"/>
          </a:p>
          <a:p>
            <a:pPr eaLnBrk="1" hangingPunct="1"/>
            <a:endParaRPr lang="ar-JO"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0"/>
            <a:ext cx="91440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sz="2000">
              <a:latin typeface="Calibri" pitchFamily="34" charset="0"/>
            </a:endParaRPr>
          </a:p>
          <a:p>
            <a:pPr eaLnBrk="1" hangingPunct="1"/>
            <a:endParaRPr lang="en-US" altLang="en-US" sz="2000">
              <a:latin typeface="Calibri" pitchFamily="34" charset="0"/>
            </a:endParaRPr>
          </a:p>
          <a:p>
            <a:pPr eaLnBrk="1" hangingPunct="1"/>
            <a:endParaRPr lang="en-US" altLang="en-US" sz="2000">
              <a:latin typeface="Calibri" pitchFamily="34" charset="0"/>
            </a:endParaRPr>
          </a:p>
          <a:p>
            <a:pPr eaLnBrk="1" hangingPunct="1"/>
            <a:endParaRPr lang="en-US" altLang="en-US" sz="2000">
              <a:latin typeface="Calibri" pitchFamily="34" charset="0"/>
            </a:endParaRPr>
          </a:p>
          <a:p>
            <a:pPr eaLnBrk="1" hangingPunct="1"/>
            <a:endParaRPr lang="en-US" altLang="en-US" sz="2000">
              <a:latin typeface="Calibri" pitchFamily="34" charset="0"/>
            </a:endParaRPr>
          </a:p>
          <a:p>
            <a:pPr eaLnBrk="1" hangingPunct="1"/>
            <a:r>
              <a:rPr lang="en-US" altLang="en-US" sz="2000" b="1">
                <a:latin typeface="Calibri" pitchFamily="34" charset="0"/>
              </a:rPr>
              <a:t>Candidates for prenatal screening:</a:t>
            </a:r>
          </a:p>
          <a:p>
            <a:pPr eaLnBrk="1" hangingPunct="1"/>
            <a:endParaRPr lang="en-US" altLang="en-US" sz="2000">
              <a:latin typeface="Calibri" pitchFamily="34" charset="0"/>
            </a:endParaRPr>
          </a:p>
          <a:p>
            <a:pPr eaLnBrk="1" hangingPunct="1"/>
            <a:r>
              <a:rPr lang="en-US" altLang="en-US" sz="2000">
                <a:latin typeface="Calibri" pitchFamily="34" charset="0"/>
              </a:rPr>
              <a:t> ● </a:t>
            </a:r>
            <a:r>
              <a:rPr lang="en-US" altLang="en-US" sz="2000" u="sng">
                <a:latin typeface="Calibri" pitchFamily="34" charset="0"/>
              </a:rPr>
              <a:t>Maternal age alone</a:t>
            </a:r>
            <a:r>
              <a:rPr lang="en-US" altLang="en-US" sz="2000">
                <a:latin typeface="Calibri" pitchFamily="34" charset="0"/>
              </a:rPr>
              <a:t> </a:t>
            </a:r>
            <a:r>
              <a:rPr lang="en-US" altLang="en-US" sz="2000" b="1">
                <a:latin typeface="Calibri" pitchFamily="34" charset="0"/>
              </a:rPr>
              <a:t>was</a:t>
            </a:r>
            <a:r>
              <a:rPr lang="en-US" altLang="en-US" sz="2000">
                <a:latin typeface="Calibri" pitchFamily="34" charset="0"/>
              </a:rPr>
              <a:t> the initial risk factor used for screening pregnancies for </a:t>
            </a:r>
          </a:p>
          <a:p>
            <a:pPr eaLnBrk="1" hangingPunct="1"/>
            <a:r>
              <a:rPr lang="en-US" altLang="en-US" sz="2000">
                <a:latin typeface="Calibri" pitchFamily="34" charset="0"/>
              </a:rPr>
              <a:t>    Down syndrome. </a:t>
            </a:r>
          </a:p>
          <a:p>
            <a:pPr eaLnBrk="1" hangingPunct="1"/>
            <a:endParaRPr lang="en-US" altLang="en-US" sz="2000">
              <a:latin typeface="Calibri" pitchFamily="34" charset="0"/>
            </a:endParaRPr>
          </a:p>
          <a:p>
            <a:pPr eaLnBrk="1" hangingPunct="1"/>
            <a:r>
              <a:rPr lang="en-US" altLang="en-US" sz="2000">
                <a:latin typeface="Calibri" pitchFamily="34" charset="0"/>
              </a:rPr>
              <a:t>● In 2007, the American College of Obstetricians and Gynecologists (ACOG) </a:t>
            </a:r>
          </a:p>
          <a:p>
            <a:pPr eaLnBrk="1" hangingPunct="1"/>
            <a:r>
              <a:rPr lang="en-US" altLang="en-US" sz="2000">
                <a:latin typeface="Calibri" pitchFamily="34" charset="0"/>
              </a:rPr>
              <a:t>    recommended that :</a:t>
            </a:r>
          </a:p>
          <a:p>
            <a:pPr eaLnBrk="1" hangingPunct="1"/>
            <a:r>
              <a:rPr lang="en-US" altLang="en-US" sz="2000">
                <a:latin typeface="Calibri" pitchFamily="34" charset="0"/>
              </a:rPr>
              <a:t>    (1) </a:t>
            </a:r>
            <a:r>
              <a:rPr lang="en-US" altLang="en-US" sz="2000" b="1">
                <a:solidFill>
                  <a:srgbClr val="FF0000"/>
                </a:solidFill>
                <a:latin typeface="Calibri" pitchFamily="34" charset="0"/>
              </a:rPr>
              <a:t>all women </a:t>
            </a:r>
            <a:r>
              <a:rPr lang="en-US" altLang="en-US" sz="2000">
                <a:latin typeface="Calibri" pitchFamily="34" charset="0"/>
              </a:rPr>
              <a:t>be offered aneuploidy screening before 20 weeks of gestation.</a:t>
            </a:r>
          </a:p>
          <a:p>
            <a:pPr eaLnBrk="1" hangingPunct="1"/>
            <a:r>
              <a:rPr lang="en-US" altLang="en-US" sz="2000">
                <a:latin typeface="Calibri" pitchFamily="34" charset="0"/>
              </a:rPr>
              <a:t>    (2) all women should have the option of invasive testing, regardless of maternal age.</a:t>
            </a:r>
          </a:p>
          <a:p>
            <a:pPr eaLnBrk="1" hangingPunct="1"/>
            <a:endParaRPr lang="en-US" altLang="en-US" sz="2000">
              <a:latin typeface="Calibri" pitchFamily="34" charset="0"/>
            </a:endParaRPr>
          </a:p>
          <a:p>
            <a:pPr eaLnBrk="1" hangingPunct="1"/>
            <a:r>
              <a:rPr lang="en-US" altLang="en-US" sz="2000" b="1">
                <a:latin typeface="Calibri" pitchFamily="34" charset="0"/>
              </a:rPr>
              <a:t>Candidates for diagnostic testing:</a:t>
            </a:r>
          </a:p>
          <a:p>
            <a:pPr eaLnBrk="1" hangingPunct="1"/>
            <a:endParaRPr lang="en-US" altLang="en-US" sz="2000">
              <a:latin typeface="Calibri" pitchFamily="34" charset="0"/>
            </a:endParaRPr>
          </a:p>
          <a:p>
            <a:pPr eaLnBrk="1" hangingPunct="1"/>
            <a:endParaRPr lang="en-US" altLang="en-US" sz="2000">
              <a:latin typeface="Calibri" pitchFamily="34" charset="0"/>
            </a:endParaRPr>
          </a:p>
          <a:p>
            <a:pPr eaLnBrk="1" hangingPunct="1"/>
            <a:endParaRPr lang="ar-JO" altLang="en-US" sz="2000">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0"/>
            <a:ext cx="9144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sz="2400">
              <a:latin typeface="Lucida Sans Unicode" pitchFamily="34" charset="0"/>
            </a:endParaRPr>
          </a:p>
          <a:p>
            <a:pPr eaLnBrk="1" hangingPunct="1"/>
            <a:endParaRPr lang="en-US" altLang="en-US" sz="2400">
              <a:latin typeface="Lucida Sans Unicode" pitchFamily="34" charset="0"/>
            </a:endParaRPr>
          </a:p>
          <a:p>
            <a:pPr eaLnBrk="1" hangingPunct="1"/>
            <a:endParaRPr lang="en-US" altLang="en-US" sz="2400">
              <a:latin typeface="Lucida Sans Unicode" pitchFamily="34" charset="0"/>
            </a:endParaRPr>
          </a:p>
          <a:p>
            <a:pPr eaLnBrk="1" hangingPunct="1"/>
            <a:endParaRPr lang="en-US" altLang="en-US" sz="2400">
              <a:latin typeface="Lucida Sans Unicode" pitchFamily="34" charset="0"/>
            </a:endParaRPr>
          </a:p>
          <a:p>
            <a:pPr eaLnBrk="1" hangingPunct="1"/>
            <a:endParaRPr lang="en-US" altLang="en-US" sz="2400">
              <a:latin typeface="Lucida Sans Unicode" pitchFamily="34" charset="0"/>
            </a:endParaRPr>
          </a:p>
          <a:p>
            <a:pPr algn="ctr" eaLnBrk="1" hangingPunct="1"/>
            <a:r>
              <a:rPr lang="en-US" altLang="en-US" sz="3200" b="1" u="sng">
                <a:solidFill>
                  <a:srgbClr val="909090"/>
                </a:solidFill>
              </a:rPr>
              <a:t>Screening tests : </a:t>
            </a:r>
          </a:p>
          <a:p>
            <a:pPr eaLnBrk="1" hangingPunct="1"/>
            <a:endParaRPr lang="en-US" altLang="en-US" sz="2400" b="1"/>
          </a:p>
          <a:p>
            <a:pPr eaLnBrk="1" hangingPunct="1"/>
            <a:r>
              <a:rPr lang="en-US" altLang="en-US" sz="2400"/>
              <a:t>1) First trimester combined test.</a:t>
            </a:r>
          </a:p>
          <a:p>
            <a:pPr eaLnBrk="1" hangingPunct="1"/>
            <a:endParaRPr lang="en-US" altLang="en-US" sz="2400"/>
          </a:p>
          <a:p>
            <a:pPr eaLnBrk="1" hangingPunct="1"/>
            <a:r>
              <a:rPr lang="en-US" altLang="en-US" sz="2400"/>
              <a:t>2) Second trimester Quadruple test.</a:t>
            </a:r>
          </a:p>
          <a:p>
            <a:pPr eaLnBrk="1" hangingPunct="1"/>
            <a:endParaRPr lang="en-US" altLang="en-US" sz="2400"/>
          </a:p>
          <a:p>
            <a:pPr eaLnBrk="1" hangingPunct="1"/>
            <a:r>
              <a:rPr lang="en-US" altLang="en-US" sz="2400"/>
              <a:t>3) Integrated tests. </a:t>
            </a:r>
            <a:endParaRPr lang="ar-JO" altLang="en-US" sz="2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0"/>
            <a:ext cx="9144000" cy="732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endParaRPr lang="en-US" altLang="en-US" sz="2000">
              <a:latin typeface="Lucida Sans Unicode" pitchFamily="34" charset="0"/>
            </a:endParaRPr>
          </a:p>
          <a:p>
            <a:pPr algn="ctr" eaLnBrk="1" hangingPunct="1"/>
            <a:endParaRPr lang="en-US" altLang="en-US" sz="2000">
              <a:latin typeface="Lucida Sans Unicode" pitchFamily="34" charset="0"/>
            </a:endParaRPr>
          </a:p>
          <a:p>
            <a:pPr eaLnBrk="1" hangingPunct="1"/>
            <a:r>
              <a:rPr lang="en-US" altLang="en-US" sz="2400" b="1">
                <a:solidFill>
                  <a:srgbClr val="909090"/>
                </a:solidFill>
              </a:rPr>
              <a:t>First trimester combined test :</a:t>
            </a:r>
          </a:p>
          <a:p>
            <a:pPr eaLnBrk="1" hangingPunct="1"/>
            <a:endParaRPr lang="en-US" altLang="en-US" sz="2400" b="1">
              <a:latin typeface="Lucida Sans Unicode" pitchFamily="34" charset="0"/>
            </a:endParaRPr>
          </a:p>
          <a:p>
            <a:pPr eaLnBrk="1" hangingPunct="1"/>
            <a:r>
              <a:rPr lang="en-US" altLang="en-US" sz="2000">
                <a:latin typeface="Lucida Sans Unicode" pitchFamily="34" charset="0"/>
              </a:rPr>
              <a:t>● </a:t>
            </a:r>
            <a:r>
              <a:rPr lang="en-US" altLang="en-US" sz="2000">
                <a:solidFill>
                  <a:srgbClr val="FF0000"/>
                </a:solidFill>
              </a:rPr>
              <a:t>11-14 weeks </a:t>
            </a:r>
            <a:r>
              <a:rPr lang="en-US" altLang="en-US" sz="1400"/>
              <a:t>of gestation.</a:t>
            </a:r>
          </a:p>
          <a:p>
            <a:pPr eaLnBrk="1" hangingPunct="1"/>
            <a:endParaRPr lang="en-US" altLang="en-US" sz="2000">
              <a:latin typeface="Lucida Sans Unicode" pitchFamily="34" charset="0"/>
            </a:endParaRPr>
          </a:p>
          <a:p>
            <a:pPr eaLnBrk="1" hangingPunct="1"/>
            <a:r>
              <a:rPr lang="en-US" altLang="en-US" sz="2000">
                <a:latin typeface="Lucida Sans Unicode" pitchFamily="34" charset="0"/>
              </a:rPr>
              <a:t> ● </a:t>
            </a:r>
            <a:r>
              <a:rPr lang="en-US" altLang="en-US" sz="1400"/>
              <a:t>Consists of </a:t>
            </a:r>
            <a:r>
              <a:rPr lang="en-US" altLang="en-US" sz="2000">
                <a:solidFill>
                  <a:srgbClr val="FF0000"/>
                </a:solidFill>
              </a:rPr>
              <a:t>three</a:t>
            </a:r>
            <a:r>
              <a:rPr lang="en-US" altLang="en-US" sz="2000"/>
              <a:t> </a:t>
            </a:r>
            <a:r>
              <a:rPr lang="en-US" altLang="en-US" sz="2000">
                <a:solidFill>
                  <a:srgbClr val="FF0000"/>
                </a:solidFill>
              </a:rPr>
              <a:t>markers</a:t>
            </a:r>
            <a:r>
              <a:rPr lang="en-US" altLang="en-US" sz="2000"/>
              <a:t> :</a:t>
            </a:r>
          </a:p>
          <a:p>
            <a:pPr eaLnBrk="1" hangingPunct="1"/>
            <a:r>
              <a:rPr lang="en-US" altLang="en-US" sz="2000"/>
              <a:t>1- </a:t>
            </a:r>
            <a:r>
              <a:rPr lang="en-US" altLang="en-US" sz="1400"/>
              <a:t>Maternal serum beta human chorionic gonadotropin </a:t>
            </a:r>
            <a:r>
              <a:rPr lang="en-US" altLang="en-US" sz="2400" b="1">
                <a:solidFill>
                  <a:srgbClr val="FF0000"/>
                </a:solidFill>
              </a:rPr>
              <a:t>(beta-hCG)</a:t>
            </a:r>
          </a:p>
          <a:p>
            <a:pPr eaLnBrk="1" hangingPunct="1"/>
            <a:r>
              <a:rPr lang="en-US" altLang="en-US" sz="2000"/>
              <a:t>2- </a:t>
            </a:r>
            <a:r>
              <a:rPr lang="en-US" altLang="en-US" sz="1400"/>
              <a:t>Maternal serum pregnancy-associated plasma protein-A </a:t>
            </a:r>
            <a:r>
              <a:rPr lang="en-US" altLang="en-US" sz="2400" b="1">
                <a:solidFill>
                  <a:srgbClr val="FF0000"/>
                </a:solidFill>
              </a:rPr>
              <a:t>(PAPP-A)</a:t>
            </a:r>
          </a:p>
          <a:p>
            <a:pPr eaLnBrk="1" hangingPunct="1"/>
            <a:r>
              <a:rPr lang="en-US" altLang="en-US" sz="2000"/>
              <a:t>3- </a:t>
            </a:r>
            <a:r>
              <a:rPr lang="en-US" altLang="en-US" sz="1400"/>
              <a:t>Ultrasound measurement of nuchal translucency </a:t>
            </a:r>
            <a:r>
              <a:rPr lang="en-US" altLang="en-US" sz="2400" b="1">
                <a:solidFill>
                  <a:srgbClr val="FF0000"/>
                </a:solidFill>
              </a:rPr>
              <a:t>(NT)</a:t>
            </a:r>
          </a:p>
          <a:p>
            <a:pPr eaLnBrk="1" hangingPunct="1"/>
            <a:endParaRPr lang="en-US" altLang="en-US" sz="2000">
              <a:latin typeface="Lucida Sans Unicode" pitchFamily="34" charset="0"/>
            </a:endParaRPr>
          </a:p>
          <a:p>
            <a:pPr eaLnBrk="1" hangingPunct="1"/>
            <a:r>
              <a:rPr lang="en-US" altLang="en-US" sz="2000">
                <a:latin typeface="Lucida Sans Unicode" pitchFamily="34" charset="0"/>
              </a:rPr>
              <a:t>● </a:t>
            </a:r>
            <a:r>
              <a:rPr lang="en-US" altLang="en-US" sz="1400"/>
              <a:t>These three markers </a:t>
            </a:r>
            <a:r>
              <a:rPr lang="en-US" altLang="en-US" sz="2000"/>
              <a:t>"</a:t>
            </a:r>
            <a:r>
              <a:rPr lang="en-US" altLang="en-US" sz="2000" b="1"/>
              <a:t>combined test</a:t>
            </a:r>
            <a:r>
              <a:rPr lang="en-US" altLang="en-US" sz="2000"/>
              <a:t>" </a:t>
            </a:r>
            <a:r>
              <a:rPr lang="en-US" altLang="en-US" sz="1400"/>
              <a:t>and together with </a:t>
            </a:r>
            <a:r>
              <a:rPr lang="en-US" altLang="en-US" sz="2000" b="1"/>
              <a:t>maternal age</a:t>
            </a:r>
            <a:r>
              <a:rPr lang="en-US" altLang="en-US" sz="2000"/>
              <a:t> </a:t>
            </a:r>
            <a:r>
              <a:rPr lang="en-US" altLang="en-US" sz="1400"/>
              <a:t>provide a </a:t>
            </a:r>
            <a:r>
              <a:rPr lang="en-US" altLang="en-US" sz="2000" b="1">
                <a:solidFill>
                  <a:srgbClr val="909090"/>
                </a:solidFill>
              </a:rPr>
              <a:t>patient-</a:t>
            </a:r>
          </a:p>
          <a:p>
            <a:pPr eaLnBrk="1" hangingPunct="1"/>
            <a:r>
              <a:rPr lang="en-US" altLang="en-US" sz="2000" b="1">
                <a:solidFill>
                  <a:srgbClr val="909090"/>
                </a:solidFill>
              </a:rPr>
              <a:t>   specific risk</a:t>
            </a:r>
            <a:r>
              <a:rPr lang="en-US" altLang="en-US" sz="2000"/>
              <a:t>, (Down syndrome risk 1 in 10).</a:t>
            </a:r>
          </a:p>
          <a:p>
            <a:pPr eaLnBrk="1" hangingPunct="1"/>
            <a:r>
              <a:rPr lang="en-US" altLang="en-US" sz="2000"/>
              <a:t>    Positive test </a:t>
            </a:r>
            <a:r>
              <a:rPr lang="en-US" altLang="en-US" sz="1400"/>
              <a:t>means</a:t>
            </a:r>
            <a:r>
              <a:rPr lang="en-US" altLang="en-US" sz="2000"/>
              <a:t> the patient's risk of having a baby with Down syndrome </a:t>
            </a:r>
          </a:p>
          <a:p>
            <a:pPr eaLnBrk="1" hangingPunct="1"/>
            <a:r>
              <a:rPr lang="en-US" altLang="en-US" sz="2000"/>
              <a:t>    is at or above a chosen cut-off level </a:t>
            </a:r>
            <a:r>
              <a:rPr lang="en-US" altLang="en-US" sz="1400"/>
              <a:t>(eg, Down syndrome risk ≥1 in 250</a:t>
            </a:r>
            <a:r>
              <a:rPr lang="en-US" altLang="en-US" sz="2000"/>
              <a:t>).</a:t>
            </a:r>
          </a:p>
          <a:p>
            <a:pPr eaLnBrk="1" hangingPunct="1">
              <a:buFontTx/>
              <a:buChar char="-"/>
            </a:pPr>
            <a:endParaRPr lang="en-US" altLang="en-US" sz="2000">
              <a:latin typeface="Lucida Sans Unicode" pitchFamily="34" charset="0"/>
            </a:endParaRPr>
          </a:p>
          <a:p>
            <a:pPr eaLnBrk="1" hangingPunct="1"/>
            <a:r>
              <a:rPr lang="en-US" altLang="en-US" sz="2000">
                <a:latin typeface="Lucida Sans Unicode" pitchFamily="34" charset="0"/>
              </a:rPr>
              <a:t>● Detection rate [DR] = sensitivity of the test is 85 % of Down syndrome</a:t>
            </a:r>
          </a:p>
          <a:p>
            <a:pPr eaLnBrk="1" hangingPunct="1"/>
            <a:r>
              <a:rPr lang="en-US" altLang="en-US" sz="2000">
                <a:latin typeface="Lucida Sans Unicode" pitchFamily="34" charset="0"/>
              </a:rPr>
              <a:t>    with a false positive rate (FPR) of 5 %.</a:t>
            </a:r>
          </a:p>
          <a:p>
            <a:pPr eaLnBrk="1" hangingPunct="1">
              <a:buFontTx/>
              <a:buChar char="-"/>
            </a:pPr>
            <a:endParaRPr lang="en-US" altLang="en-US">
              <a:latin typeface="Lucida Sans Unicode" pitchFamily="34" charset="0"/>
            </a:endParaRPr>
          </a:p>
          <a:p>
            <a:pPr eaLnBrk="1" hangingPunct="1">
              <a:buFontTx/>
              <a:buChar char="-"/>
            </a:pPr>
            <a:endParaRPr lang="en-US" altLang="en-US">
              <a:latin typeface="Lucida Sans Unicode" pitchFamily="34" charset="0"/>
            </a:endParaRPr>
          </a:p>
          <a:p>
            <a:pPr eaLnBrk="1" hangingPunct="1"/>
            <a:endParaRPr lang="en-US" altLang="en-US">
              <a:latin typeface="Lucida Sans Unicode" pitchFamily="34" charset="0"/>
            </a:endParaRPr>
          </a:p>
          <a:p>
            <a:pPr eaLnBrk="1" hangingPunct="1"/>
            <a:endParaRPr lang="en-US" altLang="en-US">
              <a:latin typeface="Lucida Sans Unicode" pitchFamily="34" charset="0"/>
            </a:endParaRPr>
          </a:p>
          <a:p>
            <a:pPr eaLnBrk="1" hangingPunct="1"/>
            <a:endParaRPr lang="ar-JO" altLang="en-US">
              <a:latin typeface="Lucida Sans Unicode"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ChangeArrowheads="1"/>
          </p:cNvSpPr>
          <p:nvPr/>
        </p:nvSpPr>
        <p:spPr bwMode="auto">
          <a:xfrm>
            <a:off x="0" y="0"/>
            <a:ext cx="9144000"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sz="2000">
              <a:latin typeface="Calibri" pitchFamily="34" charset="0"/>
            </a:endParaRPr>
          </a:p>
          <a:p>
            <a:pPr eaLnBrk="1" hangingPunct="1"/>
            <a:endParaRPr lang="en-US" altLang="en-US" sz="2000">
              <a:latin typeface="Calibri" pitchFamily="34" charset="0"/>
            </a:endParaRPr>
          </a:p>
          <a:p>
            <a:pPr eaLnBrk="1" hangingPunct="1"/>
            <a:endParaRPr lang="en-US" altLang="en-US" sz="2000">
              <a:latin typeface="Calibri" pitchFamily="34" charset="0"/>
            </a:endParaRPr>
          </a:p>
          <a:p>
            <a:pPr eaLnBrk="1" hangingPunct="1"/>
            <a:r>
              <a:rPr lang="en-US" altLang="en-US" sz="2000">
                <a:latin typeface="Calibri" pitchFamily="34" charset="0"/>
              </a:rPr>
              <a:t>● </a:t>
            </a:r>
            <a:r>
              <a:rPr lang="en-US" altLang="en-US" sz="2000"/>
              <a:t>In trisomy 21 pregnancies</a:t>
            </a:r>
            <a:r>
              <a:rPr lang="en-US" altLang="en-US" sz="2000" i="1"/>
              <a:t> </a:t>
            </a:r>
            <a:r>
              <a:rPr lang="en-US" altLang="en-US" sz="2000"/>
              <a:t>maternal serum free ß-hCG is about twice as high</a:t>
            </a:r>
          </a:p>
          <a:p>
            <a:pPr eaLnBrk="1" hangingPunct="1"/>
            <a:r>
              <a:rPr lang="en-US" altLang="en-US" sz="2000"/>
              <a:t>   and PAPP-A is reduced to about half compared to chromosomally normal</a:t>
            </a:r>
          </a:p>
          <a:p>
            <a:pPr eaLnBrk="1" hangingPunct="1"/>
            <a:r>
              <a:rPr lang="en-US" altLang="en-US" sz="2000"/>
              <a:t>   pregnancies.</a:t>
            </a:r>
          </a:p>
          <a:p>
            <a:pPr eaLnBrk="1" hangingPunct="1"/>
            <a:endParaRPr lang="en-US" altLang="en-US" sz="2000"/>
          </a:p>
          <a:p>
            <a:pPr eaLnBrk="1" hangingPunct="1"/>
            <a:r>
              <a:rPr lang="en-US" altLang="en-US" sz="2000">
                <a:latin typeface="Calibri" pitchFamily="34" charset="0"/>
              </a:rPr>
              <a:t>-</a:t>
            </a:r>
            <a:r>
              <a:rPr lang="en-US" altLang="en-US" sz="1600"/>
              <a:t>In euploid pregnancies the average free ß-hCG is 1.0 MoM and PAPP-A is 1.0 MoM.</a:t>
            </a:r>
          </a:p>
          <a:p>
            <a:pPr eaLnBrk="1" hangingPunct="1"/>
            <a:r>
              <a:rPr lang="en-US" altLang="en-US" sz="1600"/>
              <a:t>  In chromosomal defects the values are:</a:t>
            </a:r>
          </a:p>
          <a:p>
            <a:pPr eaLnBrk="1" hangingPunct="1"/>
            <a:r>
              <a:rPr lang="en-US" altLang="en-US">
                <a:latin typeface="Calibri" pitchFamily="34" charset="0"/>
              </a:rPr>
              <a:t/>
            </a:r>
            <a:br>
              <a:rPr lang="en-US" altLang="en-US">
                <a:latin typeface="Calibri" pitchFamily="34" charset="0"/>
              </a:rPr>
            </a:br>
            <a:endParaRPr lang="ar-JO" altLang="en-US">
              <a:latin typeface="Calibri" pitchFamily="34" charset="0"/>
            </a:endParaRPr>
          </a:p>
        </p:txBody>
      </p:sp>
      <p:graphicFrame>
        <p:nvGraphicFramePr>
          <p:cNvPr id="5" name="Table 4"/>
          <p:cNvGraphicFramePr>
            <a:graphicFrameLocks noGrp="1"/>
          </p:cNvGraphicFramePr>
          <p:nvPr/>
        </p:nvGraphicFramePr>
        <p:xfrm>
          <a:off x="685800" y="3048000"/>
          <a:ext cx="7786688" cy="2817813"/>
        </p:xfrm>
        <a:graphic>
          <a:graphicData uri="http://schemas.openxmlformats.org/drawingml/2006/table">
            <a:tbl>
              <a:tblPr rtl="1"/>
              <a:tblGrid>
                <a:gridCol w="2595563"/>
                <a:gridCol w="2595562"/>
                <a:gridCol w="2595563"/>
              </a:tblGrid>
              <a:tr h="563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Lucida Sans Unicode" pitchFamily="34" charset="0"/>
                          <a:cs typeface="Arial" pitchFamily="34" charset="0"/>
                        </a:rPr>
                        <a:t>PAPP-A</a:t>
                      </a:r>
                      <a:endParaRPr kumimoji="0" lang="ar-JO" altLang="en-US" sz="1800" b="1" i="0" u="none" strike="noStrike" cap="none" normalizeH="0" baseline="0" smtClean="0">
                        <a:ln>
                          <a:noFill/>
                        </a:ln>
                        <a:solidFill>
                          <a:srgbClr val="FFFFFF"/>
                        </a:solidFill>
                        <a:effectLst/>
                        <a:latin typeface="Lucida Sans Unicode"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Lucida Sans Unicode" pitchFamily="34" charset="0"/>
                          <a:cs typeface="Arial" pitchFamily="34" charset="0"/>
                        </a:rPr>
                        <a:t>free ß-hCG</a:t>
                      </a:r>
                      <a:endParaRPr kumimoji="0" lang="ar-JO" altLang="en-US" sz="1800" b="1" i="0" u="none" strike="noStrike" cap="none" normalizeH="0" baseline="0" smtClean="0">
                        <a:ln>
                          <a:noFill/>
                        </a:ln>
                        <a:solidFill>
                          <a:srgbClr val="FFFFFF"/>
                        </a:solidFill>
                        <a:effectLst/>
                        <a:latin typeface="Lucida Sans Unicode"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smtClean="0">
                        <a:ln>
                          <a:noFill/>
                        </a:ln>
                        <a:solidFill>
                          <a:srgbClr val="FFFFFF"/>
                        </a:solidFill>
                        <a:effectLst/>
                        <a:latin typeface="Lucida Sans Unicode"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63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Lucida Sans Unicode" pitchFamily="34" charset="0"/>
                          <a:cs typeface="Arial" pitchFamily="34" charset="0"/>
                        </a:rPr>
                        <a:t>0.5</a:t>
                      </a:r>
                      <a:endParaRPr kumimoji="0" lang="ar-JO" altLang="en-US" sz="1800" b="0" i="0" u="none" strike="noStrike" cap="none" normalizeH="0" baseline="0" smtClean="0">
                        <a:ln>
                          <a:noFill/>
                        </a:ln>
                        <a:solidFill>
                          <a:srgbClr val="000000"/>
                        </a:solidFill>
                        <a:effectLst/>
                        <a:latin typeface="Lucida Sans Unicode"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Lucida Sans Unicode" pitchFamily="34" charset="0"/>
                          <a:cs typeface="Arial" pitchFamily="34" charset="0"/>
                        </a:rPr>
                        <a:t>2</a:t>
                      </a:r>
                      <a:endParaRPr kumimoji="0" lang="ar-JO" altLang="en-US" sz="1800" b="0" i="0" u="none" strike="noStrike" cap="none" normalizeH="0" baseline="0" smtClean="0">
                        <a:ln>
                          <a:noFill/>
                        </a:ln>
                        <a:solidFill>
                          <a:srgbClr val="000000"/>
                        </a:solidFill>
                        <a:effectLst/>
                        <a:latin typeface="Lucida Sans Unicode"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Lucida Sans Unicode" pitchFamily="34" charset="0"/>
                          <a:cs typeface="Arial" pitchFamily="34" charset="0"/>
                        </a:rPr>
                        <a:t>Trisomy 21</a:t>
                      </a:r>
                      <a:endParaRPr kumimoji="0" lang="ar-JO" altLang="en-US" sz="1800" b="0" i="0" u="none" strike="noStrike" cap="none" normalizeH="0" baseline="0" smtClean="0">
                        <a:ln>
                          <a:noFill/>
                        </a:ln>
                        <a:solidFill>
                          <a:srgbClr val="000000"/>
                        </a:solidFill>
                        <a:effectLst/>
                        <a:latin typeface="Lucida Sans Unicode"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563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Lucida Sans Unicode" pitchFamily="34" charset="0"/>
                          <a:cs typeface="Arial" pitchFamily="34" charset="0"/>
                        </a:rPr>
                        <a:t>0.2</a:t>
                      </a:r>
                      <a:endParaRPr kumimoji="0" lang="ar-JO" altLang="en-US" sz="1800" b="0" i="0" u="none" strike="noStrike" cap="none" normalizeH="0" baseline="0" smtClean="0">
                        <a:ln>
                          <a:noFill/>
                        </a:ln>
                        <a:solidFill>
                          <a:srgbClr val="000000"/>
                        </a:solidFill>
                        <a:effectLst/>
                        <a:latin typeface="Lucida Sans Unicode"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Lucida Sans Unicode" pitchFamily="34" charset="0"/>
                          <a:cs typeface="Arial" pitchFamily="34" charset="0"/>
                        </a:rPr>
                        <a:t>0.2</a:t>
                      </a:r>
                      <a:endParaRPr kumimoji="0" lang="ar-JO" altLang="en-US" sz="1800" b="0" i="0" u="none" strike="noStrike" cap="none" normalizeH="0" baseline="0" smtClean="0">
                        <a:ln>
                          <a:noFill/>
                        </a:ln>
                        <a:solidFill>
                          <a:srgbClr val="000000"/>
                        </a:solidFill>
                        <a:effectLst/>
                        <a:latin typeface="Lucida Sans Unicode"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Lucida Sans Unicode" pitchFamily="34" charset="0"/>
                          <a:cs typeface="Arial" pitchFamily="34" charset="0"/>
                        </a:rPr>
                        <a:t>Trisomy 18</a:t>
                      </a:r>
                      <a:endParaRPr kumimoji="0" lang="ar-JO" altLang="en-US" sz="1800" b="0" i="0" u="none" strike="noStrike" cap="none" normalizeH="0" baseline="0" smtClean="0">
                        <a:ln>
                          <a:noFill/>
                        </a:ln>
                        <a:solidFill>
                          <a:srgbClr val="000000"/>
                        </a:solidFill>
                        <a:effectLst/>
                        <a:latin typeface="Lucida Sans Unicode"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563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Lucida Sans Unicode" pitchFamily="34" charset="0"/>
                          <a:cs typeface="Arial" pitchFamily="34" charset="0"/>
                        </a:rPr>
                        <a:t>0.4</a:t>
                      </a:r>
                      <a:endParaRPr kumimoji="0" lang="ar-JO" altLang="en-US" sz="1800" b="0" i="0" u="none" strike="noStrike" cap="none" normalizeH="0" baseline="0" smtClean="0">
                        <a:ln>
                          <a:noFill/>
                        </a:ln>
                        <a:solidFill>
                          <a:srgbClr val="000000"/>
                        </a:solidFill>
                        <a:effectLst/>
                        <a:latin typeface="Lucida Sans Unicode"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Lucida Sans Unicode" pitchFamily="34" charset="0"/>
                          <a:cs typeface="Arial" pitchFamily="34" charset="0"/>
                        </a:rPr>
                        <a:t>0.3</a:t>
                      </a:r>
                      <a:endParaRPr kumimoji="0" lang="ar-JO" altLang="en-US" sz="1800" b="0" i="0" u="none" strike="noStrike" cap="none" normalizeH="0" baseline="0" smtClean="0">
                        <a:ln>
                          <a:noFill/>
                        </a:ln>
                        <a:solidFill>
                          <a:srgbClr val="000000"/>
                        </a:solidFill>
                        <a:effectLst/>
                        <a:latin typeface="Lucida Sans Unicode"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Lucida Sans Unicode" pitchFamily="34" charset="0"/>
                          <a:cs typeface="Arial" pitchFamily="34" charset="0"/>
                        </a:rPr>
                        <a:t>Trisomy 13</a:t>
                      </a:r>
                      <a:endParaRPr kumimoji="0" lang="ar-JO" altLang="en-US" sz="1800" b="0" i="0" u="none" strike="noStrike" cap="none" normalizeH="0" baseline="0" smtClean="0">
                        <a:ln>
                          <a:noFill/>
                        </a:ln>
                        <a:solidFill>
                          <a:srgbClr val="000000"/>
                        </a:solidFill>
                        <a:effectLst/>
                        <a:latin typeface="Lucida Sans Unicode"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563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Lucida Sans Unicode" pitchFamily="34" charset="0"/>
                          <a:cs typeface="Arial" pitchFamily="34" charset="0"/>
                        </a:rPr>
                        <a:t>0.5</a:t>
                      </a:r>
                      <a:endParaRPr kumimoji="0" lang="ar-JO" altLang="en-US" sz="1800" b="0" i="0" u="none" strike="noStrike" cap="none" normalizeH="0" baseline="0" smtClean="0">
                        <a:ln>
                          <a:noFill/>
                        </a:ln>
                        <a:solidFill>
                          <a:srgbClr val="000000"/>
                        </a:solidFill>
                        <a:effectLst/>
                        <a:latin typeface="Lucida Sans Unicode"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Lucida Sans Unicode" pitchFamily="34" charset="0"/>
                          <a:cs typeface="Arial" pitchFamily="34" charset="0"/>
                        </a:rPr>
                        <a:t>1.2</a:t>
                      </a:r>
                      <a:endParaRPr kumimoji="0" lang="ar-JO" altLang="en-US" sz="1800" b="0" i="0" u="none" strike="noStrike" cap="none" normalizeH="0" baseline="0" smtClean="0">
                        <a:ln>
                          <a:noFill/>
                        </a:ln>
                        <a:solidFill>
                          <a:srgbClr val="000000"/>
                        </a:solidFill>
                        <a:effectLst/>
                        <a:latin typeface="Lucida Sans Unicode"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Lucida Sans Unicode" pitchFamily="34" charset="0"/>
                          <a:cs typeface="Arial" pitchFamily="34" charset="0"/>
                        </a:rPr>
                        <a:t>Turner</a:t>
                      </a:r>
                      <a:endParaRPr kumimoji="0" lang="ar-JO" altLang="en-US" sz="1800" b="0" i="0" u="none" strike="noStrike" cap="none" normalizeH="0" baseline="0" smtClean="0">
                        <a:ln>
                          <a:noFill/>
                        </a:ln>
                        <a:solidFill>
                          <a:srgbClr val="000000"/>
                        </a:solidFill>
                        <a:effectLst/>
                        <a:latin typeface="Lucida Sans Unicode"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a:latin typeface="Lucida Sans Unicode" pitchFamily="34" charset="0"/>
            </a:endParaRPr>
          </a:p>
          <a:p>
            <a:pPr eaLnBrk="1" hangingPunct="1"/>
            <a:endParaRPr lang="en-US" altLang="en-US">
              <a:latin typeface="Lucida Sans Unicode" pitchFamily="34" charset="0"/>
            </a:endParaRPr>
          </a:p>
          <a:p>
            <a:pPr eaLnBrk="1" hangingPunct="1"/>
            <a:r>
              <a:rPr lang="en-US" altLang="en-US" sz="2400" b="1">
                <a:solidFill>
                  <a:srgbClr val="909090"/>
                </a:solidFill>
              </a:rPr>
              <a:t>Nuchal translucency (NT) : </a:t>
            </a:r>
          </a:p>
          <a:p>
            <a:pPr eaLnBrk="1" hangingPunct="1"/>
            <a:r>
              <a:rPr lang="en-US" altLang="en-US" sz="2000">
                <a:latin typeface="Lucida Sans Unicode" pitchFamily="34" charset="0"/>
              </a:rPr>
              <a:t>● </a:t>
            </a:r>
            <a:r>
              <a:rPr lang="en-US" altLang="en-US"/>
              <a:t>The </a:t>
            </a:r>
            <a:r>
              <a:rPr lang="en-US" altLang="en-US">
                <a:solidFill>
                  <a:srgbClr val="FF0000"/>
                </a:solidFill>
              </a:rPr>
              <a:t>sonographic appearance </a:t>
            </a:r>
            <a:r>
              <a:rPr lang="en-US" altLang="en-US"/>
              <a:t>of a collection of fluid under the skin behind the fetal </a:t>
            </a:r>
          </a:p>
          <a:p>
            <a:pPr eaLnBrk="1" hangingPunct="1"/>
            <a:r>
              <a:rPr lang="en-US" altLang="en-US"/>
              <a:t>    neck in the first trimester of pregnancy.</a:t>
            </a:r>
          </a:p>
          <a:p>
            <a:pPr eaLnBrk="1" hangingPunct="1"/>
            <a:endParaRPr lang="en-US" altLang="en-US" sz="2000">
              <a:latin typeface="Lucida Sans Unicode" pitchFamily="34" charset="0"/>
            </a:endParaRPr>
          </a:p>
          <a:p>
            <a:pPr eaLnBrk="1" hangingPunct="1"/>
            <a:r>
              <a:rPr lang="en-US" altLang="en-US" sz="2000">
                <a:latin typeface="Lucida Sans Unicode" pitchFamily="34" charset="0"/>
              </a:rPr>
              <a:t>● </a:t>
            </a:r>
            <a:r>
              <a:rPr lang="en-US" altLang="en-US"/>
              <a:t>During the second trimester, the translucency usually resolves and, in a few cases, it </a:t>
            </a:r>
          </a:p>
          <a:p>
            <a:pPr eaLnBrk="1" hangingPunct="1"/>
            <a:r>
              <a:rPr lang="en-US" altLang="en-US"/>
              <a:t>    evolves into either </a:t>
            </a:r>
            <a:r>
              <a:rPr lang="en-US" altLang="en-US" u="sng"/>
              <a:t>nuchal fold </a:t>
            </a:r>
            <a:r>
              <a:rPr lang="en-US" altLang="en-US"/>
              <a:t>or </a:t>
            </a:r>
            <a:r>
              <a:rPr lang="en-US" altLang="en-US" u="sng"/>
              <a:t>cystic hygromas with or without generalized</a:t>
            </a:r>
            <a:r>
              <a:rPr lang="en-US" altLang="en-US"/>
              <a:t> </a:t>
            </a:r>
          </a:p>
          <a:p>
            <a:pPr eaLnBrk="1" hangingPunct="1"/>
            <a:r>
              <a:rPr lang="en-US" altLang="en-US"/>
              <a:t>    </a:t>
            </a:r>
            <a:r>
              <a:rPr lang="en-US" altLang="en-US" u="sng"/>
              <a:t>hydrops</a:t>
            </a:r>
            <a:r>
              <a:rPr lang="en-US" altLang="en-US"/>
              <a:t>.</a:t>
            </a:r>
          </a:p>
          <a:p>
            <a:pPr eaLnBrk="1" hangingPunct="1"/>
            <a:endParaRPr lang="en-US" altLang="en-US" sz="2000">
              <a:latin typeface="Lucida Sans Unicode" pitchFamily="34" charset="0"/>
            </a:endParaRPr>
          </a:p>
          <a:p>
            <a:pPr eaLnBrk="1" hangingPunct="1"/>
            <a:r>
              <a:rPr lang="en-US" altLang="en-US" sz="2000">
                <a:latin typeface="Lucida Sans Unicode" pitchFamily="34" charset="0"/>
              </a:rPr>
              <a:t>● </a:t>
            </a:r>
            <a:r>
              <a:rPr lang="en-US" altLang="en-US"/>
              <a:t>An increase in NTmeasurement ( &gt; 95</a:t>
            </a:r>
            <a:r>
              <a:rPr lang="en-US" altLang="en-US" baseline="30000"/>
              <a:t>th</a:t>
            </a:r>
            <a:r>
              <a:rPr lang="en-US" altLang="en-US"/>
              <a:t> centiles or &gt;99</a:t>
            </a:r>
            <a:r>
              <a:rPr lang="en-US" altLang="en-US" baseline="30000"/>
              <a:t>th</a:t>
            </a:r>
            <a:r>
              <a:rPr lang="en-US" altLang="en-US"/>
              <a:t> centiles) is associated with</a:t>
            </a:r>
          </a:p>
          <a:p>
            <a:pPr eaLnBrk="1" hangingPunct="1"/>
            <a:r>
              <a:rPr lang="en-US" altLang="en-US"/>
              <a:t>   an increased risk of </a:t>
            </a:r>
            <a:r>
              <a:rPr lang="en-US" altLang="en-US">
                <a:solidFill>
                  <a:srgbClr val="FF0000"/>
                </a:solidFill>
              </a:rPr>
              <a:t>fetal aneuploidy</a:t>
            </a:r>
            <a:r>
              <a:rPr lang="en-US" altLang="en-US"/>
              <a:t>, </a:t>
            </a:r>
            <a:r>
              <a:rPr lang="en-US" altLang="en-US">
                <a:solidFill>
                  <a:srgbClr val="FF0000"/>
                </a:solidFill>
              </a:rPr>
              <a:t>structural anomalies</a:t>
            </a:r>
            <a:r>
              <a:rPr lang="en-US" altLang="en-US"/>
              <a:t> and </a:t>
            </a:r>
            <a:r>
              <a:rPr lang="en-US" altLang="en-US">
                <a:solidFill>
                  <a:srgbClr val="FF0000"/>
                </a:solidFill>
              </a:rPr>
              <a:t>genetic syndromes</a:t>
            </a:r>
            <a:r>
              <a:rPr lang="en-US" altLang="en-US"/>
              <a:t>. </a:t>
            </a:r>
          </a:p>
          <a:p>
            <a:pPr eaLnBrk="1" hangingPunct="1"/>
            <a:r>
              <a:rPr lang="en-US" altLang="en-US"/>
              <a:t>   The risk increases as NT increases.</a:t>
            </a:r>
          </a:p>
          <a:p>
            <a:pPr eaLnBrk="1" hangingPunct="1"/>
            <a:endParaRPr lang="en-US" altLang="en-US" sz="2000">
              <a:latin typeface="Lucida Sans Unicode" pitchFamily="34" charset="0"/>
            </a:endParaRPr>
          </a:p>
          <a:p>
            <a:pPr eaLnBrk="1" hangingPunct="1"/>
            <a:r>
              <a:rPr lang="en-US" altLang="en-US" sz="2000">
                <a:latin typeface="Lucida Sans Unicode" pitchFamily="34" charset="0"/>
              </a:rPr>
              <a:t>●  </a:t>
            </a:r>
            <a:r>
              <a:rPr lang="en-US" altLang="en-US" sz="2000"/>
              <a:t>75-80% of trisomy 21 fetuses, NT is above the 95th centile of the</a:t>
            </a:r>
          </a:p>
          <a:p>
            <a:pPr eaLnBrk="1" hangingPunct="1"/>
            <a:r>
              <a:rPr lang="en-US" altLang="en-US" sz="2000"/>
              <a:t>    normal range.</a:t>
            </a:r>
          </a:p>
          <a:p>
            <a:pPr eaLnBrk="1" hangingPunct="1"/>
            <a:endParaRPr lang="en-US" altLang="en-US" sz="2000">
              <a:latin typeface="Lucida Sans Unicode" pitchFamily="34" charset="0"/>
            </a:endParaRPr>
          </a:p>
          <a:p>
            <a:pPr eaLnBrk="1" hangingPunct="1"/>
            <a:r>
              <a:rPr lang="en-US" altLang="en-US" sz="2000" i="1">
                <a:latin typeface="Lucida Sans Unicode" pitchFamily="34" charset="0"/>
              </a:rPr>
              <a:t>● </a:t>
            </a:r>
            <a:r>
              <a:rPr lang="en-US" altLang="en-US" sz="1400"/>
              <a:t>In the distribution of NT thickness in euploid fetuses:</a:t>
            </a:r>
          </a:p>
          <a:p>
            <a:pPr eaLnBrk="1" hangingPunct="1">
              <a:buFontTx/>
              <a:buChar char="-"/>
            </a:pPr>
            <a:r>
              <a:rPr lang="en-US" altLang="en-US" sz="1400"/>
              <a:t>The median, 1st, 5th and 95th centiles increase with fetal CRL.</a:t>
            </a:r>
          </a:p>
          <a:p>
            <a:pPr eaLnBrk="1" hangingPunct="1">
              <a:buFontTx/>
              <a:buChar char="-"/>
            </a:pPr>
            <a:endParaRPr lang="en-US" altLang="en-US" sz="1600"/>
          </a:p>
          <a:p>
            <a:pPr eaLnBrk="1" hangingPunct="1"/>
            <a:r>
              <a:rPr lang="en-US" altLang="en-US" sz="2000">
                <a:latin typeface="Lucida Sans Unicode" pitchFamily="34" charset="0"/>
              </a:rPr>
              <a:t>- </a:t>
            </a:r>
            <a:r>
              <a:rPr lang="en-US" altLang="en-US" sz="2000" b="1"/>
              <a:t>The 99th centile is about </a:t>
            </a:r>
            <a:r>
              <a:rPr lang="en-US" altLang="en-US" sz="2000" b="1" u="sng">
                <a:solidFill>
                  <a:srgbClr val="FF0000"/>
                </a:solidFill>
              </a:rPr>
              <a:t>3.5 mm </a:t>
            </a:r>
            <a:r>
              <a:rPr lang="en-US" altLang="en-US" sz="2000" b="1"/>
              <a:t>and does not change with CRL.</a:t>
            </a:r>
          </a:p>
          <a:p>
            <a:pPr eaLnBrk="1" hangingPunct="1"/>
            <a:endParaRPr lang="ar-JO" altLang="en-US">
              <a:latin typeface="Lucida Sans Unicode"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descr="https://courses.fetalmedicine.com/images/Course/Course.01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0"/>
            <a:ext cx="5572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0"/>
            <a:ext cx="9144000" cy="723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sz="2400" b="1">
              <a:latin typeface="Lucida Sans Unicode" pitchFamily="34" charset="0"/>
            </a:endParaRPr>
          </a:p>
          <a:p>
            <a:pPr eaLnBrk="1" hangingPunct="1"/>
            <a:r>
              <a:rPr lang="en-US" altLang="en-US" sz="2400" b="1">
                <a:solidFill>
                  <a:srgbClr val="909090"/>
                </a:solidFill>
              </a:rPr>
              <a:t>Second trimester Quadruple test :</a:t>
            </a:r>
          </a:p>
          <a:p>
            <a:pPr eaLnBrk="1" hangingPunct="1"/>
            <a:endParaRPr lang="en-US" altLang="en-US" sz="2000">
              <a:latin typeface="Lucida Sans Unicode" pitchFamily="34" charset="0"/>
            </a:endParaRPr>
          </a:p>
          <a:p>
            <a:pPr eaLnBrk="1" hangingPunct="1"/>
            <a:r>
              <a:rPr lang="en-US" altLang="en-US" sz="2000">
                <a:latin typeface="Lucida Sans Unicode" pitchFamily="34" charset="0"/>
              </a:rPr>
              <a:t>● </a:t>
            </a:r>
            <a:r>
              <a:rPr lang="en-US" altLang="en-US" sz="2000"/>
              <a:t>Four maternal serum markers: </a:t>
            </a:r>
          </a:p>
          <a:p>
            <a:pPr eaLnBrk="1" hangingPunct="1"/>
            <a:r>
              <a:rPr lang="en-US" altLang="en-US" sz="1400"/>
              <a:t>   alpha-fetoprotein</a:t>
            </a:r>
            <a:r>
              <a:rPr lang="en-US" altLang="en-US" sz="2000"/>
              <a:t> </a:t>
            </a:r>
            <a:r>
              <a:rPr lang="en-US" altLang="en-US" sz="2000">
                <a:solidFill>
                  <a:srgbClr val="FF0000"/>
                </a:solidFill>
              </a:rPr>
              <a:t>(</a:t>
            </a:r>
            <a:r>
              <a:rPr lang="en-US" altLang="en-US" sz="2000" b="1">
                <a:solidFill>
                  <a:srgbClr val="FF0000"/>
                </a:solidFill>
              </a:rPr>
              <a:t>AFP</a:t>
            </a:r>
            <a:r>
              <a:rPr lang="en-US" altLang="en-US" sz="2000">
                <a:solidFill>
                  <a:srgbClr val="FF0000"/>
                </a:solidFill>
              </a:rPr>
              <a:t>)</a:t>
            </a:r>
            <a:r>
              <a:rPr lang="en-US" altLang="en-US" sz="2000"/>
              <a:t>, </a:t>
            </a:r>
            <a:r>
              <a:rPr lang="en-US" altLang="en-US" sz="1400"/>
              <a:t>unconjugated estriol</a:t>
            </a:r>
            <a:r>
              <a:rPr lang="en-US" altLang="en-US" sz="2000"/>
              <a:t> </a:t>
            </a:r>
            <a:r>
              <a:rPr lang="en-US" altLang="en-US" sz="2000">
                <a:solidFill>
                  <a:srgbClr val="FF0000"/>
                </a:solidFill>
              </a:rPr>
              <a:t>(</a:t>
            </a:r>
            <a:r>
              <a:rPr lang="en-US" altLang="en-US" sz="2000" b="1">
                <a:solidFill>
                  <a:srgbClr val="FF0000"/>
                </a:solidFill>
              </a:rPr>
              <a:t>uE3</a:t>
            </a:r>
            <a:r>
              <a:rPr lang="en-US" altLang="en-US" sz="2000">
                <a:solidFill>
                  <a:srgbClr val="FF0000"/>
                </a:solidFill>
              </a:rPr>
              <a:t>), </a:t>
            </a:r>
            <a:r>
              <a:rPr lang="en-US" altLang="en-US" sz="1400"/>
              <a:t>human chorionic gonadotropin </a:t>
            </a:r>
            <a:r>
              <a:rPr lang="en-US" altLang="en-US" sz="2000"/>
              <a:t>(</a:t>
            </a:r>
            <a:r>
              <a:rPr lang="en-US" altLang="en-US" sz="2000" b="1">
                <a:solidFill>
                  <a:srgbClr val="FF0000"/>
                </a:solidFill>
              </a:rPr>
              <a:t>hCG</a:t>
            </a:r>
            <a:r>
              <a:rPr lang="en-US" altLang="en-US" sz="2000"/>
              <a:t>), </a:t>
            </a:r>
            <a:r>
              <a:rPr lang="en-US" altLang="en-US" sz="1400"/>
              <a:t>and</a:t>
            </a:r>
            <a:r>
              <a:rPr lang="en-US" altLang="en-US" sz="2000"/>
              <a:t> </a:t>
            </a:r>
          </a:p>
          <a:p>
            <a:pPr eaLnBrk="1" hangingPunct="1"/>
            <a:r>
              <a:rPr lang="en-US" altLang="en-US" sz="2000" b="1">
                <a:solidFill>
                  <a:srgbClr val="FF0000"/>
                </a:solidFill>
              </a:rPr>
              <a:t>   inhibin</a:t>
            </a:r>
            <a:r>
              <a:rPr lang="en-US" altLang="en-US" sz="2000">
                <a:solidFill>
                  <a:srgbClr val="FF0000"/>
                </a:solidFill>
              </a:rPr>
              <a:t> </a:t>
            </a:r>
            <a:r>
              <a:rPr lang="en-US" altLang="en-US" sz="2000" b="1">
                <a:solidFill>
                  <a:srgbClr val="FF0000"/>
                </a:solidFill>
              </a:rPr>
              <a:t>A</a:t>
            </a:r>
            <a:r>
              <a:rPr lang="en-US" altLang="en-US" sz="2000"/>
              <a:t>.</a:t>
            </a:r>
          </a:p>
          <a:p>
            <a:pPr eaLnBrk="1" hangingPunct="1"/>
            <a:endParaRPr lang="en-US" altLang="en-US" sz="2000">
              <a:latin typeface="Lucida Sans Unicode" pitchFamily="34" charset="0"/>
            </a:endParaRPr>
          </a:p>
          <a:p>
            <a:pPr eaLnBrk="1" hangingPunct="1">
              <a:buFontTx/>
              <a:buChar char="-"/>
            </a:pPr>
            <a:r>
              <a:rPr lang="en-US" altLang="en-US"/>
              <a:t>Maternal serum </a:t>
            </a:r>
            <a:r>
              <a:rPr lang="en-US" altLang="en-US" b="1">
                <a:solidFill>
                  <a:srgbClr val="FF0000"/>
                </a:solidFill>
              </a:rPr>
              <a:t>AFP</a:t>
            </a:r>
            <a:r>
              <a:rPr lang="en-US" altLang="en-US"/>
              <a:t> and </a:t>
            </a:r>
            <a:r>
              <a:rPr lang="en-US" altLang="en-US" b="1">
                <a:solidFill>
                  <a:srgbClr val="FF0000"/>
                </a:solidFill>
              </a:rPr>
              <a:t>uE3</a:t>
            </a:r>
            <a:r>
              <a:rPr lang="en-US" altLang="en-US"/>
              <a:t> levels are reduced by 25 to 30 % in pregnancies </a:t>
            </a:r>
          </a:p>
          <a:p>
            <a:pPr eaLnBrk="1" hangingPunct="1"/>
            <a:r>
              <a:rPr lang="en-US" altLang="en-US"/>
              <a:t>  affected by Down syndrome, while </a:t>
            </a:r>
            <a:r>
              <a:rPr lang="en-US" altLang="en-US" b="1">
                <a:solidFill>
                  <a:srgbClr val="FF0000"/>
                </a:solidFill>
              </a:rPr>
              <a:t>hCG</a:t>
            </a:r>
            <a:r>
              <a:rPr lang="en-US" altLang="en-US"/>
              <a:t> and </a:t>
            </a:r>
            <a:r>
              <a:rPr lang="en-US" altLang="en-US" b="1">
                <a:solidFill>
                  <a:srgbClr val="FF0000"/>
                </a:solidFill>
              </a:rPr>
              <a:t>inhibin A </a:t>
            </a:r>
            <a:r>
              <a:rPr lang="en-US" altLang="en-US"/>
              <a:t>levels are twice as high as</a:t>
            </a:r>
          </a:p>
          <a:p>
            <a:pPr eaLnBrk="1" hangingPunct="1"/>
            <a:r>
              <a:rPr lang="en-US" altLang="en-US"/>
              <a:t>  those in unaffected pregnancies.</a:t>
            </a:r>
          </a:p>
          <a:p>
            <a:pPr eaLnBrk="1" hangingPunct="1"/>
            <a:endParaRPr lang="en-US" altLang="en-US" sz="2000">
              <a:latin typeface="Lucida Sans Unicode" pitchFamily="34" charset="0"/>
            </a:endParaRPr>
          </a:p>
          <a:p>
            <a:pPr eaLnBrk="1" hangingPunct="1"/>
            <a:r>
              <a:rPr lang="en-US" altLang="en-US" sz="2000">
                <a:latin typeface="Lucida Sans Unicode" pitchFamily="34" charset="0"/>
              </a:rPr>
              <a:t>● </a:t>
            </a:r>
            <a:r>
              <a:rPr lang="en-US" altLang="en-US"/>
              <a:t>Ideally, sampling should occur between 15 to 18 weeks of gestation. </a:t>
            </a:r>
          </a:p>
          <a:p>
            <a:pPr eaLnBrk="1" hangingPunct="1"/>
            <a:r>
              <a:rPr lang="en-US" altLang="en-US"/>
              <a:t>    {screening time frame (</a:t>
            </a:r>
            <a:r>
              <a:rPr lang="en-US" altLang="en-US" b="1"/>
              <a:t>15 to 22 </a:t>
            </a:r>
            <a:r>
              <a:rPr lang="en-US" altLang="en-US"/>
              <a:t>weeks of gestation)}.</a:t>
            </a:r>
          </a:p>
          <a:p>
            <a:pPr eaLnBrk="1" hangingPunct="1"/>
            <a:endParaRPr lang="en-US" altLang="en-US" sz="2000">
              <a:latin typeface="Lucida Sans Unicode" pitchFamily="34" charset="0"/>
            </a:endParaRPr>
          </a:p>
          <a:p>
            <a:pPr eaLnBrk="1" hangingPunct="1"/>
            <a:endParaRPr lang="en-US" altLang="en-US" sz="2000">
              <a:latin typeface="Lucida Sans Unicode" pitchFamily="34" charset="0"/>
            </a:endParaRPr>
          </a:p>
          <a:p>
            <a:pPr eaLnBrk="1" hangingPunct="1"/>
            <a:r>
              <a:rPr lang="en-US" altLang="en-US" sz="2000">
                <a:latin typeface="Lucida Sans Unicode" pitchFamily="34" charset="0"/>
              </a:rPr>
              <a:t>● </a:t>
            </a:r>
            <a:r>
              <a:rPr lang="en-US" altLang="en-US"/>
              <a:t>The detection rate of the quadruple test is </a:t>
            </a:r>
            <a:r>
              <a:rPr lang="en-US" altLang="en-US">
                <a:solidFill>
                  <a:srgbClr val="FF0000"/>
                </a:solidFill>
              </a:rPr>
              <a:t>80 %</a:t>
            </a:r>
            <a:r>
              <a:rPr lang="en-US" altLang="en-US"/>
              <a:t> with a false positive rate of </a:t>
            </a:r>
          </a:p>
          <a:p>
            <a:pPr eaLnBrk="1" hangingPunct="1"/>
            <a:r>
              <a:rPr lang="en-US" altLang="en-US"/>
              <a:t>    about 5 %. So it is considered the best available screening test for Down syndrome in</a:t>
            </a:r>
          </a:p>
          <a:p>
            <a:pPr eaLnBrk="1" hangingPunct="1"/>
            <a:r>
              <a:rPr lang="en-US" altLang="en-US"/>
              <a:t>    women who present for care in the second trimester.</a:t>
            </a:r>
            <a:endParaRPr lang="ar-JO" altLang="en-US"/>
          </a:p>
          <a:p>
            <a:pPr eaLnBrk="1" hangingPunct="1"/>
            <a:endParaRPr lang="en-US" altLang="en-US"/>
          </a:p>
          <a:p>
            <a:pPr eaLnBrk="1" hangingPunct="1"/>
            <a:endParaRPr lang="en-US" altLang="en-US">
              <a:latin typeface="Lucida Sans Unicode" pitchFamily="34" charset="0"/>
            </a:endParaRPr>
          </a:p>
          <a:p>
            <a:pPr eaLnBrk="1" hangingPunct="1"/>
            <a:endParaRPr lang="en-US" altLang="en-US">
              <a:latin typeface="Lucida Sans Unicode" pitchFamily="34" charset="0"/>
            </a:endParaRPr>
          </a:p>
          <a:p>
            <a:pPr eaLnBrk="1" hangingPunct="1"/>
            <a:endParaRPr lang="en-US" altLang="en-US">
              <a:latin typeface="Lucida Sans Unicode" pitchFamily="34" charset="0"/>
            </a:endParaRPr>
          </a:p>
          <a:p>
            <a:pPr eaLnBrk="1" hangingPunct="1"/>
            <a:endParaRPr lang="en-US" altLang="en-US">
              <a:latin typeface="Lucida Sans Unicode"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0"/>
            <a:ext cx="5715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0" y="0"/>
            <a:ext cx="9144000"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a:latin typeface="Lucida Sans Unicode" pitchFamily="34" charset="0"/>
            </a:endParaRPr>
          </a:p>
          <a:p>
            <a:pPr eaLnBrk="1" hangingPunct="1"/>
            <a:r>
              <a:rPr lang="en-US" altLang="en-US" sz="2400" b="1">
                <a:solidFill>
                  <a:srgbClr val="909090"/>
                </a:solidFill>
              </a:rPr>
              <a:t>Integrated tests :</a:t>
            </a:r>
          </a:p>
          <a:p>
            <a:pPr eaLnBrk="1" hangingPunct="1"/>
            <a:endParaRPr lang="en-US" altLang="en-US" sz="2400" b="1">
              <a:latin typeface="Lucida Sans Unicode" pitchFamily="34" charset="0"/>
            </a:endParaRPr>
          </a:p>
          <a:p>
            <a:pPr eaLnBrk="1" hangingPunct="1"/>
            <a:r>
              <a:rPr lang="en-US" altLang="en-US" sz="2000"/>
              <a:t>● </a:t>
            </a:r>
            <a:r>
              <a:rPr lang="en-US" altLang="en-US"/>
              <a:t>It uses markers measured in both the first and second trimesters to provide a single estimate of risk for Down syndrome pregnancy.</a:t>
            </a:r>
          </a:p>
          <a:p>
            <a:pPr eaLnBrk="1" hangingPunct="1"/>
            <a:endParaRPr lang="en-US" altLang="en-US" sz="2000">
              <a:latin typeface="Lucida Sans Unicode" pitchFamily="34" charset="0"/>
            </a:endParaRPr>
          </a:p>
          <a:p>
            <a:pPr eaLnBrk="1" hangingPunct="1"/>
            <a:r>
              <a:rPr lang="en-US" altLang="en-US"/>
              <a:t>● The advantage of the integrated test is that at an equivalent DR, it has a substantially </a:t>
            </a:r>
          </a:p>
          <a:p>
            <a:pPr eaLnBrk="1" hangingPunct="1"/>
            <a:r>
              <a:rPr lang="en-US" altLang="en-US"/>
              <a:t>    </a:t>
            </a:r>
            <a:r>
              <a:rPr lang="en-US" altLang="en-US">
                <a:solidFill>
                  <a:srgbClr val="FF0000"/>
                </a:solidFill>
              </a:rPr>
              <a:t>lower FPR </a:t>
            </a:r>
            <a:r>
              <a:rPr lang="en-US" altLang="en-US"/>
              <a:t>than the combined or quadruple test.</a:t>
            </a:r>
          </a:p>
          <a:p>
            <a:pPr eaLnBrk="1" hangingPunct="1"/>
            <a:endParaRPr lang="en-US" altLang="en-US" sz="2000">
              <a:latin typeface="Lucida Sans Unicode" pitchFamily="34" charset="0"/>
            </a:endParaRPr>
          </a:p>
          <a:p>
            <a:pPr eaLnBrk="1" hangingPunct="1">
              <a:buFontTx/>
              <a:buAutoNum type="arabicParenBoth"/>
            </a:pPr>
            <a:r>
              <a:rPr lang="en-US" altLang="en-US" sz="2000" u="sng">
                <a:solidFill>
                  <a:srgbClr val="00B050"/>
                </a:solidFill>
              </a:rPr>
              <a:t>Full integrated test </a:t>
            </a:r>
            <a:r>
              <a:rPr lang="en-US" altLang="en-US" sz="2000">
                <a:solidFill>
                  <a:srgbClr val="00B050"/>
                </a:solidFill>
              </a:rPr>
              <a:t>:</a:t>
            </a:r>
            <a:r>
              <a:rPr lang="en-US" altLang="en-US" sz="2000"/>
              <a:t> </a:t>
            </a:r>
            <a:r>
              <a:rPr lang="en-US" altLang="en-US"/>
              <a:t>Combined tests + Maternal serum markers in second</a:t>
            </a:r>
          </a:p>
          <a:p>
            <a:pPr eaLnBrk="1" hangingPunct="1"/>
            <a:r>
              <a:rPr lang="en-US" altLang="en-US"/>
              <a:t>                                           trimester. It has the </a:t>
            </a:r>
            <a:r>
              <a:rPr lang="en-US" altLang="en-US">
                <a:solidFill>
                  <a:srgbClr val="FF0000"/>
                </a:solidFill>
              </a:rPr>
              <a:t>lowest false positive rate  </a:t>
            </a:r>
          </a:p>
          <a:p>
            <a:pPr eaLnBrk="1" hangingPunct="1"/>
            <a:r>
              <a:rPr lang="en-US" altLang="en-US"/>
              <a:t>                                            among Down syndrome screening tests, leading to the</a:t>
            </a:r>
          </a:p>
          <a:p>
            <a:pPr eaLnBrk="1" hangingPunct="1"/>
            <a:r>
              <a:rPr lang="en-US" altLang="en-US"/>
              <a:t>                                           lowest rate of procedure-related losses per woman screened.</a:t>
            </a:r>
          </a:p>
          <a:p>
            <a:pPr eaLnBrk="1" hangingPunct="1"/>
            <a:endParaRPr lang="en-US" altLang="en-US" sz="2000">
              <a:latin typeface="Lucida Sans Unicode" pitchFamily="34" charset="0"/>
            </a:endParaRPr>
          </a:p>
          <a:p>
            <a:pPr eaLnBrk="1" hangingPunct="1"/>
            <a:r>
              <a:rPr lang="en-US" altLang="en-US" sz="2000"/>
              <a:t>(2</a:t>
            </a:r>
            <a:r>
              <a:rPr lang="en-US" altLang="en-US" sz="2000">
                <a:solidFill>
                  <a:srgbClr val="00B050"/>
                </a:solidFill>
              </a:rPr>
              <a:t>) </a:t>
            </a:r>
            <a:r>
              <a:rPr lang="en-US" altLang="en-US" sz="2000" u="sng">
                <a:solidFill>
                  <a:srgbClr val="00B050"/>
                </a:solidFill>
              </a:rPr>
              <a:t>Serum integrated test </a:t>
            </a:r>
            <a:r>
              <a:rPr lang="en-US" altLang="en-US" sz="2000">
                <a:solidFill>
                  <a:srgbClr val="00B050"/>
                </a:solidFill>
              </a:rPr>
              <a:t>: </a:t>
            </a:r>
            <a:r>
              <a:rPr lang="en-US" altLang="en-US"/>
              <a:t>Same as the full integrated test, but </a:t>
            </a:r>
            <a:r>
              <a:rPr lang="en-US" altLang="en-US" sz="2400" b="1">
                <a:solidFill>
                  <a:srgbClr val="FF0000"/>
                </a:solidFill>
              </a:rPr>
              <a:t>NO</a:t>
            </a:r>
            <a:r>
              <a:rPr lang="en-US" altLang="en-US"/>
              <a:t> ultrasound</a:t>
            </a:r>
          </a:p>
          <a:p>
            <a:pPr eaLnBrk="1" hangingPunct="1"/>
            <a:r>
              <a:rPr lang="en-US" altLang="en-US"/>
              <a:t>                                               measurement of NT. This test provides an option to</a:t>
            </a:r>
          </a:p>
          <a:p>
            <a:pPr eaLnBrk="1" hangingPunct="1"/>
            <a:r>
              <a:rPr lang="en-US" altLang="en-US"/>
              <a:t>                                               patients in areas where expertise in measurement of</a:t>
            </a:r>
          </a:p>
          <a:p>
            <a:pPr eaLnBrk="1" hangingPunct="1"/>
            <a:r>
              <a:rPr lang="en-US" altLang="en-US"/>
              <a:t>                                              NT is not available.</a:t>
            </a:r>
          </a:p>
          <a:p>
            <a:pPr eaLnBrk="1" hangingPunct="1"/>
            <a:endParaRPr lang="en-US" altLang="en-US"/>
          </a:p>
          <a:p>
            <a:pPr eaLnBrk="1" hangingPunct="1"/>
            <a:r>
              <a:rPr lang="en-US" altLang="en-US" sz="2000" b="1">
                <a:solidFill>
                  <a:srgbClr val="FF0000"/>
                </a:solidFill>
              </a:rPr>
              <a:t>Disadvantage</a:t>
            </a:r>
            <a:r>
              <a:rPr lang="en-US" altLang="en-US" sz="2000"/>
              <a:t> </a:t>
            </a:r>
            <a:r>
              <a:rPr lang="en-US" altLang="en-US" sz="1400"/>
              <a:t>of integrated tests is that</a:t>
            </a:r>
            <a:r>
              <a:rPr lang="en-US" altLang="en-US" sz="2000"/>
              <a:t> the patient has to wait until the second trimester to obtain her risk estimate.</a:t>
            </a:r>
          </a:p>
          <a:p>
            <a:pPr eaLnBrk="1" hangingPunct="1"/>
            <a:endParaRPr lang="ar-JO" altLang="en-US" sz="2000">
              <a:latin typeface="Lucida Sans Unicode"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0" y="0"/>
            <a:ext cx="91440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sz="2400" b="1">
              <a:latin typeface="Lucida Sans Unicode" pitchFamily="34" charset="0"/>
            </a:endParaRPr>
          </a:p>
          <a:p>
            <a:pPr eaLnBrk="1" hangingPunct="1"/>
            <a:r>
              <a:rPr lang="en-US" altLang="en-US" sz="2400" b="1">
                <a:solidFill>
                  <a:srgbClr val="909090"/>
                </a:solidFill>
              </a:rPr>
              <a:t>Sequential and contingent testing :</a:t>
            </a:r>
            <a:r>
              <a:rPr lang="en-US" altLang="en-US" sz="2000">
                <a:latin typeface="Lucida Sans Unicode" pitchFamily="34" charset="0"/>
              </a:rPr>
              <a:t> </a:t>
            </a:r>
          </a:p>
          <a:p>
            <a:pPr eaLnBrk="1" hangingPunct="1"/>
            <a:endParaRPr lang="en-US" altLang="en-US" sz="2000">
              <a:latin typeface="Lucida Sans Unicode" pitchFamily="34" charset="0"/>
            </a:endParaRPr>
          </a:p>
          <a:p>
            <a:pPr eaLnBrk="1" hangingPunct="1"/>
            <a:endParaRPr lang="en-US" altLang="en-US" sz="2000" b="1"/>
          </a:p>
          <a:p>
            <a:pPr eaLnBrk="1" hangingPunct="1"/>
            <a:r>
              <a:rPr lang="en-US" altLang="en-US" sz="2000" b="1"/>
              <a:t>Step-wise sequential testing</a:t>
            </a:r>
            <a:r>
              <a:rPr lang="en-US" altLang="en-US" sz="2000"/>
              <a:t>: </a:t>
            </a:r>
            <a:r>
              <a:rPr lang="en-US" altLang="en-US" sz="1600"/>
              <a:t>Performance of the first trimester portion of the integrated screen and then offer chorionic villous sampling (CVS)  only to women whose results place them at </a:t>
            </a:r>
            <a:r>
              <a:rPr lang="en-US" altLang="en-US" sz="1600" u="sng"/>
              <a:t>very high risk of an affected fetus (≥1 in 50)</a:t>
            </a:r>
            <a:r>
              <a:rPr lang="en-US" altLang="en-US" sz="1600"/>
              <a:t>. Those whose screen does not place them at very high risk go on to complete the second trimester portion of the test.</a:t>
            </a:r>
          </a:p>
          <a:p>
            <a:pPr eaLnBrk="1" hangingPunct="1"/>
            <a:endParaRPr lang="en-US" altLang="en-US" sz="2000">
              <a:latin typeface="Lucida Sans Unicode" pitchFamily="34" charset="0"/>
            </a:endParaRPr>
          </a:p>
          <a:p>
            <a:pPr eaLnBrk="1" hangingPunct="1"/>
            <a:endParaRPr lang="en-US" altLang="en-US" sz="2000" b="1"/>
          </a:p>
          <a:p>
            <a:pPr eaLnBrk="1" hangingPunct="1"/>
            <a:r>
              <a:rPr lang="en-US" altLang="en-US" sz="2000" b="1"/>
              <a:t>Contingent testing</a:t>
            </a:r>
            <a:r>
              <a:rPr lang="en-US" altLang="en-US" sz="2000"/>
              <a:t> :</a:t>
            </a:r>
            <a:r>
              <a:rPr lang="en-US" altLang="en-US" sz="2000">
                <a:latin typeface="Lucida Sans Unicode" pitchFamily="34" charset="0"/>
              </a:rPr>
              <a:t> </a:t>
            </a:r>
            <a:r>
              <a:rPr lang="en-US" altLang="en-US" sz="1400"/>
              <a:t>defined in terms of three risk cut-offs:</a:t>
            </a:r>
          </a:p>
          <a:p>
            <a:pPr eaLnBrk="1" hangingPunct="1"/>
            <a:r>
              <a:rPr lang="en-US" altLang="en-US"/>
              <a:t> </a:t>
            </a:r>
          </a:p>
          <a:p>
            <a:pPr eaLnBrk="1" hangingPunct="1"/>
            <a:r>
              <a:rPr lang="en-US" altLang="en-US" b="1">
                <a:solidFill>
                  <a:srgbClr val="909090"/>
                </a:solidFill>
              </a:rPr>
              <a:t>(1) </a:t>
            </a:r>
            <a:r>
              <a:rPr lang="en-US" altLang="en-US"/>
              <a:t>women at very high risk (≥1 in 50) of having a fetus with Down syndrome after </a:t>
            </a:r>
          </a:p>
          <a:p>
            <a:pPr eaLnBrk="1" hangingPunct="1"/>
            <a:r>
              <a:rPr lang="en-US" altLang="en-US"/>
              <a:t>       first trimester testing would be offered immediate invasive prenatal diagnosis.</a:t>
            </a:r>
          </a:p>
          <a:p>
            <a:pPr eaLnBrk="1" hangingPunct="1"/>
            <a:endParaRPr lang="en-US" altLang="en-US"/>
          </a:p>
          <a:p>
            <a:pPr eaLnBrk="1" hangingPunct="1"/>
            <a:r>
              <a:rPr lang="en-US" altLang="en-US" b="1">
                <a:solidFill>
                  <a:srgbClr val="909090"/>
                </a:solidFill>
              </a:rPr>
              <a:t>(2) </a:t>
            </a:r>
            <a:r>
              <a:rPr lang="en-US" altLang="en-US"/>
              <a:t>women at very low risk (&lt;1 in 2000) would be provided with their risk estimate </a:t>
            </a:r>
          </a:p>
          <a:p>
            <a:pPr eaLnBrk="1" hangingPunct="1"/>
            <a:r>
              <a:rPr lang="en-US" altLang="en-US"/>
              <a:t>      and would require no additional testing.</a:t>
            </a:r>
          </a:p>
          <a:p>
            <a:pPr eaLnBrk="1" hangingPunct="1"/>
            <a:endParaRPr lang="en-US" altLang="en-US"/>
          </a:p>
          <a:p>
            <a:pPr eaLnBrk="1" hangingPunct="1"/>
            <a:r>
              <a:rPr lang="en-US" altLang="en-US" b="1">
                <a:solidFill>
                  <a:srgbClr val="909090"/>
                </a:solidFill>
              </a:rPr>
              <a:t>(3) </a:t>
            </a:r>
            <a:r>
              <a:rPr lang="en-US" altLang="en-US"/>
              <a:t>women at intermediate risk (&gt;1 in 2000 but &lt;1 in 50) would receive second </a:t>
            </a:r>
          </a:p>
          <a:p>
            <a:pPr eaLnBrk="1" hangingPunct="1"/>
            <a:r>
              <a:rPr lang="en-US" altLang="en-US"/>
              <a:t>      trimester marker testing.</a:t>
            </a:r>
          </a:p>
          <a:p>
            <a:pPr eaLnBrk="1" hangingPunct="1"/>
            <a:endParaRPr lang="en-US" altLang="en-US">
              <a:latin typeface="Lucida Sans Unicode" pitchFamily="34" charset="0"/>
            </a:endParaRPr>
          </a:p>
          <a:p>
            <a:pPr eaLnBrk="1" hangingPunct="1"/>
            <a:endParaRPr lang="en-US" altLang="en-US">
              <a:latin typeface="Lucida Sans Unicode" pitchFamily="34" charset="0"/>
            </a:endParaRPr>
          </a:p>
          <a:p>
            <a:pPr eaLnBrk="1" hangingPunct="1"/>
            <a:endParaRPr lang="ar-JO" altLang="en-US">
              <a:latin typeface="Lucida Sans Unicode"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74638"/>
            <a:ext cx="8610600" cy="6354762"/>
          </a:xfrm>
        </p:spPr>
        <p:txBody>
          <a:bodyPr wrap="square" lIns="91440" tIns="45720" rIns="91440" bIns="45720" numCol="1" anchorCtr="0" compatLnSpc="1">
            <a:prstTxWarp prst="textNoShape">
              <a:avLst/>
            </a:prstTxWarp>
          </a:bodyPr>
          <a:lstStyle/>
          <a:p>
            <a:endParaRPr lang="en-US" altLang="en-US" smtClean="0">
              <a:effectLst>
                <a:outerShdw blurRad="38100" dist="38100" dir="2700000" algn="tl">
                  <a:srgbClr val="FFFFFF"/>
                </a:outerShdw>
              </a:effectLst>
              <a:cs typeface="Arial" pitchFamily="34" charset="0"/>
            </a:endParaRPr>
          </a:p>
        </p:txBody>
      </p:sp>
      <p:pic>
        <p:nvPicPr>
          <p:cNvPr id="16386" name="Picture 4" descr="Anencephal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4114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5" descr="4562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57200"/>
            <a:ext cx="4419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ChangeArrowheads="1"/>
          </p:cNvSpPr>
          <p:nvPr/>
        </p:nvSpPr>
        <p:spPr bwMode="auto">
          <a:xfrm>
            <a:off x="0" y="0"/>
            <a:ext cx="9144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sz="2400">
              <a:solidFill>
                <a:srgbClr val="FF0000"/>
              </a:solidFill>
              <a:latin typeface="Calibri" pitchFamily="34" charset="0"/>
            </a:endParaRPr>
          </a:p>
          <a:p>
            <a:pPr eaLnBrk="1" hangingPunct="1"/>
            <a:endParaRPr lang="en-US" altLang="en-US" sz="2400">
              <a:solidFill>
                <a:srgbClr val="FF0000"/>
              </a:solidFill>
              <a:latin typeface="Calibri" pitchFamily="34" charset="0"/>
            </a:endParaRPr>
          </a:p>
          <a:p>
            <a:pPr eaLnBrk="1" hangingPunct="1"/>
            <a:endParaRPr lang="en-US" altLang="en-US" sz="2400">
              <a:solidFill>
                <a:srgbClr val="FF0000"/>
              </a:solidFill>
              <a:latin typeface="Calibri" pitchFamily="34" charset="0"/>
            </a:endParaRPr>
          </a:p>
          <a:p>
            <a:pPr eaLnBrk="1" hangingPunct="1"/>
            <a:endParaRPr lang="en-US" altLang="en-US" sz="2400">
              <a:solidFill>
                <a:srgbClr val="FF0000"/>
              </a:solidFill>
              <a:latin typeface="Calibri" pitchFamily="34" charset="0"/>
            </a:endParaRPr>
          </a:p>
          <a:p>
            <a:pPr eaLnBrk="1" hangingPunct="1"/>
            <a:endParaRPr lang="en-US" altLang="en-US" sz="2400">
              <a:solidFill>
                <a:srgbClr val="FF0000"/>
              </a:solidFill>
              <a:latin typeface="Calibri" pitchFamily="34" charset="0"/>
            </a:endParaRPr>
          </a:p>
          <a:p>
            <a:pPr eaLnBrk="1" hangingPunct="1"/>
            <a:endParaRPr lang="en-US" altLang="en-US" sz="2400">
              <a:solidFill>
                <a:srgbClr val="FF0000"/>
              </a:solidFill>
              <a:latin typeface="Calibri" pitchFamily="34" charset="0"/>
            </a:endParaRPr>
          </a:p>
          <a:p>
            <a:pPr eaLnBrk="1" hangingPunct="1"/>
            <a:endParaRPr lang="en-US" altLang="en-US" sz="2400">
              <a:solidFill>
                <a:srgbClr val="FF0000"/>
              </a:solidFill>
            </a:endParaRPr>
          </a:p>
          <a:p>
            <a:pPr eaLnBrk="1" hangingPunct="1"/>
            <a:r>
              <a:rPr lang="en-US" altLang="en-US" sz="2400" b="1">
                <a:solidFill>
                  <a:srgbClr val="FF0000"/>
                </a:solidFill>
              </a:rPr>
              <a:t>A negative test </a:t>
            </a:r>
            <a:r>
              <a:rPr lang="en-US" altLang="en-US"/>
              <a:t>means </a:t>
            </a:r>
            <a:r>
              <a:rPr lang="en-US" altLang="en-US" sz="2000" b="1">
                <a:solidFill>
                  <a:srgbClr val="FF0000"/>
                </a:solidFill>
              </a:rPr>
              <a:t>the patient's risk of having a baby with Down syndrome is less than a specific cut-off level; it does not exclude the possibility of Down syndrome</a:t>
            </a:r>
            <a:endParaRPr lang="ar-JO" altLang="en-US" sz="2000" b="1">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0" y="0"/>
            <a:ext cx="91440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endParaRPr lang="en-US" altLang="en-US">
              <a:latin typeface="Calibri" pitchFamily="34" charset="0"/>
            </a:endParaRPr>
          </a:p>
          <a:p>
            <a:pPr algn="ctr" eaLnBrk="1" hangingPunct="1"/>
            <a:endParaRPr lang="en-US" altLang="en-US" sz="3200" b="1">
              <a:latin typeface="Calibri" pitchFamily="34" charset="0"/>
            </a:endParaRPr>
          </a:p>
          <a:p>
            <a:pPr algn="ctr" eaLnBrk="1" hangingPunct="1"/>
            <a:r>
              <a:rPr lang="en-US" altLang="en-US" sz="2800" b="1"/>
              <a:t>Chorionic villus sampling (CVS)</a:t>
            </a:r>
          </a:p>
          <a:p>
            <a:pPr eaLnBrk="1" hangingPunct="1"/>
            <a:endParaRPr lang="en-US" altLang="en-US" sz="2000">
              <a:latin typeface="Calibri" pitchFamily="34" charset="0"/>
            </a:endParaRPr>
          </a:p>
          <a:p>
            <a:pPr eaLnBrk="1" hangingPunct="1"/>
            <a:r>
              <a:rPr lang="en-US" altLang="en-US" sz="1400"/>
              <a:t>● Small samples of the placenta are obtained under real-time ultrasound guidance for  prenatal genetic diagnosis</a:t>
            </a:r>
          </a:p>
          <a:p>
            <a:pPr eaLnBrk="1" hangingPunct="1"/>
            <a:r>
              <a:rPr lang="en-US" altLang="en-US" sz="1400"/>
              <a:t>    (PGD).</a:t>
            </a:r>
          </a:p>
          <a:p>
            <a:pPr eaLnBrk="1" hangingPunct="1"/>
            <a:endParaRPr lang="en-US" altLang="en-US" sz="2000">
              <a:latin typeface="Calibri" pitchFamily="34" charset="0"/>
            </a:endParaRPr>
          </a:p>
          <a:p>
            <a:pPr eaLnBrk="1" hangingPunct="1"/>
            <a:r>
              <a:rPr lang="en-US" altLang="en-US" sz="2000">
                <a:latin typeface="Calibri" pitchFamily="34" charset="0"/>
              </a:rPr>
              <a:t>● </a:t>
            </a:r>
            <a:r>
              <a:rPr lang="en-US" altLang="en-US" b="1">
                <a:solidFill>
                  <a:srgbClr val="FF0000"/>
                </a:solidFill>
              </a:rPr>
              <a:t>10 and 14 weeks </a:t>
            </a:r>
            <a:r>
              <a:rPr lang="en-US" altLang="en-US" sz="1600"/>
              <a:t>of gestation. </a:t>
            </a:r>
          </a:p>
          <a:p>
            <a:pPr eaLnBrk="1" hangingPunct="1"/>
            <a:r>
              <a:rPr lang="en-US" altLang="en-US" sz="1600"/>
              <a:t>     The procedure is delayed until 10 weeks of gestation because most spontaneous pregnancy </a:t>
            </a:r>
          </a:p>
          <a:p>
            <a:pPr eaLnBrk="1" hangingPunct="1"/>
            <a:r>
              <a:rPr lang="en-US" altLang="en-US" sz="1600"/>
              <a:t>      losses will have occurred by this time and performance very early in pregnancy is associated </a:t>
            </a:r>
          </a:p>
          <a:p>
            <a:pPr eaLnBrk="1" hangingPunct="1"/>
            <a:r>
              <a:rPr lang="en-US" altLang="en-US" sz="1600"/>
              <a:t>    with an increased risk of limb-reduction defects.</a:t>
            </a:r>
            <a:r>
              <a:rPr lang="en-US" altLang="en-US"/>
              <a:t> </a:t>
            </a:r>
          </a:p>
          <a:p>
            <a:pPr eaLnBrk="1" hangingPunct="1"/>
            <a:r>
              <a:rPr lang="en-US" altLang="en-US"/>
              <a:t>    </a:t>
            </a:r>
            <a:r>
              <a:rPr lang="en-US" altLang="en-US" b="1"/>
              <a:t>After 14 weeks</a:t>
            </a:r>
            <a:r>
              <a:rPr lang="en-US" altLang="en-US"/>
              <a:t> of gestation, CVS can be performed but amniocentesis is preferred</a:t>
            </a:r>
          </a:p>
          <a:p>
            <a:pPr eaLnBrk="1" hangingPunct="1"/>
            <a:r>
              <a:rPr lang="en-US" altLang="en-US"/>
              <a:t>    at gestations ≥15 weeks because it is technically easier, more comfortable for the</a:t>
            </a:r>
          </a:p>
          <a:p>
            <a:pPr eaLnBrk="1" hangingPunct="1"/>
            <a:r>
              <a:rPr lang="en-US" altLang="en-US"/>
              <a:t>    patient, and avoids diagnostic uncertainty related to confined placental mosaicism.</a:t>
            </a:r>
          </a:p>
          <a:p>
            <a:pPr eaLnBrk="1" hangingPunct="1"/>
            <a:r>
              <a:rPr lang="en-US" altLang="en-US"/>
              <a:t> </a:t>
            </a:r>
            <a:endParaRPr lang="en-US" altLang="en-US" sz="2000">
              <a:latin typeface="Calibri" pitchFamily="34" charset="0"/>
            </a:endParaRPr>
          </a:p>
          <a:p>
            <a:pPr eaLnBrk="1" hangingPunct="1"/>
            <a:r>
              <a:rPr lang="en-US" altLang="en-US" sz="2000"/>
              <a:t>● </a:t>
            </a:r>
            <a:r>
              <a:rPr lang="en-US" altLang="en-US"/>
              <a:t>Chorionic tissue can be obtained </a:t>
            </a:r>
            <a:r>
              <a:rPr lang="en-US" altLang="en-US" u="sng"/>
              <a:t>transabdominally </a:t>
            </a:r>
            <a:r>
              <a:rPr lang="en-US" altLang="en-US"/>
              <a:t>(TA-CVS) or </a:t>
            </a:r>
          </a:p>
          <a:p>
            <a:pPr eaLnBrk="1" hangingPunct="1"/>
            <a:r>
              <a:rPr lang="en-US" altLang="en-US"/>
              <a:t>    </a:t>
            </a:r>
            <a:r>
              <a:rPr lang="en-US" altLang="en-US" u="sng"/>
              <a:t>transcervically</a:t>
            </a:r>
            <a:r>
              <a:rPr lang="en-US" altLang="en-US"/>
              <a:t> (TC-CVS). </a:t>
            </a:r>
            <a:r>
              <a:rPr lang="en-US" altLang="en-US" sz="1400"/>
              <a:t>Operator preference generally guides the decision, but technical factors </a:t>
            </a:r>
          </a:p>
          <a:p>
            <a:pPr eaLnBrk="1" hangingPunct="1"/>
            <a:r>
              <a:rPr lang="en-US" altLang="en-US" sz="1400"/>
              <a:t>    predominantly related to placental location favor one approach over the other in up to 5 % of procedures.</a:t>
            </a:r>
          </a:p>
          <a:p>
            <a:pPr eaLnBrk="1" hangingPunct="1"/>
            <a:endParaRPr lang="en-US" altLang="en-US" sz="2000">
              <a:latin typeface="Calibri" pitchFamily="34" charset="0"/>
            </a:endParaRPr>
          </a:p>
          <a:p>
            <a:pPr eaLnBrk="1" hangingPunct="1"/>
            <a:endParaRPr lang="en-US" altLang="en-US">
              <a:latin typeface="Calibri" pitchFamily="34" charset="0"/>
            </a:endParaRPr>
          </a:p>
          <a:p>
            <a:pPr eaLnBrk="1" hangingPunct="1"/>
            <a:endParaRPr lang="ar-JO" altLang="en-US">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0" y="0"/>
            <a:ext cx="91440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sz="2000">
              <a:latin typeface="Calibri" pitchFamily="34" charset="0"/>
            </a:endParaRPr>
          </a:p>
          <a:p>
            <a:pPr eaLnBrk="1" hangingPunct="1"/>
            <a:endParaRPr lang="en-US" altLang="en-US" sz="2000">
              <a:latin typeface="Calibri" pitchFamily="34" charset="0"/>
            </a:endParaRPr>
          </a:p>
          <a:p>
            <a:pPr eaLnBrk="1" hangingPunct="1"/>
            <a:endParaRPr lang="en-US" altLang="en-US" sz="2000">
              <a:latin typeface="Calibri" pitchFamily="34" charset="0"/>
            </a:endParaRPr>
          </a:p>
          <a:p>
            <a:pPr eaLnBrk="1" hangingPunct="1"/>
            <a:endParaRPr lang="en-US" altLang="en-US" sz="2000">
              <a:latin typeface="Calibri" pitchFamily="34" charset="0"/>
            </a:endParaRPr>
          </a:p>
          <a:p>
            <a:pPr eaLnBrk="1" hangingPunct="1"/>
            <a:endParaRPr lang="en-US" altLang="en-US" sz="2000">
              <a:latin typeface="Calibri" pitchFamily="34" charset="0"/>
            </a:endParaRPr>
          </a:p>
          <a:p>
            <a:pPr eaLnBrk="1" hangingPunct="1"/>
            <a:endParaRPr lang="en-US" altLang="en-US" sz="2000">
              <a:latin typeface="Calibri" pitchFamily="34" charset="0"/>
            </a:endParaRPr>
          </a:p>
          <a:p>
            <a:pPr eaLnBrk="1" hangingPunct="1"/>
            <a:r>
              <a:rPr lang="en-US" altLang="en-US" sz="2000">
                <a:latin typeface="Calibri" pitchFamily="34" charset="0"/>
              </a:rPr>
              <a:t>● </a:t>
            </a:r>
            <a:r>
              <a:rPr lang="en-US" altLang="en-US" sz="2000">
                <a:solidFill>
                  <a:srgbClr val="FF0000"/>
                </a:solidFill>
              </a:rPr>
              <a:t>TA-CVS is generally preferable </a:t>
            </a:r>
            <a:r>
              <a:rPr lang="en-US" altLang="en-US" sz="2000"/>
              <a:t>to TC-CVS:</a:t>
            </a:r>
            <a:endParaRPr lang="en-US" altLang="en-US"/>
          </a:p>
          <a:p>
            <a:pPr eaLnBrk="1" hangingPunct="1"/>
            <a:r>
              <a:rPr lang="en-US" altLang="en-US"/>
              <a:t>   - Fewer procedure-related fetal losses.</a:t>
            </a:r>
          </a:p>
          <a:p>
            <a:pPr eaLnBrk="1" hangingPunct="1"/>
            <a:r>
              <a:rPr lang="en-US" altLang="en-US"/>
              <a:t>   - lower risk of bleeding and infectious complications. </a:t>
            </a:r>
          </a:p>
          <a:p>
            <a:pPr eaLnBrk="1" hangingPunct="1"/>
            <a:r>
              <a:rPr lang="en-US" altLang="en-US"/>
              <a:t>   - lower need for multiple insertions.</a:t>
            </a:r>
          </a:p>
          <a:p>
            <a:pPr eaLnBrk="1" hangingPunct="1"/>
            <a:r>
              <a:rPr lang="en-US" altLang="en-US"/>
              <a:t>   - higher sampling success rate at the first attempt, and less maternal cell</a:t>
            </a:r>
          </a:p>
          <a:p>
            <a:pPr eaLnBrk="1" hangingPunct="1"/>
            <a:r>
              <a:rPr lang="en-US" altLang="en-US"/>
              <a:t>     contamination.</a:t>
            </a:r>
          </a:p>
          <a:p>
            <a:pPr eaLnBrk="1" hangingPunct="1"/>
            <a:r>
              <a:rPr lang="en-US" altLang="en-US" sz="2000">
                <a:latin typeface="Calibri" pitchFamily="34" charset="0"/>
              </a:rPr>
              <a:t> </a:t>
            </a:r>
          </a:p>
          <a:p>
            <a:pPr eaLnBrk="1" hangingPunct="1"/>
            <a:r>
              <a:rPr lang="en-US" altLang="en-US" sz="2000">
                <a:latin typeface="Calibri" pitchFamily="34" charset="0"/>
              </a:rPr>
              <a:t>● </a:t>
            </a:r>
            <a:r>
              <a:rPr lang="en-US" altLang="en-US" sz="1300"/>
              <a:t>At least 5 mg of villus tissue is generally required. </a:t>
            </a:r>
            <a:r>
              <a:rPr lang="en-US" altLang="en-US" sz="1300" u="sng"/>
              <a:t>Rapid karyotyping </a:t>
            </a:r>
            <a:r>
              <a:rPr lang="en-US" altLang="en-US" sz="1300"/>
              <a:t>can be achieved  within 24 to 48 hours of </a:t>
            </a:r>
          </a:p>
          <a:p>
            <a:pPr eaLnBrk="1" hangingPunct="1"/>
            <a:r>
              <a:rPr lang="en-US" altLang="en-US" sz="1300"/>
              <a:t>    sampling by direct examination of cytotrophoblast (ie, direct method) since these cells have a high mitotic index</a:t>
            </a:r>
          </a:p>
          <a:p>
            <a:pPr eaLnBrk="1" hangingPunct="1"/>
            <a:r>
              <a:rPr lang="en-US" altLang="en-US" sz="1300"/>
              <a:t>    and can be examined in metaphase. </a:t>
            </a:r>
            <a:r>
              <a:rPr lang="en-US" altLang="en-US" sz="1300" u="sng"/>
              <a:t>Final results (based on long-term culture) </a:t>
            </a:r>
            <a:r>
              <a:rPr lang="en-US" altLang="en-US" sz="1300"/>
              <a:t>are reported in 7 to 10 days.</a:t>
            </a:r>
          </a:p>
          <a:p>
            <a:pPr eaLnBrk="1" hangingPunct="1"/>
            <a:endParaRPr lang="en-US" altLang="en-US" sz="1400"/>
          </a:p>
          <a:p>
            <a:pPr eaLnBrk="1" hangingPunct="1"/>
            <a:endParaRPr lang="en-US" altLang="en-US" sz="2000">
              <a:latin typeface="Calibri" pitchFamily="34" charset="0"/>
            </a:endParaRPr>
          </a:p>
          <a:p>
            <a:pPr eaLnBrk="1" hangingPunct="1"/>
            <a:endParaRPr lang="ar-JO" altLang="en-US" sz="2000">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100" y="0"/>
            <a:ext cx="6515100" cy="66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900" y="0"/>
            <a:ext cx="6413500" cy="66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0" y="0"/>
            <a:ext cx="91440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sz="2000">
              <a:latin typeface="Lucida Sans Unicode" pitchFamily="34" charset="0"/>
            </a:endParaRPr>
          </a:p>
          <a:p>
            <a:pPr eaLnBrk="1" hangingPunct="1"/>
            <a:endParaRPr lang="en-US" altLang="en-US" sz="2000">
              <a:latin typeface="Lucida Sans Unicode" pitchFamily="34" charset="0"/>
            </a:endParaRPr>
          </a:p>
          <a:p>
            <a:pPr eaLnBrk="1" hangingPunct="1"/>
            <a:r>
              <a:rPr lang="en-US" altLang="en-US" sz="2000" b="1"/>
              <a:t>Complications:</a:t>
            </a:r>
          </a:p>
          <a:p>
            <a:pPr eaLnBrk="1" hangingPunct="1"/>
            <a:endParaRPr lang="en-US" altLang="en-US" sz="2000">
              <a:latin typeface="Lucida Sans Unicode" pitchFamily="34" charset="0"/>
            </a:endParaRPr>
          </a:p>
          <a:p>
            <a:pPr eaLnBrk="1" hangingPunct="1">
              <a:buFontTx/>
              <a:buAutoNum type="arabicParenR"/>
            </a:pPr>
            <a:r>
              <a:rPr lang="en-US" altLang="en-US" sz="2000">
                <a:solidFill>
                  <a:srgbClr val="FF0000"/>
                </a:solidFill>
              </a:rPr>
              <a:t>Fetal loss</a:t>
            </a:r>
            <a:r>
              <a:rPr lang="en-US" altLang="en-US" sz="2000"/>
              <a:t>: </a:t>
            </a:r>
            <a:r>
              <a:rPr lang="en-US" altLang="en-US" sz="1400"/>
              <a:t>0.6 to 1.0 %. </a:t>
            </a:r>
          </a:p>
          <a:p>
            <a:pPr eaLnBrk="1" hangingPunct="1">
              <a:buFontTx/>
              <a:buAutoNum type="arabicParenR"/>
            </a:pPr>
            <a:endParaRPr lang="en-US" altLang="en-US" sz="2000"/>
          </a:p>
          <a:p>
            <a:pPr eaLnBrk="1" hangingPunct="1">
              <a:buFontTx/>
              <a:buAutoNum type="arabicParenR"/>
            </a:pPr>
            <a:r>
              <a:rPr lang="en-US" altLang="en-US" sz="2000">
                <a:solidFill>
                  <a:srgbClr val="FF0000"/>
                </a:solidFill>
              </a:rPr>
              <a:t>Failure to obtain a sample</a:t>
            </a:r>
            <a:r>
              <a:rPr lang="en-US" altLang="en-US" sz="2000"/>
              <a:t> </a:t>
            </a:r>
            <a:r>
              <a:rPr lang="en-US" altLang="en-US" sz="2000">
                <a:solidFill>
                  <a:srgbClr val="FF0000"/>
                </a:solidFill>
              </a:rPr>
              <a:t>, Maternal cell contamination.</a:t>
            </a:r>
          </a:p>
          <a:p>
            <a:pPr eaLnBrk="1" hangingPunct="1">
              <a:buFontTx/>
              <a:buAutoNum type="arabicParenR"/>
            </a:pPr>
            <a:endParaRPr lang="en-US" altLang="en-US" sz="2000"/>
          </a:p>
          <a:p>
            <a:pPr eaLnBrk="1" hangingPunct="1">
              <a:buFontTx/>
              <a:buAutoNum type="arabicParenR"/>
            </a:pPr>
            <a:r>
              <a:rPr lang="en-US" altLang="en-US" sz="2000">
                <a:solidFill>
                  <a:srgbClr val="FF0000"/>
                </a:solidFill>
              </a:rPr>
              <a:t>Limb-reduction defects and oromandibular hypogenesis </a:t>
            </a:r>
            <a:r>
              <a:rPr lang="en-US" altLang="en-US" sz="2000"/>
              <a:t>: </a:t>
            </a:r>
            <a:r>
              <a:rPr lang="en-US" altLang="en-US" sz="1600"/>
              <a:t>if performed before 9 weeks of gestation.</a:t>
            </a:r>
            <a:endParaRPr lang="en-US" altLang="en-US" sz="2000"/>
          </a:p>
          <a:p>
            <a:pPr eaLnBrk="1" hangingPunct="1">
              <a:buFontTx/>
              <a:buAutoNum type="arabicParenR"/>
            </a:pPr>
            <a:r>
              <a:rPr lang="en-US" altLang="en-US" sz="2000">
                <a:solidFill>
                  <a:srgbClr val="FF0000"/>
                </a:solidFill>
              </a:rPr>
              <a:t>Bleeding.</a:t>
            </a:r>
            <a:r>
              <a:rPr lang="en-US" altLang="en-US" sz="2000"/>
              <a:t> </a:t>
            </a:r>
          </a:p>
          <a:p>
            <a:pPr eaLnBrk="1" hangingPunct="1">
              <a:buFontTx/>
              <a:buAutoNum type="arabicParenR"/>
            </a:pPr>
            <a:endParaRPr lang="en-US" altLang="en-US" sz="2000"/>
          </a:p>
          <a:p>
            <a:pPr eaLnBrk="1" hangingPunct="1">
              <a:buFontTx/>
              <a:buAutoNum type="arabicParenR"/>
            </a:pPr>
            <a:r>
              <a:rPr lang="en-US" altLang="en-US" sz="2000">
                <a:solidFill>
                  <a:srgbClr val="FF0000"/>
                </a:solidFill>
              </a:rPr>
              <a:t>Infection.</a:t>
            </a:r>
            <a:r>
              <a:rPr lang="en-US" altLang="en-US" sz="2000"/>
              <a:t> </a:t>
            </a:r>
          </a:p>
          <a:p>
            <a:pPr eaLnBrk="1" hangingPunct="1">
              <a:buFontTx/>
              <a:buAutoNum type="arabicParenR"/>
            </a:pPr>
            <a:endParaRPr lang="en-US" altLang="en-US" sz="2000"/>
          </a:p>
          <a:p>
            <a:pPr eaLnBrk="1" hangingPunct="1">
              <a:buFontTx/>
              <a:buAutoNum type="arabicParenR"/>
            </a:pPr>
            <a:r>
              <a:rPr lang="en-US" altLang="en-US" sz="2000">
                <a:solidFill>
                  <a:srgbClr val="FF0000"/>
                </a:solidFill>
              </a:rPr>
              <a:t>Fetomaternal hemorrhage.</a:t>
            </a:r>
          </a:p>
          <a:p>
            <a:pPr eaLnBrk="1" hangingPunct="1">
              <a:buFontTx/>
              <a:buAutoNum type="arabicParenR"/>
            </a:pPr>
            <a:endParaRPr lang="en-US" altLang="en-US" sz="2000"/>
          </a:p>
          <a:p>
            <a:pPr eaLnBrk="1" hangingPunct="1">
              <a:buFontTx/>
              <a:buAutoNum type="arabicParenR"/>
            </a:pPr>
            <a:r>
              <a:rPr lang="en-US" altLang="en-US" sz="2000">
                <a:solidFill>
                  <a:srgbClr val="FF0000"/>
                </a:solidFill>
              </a:rPr>
              <a:t>Rupture of membranes</a:t>
            </a:r>
            <a:r>
              <a:rPr lang="en-US" altLang="en-US" sz="1600"/>
              <a:t>: Acute rupture of membranes is rare. Delayed rupture of membranes days to weeks after the procedure has been reported in 0.3% of cases.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4800600"/>
            <a:ext cx="8915400" cy="1143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ltLang="en-US">
              <a:solidFill>
                <a:srgbClr val="FFFFFF"/>
              </a:solidFill>
              <a:cs typeface="Arial" pitchFamily="34" charset="0"/>
            </a:endParaRPr>
          </a:p>
        </p:txBody>
      </p:sp>
      <p:sp>
        <p:nvSpPr>
          <p:cNvPr id="50178" name="Rectangle 1"/>
          <p:cNvSpPr>
            <a:spLocks noChangeArrowheads="1"/>
          </p:cNvSpPr>
          <p:nvPr/>
        </p:nvSpPr>
        <p:spPr bwMode="auto">
          <a:xfrm>
            <a:off x="0" y="0"/>
            <a:ext cx="9144000" cy="852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3200" b="1"/>
              <a:t>Amniocentesis</a:t>
            </a:r>
          </a:p>
          <a:p>
            <a:pPr eaLnBrk="1" hangingPunct="1"/>
            <a:endParaRPr lang="en-US" altLang="en-US" sz="1600"/>
          </a:p>
          <a:p>
            <a:pPr eaLnBrk="1" hangingPunct="1"/>
            <a:r>
              <a:rPr lang="en-US" altLang="en-US" sz="1600"/>
              <a:t>● A technique for withdrawing amniotic fluid (AF) from the uterine cavity using a needle </a:t>
            </a:r>
          </a:p>
          <a:p>
            <a:pPr eaLnBrk="1" hangingPunct="1"/>
            <a:r>
              <a:rPr lang="en-US" altLang="en-US" sz="1600"/>
              <a:t>    via a trans-abdominal approach under ultrasound guidance.</a:t>
            </a:r>
          </a:p>
          <a:p>
            <a:pPr eaLnBrk="1" hangingPunct="1"/>
            <a:endParaRPr lang="en-US" altLang="en-US" sz="2000">
              <a:latin typeface="Calibri" pitchFamily="34" charset="0"/>
            </a:endParaRPr>
          </a:p>
          <a:p>
            <a:pPr eaLnBrk="1" hangingPunct="1"/>
            <a:r>
              <a:rPr lang="en-US" altLang="en-US" sz="2000" i="1">
                <a:latin typeface="Calibri" pitchFamily="34" charset="0"/>
              </a:rPr>
              <a:t>● </a:t>
            </a:r>
            <a:r>
              <a:rPr lang="en-US" altLang="en-US" sz="2000" i="1"/>
              <a:t>The most common diagnostic indications:</a:t>
            </a:r>
          </a:p>
          <a:p>
            <a:pPr eaLnBrk="1" hangingPunct="1"/>
            <a:r>
              <a:rPr lang="en-US" altLang="en-US" sz="2000"/>
              <a:t>     </a:t>
            </a:r>
            <a:r>
              <a:rPr lang="en-US" altLang="en-US" u="sng"/>
              <a:t>Prenatal  genetic diagnosis</a:t>
            </a:r>
            <a:r>
              <a:rPr lang="en-US" altLang="en-US"/>
              <a:t> (PGD) and </a:t>
            </a:r>
            <a:r>
              <a:rPr lang="en-US" altLang="en-US" u="sng"/>
              <a:t>assessment of fetal lung maturity</a:t>
            </a:r>
            <a:r>
              <a:rPr lang="en-US" altLang="en-US"/>
              <a:t>. </a:t>
            </a:r>
          </a:p>
          <a:p>
            <a:pPr eaLnBrk="1" hangingPunct="1"/>
            <a:r>
              <a:rPr lang="en-US" altLang="en-US"/>
              <a:t>      Other indications: Evaluation of the fetus for infection, degree of hemolytic anemia, </a:t>
            </a:r>
          </a:p>
          <a:p>
            <a:pPr eaLnBrk="1" hangingPunct="1"/>
            <a:r>
              <a:rPr lang="en-US" altLang="en-US"/>
              <a:t>      blood or platelet type, hemoglobinopathy, and NTDs.</a:t>
            </a:r>
          </a:p>
          <a:p>
            <a:pPr eaLnBrk="1" hangingPunct="1"/>
            <a:endParaRPr lang="en-US" altLang="en-US" sz="2000">
              <a:latin typeface="Calibri" pitchFamily="34" charset="0"/>
            </a:endParaRPr>
          </a:p>
          <a:p>
            <a:pPr eaLnBrk="1" hangingPunct="1"/>
            <a:r>
              <a:rPr lang="en-US" altLang="en-US" sz="2000">
                <a:latin typeface="Calibri" pitchFamily="34" charset="0"/>
              </a:rPr>
              <a:t>● </a:t>
            </a:r>
            <a:r>
              <a:rPr lang="en-US" altLang="en-US" sz="2000"/>
              <a:t>For prenatal genetic studies, </a:t>
            </a:r>
            <a:r>
              <a:rPr lang="en-US" altLang="en-US"/>
              <a:t>optimally to be done at </a:t>
            </a:r>
            <a:r>
              <a:rPr lang="en-US" altLang="en-US" b="1">
                <a:solidFill>
                  <a:srgbClr val="FF0000"/>
                </a:solidFill>
              </a:rPr>
              <a:t>15-17 weeks </a:t>
            </a:r>
            <a:r>
              <a:rPr lang="en-US" altLang="en-US"/>
              <a:t>of </a:t>
            </a:r>
          </a:p>
          <a:p>
            <a:pPr eaLnBrk="1" hangingPunct="1"/>
            <a:r>
              <a:rPr lang="en-US" altLang="en-US"/>
              <a:t>   gestation. Procedures performed before 15 weeks are associated with higher fetal </a:t>
            </a:r>
          </a:p>
          <a:p>
            <a:pPr eaLnBrk="1" hangingPunct="1"/>
            <a:r>
              <a:rPr lang="en-US" altLang="en-US"/>
              <a:t>    loss and complication rates, including culture failure, and should be avoided.</a:t>
            </a:r>
          </a:p>
          <a:p>
            <a:pPr eaLnBrk="1" hangingPunct="1"/>
            <a:endParaRPr lang="en-US" altLang="en-US"/>
          </a:p>
          <a:p>
            <a:pPr eaLnBrk="1" hangingPunct="1"/>
            <a:r>
              <a:rPr lang="en-US" altLang="en-US"/>
              <a:t>● No need for antibiotic prophylaxis for amniocentesis.</a:t>
            </a:r>
          </a:p>
          <a:p>
            <a:pPr eaLnBrk="1" hangingPunct="1"/>
            <a:endParaRPr lang="en-US" altLang="en-US"/>
          </a:p>
          <a:p>
            <a:pPr eaLnBrk="1" hangingPunct="1"/>
            <a:r>
              <a:rPr lang="en-US" altLang="en-US" sz="2000" b="1"/>
              <a:t>Amnioreduction</a:t>
            </a:r>
            <a:r>
              <a:rPr lang="en-US" altLang="en-US" sz="2000"/>
              <a:t> :</a:t>
            </a:r>
            <a:r>
              <a:rPr lang="en-US" altLang="en-US" sz="3200"/>
              <a:t> </a:t>
            </a:r>
            <a:r>
              <a:rPr lang="en-US" altLang="en-US" sz="1600"/>
              <a:t>Remove excess AF, such as in symptomatic polyhydramnios</a:t>
            </a:r>
          </a:p>
          <a:p>
            <a:pPr eaLnBrk="1" hangingPunct="1"/>
            <a:r>
              <a:rPr lang="en-US" altLang="en-US" sz="1600"/>
              <a:t>                                       or twin-to-twin transfusion syndrome (TTTS), or to reduce volume and</a:t>
            </a:r>
          </a:p>
          <a:p>
            <a:pPr eaLnBrk="1" hangingPunct="1"/>
            <a:r>
              <a:rPr lang="en-US" altLang="en-US" sz="1600"/>
              <a:t>                                       pressure of AF in cases of prolapsed fetal membranes in the second</a:t>
            </a:r>
          </a:p>
          <a:p>
            <a:pPr eaLnBrk="1" hangingPunct="1"/>
            <a:r>
              <a:rPr lang="en-US" altLang="en-US" sz="1600"/>
              <a:t>                                       trimester to facilitate placement of an emergency cerclage</a:t>
            </a:r>
            <a:r>
              <a:rPr lang="en-US" altLang="en-US"/>
              <a:t>.</a:t>
            </a:r>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latin typeface="Calibri" pitchFamily="34" charset="0"/>
            </a:endParaRPr>
          </a:p>
          <a:p>
            <a:pPr eaLnBrk="1" hangingPunct="1"/>
            <a:endParaRPr lang="en-US" altLang="en-US">
              <a:latin typeface="Calibri" pitchFamily="34" charset="0"/>
            </a:endParaRPr>
          </a:p>
          <a:p>
            <a:pPr eaLnBrk="1" hangingPunct="1"/>
            <a:endParaRPr lang="ar-JO" altLang="en-US">
              <a:latin typeface="Calibri" pitchFamily="34" charset="0"/>
            </a:endParaRPr>
          </a:p>
        </p:txBody>
      </p:sp>
      <p:sp>
        <p:nvSpPr>
          <p:cNvPr id="50179" name="TextBox 2"/>
          <p:cNvSpPr txBox="1">
            <a:spLocks noChangeArrowheads="1"/>
          </p:cNvSpPr>
          <p:nvPr/>
        </p:nvSpPr>
        <p:spPr bwMode="auto">
          <a:xfrm>
            <a:off x="9601200" y="2057400"/>
            <a:ext cx="259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cs typeface="Arial" pitchFamily="34" charset="0"/>
              </a:defRPr>
            </a:lvl1pPr>
            <a:lvl2pPr marL="742950" indent="-285750">
              <a:defRPr sz="2300">
                <a:solidFill>
                  <a:schemeClr val="tx1"/>
                </a:solidFill>
                <a:latin typeface="Lucida Sans Unicode" pitchFamily="34" charset="0"/>
                <a:cs typeface="Arial" pitchFamily="34" charset="0"/>
              </a:defRPr>
            </a:lvl2pPr>
            <a:lvl3pPr marL="1143000">
              <a:defRPr sz="2100">
                <a:solidFill>
                  <a:schemeClr val="tx1"/>
                </a:solidFill>
                <a:latin typeface="Lucida Sans Unicode" pitchFamily="34" charset="0"/>
                <a:cs typeface="Arial" pitchFamily="34" charset="0"/>
              </a:defRPr>
            </a:lvl3pPr>
            <a:lvl4pPr marL="1600200">
              <a:defRPr sz="1900">
                <a:solidFill>
                  <a:schemeClr val="tx1"/>
                </a:solidFill>
                <a:latin typeface="Lucida Sans Unicode" pitchFamily="34" charset="0"/>
                <a:cs typeface="Arial" pitchFamily="34" charset="0"/>
              </a:defRPr>
            </a:lvl4pPr>
            <a:lvl5pPr marL="2057400">
              <a:defRPr sz="2000">
                <a:solidFill>
                  <a:schemeClr val="tx1"/>
                </a:solidFill>
                <a:latin typeface="Lucida Sans Unicode" pitchFamily="34" charset="0"/>
                <a:cs typeface="Arial" pitchFamily="34"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9pPr>
          </a:lstStyle>
          <a:p>
            <a:pPr eaLnBrk="1" hangingPunct="1"/>
            <a:endParaRPr lang="en-US" altLang="en-US" sz="1800">
              <a:latin typeface="Arial" pitchFamily="34" charset="0"/>
            </a:endParaRPr>
          </a:p>
        </p:txBody>
      </p:sp>
      <p:sp>
        <p:nvSpPr>
          <p:cNvPr id="50180" name="TextBox 3"/>
          <p:cNvSpPr txBox="1">
            <a:spLocks noChangeArrowheads="1"/>
          </p:cNvSpPr>
          <p:nvPr/>
        </p:nvSpPr>
        <p:spPr bwMode="auto">
          <a:xfrm>
            <a:off x="7620000" y="1905000"/>
            <a:ext cx="640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cs typeface="Arial" pitchFamily="34" charset="0"/>
              </a:defRPr>
            </a:lvl1pPr>
            <a:lvl2pPr marL="742950" indent="-285750">
              <a:defRPr sz="2300">
                <a:solidFill>
                  <a:schemeClr val="tx1"/>
                </a:solidFill>
                <a:latin typeface="Lucida Sans Unicode" pitchFamily="34" charset="0"/>
                <a:cs typeface="Arial" pitchFamily="34" charset="0"/>
              </a:defRPr>
            </a:lvl2pPr>
            <a:lvl3pPr marL="1143000">
              <a:defRPr sz="2100">
                <a:solidFill>
                  <a:schemeClr val="tx1"/>
                </a:solidFill>
                <a:latin typeface="Lucida Sans Unicode" pitchFamily="34" charset="0"/>
                <a:cs typeface="Arial" pitchFamily="34" charset="0"/>
              </a:defRPr>
            </a:lvl3pPr>
            <a:lvl4pPr marL="1600200">
              <a:defRPr sz="1900">
                <a:solidFill>
                  <a:schemeClr val="tx1"/>
                </a:solidFill>
                <a:latin typeface="Lucida Sans Unicode" pitchFamily="34" charset="0"/>
                <a:cs typeface="Arial" pitchFamily="34" charset="0"/>
              </a:defRPr>
            </a:lvl4pPr>
            <a:lvl5pPr marL="2057400">
              <a:defRPr sz="2000">
                <a:solidFill>
                  <a:schemeClr val="tx1"/>
                </a:solidFill>
                <a:latin typeface="Lucida Sans Unicode" pitchFamily="34" charset="0"/>
                <a:cs typeface="Arial" pitchFamily="34"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9pPr>
          </a:lstStyle>
          <a:p>
            <a:pPr eaLnBrk="1" hangingPunct="1"/>
            <a:endParaRPr lang="en-US" altLang="en-US" sz="1800">
              <a:latin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http://www.haspunjab.org/images/amnio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75" y="1219200"/>
            <a:ext cx="80359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TextBox 2"/>
          <p:cNvSpPr txBox="1">
            <a:spLocks noChangeArrowheads="1"/>
          </p:cNvSpPr>
          <p:nvPr/>
        </p:nvSpPr>
        <p:spPr bwMode="auto">
          <a:xfrm>
            <a:off x="2895600" y="381000"/>
            <a:ext cx="281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cs typeface="Arial" pitchFamily="34" charset="0"/>
              </a:defRPr>
            </a:lvl1pPr>
            <a:lvl2pPr marL="742950" indent="-285750">
              <a:defRPr sz="2300">
                <a:solidFill>
                  <a:schemeClr val="tx1"/>
                </a:solidFill>
                <a:latin typeface="Lucida Sans Unicode" pitchFamily="34" charset="0"/>
                <a:cs typeface="Arial" pitchFamily="34" charset="0"/>
              </a:defRPr>
            </a:lvl2pPr>
            <a:lvl3pPr marL="1143000">
              <a:defRPr sz="2100">
                <a:solidFill>
                  <a:schemeClr val="tx1"/>
                </a:solidFill>
                <a:latin typeface="Lucida Sans Unicode" pitchFamily="34" charset="0"/>
                <a:cs typeface="Arial" pitchFamily="34" charset="0"/>
              </a:defRPr>
            </a:lvl3pPr>
            <a:lvl4pPr marL="1600200">
              <a:defRPr sz="1900">
                <a:solidFill>
                  <a:schemeClr val="tx1"/>
                </a:solidFill>
                <a:latin typeface="Lucida Sans Unicode" pitchFamily="34" charset="0"/>
                <a:cs typeface="Arial" pitchFamily="34" charset="0"/>
              </a:defRPr>
            </a:lvl4pPr>
            <a:lvl5pPr marL="2057400">
              <a:defRPr sz="2000">
                <a:solidFill>
                  <a:schemeClr val="tx1"/>
                </a:solidFill>
                <a:latin typeface="Lucida Sans Unicode" pitchFamily="34" charset="0"/>
                <a:cs typeface="Arial" pitchFamily="34"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9pPr>
          </a:lstStyle>
          <a:p>
            <a:pPr algn="ctr" eaLnBrk="1" hangingPunct="1"/>
            <a:r>
              <a:rPr lang="en-US" altLang="en-US" sz="2800" b="1">
                <a:latin typeface="Arial" pitchFamily="34" charset="0"/>
              </a:rPr>
              <a:t>Amniocentesis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Box 1"/>
          <p:cNvSpPr txBox="1">
            <a:spLocks noChangeArrowheads="1"/>
          </p:cNvSpPr>
          <p:nvPr/>
        </p:nvSpPr>
        <p:spPr bwMode="auto">
          <a:xfrm>
            <a:off x="0" y="0"/>
            <a:ext cx="9144000"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cs typeface="Arial" pitchFamily="34" charset="0"/>
              </a:defRPr>
            </a:lvl1pPr>
            <a:lvl2pPr marL="742950" indent="-285750">
              <a:defRPr sz="2300">
                <a:solidFill>
                  <a:schemeClr val="tx1"/>
                </a:solidFill>
                <a:latin typeface="Lucida Sans Unicode" pitchFamily="34" charset="0"/>
                <a:cs typeface="Arial" pitchFamily="34" charset="0"/>
              </a:defRPr>
            </a:lvl2pPr>
            <a:lvl3pPr marL="1143000">
              <a:defRPr sz="2100">
                <a:solidFill>
                  <a:schemeClr val="tx1"/>
                </a:solidFill>
                <a:latin typeface="Lucida Sans Unicode" pitchFamily="34" charset="0"/>
                <a:cs typeface="Arial" pitchFamily="34" charset="0"/>
              </a:defRPr>
            </a:lvl3pPr>
            <a:lvl4pPr marL="1600200">
              <a:defRPr sz="1900">
                <a:solidFill>
                  <a:schemeClr val="tx1"/>
                </a:solidFill>
                <a:latin typeface="Lucida Sans Unicode" pitchFamily="34" charset="0"/>
                <a:cs typeface="Arial" pitchFamily="34" charset="0"/>
              </a:defRPr>
            </a:lvl4pPr>
            <a:lvl5pPr marL="2057400">
              <a:defRPr sz="2000">
                <a:solidFill>
                  <a:schemeClr val="tx1"/>
                </a:solidFill>
                <a:latin typeface="Lucida Sans Unicode" pitchFamily="34" charset="0"/>
                <a:cs typeface="Arial" pitchFamily="34"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9pPr>
          </a:lstStyle>
          <a:p>
            <a:pPr eaLnBrk="1" hangingPunct="1"/>
            <a:endParaRPr lang="en-US" altLang="en-US" sz="1800"/>
          </a:p>
          <a:p>
            <a:pPr eaLnBrk="1" hangingPunct="1"/>
            <a:r>
              <a:rPr lang="en-US" altLang="en-US" sz="2400" b="1">
                <a:latin typeface="Arial" pitchFamily="34" charset="0"/>
              </a:rPr>
              <a:t>Complications:</a:t>
            </a:r>
            <a:endParaRPr lang="en-US" altLang="en-US" sz="2400">
              <a:latin typeface="Arial" pitchFamily="34" charset="0"/>
            </a:endParaRPr>
          </a:p>
          <a:p>
            <a:pPr eaLnBrk="1" hangingPunct="1"/>
            <a:endParaRPr lang="en-US" altLang="en-US" sz="2000"/>
          </a:p>
          <a:p>
            <a:pPr eaLnBrk="1" hangingPunct="1"/>
            <a:r>
              <a:rPr lang="en-US" altLang="en-US" sz="2000">
                <a:latin typeface="Arial" pitchFamily="34" charset="0"/>
              </a:rPr>
              <a:t>1)</a:t>
            </a:r>
            <a:r>
              <a:rPr lang="en-US" altLang="en-US" sz="2000">
                <a:solidFill>
                  <a:srgbClr val="FF0000"/>
                </a:solidFill>
                <a:latin typeface="Arial" pitchFamily="34" charset="0"/>
              </a:rPr>
              <a:t>  Leakage of amniotic fluid.</a:t>
            </a:r>
            <a:endParaRPr lang="en-US" altLang="en-US" sz="2000"/>
          </a:p>
          <a:p>
            <a:pPr eaLnBrk="1" hangingPunct="1"/>
            <a:endParaRPr lang="en-US" altLang="en-US" sz="2000"/>
          </a:p>
          <a:p>
            <a:pPr eaLnBrk="1" hangingPunct="1"/>
            <a:r>
              <a:rPr lang="en-US" altLang="en-US" sz="2000">
                <a:latin typeface="Arial" pitchFamily="34" charset="0"/>
              </a:rPr>
              <a:t>2)  </a:t>
            </a:r>
            <a:r>
              <a:rPr lang="en-US" altLang="en-US" sz="2000">
                <a:solidFill>
                  <a:srgbClr val="FF0000"/>
                </a:solidFill>
                <a:latin typeface="Arial" pitchFamily="34" charset="0"/>
              </a:rPr>
              <a:t>Direct fetal needle injury.</a:t>
            </a:r>
            <a:endParaRPr lang="en-US" altLang="en-US" sz="2000"/>
          </a:p>
          <a:p>
            <a:pPr eaLnBrk="1" hangingPunct="1"/>
            <a:endParaRPr lang="en-US" altLang="en-US" sz="2000"/>
          </a:p>
          <a:p>
            <a:pPr eaLnBrk="1" hangingPunct="1"/>
            <a:r>
              <a:rPr lang="en-US" altLang="en-US" sz="2000">
                <a:latin typeface="Arial" pitchFamily="34" charset="0"/>
              </a:rPr>
              <a:t>3)  </a:t>
            </a:r>
            <a:r>
              <a:rPr lang="en-US" altLang="en-US" sz="2000">
                <a:solidFill>
                  <a:srgbClr val="FF0000"/>
                </a:solidFill>
                <a:latin typeface="Arial" pitchFamily="34" charset="0"/>
              </a:rPr>
              <a:t>Vertical transmission:</a:t>
            </a:r>
            <a:r>
              <a:rPr lang="en-US" altLang="en-US" sz="2000"/>
              <a:t> </a:t>
            </a:r>
            <a:r>
              <a:rPr lang="en-US" altLang="en-US" sz="1400">
                <a:latin typeface="Arial" pitchFamily="34" charset="0"/>
              </a:rPr>
              <a:t>Case reports have described mother-to-infant transmission of infections, such as hepatitis virus, cytomegalovirus (CMV), toxoplasmosis, and human immunodeficiency virus (HIV), where transmission was presumed to be related to amniocentesis.</a:t>
            </a:r>
          </a:p>
          <a:p>
            <a:pPr eaLnBrk="1" hangingPunct="1"/>
            <a:endParaRPr lang="en-US" altLang="en-US" sz="2000"/>
          </a:p>
          <a:p>
            <a:pPr eaLnBrk="1" hangingPunct="1"/>
            <a:r>
              <a:rPr lang="en-US" altLang="en-US" sz="2000">
                <a:latin typeface="Arial" pitchFamily="34" charset="0"/>
              </a:rPr>
              <a:t>4)</a:t>
            </a:r>
            <a:r>
              <a:rPr lang="en-US" altLang="en-US" sz="2000">
                <a:solidFill>
                  <a:srgbClr val="FF0000"/>
                </a:solidFill>
                <a:latin typeface="Arial" pitchFamily="34" charset="0"/>
              </a:rPr>
              <a:t> Innoculation by bowel flora:</a:t>
            </a:r>
            <a:r>
              <a:rPr lang="en-US" altLang="en-US" sz="2000">
                <a:latin typeface="Arial" pitchFamily="34" charset="0"/>
              </a:rPr>
              <a:t> </a:t>
            </a:r>
            <a:r>
              <a:rPr lang="en-US" altLang="en-US" sz="1400">
                <a:latin typeface="Arial" pitchFamily="34" charset="0"/>
              </a:rPr>
              <a:t>Traversing the bowel, which is rare, can introduce bowel flora into the amniotic fluid leading to intrauterine infection, pregnancy loss and, rarely, septic shock.</a:t>
            </a:r>
          </a:p>
          <a:p>
            <a:pPr eaLnBrk="1" hangingPunct="1">
              <a:buFontTx/>
              <a:buAutoNum type="arabicParenR" startAt="4"/>
            </a:pPr>
            <a:endParaRPr lang="en-US" altLang="en-US" sz="1400">
              <a:latin typeface="Arial" pitchFamily="34" charset="0"/>
            </a:endParaRPr>
          </a:p>
          <a:p>
            <a:pPr eaLnBrk="1" hangingPunct="1"/>
            <a:r>
              <a:rPr lang="en-US" altLang="en-US" sz="2000">
                <a:latin typeface="Arial" pitchFamily="34" charset="0"/>
              </a:rPr>
              <a:t>5)  </a:t>
            </a:r>
            <a:r>
              <a:rPr lang="en-US" altLang="en-US" sz="2000">
                <a:solidFill>
                  <a:srgbClr val="FF0000"/>
                </a:solidFill>
                <a:latin typeface="Arial" pitchFamily="34" charset="0"/>
              </a:rPr>
              <a:t>Fetal loss</a:t>
            </a:r>
            <a:r>
              <a:rPr lang="en-US" altLang="en-US" sz="2000">
                <a:latin typeface="Arial" pitchFamily="34" charset="0"/>
              </a:rPr>
              <a:t>:</a:t>
            </a:r>
            <a:r>
              <a:rPr lang="en-US" altLang="en-US" sz="2000" b="1">
                <a:latin typeface="Arial" pitchFamily="34" charset="0"/>
              </a:rPr>
              <a:t> </a:t>
            </a:r>
            <a:r>
              <a:rPr lang="en-US" altLang="en-US" sz="1400" b="1">
                <a:latin typeface="Arial" pitchFamily="34" charset="0"/>
              </a:rPr>
              <a:t>0.6 to 1.0 %. </a:t>
            </a:r>
            <a:r>
              <a:rPr lang="en-US" altLang="en-US" sz="1400">
                <a:latin typeface="Arial" pitchFamily="34" charset="0"/>
              </a:rPr>
              <a:t>Most fetal  losses occur </a:t>
            </a:r>
            <a:r>
              <a:rPr lang="en-US" altLang="en-US" sz="1400" u="sng">
                <a:latin typeface="Arial" pitchFamily="34" charset="0"/>
              </a:rPr>
              <a:t>up to four weeks </a:t>
            </a:r>
            <a:r>
              <a:rPr lang="en-US" altLang="en-US" sz="1400">
                <a:latin typeface="Arial" pitchFamily="34" charset="0"/>
              </a:rPr>
              <a:t>following amniocentesis.</a:t>
            </a:r>
          </a:p>
          <a:p>
            <a:pPr eaLnBrk="1" hangingPunct="1"/>
            <a:endParaRPr lang="en-US" altLang="en-US" sz="1400">
              <a:latin typeface="Arial" pitchFamily="34" charset="0"/>
            </a:endParaRPr>
          </a:p>
          <a:p>
            <a:pPr eaLnBrk="1" hangingPunct="1"/>
            <a:r>
              <a:rPr lang="en-US" altLang="en-US" sz="2000">
                <a:latin typeface="Arial" pitchFamily="34" charset="0"/>
              </a:rPr>
              <a:t>6) </a:t>
            </a:r>
            <a:r>
              <a:rPr lang="en-US" altLang="en-US" sz="2000">
                <a:solidFill>
                  <a:srgbClr val="FF0000"/>
                </a:solidFill>
                <a:latin typeface="Arial" pitchFamily="34" charset="0"/>
              </a:rPr>
              <a:t>Cell culture failure</a:t>
            </a:r>
            <a:r>
              <a:rPr lang="en-US" altLang="en-US" sz="2000">
                <a:latin typeface="Arial" pitchFamily="34" charset="0"/>
              </a:rPr>
              <a:t>:</a:t>
            </a:r>
            <a:r>
              <a:rPr lang="en-US" altLang="en-US" sz="1400">
                <a:latin typeface="Arial" pitchFamily="34" charset="0"/>
              </a:rPr>
              <a:t> Amniocytes fail to grow in culture in 0.1 % of samples.</a:t>
            </a:r>
          </a:p>
          <a:p>
            <a:pPr eaLnBrk="1" hangingPunct="1"/>
            <a:endParaRPr lang="en-US" altLang="en-US" sz="1400">
              <a:latin typeface="Arial" pitchFamily="34" charset="0"/>
            </a:endParaRPr>
          </a:p>
          <a:p>
            <a:pPr eaLnBrk="1" hangingPunct="1">
              <a:buFontTx/>
              <a:buAutoNum type="arabicParenR" startAt="4"/>
            </a:pPr>
            <a:endParaRPr lang="en-US" altLang="en-US" sz="1400">
              <a:latin typeface="Arial" pitchFamily="34" charset="0"/>
            </a:endParaRPr>
          </a:p>
          <a:p>
            <a:pPr eaLnBrk="1" hangingPunct="1">
              <a:buFontTx/>
              <a:buAutoNum type="arabicParenR" startAt="4"/>
            </a:pPr>
            <a:endParaRPr lang="en-US" altLang="en-US" sz="1400">
              <a:latin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0" y="0"/>
            <a:ext cx="9144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sz="2000">
              <a:latin typeface="Lucida Sans Unicode" pitchFamily="34" charset="0"/>
            </a:endParaRPr>
          </a:p>
          <a:p>
            <a:pPr eaLnBrk="1" hangingPunct="1"/>
            <a:r>
              <a:rPr lang="en-US" altLang="en-US" sz="2000">
                <a:latin typeface="Lucida Sans Unicode" pitchFamily="34" charset="0"/>
              </a:rPr>
              <a:t>→ </a:t>
            </a:r>
            <a:r>
              <a:rPr lang="en-US" altLang="en-US" sz="2000"/>
              <a:t>Fetal karyotype can be determined by studying cells obtained via </a:t>
            </a:r>
            <a:r>
              <a:rPr lang="en-US" altLang="en-US" sz="2000">
                <a:solidFill>
                  <a:srgbClr val="227A8F"/>
                </a:solidFill>
              </a:rPr>
              <a:t>amniocentesis</a:t>
            </a:r>
            <a:r>
              <a:rPr lang="en-US" altLang="en-US" sz="2000"/>
              <a:t>, </a:t>
            </a:r>
            <a:r>
              <a:rPr lang="en-US" altLang="en-US" sz="2000">
                <a:solidFill>
                  <a:srgbClr val="227A8F"/>
                </a:solidFill>
              </a:rPr>
              <a:t>CVS</a:t>
            </a:r>
            <a:r>
              <a:rPr lang="en-US" altLang="en-US" sz="2000"/>
              <a:t>, or </a:t>
            </a:r>
            <a:r>
              <a:rPr lang="en-US" altLang="en-US" sz="2000">
                <a:solidFill>
                  <a:srgbClr val="3F1E25"/>
                </a:solidFill>
              </a:rPr>
              <a:t>fetal blood sampling</a:t>
            </a:r>
            <a:r>
              <a:rPr lang="en-US" altLang="en-US" sz="2000"/>
              <a:t>.</a:t>
            </a:r>
            <a:r>
              <a:rPr lang="en-US" altLang="en-US" sz="1600"/>
              <a:t> Test results are available sooner when blood is the source of cellular material:</a:t>
            </a:r>
            <a:r>
              <a:rPr lang="en-US" altLang="en-US" sz="2000"/>
              <a:t> </a:t>
            </a:r>
            <a:r>
              <a:rPr lang="en-US" altLang="en-US" sz="2000" u="sng"/>
              <a:t>24 to 48 hours</a:t>
            </a:r>
            <a:r>
              <a:rPr lang="en-US" altLang="en-US" sz="2000"/>
              <a:t> versus </a:t>
            </a:r>
            <a:r>
              <a:rPr lang="en-US" altLang="en-US" sz="2000" u="sng"/>
              <a:t>7 to 10 days </a:t>
            </a:r>
            <a:r>
              <a:rPr lang="en-US" altLang="en-US" sz="2000"/>
              <a:t>when amniocytes or chorionic villus cells are cultured. </a:t>
            </a:r>
            <a:r>
              <a:rPr lang="en-US" altLang="en-US" sz="1600"/>
              <a:t>This is because cells from amniotic fluid and chorionic villi need to be stimulated to grow before they can be captured in metaphase for conventional G-banding, whereas cells from a blood sample are rapidly dividing and can be captured in metaphase immediately.</a:t>
            </a:r>
          </a:p>
          <a:p>
            <a:pPr eaLnBrk="1" hangingPunct="1"/>
            <a:endParaRPr lang="en-US" altLang="en-US" sz="2000">
              <a:latin typeface="Lucida Sans Unicode" pitchFamily="34" charset="0"/>
            </a:endParaRPr>
          </a:p>
          <a:p>
            <a:pPr eaLnBrk="1" hangingPunct="1"/>
            <a:endParaRPr lang="en-US" altLang="en-US" sz="2000">
              <a:latin typeface="Lucida Sans Unicode" pitchFamily="34" charset="0"/>
            </a:endParaRPr>
          </a:p>
          <a:p>
            <a:pPr eaLnBrk="1" hangingPunct="1"/>
            <a:r>
              <a:rPr lang="en-US" altLang="en-US" sz="2000">
                <a:latin typeface="Lucida Sans Unicode" pitchFamily="34" charset="0"/>
              </a:rPr>
              <a:t> → Interphase fluorescence in situ hybridization (</a:t>
            </a:r>
            <a:r>
              <a:rPr lang="en-US" altLang="en-US" sz="2000" b="1">
                <a:solidFill>
                  <a:srgbClr val="FF0000"/>
                </a:solidFill>
                <a:latin typeface="Lucida Sans Unicode" pitchFamily="34" charset="0"/>
              </a:rPr>
              <a:t>FISH</a:t>
            </a:r>
            <a:r>
              <a:rPr lang="en-US" altLang="en-US" sz="2000">
                <a:latin typeface="Lucida Sans Unicode" pitchFamily="34" charset="0"/>
              </a:rPr>
              <a:t>) provides a limited karyotype within </a:t>
            </a:r>
            <a:r>
              <a:rPr lang="en-US" altLang="en-US" sz="2000" u="sng">
                <a:latin typeface="Lucida Sans Unicode" pitchFamily="34" charset="0"/>
              </a:rPr>
              <a:t>24 to 48 hours</a:t>
            </a:r>
            <a:r>
              <a:rPr lang="en-US" altLang="en-US" sz="2000">
                <a:latin typeface="Lucida Sans Unicode" pitchFamily="34" charset="0"/>
              </a:rPr>
              <a:t>, but only detects </a:t>
            </a:r>
            <a:r>
              <a:rPr lang="en-US" altLang="en-US" sz="2000">
                <a:solidFill>
                  <a:srgbClr val="FF0000"/>
                </a:solidFill>
                <a:latin typeface="Lucida Sans Unicode" pitchFamily="34" charset="0"/>
              </a:rPr>
              <a:t>aneuploidy of chromosomes 13, 18, 21, X, and Y</a:t>
            </a:r>
            <a:r>
              <a:rPr lang="en-US" altLang="en-US" sz="2000">
                <a:latin typeface="Lucida Sans Unicode" pitchFamily="34" charset="0"/>
              </a:rPr>
              <a:t>, which are the most common causes of aneuploidy. Irrevocable actions (eg, pregnancy termination) should not be undertaken based on FISH results alone because rare false positives occur. </a:t>
            </a:r>
            <a:r>
              <a:rPr lang="en-US" altLang="en-US" sz="1400"/>
              <a:t>The American College of Medical Genetics monograph Standards and Guidelines for Clinical Genetics Laboratories states that "abnormalities detected by interphase FISH that are also considered reliably detectable by chromosome analysis should be confirmed by conventional cytogenetic analysis"</a:t>
            </a:r>
            <a:endParaRPr lang="ar-JO" altLang="en-US" sz="1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6354762"/>
          </a:xfrm>
        </p:spPr>
        <p:txBody>
          <a:bodyPr wrap="square" lIns="91440" tIns="45720" rIns="91440" bIns="45720" numCol="1" anchorCtr="0" compatLnSpc="1">
            <a:prstTxWarp prst="textNoShape">
              <a:avLst/>
            </a:prstTxWarp>
          </a:bodyPr>
          <a:lstStyle/>
          <a:p>
            <a:endParaRPr lang="en-US" altLang="en-US" smtClean="0">
              <a:effectLst>
                <a:outerShdw blurRad="38100" dist="38100" dir="2700000" algn="tl">
                  <a:srgbClr val="FFFFFF"/>
                </a:outerShdw>
              </a:effectLst>
              <a:cs typeface="Arial" pitchFamily="34" charset="0"/>
            </a:endParaRPr>
          </a:p>
        </p:txBody>
      </p:sp>
      <p:pic>
        <p:nvPicPr>
          <p:cNvPr id="17410" name="Picture 2" descr="down-syndrome-phot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40386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tumblr_mmedyf3tef1soutfno1_5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04800"/>
            <a:ext cx="42291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0" y="0"/>
            <a:ext cx="9144000" cy="606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endParaRPr lang="en-US" altLang="en-US">
              <a:latin typeface="Calibri" pitchFamily="34" charset="0"/>
            </a:endParaRPr>
          </a:p>
          <a:p>
            <a:pPr algn="ctr" eaLnBrk="1" hangingPunct="1"/>
            <a:endParaRPr lang="en-US" altLang="en-US" sz="3200" b="1">
              <a:latin typeface="Calibri" pitchFamily="34" charset="0"/>
            </a:endParaRPr>
          </a:p>
          <a:p>
            <a:pPr algn="ctr" eaLnBrk="1" hangingPunct="1"/>
            <a:r>
              <a:rPr lang="en-US" altLang="en-US" sz="2800" b="1"/>
              <a:t>Prenatal screening and diagnosis of neural tube defects </a:t>
            </a:r>
            <a:r>
              <a:rPr lang="en-US" altLang="en-US" sz="2800" b="1">
                <a:solidFill>
                  <a:srgbClr val="0070C0"/>
                </a:solidFill>
              </a:rPr>
              <a:t>(NTDs)</a:t>
            </a:r>
          </a:p>
          <a:p>
            <a:pPr algn="ctr" eaLnBrk="1" hangingPunct="1"/>
            <a:endParaRPr lang="en-US" altLang="en-US">
              <a:latin typeface="Calibri" pitchFamily="34" charset="0"/>
            </a:endParaRPr>
          </a:p>
          <a:p>
            <a:pPr eaLnBrk="1" hangingPunct="1"/>
            <a:r>
              <a:rPr lang="en-US" altLang="en-US" sz="2000">
                <a:latin typeface="Calibri" pitchFamily="34" charset="0"/>
              </a:rPr>
              <a:t>● </a:t>
            </a:r>
            <a:r>
              <a:rPr lang="en-US" altLang="en-US"/>
              <a:t>NTDs are the </a:t>
            </a:r>
            <a:r>
              <a:rPr lang="en-US" altLang="en-US">
                <a:solidFill>
                  <a:srgbClr val="FF0000"/>
                </a:solidFill>
              </a:rPr>
              <a:t>second most prevalent congenital anomaly  </a:t>
            </a:r>
            <a:r>
              <a:rPr lang="en-US" altLang="en-US"/>
              <a:t>worldwide after cardiac </a:t>
            </a:r>
          </a:p>
          <a:p>
            <a:pPr eaLnBrk="1" hangingPunct="1"/>
            <a:r>
              <a:rPr lang="en-US" altLang="en-US"/>
              <a:t>    malformations.</a:t>
            </a:r>
          </a:p>
          <a:p>
            <a:pPr eaLnBrk="1" hangingPunct="1"/>
            <a:endParaRPr lang="en-US" altLang="en-US" sz="2000">
              <a:latin typeface="Calibri" pitchFamily="34" charset="0"/>
            </a:endParaRPr>
          </a:p>
          <a:p>
            <a:pPr eaLnBrk="1" hangingPunct="1"/>
            <a:r>
              <a:rPr lang="en-US" altLang="en-US" sz="2000">
                <a:latin typeface="Calibri" pitchFamily="34" charset="0"/>
              </a:rPr>
              <a:t>● </a:t>
            </a:r>
            <a:r>
              <a:rPr lang="en-US" altLang="en-US"/>
              <a:t>Caused by </a:t>
            </a:r>
            <a:r>
              <a:rPr lang="en-US" altLang="en-US">
                <a:solidFill>
                  <a:srgbClr val="FF0000"/>
                </a:solidFill>
              </a:rPr>
              <a:t>failure of the neural tube to close normally</a:t>
            </a:r>
            <a:r>
              <a:rPr lang="en-US" altLang="en-US"/>
              <a:t> during the third and fourth </a:t>
            </a:r>
          </a:p>
          <a:p>
            <a:pPr eaLnBrk="1" hangingPunct="1"/>
            <a:r>
              <a:rPr lang="en-US" altLang="en-US"/>
              <a:t>    weeks after conception (the fifth and sixth weeks of gestation).</a:t>
            </a:r>
          </a:p>
          <a:p>
            <a:pPr eaLnBrk="1" hangingPunct="1"/>
            <a:endParaRPr lang="en-US" altLang="en-US" sz="2000">
              <a:latin typeface="Calibri" pitchFamily="34" charset="0"/>
            </a:endParaRPr>
          </a:p>
          <a:p>
            <a:pPr eaLnBrk="1" hangingPunct="1"/>
            <a:r>
              <a:rPr lang="en-US" altLang="en-US" sz="2000">
                <a:latin typeface="Calibri" pitchFamily="34" charset="0"/>
              </a:rPr>
              <a:t>● </a:t>
            </a:r>
            <a:r>
              <a:rPr lang="en-US" altLang="en-US"/>
              <a:t>There are several anatomic types of NTDs that affect the spine (vertebrae, meninges,</a:t>
            </a:r>
          </a:p>
          <a:p>
            <a:pPr eaLnBrk="1" hangingPunct="1"/>
            <a:r>
              <a:rPr lang="en-US" altLang="en-US"/>
              <a:t>   spinal cord) and/or cranium (skull, scalp, brain). </a:t>
            </a:r>
          </a:p>
          <a:p>
            <a:pPr eaLnBrk="1" hangingPunct="1"/>
            <a:r>
              <a:rPr lang="en-US" altLang="en-US"/>
              <a:t>    They can be classified as </a:t>
            </a:r>
            <a:r>
              <a:rPr lang="en-US" altLang="en-US" b="1">
                <a:solidFill>
                  <a:srgbClr val="FF0000"/>
                </a:solidFill>
              </a:rPr>
              <a:t>open</a:t>
            </a:r>
            <a:r>
              <a:rPr lang="en-US" altLang="en-US"/>
              <a:t> </a:t>
            </a:r>
            <a:r>
              <a:rPr lang="en-US" altLang="en-US" sz="1400"/>
              <a:t>(neural tissue exposed) </a:t>
            </a:r>
            <a:r>
              <a:rPr lang="en-US" altLang="en-US"/>
              <a:t>or </a:t>
            </a:r>
            <a:r>
              <a:rPr lang="en-US" altLang="en-US" b="1">
                <a:solidFill>
                  <a:srgbClr val="FF0000"/>
                </a:solidFill>
              </a:rPr>
              <a:t>closed</a:t>
            </a:r>
            <a:r>
              <a:rPr lang="en-US" altLang="en-US"/>
              <a:t> </a:t>
            </a:r>
            <a:r>
              <a:rPr lang="en-US" altLang="en-US" sz="1400"/>
              <a:t>(neural tissue not </a:t>
            </a:r>
          </a:p>
          <a:p>
            <a:pPr eaLnBrk="1" hangingPunct="1"/>
            <a:r>
              <a:rPr lang="en-US" altLang="en-US" sz="1400"/>
              <a:t>     exposed)</a:t>
            </a:r>
            <a:r>
              <a:rPr lang="en-US" altLang="en-US"/>
              <a:t>. Open NTDs </a:t>
            </a:r>
            <a:r>
              <a:rPr lang="en-US" altLang="en-US" sz="1400"/>
              <a:t>often involve</a:t>
            </a:r>
            <a:r>
              <a:rPr lang="en-US" altLang="en-US"/>
              <a:t> both the spine and cranium, while closed NTDs</a:t>
            </a:r>
          </a:p>
          <a:p>
            <a:pPr eaLnBrk="1" hangingPunct="1"/>
            <a:r>
              <a:rPr lang="en-US" altLang="en-US"/>
              <a:t>    </a:t>
            </a:r>
            <a:r>
              <a:rPr lang="en-US" altLang="en-US" sz="1400"/>
              <a:t>are usually  </a:t>
            </a:r>
            <a:r>
              <a:rPr lang="en-US" altLang="en-US"/>
              <a:t>localized and confined to the spine. </a:t>
            </a:r>
          </a:p>
          <a:p>
            <a:pPr eaLnBrk="1" hangingPunct="1"/>
            <a:r>
              <a:rPr lang="en-US" altLang="en-US"/>
              <a:t>   </a:t>
            </a:r>
          </a:p>
          <a:p>
            <a:pPr eaLnBrk="1" hangingPunct="1"/>
            <a:r>
              <a:rPr lang="en-US" altLang="en-US"/>
              <a:t>    </a:t>
            </a:r>
            <a:r>
              <a:rPr lang="en-US" altLang="en-US" sz="1600"/>
              <a:t>NTDs of the spine are often associated with cerebral ventriculomegaly.</a:t>
            </a:r>
          </a:p>
          <a:p>
            <a:pPr eaLnBrk="1" hangingPunct="1"/>
            <a:endParaRPr lang="en-US" altLang="en-US" sz="2000">
              <a:latin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0" y="0"/>
            <a:ext cx="91440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sz="2000">
              <a:latin typeface="Lucida Sans Unicode" pitchFamily="34" charset="0"/>
            </a:endParaRPr>
          </a:p>
          <a:p>
            <a:pPr eaLnBrk="1" hangingPunct="1"/>
            <a:endParaRPr lang="en-US" altLang="en-US" sz="2000">
              <a:latin typeface="Lucida Sans Unicode" pitchFamily="34" charset="0"/>
            </a:endParaRPr>
          </a:p>
          <a:p>
            <a:pPr eaLnBrk="1" hangingPunct="1"/>
            <a:endParaRPr lang="en-US" altLang="en-US" sz="2000">
              <a:latin typeface="Lucida Sans Unicode" pitchFamily="34" charset="0"/>
            </a:endParaRPr>
          </a:p>
          <a:p>
            <a:pPr eaLnBrk="1" hangingPunct="1"/>
            <a:endParaRPr lang="en-US" altLang="en-US" sz="2000">
              <a:latin typeface="Lucida Sans Unicode" pitchFamily="34" charset="0"/>
            </a:endParaRPr>
          </a:p>
          <a:p>
            <a:pPr eaLnBrk="1" hangingPunct="1"/>
            <a:endParaRPr lang="en-US" altLang="en-US" sz="2000">
              <a:latin typeface="Lucida Sans Unicode" pitchFamily="34" charset="0"/>
            </a:endParaRPr>
          </a:p>
          <a:p>
            <a:pPr eaLnBrk="1" hangingPunct="1"/>
            <a:endParaRPr lang="en-US" altLang="en-US" sz="2000">
              <a:latin typeface="Lucida Sans Unicode" pitchFamily="34" charset="0"/>
            </a:endParaRPr>
          </a:p>
          <a:p>
            <a:pPr eaLnBrk="1" hangingPunct="1"/>
            <a:r>
              <a:rPr lang="en-US" altLang="en-US" sz="2000">
                <a:latin typeface="Lucida Sans Unicode" pitchFamily="34" charset="0"/>
              </a:rPr>
              <a:t>● </a:t>
            </a:r>
            <a:r>
              <a:rPr lang="en-US" altLang="en-US" sz="1600"/>
              <a:t>The most common types of</a:t>
            </a:r>
            <a:r>
              <a:rPr lang="en-US" altLang="en-US" sz="2000"/>
              <a:t> NTDs, </a:t>
            </a:r>
            <a:r>
              <a:rPr lang="en-US" altLang="en-US" sz="2000">
                <a:solidFill>
                  <a:srgbClr val="FF0000"/>
                </a:solidFill>
              </a:rPr>
              <a:t>anencephaly</a:t>
            </a:r>
            <a:r>
              <a:rPr lang="en-US" altLang="en-US" sz="2000"/>
              <a:t>, </a:t>
            </a:r>
            <a:r>
              <a:rPr lang="en-US" altLang="en-US" sz="2000">
                <a:solidFill>
                  <a:srgbClr val="FF0000"/>
                </a:solidFill>
              </a:rPr>
              <a:t>encephalocele</a:t>
            </a:r>
            <a:r>
              <a:rPr lang="en-US" altLang="en-US" sz="2000"/>
              <a:t>, and </a:t>
            </a:r>
            <a:r>
              <a:rPr lang="en-US" altLang="en-US" sz="2000">
                <a:solidFill>
                  <a:srgbClr val="FF0000"/>
                </a:solidFill>
              </a:rPr>
              <a:t>spina bifida</a:t>
            </a:r>
            <a:r>
              <a:rPr lang="en-US" altLang="en-US" sz="2000"/>
              <a:t>.</a:t>
            </a:r>
          </a:p>
          <a:p>
            <a:pPr eaLnBrk="1" hangingPunct="1"/>
            <a:endParaRPr lang="en-US" altLang="en-US" sz="2000"/>
          </a:p>
          <a:p>
            <a:pPr eaLnBrk="1" hangingPunct="1"/>
            <a:r>
              <a:rPr lang="en-US" altLang="en-US" sz="2000"/>
              <a:t>● </a:t>
            </a:r>
            <a:r>
              <a:rPr lang="en-US" altLang="en-US" sz="2000">
                <a:solidFill>
                  <a:srgbClr val="909090"/>
                </a:solidFill>
              </a:rPr>
              <a:t>The risk of recurrence </a:t>
            </a:r>
            <a:r>
              <a:rPr lang="en-US" altLang="en-US" sz="2000"/>
              <a:t>for NTDs is approximately 2-4 % with one </a:t>
            </a:r>
          </a:p>
          <a:p>
            <a:pPr eaLnBrk="1" hangingPunct="1"/>
            <a:r>
              <a:rPr lang="en-US" altLang="en-US" sz="2000"/>
              <a:t>    affected sibling and reaching 10% with two affected siblings.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0" y="0"/>
            <a:ext cx="9144000" cy="615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sz="2000" b="1">
              <a:latin typeface="Lucida Sans Unicode" pitchFamily="34" charset="0"/>
            </a:endParaRPr>
          </a:p>
          <a:p>
            <a:pPr eaLnBrk="1" hangingPunct="1"/>
            <a:endParaRPr lang="en-US" altLang="en-US" sz="2000" b="1">
              <a:latin typeface="Lucida Sans Unicode" pitchFamily="34" charset="0"/>
            </a:endParaRPr>
          </a:p>
          <a:p>
            <a:pPr eaLnBrk="1" hangingPunct="1"/>
            <a:r>
              <a:rPr lang="en-US" altLang="en-US" sz="2800" b="1"/>
              <a:t>Etiology and risk factors :</a:t>
            </a:r>
          </a:p>
          <a:p>
            <a:pPr eaLnBrk="1" hangingPunct="1"/>
            <a:endParaRPr lang="en-US" altLang="en-US" sz="2000" b="1">
              <a:latin typeface="Lucida Sans Unicode" pitchFamily="34" charset="0"/>
            </a:endParaRPr>
          </a:p>
          <a:p>
            <a:pPr eaLnBrk="1" hangingPunct="1"/>
            <a:r>
              <a:rPr lang="en-US" altLang="en-US" sz="2000"/>
              <a:t>The majority of NTDs are isolated malformations of </a:t>
            </a:r>
            <a:r>
              <a:rPr lang="en-US" altLang="en-US" sz="2000" b="1">
                <a:solidFill>
                  <a:srgbClr val="FF0000"/>
                </a:solidFill>
              </a:rPr>
              <a:t>multi-factorial origin </a:t>
            </a:r>
            <a:r>
              <a:rPr lang="en-US" altLang="en-US" sz="2000"/>
              <a:t>(traits/conditions influenced by both environmental and genetic factors).</a:t>
            </a:r>
          </a:p>
          <a:p>
            <a:pPr eaLnBrk="1" hangingPunct="1"/>
            <a:endParaRPr lang="en-US" altLang="en-US" sz="2000">
              <a:latin typeface="Lucida Sans Unicode" pitchFamily="34" charset="0"/>
            </a:endParaRPr>
          </a:p>
          <a:p>
            <a:pPr eaLnBrk="1" hangingPunct="1"/>
            <a:r>
              <a:rPr lang="en-US" altLang="en-US" b="1">
                <a:solidFill>
                  <a:srgbClr val="909090"/>
                </a:solidFill>
              </a:rPr>
              <a:t>Environmental factors:</a:t>
            </a:r>
          </a:p>
          <a:p>
            <a:pPr eaLnBrk="1" hangingPunct="1">
              <a:buFontTx/>
              <a:buAutoNum type="arabicParenR"/>
            </a:pPr>
            <a:r>
              <a:rPr lang="en-US" altLang="en-US" sz="1600"/>
              <a:t>Inadequate folate, which may be related to inadequate intake, use of folic acid antagonists (methotrexate, aminopterin), or genetic factors causing abnormal folate metabolism.</a:t>
            </a:r>
          </a:p>
          <a:p>
            <a:pPr eaLnBrk="1" hangingPunct="1">
              <a:buFontTx/>
              <a:buAutoNum type="arabicParenR"/>
            </a:pPr>
            <a:endParaRPr lang="en-US" altLang="en-US" sz="1600"/>
          </a:p>
          <a:p>
            <a:pPr eaLnBrk="1" hangingPunct="1">
              <a:buFontTx/>
              <a:buAutoNum type="arabicParenR"/>
            </a:pPr>
            <a:r>
              <a:rPr lang="en-US" altLang="en-US" sz="1600"/>
              <a:t>Antiepileptic drugs (Valproate, carbamazepine). The mechanism for antiepileptic drug mediated NTDs is poorly understood.</a:t>
            </a:r>
          </a:p>
          <a:p>
            <a:pPr eaLnBrk="1" hangingPunct="1">
              <a:buFontTx/>
              <a:buAutoNum type="arabicParenR"/>
            </a:pPr>
            <a:endParaRPr lang="en-US" altLang="en-US" sz="1600"/>
          </a:p>
          <a:p>
            <a:pPr eaLnBrk="1" hangingPunct="1">
              <a:buFontTx/>
              <a:buAutoNum type="arabicParenR"/>
            </a:pPr>
            <a:r>
              <a:rPr lang="en-US" altLang="en-US" sz="1600"/>
              <a:t>Maternal diabetes mellitus.</a:t>
            </a:r>
          </a:p>
          <a:p>
            <a:pPr eaLnBrk="1" hangingPunct="1">
              <a:buFontTx/>
              <a:buAutoNum type="arabicParenR"/>
            </a:pPr>
            <a:endParaRPr lang="en-US" altLang="en-US" sz="1600"/>
          </a:p>
          <a:p>
            <a:pPr eaLnBrk="1" hangingPunct="1">
              <a:buFontTx/>
              <a:buAutoNum type="arabicParenR"/>
            </a:pPr>
            <a:r>
              <a:rPr lang="en-US" altLang="en-US" sz="1600"/>
              <a:t>Obesity.</a:t>
            </a:r>
          </a:p>
          <a:p>
            <a:pPr eaLnBrk="1" hangingPunct="1">
              <a:buFontTx/>
              <a:buAutoNum type="arabicParenR"/>
            </a:pPr>
            <a:endParaRPr lang="en-US" altLang="en-US" sz="1600"/>
          </a:p>
          <a:p>
            <a:pPr eaLnBrk="1" hangingPunct="1">
              <a:buFontTx/>
              <a:buAutoNum type="arabicParenR"/>
            </a:pPr>
            <a:r>
              <a:rPr lang="en-US" altLang="en-US" sz="1600"/>
              <a:t>Amniotic bands.</a:t>
            </a:r>
          </a:p>
          <a:p>
            <a:pPr eaLnBrk="1" hangingPunct="1">
              <a:buFontTx/>
              <a:buAutoNum type="arabicParenR"/>
            </a:pPr>
            <a:endParaRPr lang="en-US" altLang="en-US" sz="1600"/>
          </a:p>
          <a:p>
            <a:pPr eaLnBrk="1" hangingPunct="1">
              <a:buFontTx/>
              <a:buAutoNum type="arabicParenR"/>
            </a:pPr>
            <a:r>
              <a:rPr lang="en-US" altLang="en-US" sz="1600"/>
              <a:t>Hyperthermia.</a:t>
            </a:r>
          </a:p>
          <a:p>
            <a:pPr eaLnBrk="1" hangingPunct="1">
              <a:buFontTx/>
              <a:buAutoNum type="arabicParenR"/>
            </a:pPr>
            <a:endParaRPr lang="en-US" altLang="en-US" sz="2000">
              <a:latin typeface="Lucida Sans Unicode"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0" y="0"/>
            <a:ext cx="9144000"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1" hangingPunct="1"/>
            <a:endParaRPr lang="en-US" altLang="en-US">
              <a:latin typeface="Lucida Sans Unicode" pitchFamily="34" charset="0"/>
            </a:endParaRPr>
          </a:p>
          <a:p>
            <a:pPr marL="342900" indent="-342900" eaLnBrk="1" hangingPunct="1"/>
            <a:endParaRPr lang="en-US" altLang="en-US">
              <a:latin typeface="Lucida Sans Unicode" pitchFamily="34" charset="0"/>
            </a:endParaRPr>
          </a:p>
          <a:p>
            <a:pPr marL="342900" indent="-342900" eaLnBrk="1" hangingPunct="1"/>
            <a:r>
              <a:rPr lang="en-US" altLang="en-US" sz="2400" b="1"/>
              <a:t>Screening</a:t>
            </a:r>
            <a:r>
              <a:rPr lang="en-US" altLang="en-US" sz="2400"/>
              <a:t> : </a:t>
            </a:r>
          </a:p>
          <a:p>
            <a:pPr marL="342900" indent="-342900" eaLnBrk="1" hangingPunct="1"/>
            <a:endParaRPr lang="en-US" altLang="en-US" sz="2000">
              <a:latin typeface="Lucida Sans Unicode" pitchFamily="34" charset="0"/>
            </a:endParaRPr>
          </a:p>
          <a:p>
            <a:pPr marL="342900" indent="-342900" eaLnBrk="1" hangingPunct="1"/>
            <a:r>
              <a:rPr lang="en-US" altLang="en-US" sz="2000">
                <a:latin typeface="Lucida Sans Unicode" pitchFamily="34" charset="0"/>
              </a:rPr>
              <a:t>●    </a:t>
            </a:r>
            <a:r>
              <a:rPr lang="en-US" altLang="en-US" sz="2000">
                <a:solidFill>
                  <a:srgbClr val="FF0000"/>
                </a:solidFill>
              </a:rPr>
              <a:t>All pregnant women </a:t>
            </a:r>
            <a:r>
              <a:rPr lang="en-US" altLang="en-US"/>
              <a:t>should be offered screening for NTDs.</a:t>
            </a:r>
          </a:p>
          <a:p>
            <a:pPr marL="342900" indent="-342900" eaLnBrk="1" hangingPunct="1"/>
            <a:r>
              <a:rPr lang="en-US" altLang="en-US" sz="1600"/>
              <a:t>       Selective screening based on risk factors performs poorly since 90-95 % of cases occur in pregnancies without any risk factors. Universal screening for NTDs identifies the majority of affected pregnancies.</a:t>
            </a:r>
          </a:p>
          <a:p>
            <a:pPr marL="342900" indent="-342900" eaLnBrk="1" hangingPunct="1"/>
            <a:endParaRPr lang="en-US" altLang="en-US" sz="2000">
              <a:latin typeface="Lucida Sans Unicode" pitchFamily="34" charset="0"/>
            </a:endParaRPr>
          </a:p>
          <a:p>
            <a:pPr marL="342900" indent="-342900" eaLnBrk="1" hangingPunct="1"/>
            <a:r>
              <a:rPr lang="en-US" altLang="en-US"/>
              <a:t>●  The two approaches to NTDs screening are </a:t>
            </a:r>
            <a:r>
              <a:rPr lang="en-US" altLang="en-US" b="1"/>
              <a:t>measurement of maternal serum AFP</a:t>
            </a:r>
          </a:p>
          <a:p>
            <a:pPr marL="342900" indent="-342900" eaLnBrk="1" hangingPunct="1"/>
            <a:r>
              <a:rPr lang="en-US" altLang="en-US" b="1"/>
              <a:t>     (MSAFP)</a:t>
            </a:r>
            <a:r>
              <a:rPr lang="en-US" altLang="en-US"/>
              <a:t> and </a:t>
            </a:r>
            <a:r>
              <a:rPr lang="en-US" altLang="en-US" b="1"/>
              <a:t>ultrasound (U/S) examination</a:t>
            </a:r>
            <a:r>
              <a:rPr lang="en-US" altLang="en-US"/>
              <a:t>. U/S is both a screening and </a:t>
            </a:r>
          </a:p>
          <a:p>
            <a:pPr marL="342900" indent="-342900" eaLnBrk="1" hangingPunct="1"/>
            <a:r>
              <a:rPr lang="en-US" altLang="en-US"/>
              <a:t>     diagnostic test.</a:t>
            </a:r>
          </a:p>
          <a:p>
            <a:pPr marL="342900" indent="-342900" eaLnBrk="1" hangingPunct="1"/>
            <a:endParaRPr lang="en-US" altLang="en-US" sz="2000">
              <a:latin typeface="Lucida Sans Unicode" pitchFamily="34" charset="0"/>
            </a:endParaRPr>
          </a:p>
          <a:p>
            <a:pPr marL="342900" indent="-342900" eaLnBrk="1" hangingPunct="1">
              <a:buFontTx/>
              <a:buAutoNum type="arabicParenBoth"/>
            </a:pPr>
            <a:r>
              <a:rPr lang="en-US" altLang="en-US" b="1" u="sng"/>
              <a:t>First trimester transvaginal ultrasound </a:t>
            </a:r>
            <a:r>
              <a:rPr lang="en-US" altLang="en-US"/>
              <a:t>generally have reported </a:t>
            </a:r>
          </a:p>
          <a:p>
            <a:pPr marL="342900" indent="-342900" eaLnBrk="1" hangingPunct="1"/>
            <a:r>
              <a:rPr lang="en-US" altLang="en-US"/>
              <a:t>        detection rates </a:t>
            </a:r>
            <a:r>
              <a:rPr lang="en-US" altLang="en-US" sz="2000" b="1">
                <a:solidFill>
                  <a:srgbClr val="FF0000"/>
                </a:solidFill>
              </a:rPr>
              <a:t>&gt;90% </a:t>
            </a:r>
            <a:r>
              <a:rPr lang="en-US" altLang="en-US"/>
              <a:t>for anencephaly and </a:t>
            </a:r>
            <a:r>
              <a:rPr lang="en-US" altLang="en-US" b="1">
                <a:solidFill>
                  <a:srgbClr val="FF0000"/>
                </a:solidFill>
              </a:rPr>
              <a:t>80 % </a:t>
            </a:r>
            <a:r>
              <a:rPr lang="en-US" altLang="en-US"/>
              <a:t>for encephalocele, but lower rates for spina bifida </a:t>
            </a:r>
            <a:r>
              <a:rPr lang="en-US" altLang="en-US" b="1">
                <a:solidFill>
                  <a:srgbClr val="FF0000"/>
                </a:solidFill>
              </a:rPr>
              <a:t>(44 %)</a:t>
            </a:r>
            <a:r>
              <a:rPr lang="en-US" altLang="en-US"/>
              <a:t>. </a:t>
            </a:r>
          </a:p>
          <a:p>
            <a:pPr marL="342900" indent="-342900" eaLnBrk="1" hangingPunct="1"/>
            <a:r>
              <a:rPr lang="en-US" altLang="en-US" b="1"/>
              <a:t>       </a:t>
            </a:r>
            <a:r>
              <a:rPr lang="en-US" altLang="en-US" b="1" u="sng"/>
              <a:t>Second trimester U/S </a:t>
            </a:r>
            <a:r>
              <a:rPr lang="en-US" altLang="en-US"/>
              <a:t>increases detection of spina bifida to approximately </a:t>
            </a:r>
            <a:r>
              <a:rPr lang="en-US" altLang="en-US" b="1">
                <a:solidFill>
                  <a:srgbClr val="FF0000"/>
                </a:solidFill>
              </a:rPr>
              <a:t>92-95 %</a:t>
            </a:r>
            <a:r>
              <a:rPr lang="en-US" altLang="en-US"/>
              <a:t> and detection of anencephaly to </a:t>
            </a:r>
            <a:r>
              <a:rPr lang="en-US" altLang="en-US" b="1">
                <a:solidFill>
                  <a:srgbClr val="FF0000"/>
                </a:solidFill>
              </a:rPr>
              <a:t>100 %</a:t>
            </a:r>
            <a:r>
              <a:rPr lang="en-US" altLang="en-US"/>
              <a:t>.</a:t>
            </a:r>
          </a:p>
          <a:p>
            <a:pPr marL="342900" indent="-342900" eaLnBrk="1" hangingPunct="1"/>
            <a:endParaRPr lang="ar-JO" altLang="en-US" sz="2000">
              <a:latin typeface="Lucida Sans Unicode"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0" y="0"/>
            <a:ext cx="9144000"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a:latin typeface="Lucida Sans Unicode" pitchFamily="34" charset="0"/>
            </a:endParaRPr>
          </a:p>
          <a:p>
            <a:pPr eaLnBrk="1" hangingPunct="1"/>
            <a:endParaRPr lang="en-US" altLang="en-US">
              <a:latin typeface="Lucida Sans Unicode" pitchFamily="34" charset="0"/>
            </a:endParaRPr>
          </a:p>
          <a:p>
            <a:pPr eaLnBrk="1" hangingPunct="1"/>
            <a:endParaRPr lang="en-US" altLang="en-US" sz="2000"/>
          </a:p>
          <a:p>
            <a:pPr eaLnBrk="1" hangingPunct="1"/>
            <a:r>
              <a:rPr lang="en-US" altLang="en-US" sz="2000"/>
              <a:t>(2) Maternal serum alpha- fetoprotein </a:t>
            </a:r>
            <a:r>
              <a:rPr lang="en-US" altLang="en-US" sz="2000" b="1"/>
              <a:t>(MSAFP)</a:t>
            </a:r>
            <a:r>
              <a:rPr lang="en-US" altLang="en-US" sz="2000"/>
              <a:t> :</a:t>
            </a:r>
          </a:p>
          <a:p>
            <a:pPr eaLnBrk="1" hangingPunct="1"/>
            <a:endParaRPr lang="en-US" altLang="en-US" sz="2000">
              <a:latin typeface="Lucida Sans Unicode" pitchFamily="34" charset="0"/>
            </a:endParaRPr>
          </a:p>
          <a:p>
            <a:pPr eaLnBrk="1" hangingPunct="1"/>
            <a:r>
              <a:rPr lang="en-US" altLang="en-US" sz="2000">
                <a:latin typeface="Lucida Sans Unicode" pitchFamily="34" charset="0"/>
              </a:rPr>
              <a:t>●   </a:t>
            </a:r>
            <a:r>
              <a:rPr lang="en-US" altLang="en-US" sz="1400"/>
              <a:t>AFP is a fetal specific globulin, synthesized by the fetal yolk sac, gastrointestinal tract and liver. The function of AFP is unknown. It may be involved in immuno-regulation or may function as an intravascular transport protein. It is secreted by the fetal kidney into the urine and then excreted into the amniotic fluid</a:t>
            </a:r>
            <a:r>
              <a:rPr lang="en-US" altLang="en-US" sz="1600"/>
              <a:t>. </a:t>
            </a:r>
            <a:r>
              <a:rPr lang="en-US" altLang="en-US">
                <a:solidFill>
                  <a:srgbClr val="FF0000"/>
                </a:solidFill>
              </a:rPr>
              <a:t>The concentration of amniotic fluid AFP (AFAFP) is highest early in pregnancy, peaks between 12 and 14 weeks of gestation, then declines until it becomes undetectable at term.</a:t>
            </a:r>
          </a:p>
          <a:p>
            <a:pPr eaLnBrk="1" hangingPunct="1"/>
            <a:endParaRPr lang="en-US" altLang="en-US" sz="2000">
              <a:latin typeface="Lucida Sans Unicode" pitchFamily="34" charset="0"/>
            </a:endParaRPr>
          </a:p>
          <a:p>
            <a:pPr eaLnBrk="1" hangingPunct="1"/>
            <a:r>
              <a:rPr lang="en-US" altLang="en-US" sz="1600"/>
              <a:t>●  </a:t>
            </a:r>
            <a:r>
              <a:rPr lang="en-US" altLang="en-US">
                <a:solidFill>
                  <a:srgbClr val="0070C0"/>
                </a:solidFill>
              </a:rPr>
              <a:t>MSAFP concentration is much lower than that in amniotic fluid or fetal plasma. It </a:t>
            </a:r>
          </a:p>
          <a:p>
            <a:pPr eaLnBrk="1" hangingPunct="1"/>
            <a:r>
              <a:rPr lang="en-US" altLang="en-US">
                <a:solidFill>
                  <a:srgbClr val="0070C0"/>
                </a:solidFill>
              </a:rPr>
              <a:t>     rises in early pregnancy, peaks between 28 and 32 weeks of gestation, and then </a:t>
            </a:r>
          </a:p>
          <a:p>
            <a:pPr eaLnBrk="1" hangingPunct="1"/>
            <a:r>
              <a:rPr lang="en-US" altLang="en-US">
                <a:solidFill>
                  <a:srgbClr val="0070C0"/>
                </a:solidFill>
              </a:rPr>
              <a:t>     falls.</a:t>
            </a:r>
            <a:r>
              <a:rPr lang="en-US" altLang="en-US" sz="1600"/>
              <a:t> </a:t>
            </a:r>
            <a:r>
              <a:rPr lang="en-US" altLang="en-US" sz="1400"/>
              <a:t>Increasing feto-placental permeability and advancing gestation may explain the rise in MSAFP </a:t>
            </a:r>
          </a:p>
          <a:p>
            <a:pPr eaLnBrk="1" hangingPunct="1"/>
            <a:r>
              <a:rPr lang="en-US" altLang="en-US" sz="1400"/>
              <a:t>       that occurs when amniotic fluid and fetal serum concentrations are declining.</a:t>
            </a:r>
          </a:p>
          <a:p>
            <a:pPr eaLnBrk="1" hangingPunct="1"/>
            <a:endParaRPr lang="en-US" altLang="en-US" sz="2000">
              <a:latin typeface="Lucida Sans Unicode" pitchFamily="34" charset="0"/>
            </a:endParaRPr>
          </a:p>
          <a:p>
            <a:pPr eaLnBrk="1" hangingPunct="1"/>
            <a:r>
              <a:rPr lang="en-US" altLang="en-US" sz="2000">
                <a:latin typeface="Lucida Sans Unicode" pitchFamily="34" charset="0"/>
              </a:rPr>
              <a:t>* </a:t>
            </a:r>
            <a:r>
              <a:rPr lang="en-US" altLang="en-US" sz="1600"/>
              <a:t>Measurement of MSAFP is performed ideally at </a:t>
            </a:r>
            <a:r>
              <a:rPr lang="en-US" altLang="en-US" sz="1600" b="1" u="sng"/>
              <a:t>16 to 18 weeks </a:t>
            </a:r>
            <a:r>
              <a:rPr lang="en-US" altLang="en-US" sz="1600" b="1"/>
              <a:t>of gestation</a:t>
            </a:r>
            <a:r>
              <a:rPr lang="en-US" altLang="en-US" sz="1600"/>
              <a:t>, but can </a:t>
            </a:r>
          </a:p>
          <a:p>
            <a:pPr eaLnBrk="1" hangingPunct="1"/>
            <a:r>
              <a:rPr lang="en-US" altLang="en-US" sz="1600"/>
              <a:t>   be performed as early as </a:t>
            </a:r>
            <a:r>
              <a:rPr lang="en-US" altLang="en-US" sz="1600" b="1">
                <a:solidFill>
                  <a:srgbClr val="FF0000"/>
                </a:solidFill>
              </a:rPr>
              <a:t>15</a:t>
            </a:r>
            <a:r>
              <a:rPr lang="en-US" altLang="en-US" sz="1600"/>
              <a:t> weeks or as late as </a:t>
            </a:r>
            <a:r>
              <a:rPr lang="en-US" altLang="en-US" sz="1600" b="1">
                <a:solidFill>
                  <a:srgbClr val="FF0000"/>
                </a:solidFill>
              </a:rPr>
              <a:t>20</a:t>
            </a:r>
            <a:r>
              <a:rPr lang="en-US" altLang="en-US" sz="1600"/>
              <a:t> weeks. First trimester screening is </a:t>
            </a:r>
          </a:p>
          <a:p>
            <a:pPr eaLnBrk="1" hangingPunct="1"/>
            <a:r>
              <a:rPr lang="en-US" altLang="en-US" sz="1600"/>
              <a:t>   not recommended because of low sensitivity .</a:t>
            </a:r>
          </a:p>
          <a:p>
            <a:pPr eaLnBrk="1" hangingPunct="1"/>
            <a:endParaRPr lang="en-US" altLang="en-US" sz="2000">
              <a:latin typeface="Lucida Sans Unicode" pitchFamily="34" charset="0"/>
            </a:endParaRPr>
          </a:p>
          <a:p>
            <a:pPr eaLnBrk="1" hangingPunct="1"/>
            <a:endParaRPr lang="ar-JO" altLang="en-US" sz="2000">
              <a:latin typeface="Lucida Sans Unicode"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0"/>
            <a:ext cx="9144000" cy="597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sz="2000">
              <a:latin typeface="Calibri" pitchFamily="34" charset="0"/>
            </a:endParaRPr>
          </a:p>
          <a:p>
            <a:pPr eaLnBrk="1" hangingPunct="1"/>
            <a:endParaRPr lang="en-US" altLang="en-US" sz="2000">
              <a:latin typeface="Calibri" pitchFamily="34" charset="0"/>
            </a:endParaRPr>
          </a:p>
          <a:p>
            <a:pPr eaLnBrk="1" hangingPunct="1"/>
            <a:r>
              <a:rPr lang="en-US" altLang="en-US" sz="2000">
                <a:latin typeface="Calibri" pitchFamily="34" charset="0"/>
              </a:rPr>
              <a:t>● </a:t>
            </a:r>
            <a:r>
              <a:rPr lang="en-US" altLang="en-US"/>
              <a:t>MSAFP screening is primarily intended for the </a:t>
            </a:r>
            <a:r>
              <a:rPr lang="en-US" altLang="en-US">
                <a:solidFill>
                  <a:srgbClr val="FF0000"/>
                </a:solidFill>
              </a:rPr>
              <a:t>detection of open spina bifida and </a:t>
            </a:r>
          </a:p>
          <a:p>
            <a:pPr eaLnBrk="1" hangingPunct="1"/>
            <a:r>
              <a:rPr lang="en-US" altLang="en-US">
                <a:solidFill>
                  <a:srgbClr val="FF0000"/>
                </a:solidFill>
              </a:rPr>
              <a:t>   anencephaly</a:t>
            </a:r>
            <a:r>
              <a:rPr lang="en-US" altLang="en-US"/>
              <a:t>. </a:t>
            </a:r>
            <a:r>
              <a:rPr lang="en-US" altLang="en-US" u="sng"/>
              <a:t>It does not identify fetuses with closed spina bifida</a:t>
            </a:r>
            <a:r>
              <a:rPr lang="en-US" altLang="en-US"/>
              <a:t>.</a:t>
            </a:r>
          </a:p>
          <a:p>
            <a:pPr eaLnBrk="1" hangingPunct="1"/>
            <a:endParaRPr lang="en-US" altLang="en-US"/>
          </a:p>
          <a:p>
            <a:pPr eaLnBrk="1" hangingPunct="1"/>
            <a:r>
              <a:rPr lang="en-US" altLang="en-US" sz="1400"/>
              <a:t>● Results are expressed as multiples of the median (MoM) for each gestational week . </a:t>
            </a:r>
          </a:p>
          <a:p>
            <a:pPr eaLnBrk="1" hangingPunct="1"/>
            <a:r>
              <a:rPr lang="en-US" altLang="en-US" sz="1400"/>
              <a:t>    A value above 2.0 to 2.5 MoM is designated an abnormal result, depending upon the </a:t>
            </a:r>
          </a:p>
          <a:p>
            <a:pPr eaLnBrk="1" hangingPunct="1"/>
            <a:r>
              <a:rPr lang="en-US" altLang="en-US" sz="1400"/>
              <a:t>    laboratory's preference for balancing the detection and false-positive rates in their </a:t>
            </a:r>
          </a:p>
          <a:p>
            <a:pPr eaLnBrk="1" hangingPunct="1"/>
            <a:r>
              <a:rPr lang="en-US" altLang="en-US" sz="1400"/>
              <a:t>    population.</a:t>
            </a:r>
          </a:p>
          <a:p>
            <a:pPr eaLnBrk="1" hangingPunct="1"/>
            <a:endParaRPr lang="en-US" altLang="en-US" sz="2000">
              <a:latin typeface="Calibri" pitchFamily="34" charset="0"/>
            </a:endParaRPr>
          </a:p>
          <a:p>
            <a:pPr eaLnBrk="1" hangingPunct="1"/>
            <a:r>
              <a:rPr lang="en-US" altLang="en-US" sz="2000">
                <a:latin typeface="Calibri" pitchFamily="34" charset="0"/>
              </a:rPr>
              <a:t>● </a:t>
            </a:r>
            <a:r>
              <a:rPr lang="en-US" altLang="en-US"/>
              <a:t>When MSAFP is &gt;2.5 MoMs, 85 % of singleton pregnancies with an affected fetus are </a:t>
            </a:r>
          </a:p>
          <a:p>
            <a:pPr eaLnBrk="1" hangingPunct="1"/>
            <a:r>
              <a:rPr lang="en-US" altLang="en-US"/>
              <a:t>    identified. </a:t>
            </a:r>
          </a:p>
          <a:p>
            <a:pPr eaLnBrk="1" hangingPunct="1"/>
            <a:endParaRPr lang="en-US" altLang="en-US" sz="2000">
              <a:latin typeface="Calibri" pitchFamily="34" charset="0"/>
            </a:endParaRPr>
          </a:p>
          <a:p>
            <a:pPr eaLnBrk="1" hangingPunct="1"/>
            <a:r>
              <a:rPr lang="en-US" altLang="en-US" sz="2000">
                <a:latin typeface="Calibri" pitchFamily="34" charset="0"/>
              </a:rPr>
              <a:t>● </a:t>
            </a:r>
            <a:r>
              <a:rPr lang="en-US" altLang="en-US" sz="1400"/>
              <a:t>Many factors influence the correct interpretation of MSAFP results:</a:t>
            </a:r>
          </a:p>
          <a:p>
            <a:pPr eaLnBrk="1" hangingPunct="1"/>
            <a:r>
              <a:rPr lang="en-US" altLang="en-US" sz="1400"/>
              <a:t>    gestational age, maternal weight, ethnicity, maternal diabetes mellitus, fetal </a:t>
            </a:r>
          </a:p>
          <a:p>
            <a:pPr eaLnBrk="1" hangingPunct="1"/>
            <a:r>
              <a:rPr lang="en-US" altLang="en-US" sz="1400"/>
              <a:t>    viability, exclusion of other anomalies, and multiple pregnancy.</a:t>
            </a:r>
          </a:p>
          <a:p>
            <a:pPr eaLnBrk="1" hangingPunct="1"/>
            <a:endParaRPr lang="en-US" altLang="en-US" sz="2000">
              <a:latin typeface="Calibri" pitchFamily="34" charset="0"/>
            </a:endParaRPr>
          </a:p>
          <a:p>
            <a:pPr eaLnBrk="1" hangingPunct="1"/>
            <a:r>
              <a:rPr lang="en-US" altLang="en-US" sz="2800" b="1">
                <a:solidFill>
                  <a:srgbClr val="FF0000"/>
                </a:solidFill>
              </a:rPr>
              <a:t>Prenatal diagnosis of neural tube defects (NTDs) is based on characteristic findings on ultrasound imaging.   </a:t>
            </a:r>
            <a:endParaRPr lang="ar-JO" altLang="en-US" sz="2800" b="1">
              <a:solidFill>
                <a:srgbClr val="FF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0" y="0"/>
            <a:ext cx="9144000"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endParaRPr lang="en-US" altLang="en-US">
              <a:latin typeface="Calibri" pitchFamily="34" charset="0"/>
            </a:endParaRPr>
          </a:p>
          <a:p>
            <a:pPr algn="ctr" eaLnBrk="1" hangingPunct="1"/>
            <a:r>
              <a:rPr lang="en-US" altLang="en-US" sz="2800" b="1"/>
              <a:t>Role of ultrasound in screening and diagnosis of congenital anomalies</a:t>
            </a:r>
          </a:p>
          <a:p>
            <a:pPr algn="ctr" eaLnBrk="1" hangingPunct="1"/>
            <a:endParaRPr lang="en-US" altLang="en-US">
              <a:latin typeface="Calibri" pitchFamily="34" charset="0"/>
            </a:endParaRPr>
          </a:p>
          <a:p>
            <a:pPr eaLnBrk="1" hangingPunct="1"/>
            <a:r>
              <a:rPr lang="en-US" altLang="en-US" sz="2000"/>
              <a:t>● </a:t>
            </a:r>
            <a:r>
              <a:rPr lang="en-US" altLang="en-US" sz="2000" b="1"/>
              <a:t>First trimester screening</a:t>
            </a:r>
            <a:r>
              <a:rPr lang="en-US" altLang="en-US" sz="2000"/>
              <a:t>: </a:t>
            </a:r>
            <a:r>
              <a:rPr lang="en-US" altLang="en-US" sz="1600"/>
              <a:t>It is limited by the small size of the fetus and ongoing fetal </a:t>
            </a:r>
          </a:p>
          <a:p>
            <a:pPr eaLnBrk="1" hangingPunct="1"/>
            <a:r>
              <a:rPr lang="en-US" altLang="en-US" sz="1600"/>
              <a:t>                            development, which can result in later development of markers suggestive of an</a:t>
            </a:r>
          </a:p>
          <a:p>
            <a:pPr eaLnBrk="1" hangingPunct="1"/>
            <a:r>
              <a:rPr lang="en-US" altLang="en-US" sz="1600"/>
              <a:t>                            underlying abnormality (eg, hydramnios related to esophageal atresia).</a:t>
            </a:r>
          </a:p>
          <a:p>
            <a:pPr eaLnBrk="1" hangingPunct="1"/>
            <a:endParaRPr lang="en-US" altLang="en-US" sz="1600"/>
          </a:p>
          <a:p>
            <a:pPr eaLnBrk="1" hangingPunct="1"/>
            <a:r>
              <a:rPr lang="en-US" altLang="en-US" sz="1600"/>
              <a:t>The overall detection rate for fetal structural anomalies was </a:t>
            </a:r>
            <a:r>
              <a:rPr lang="en-US" altLang="en-US" sz="1600">
                <a:solidFill>
                  <a:srgbClr val="FF0000"/>
                </a:solidFill>
              </a:rPr>
              <a:t>51%</a:t>
            </a:r>
            <a:r>
              <a:rPr lang="en-US" altLang="en-US" sz="1600"/>
              <a:t>, but detection rates for specific abnormalities varied widely from 0 to 100 %. For example, no cases of renal agenesis were detected in this gestational age range, &lt; 50 % of cases of spina bifida were detected, &gt; 50 % of cases of omphalocele, gastroschisis, and tetralogy of Fallot were detected, and 100 % of anencephalic fetuses were detected.</a:t>
            </a:r>
          </a:p>
          <a:p>
            <a:pPr eaLnBrk="1" hangingPunct="1"/>
            <a:endParaRPr lang="en-US" altLang="en-US" sz="2000">
              <a:latin typeface="Calibri" pitchFamily="34" charset="0"/>
            </a:endParaRPr>
          </a:p>
          <a:p>
            <a:pPr eaLnBrk="1" hangingPunct="1"/>
            <a:r>
              <a:rPr lang="en-US" altLang="en-US" sz="2000"/>
              <a:t>● </a:t>
            </a:r>
            <a:r>
              <a:rPr lang="en-US" altLang="en-US" sz="2000" b="1"/>
              <a:t>Second trimester screening </a:t>
            </a:r>
            <a:r>
              <a:rPr lang="en-US" altLang="en-US" sz="2000"/>
              <a:t>: </a:t>
            </a:r>
            <a:r>
              <a:rPr lang="en-US" altLang="en-US" sz="1600"/>
              <a:t>(approximately 50 to 70 %) of congenital anomalies </a:t>
            </a:r>
          </a:p>
          <a:p>
            <a:pPr eaLnBrk="1" hangingPunct="1"/>
            <a:r>
              <a:rPr lang="en-US" altLang="en-US" sz="1600"/>
              <a:t>    can be diagnosed in second trimester ( 18-24 weeks ). </a:t>
            </a:r>
            <a:r>
              <a:rPr lang="en-US" altLang="en-US" b="1">
                <a:solidFill>
                  <a:srgbClr val="FF0000"/>
                </a:solidFill>
              </a:rPr>
              <a:t>Recommended to be done for </a:t>
            </a:r>
          </a:p>
          <a:p>
            <a:pPr eaLnBrk="1" hangingPunct="1"/>
            <a:r>
              <a:rPr lang="en-US" altLang="en-US" b="1">
                <a:solidFill>
                  <a:srgbClr val="FF0000"/>
                </a:solidFill>
              </a:rPr>
              <a:t>    all pregnant women.</a:t>
            </a:r>
            <a:endParaRPr lang="ar-JO" altLang="en-US" b="1">
              <a:solidFill>
                <a:srgbClr val="FF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0" y="0"/>
            <a:ext cx="9144000" cy="667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endParaRPr lang="en-US" altLang="en-US">
              <a:latin typeface="Calibri" pitchFamily="34" charset="0"/>
            </a:endParaRPr>
          </a:p>
          <a:p>
            <a:pPr algn="ctr" eaLnBrk="1" hangingPunct="1"/>
            <a:endParaRPr lang="en-US" altLang="en-US" sz="2800" b="1">
              <a:latin typeface="Calibri" pitchFamily="34" charset="0"/>
            </a:endParaRPr>
          </a:p>
          <a:p>
            <a:pPr algn="ctr" eaLnBrk="1" hangingPunct="1"/>
            <a:r>
              <a:rPr lang="en-US" altLang="en-US" sz="2800" b="1"/>
              <a:t>Soft markers</a:t>
            </a:r>
          </a:p>
          <a:p>
            <a:pPr eaLnBrk="1" hangingPunct="1"/>
            <a:endParaRPr lang="en-US" altLang="en-US" sz="2000">
              <a:latin typeface="Calibri" pitchFamily="34" charset="0"/>
            </a:endParaRPr>
          </a:p>
          <a:p>
            <a:pPr eaLnBrk="1" hangingPunct="1"/>
            <a:r>
              <a:rPr lang="en-US" altLang="en-US" sz="2000">
                <a:solidFill>
                  <a:srgbClr val="FF0000"/>
                </a:solidFill>
              </a:rPr>
              <a:t>Ultrasound findings of uncertain significance</a:t>
            </a:r>
            <a:r>
              <a:rPr lang="en-US" altLang="en-US" sz="2000"/>
              <a:t>. </a:t>
            </a:r>
            <a:r>
              <a:rPr lang="en-US" altLang="en-US" sz="1400"/>
              <a:t>They are often associated with normal fetuses (ie, normal variants), usually have no clinical sequelae, and are transient, resolving with advancing gestation or after birth. They do carry an increased risk for fetal aneuploidy, however, and correlation with the patient's biochemical risk status should be done.</a:t>
            </a:r>
          </a:p>
          <a:p>
            <a:pPr eaLnBrk="1" hangingPunct="1"/>
            <a:endParaRPr lang="en-US" altLang="en-US" sz="2000">
              <a:latin typeface="Calibri" pitchFamily="34" charset="0"/>
            </a:endParaRPr>
          </a:p>
          <a:p>
            <a:pPr eaLnBrk="1" hangingPunct="1"/>
            <a:r>
              <a:rPr lang="en-US" altLang="en-US"/>
              <a:t>● Include: </a:t>
            </a:r>
          </a:p>
          <a:p>
            <a:pPr algn="justLow" eaLnBrk="1" hangingPunct="1"/>
            <a:r>
              <a:rPr lang="en-US" altLang="en-US"/>
              <a:t>    ---Increased NT/Nuchal fold</a:t>
            </a:r>
          </a:p>
          <a:p>
            <a:pPr algn="justLow" eaLnBrk="1" hangingPunct="1"/>
            <a:r>
              <a:rPr lang="en-US" altLang="en-US"/>
              <a:t>    ---Absent nasal bone</a:t>
            </a:r>
          </a:p>
          <a:p>
            <a:pPr algn="justLow" eaLnBrk="1" hangingPunct="1"/>
            <a:r>
              <a:rPr lang="en-US" altLang="en-US"/>
              <a:t>    ---Echogenic bowel</a:t>
            </a:r>
          </a:p>
          <a:p>
            <a:pPr algn="justLow" eaLnBrk="1" hangingPunct="1"/>
            <a:r>
              <a:rPr lang="en-US" altLang="en-US"/>
              <a:t>    ----Pyelectasis</a:t>
            </a:r>
          </a:p>
          <a:p>
            <a:pPr algn="justLow" eaLnBrk="1" hangingPunct="1"/>
            <a:r>
              <a:rPr lang="en-US" altLang="en-US"/>
              <a:t>    ---- Shortened long bones (humerus, femur)</a:t>
            </a:r>
          </a:p>
          <a:p>
            <a:pPr algn="justLow" eaLnBrk="1" hangingPunct="1"/>
            <a:r>
              <a:rPr lang="en-US" altLang="en-US"/>
              <a:t>    ----Echogenic intracardiac focus</a:t>
            </a:r>
          </a:p>
          <a:p>
            <a:pPr algn="justLow" eaLnBrk="1" hangingPunct="1"/>
            <a:r>
              <a:rPr lang="en-US" altLang="en-US"/>
              <a:t>     ----Choroid plexus cysts.</a:t>
            </a:r>
          </a:p>
          <a:p>
            <a:pPr eaLnBrk="1" hangingPunct="1"/>
            <a:endParaRPr lang="en-US" altLang="en-US" sz="2000">
              <a:latin typeface="Calibri" pitchFamily="34" charset="0"/>
            </a:endParaRPr>
          </a:p>
          <a:p>
            <a:pPr eaLnBrk="1" hangingPunct="1"/>
            <a:r>
              <a:rPr lang="en-US" altLang="en-US" sz="1600"/>
              <a:t>● Isolated soft markers are identified in 11-17 % of normal fetuses. The prevalence is </a:t>
            </a:r>
          </a:p>
          <a:p>
            <a:pPr eaLnBrk="1" hangingPunct="1"/>
            <a:r>
              <a:rPr lang="en-US" altLang="en-US" sz="1600"/>
              <a:t>    higher in aneuploid fetuses and the likelihood of aneuploidy is significantly </a:t>
            </a:r>
          </a:p>
          <a:p>
            <a:pPr eaLnBrk="1" hangingPunct="1"/>
            <a:r>
              <a:rPr lang="en-US" altLang="en-US" sz="1600"/>
              <a:t>    increased when </a:t>
            </a:r>
            <a:r>
              <a:rPr lang="en-US" altLang="en-US" sz="1600" u="sng"/>
              <a:t>more than one marker is present </a:t>
            </a:r>
            <a:r>
              <a:rPr lang="en-US" altLang="en-US" sz="1600"/>
              <a:t>.</a:t>
            </a:r>
            <a:r>
              <a:rPr lang="en-US" altLang="en-US" sz="2000">
                <a:latin typeface="Calibri" pitchFamily="34" charset="0"/>
              </a:rPr>
              <a:t> </a:t>
            </a:r>
          </a:p>
          <a:p>
            <a:pPr eaLnBrk="1" hangingPunct="1"/>
            <a:endParaRPr lang="en-US" altLang="en-US">
              <a:latin typeface="Calibri" pitchFamily="34" charset="0"/>
            </a:endParaRPr>
          </a:p>
          <a:p>
            <a:pPr eaLnBrk="1" hangingPunct="1"/>
            <a:r>
              <a:rPr lang="en-US" altLang="en-US">
                <a:latin typeface="Calibri" pitchFamily="34" charset="0"/>
              </a:rPr>
              <a:t> </a:t>
            </a:r>
            <a:endParaRPr lang="ar-JO" altLang="en-US">
              <a:latin typeface="Calibri"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0" y="0"/>
            <a:ext cx="9144000"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sz="2000">
              <a:latin typeface="Calibri" pitchFamily="34" charset="0"/>
            </a:endParaRPr>
          </a:p>
          <a:p>
            <a:pPr eaLnBrk="1" hangingPunct="1"/>
            <a:endParaRPr lang="en-US" altLang="en-US" sz="2000">
              <a:latin typeface="Calibri" pitchFamily="34" charset="0"/>
            </a:endParaRPr>
          </a:p>
          <a:p>
            <a:pPr eaLnBrk="1" hangingPunct="1"/>
            <a:endParaRPr lang="en-US" altLang="en-US" sz="2000">
              <a:latin typeface="Calibri" pitchFamily="34" charset="0"/>
            </a:endParaRPr>
          </a:p>
          <a:p>
            <a:pPr eaLnBrk="1" hangingPunct="1"/>
            <a:endParaRPr lang="en-US" altLang="en-US" sz="2000">
              <a:latin typeface="Calibri" pitchFamily="34" charset="0"/>
            </a:endParaRPr>
          </a:p>
          <a:p>
            <a:pPr eaLnBrk="1" hangingPunct="1"/>
            <a:endParaRPr lang="en-US" altLang="en-US" sz="2000">
              <a:latin typeface="Calibri" pitchFamily="34" charset="0"/>
            </a:endParaRPr>
          </a:p>
          <a:p>
            <a:pPr eaLnBrk="1" hangingPunct="1"/>
            <a:r>
              <a:rPr lang="en-US" altLang="en-US" sz="2000" b="1"/>
              <a:t>→</a:t>
            </a:r>
            <a:r>
              <a:rPr lang="en-US" altLang="en-US" sz="2000"/>
              <a:t> Nuchal fold : </a:t>
            </a:r>
            <a:r>
              <a:rPr lang="en-US" altLang="en-US" sz="1600"/>
              <a:t>The nuchal fold, rather than NT, is measured </a:t>
            </a:r>
            <a:r>
              <a:rPr lang="en-US" altLang="en-US" sz="1600" b="1"/>
              <a:t>in second trimester. </a:t>
            </a:r>
          </a:p>
          <a:p>
            <a:pPr eaLnBrk="1" hangingPunct="1"/>
            <a:r>
              <a:rPr lang="en-US" altLang="en-US" sz="1600" b="1"/>
              <a:t>                               </a:t>
            </a:r>
            <a:r>
              <a:rPr lang="en-US" altLang="en-US" sz="1600"/>
              <a:t> The measurement between the outer edge of the occipital bone to the outer</a:t>
            </a:r>
          </a:p>
          <a:p>
            <a:pPr eaLnBrk="1" hangingPunct="1"/>
            <a:r>
              <a:rPr lang="en-US" altLang="en-US" sz="1600"/>
              <a:t>                                margin of the skin and is taken in the axial plane. An increase in this</a:t>
            </a:r>
          </a:p>
          <a:p>
            <a:pPr eaLnBrk="1" hangingPunct="1"/>
            <a:r>
              <a:rPr lang="en-US" altLang="en-US" sz="1600"/>
              <a:t>                               measurement is also associated with aneuploidy.</a:t>
            </a:r>
          </a:p>
          <a:p>
            <a:pPr eaLnBrk="1" hangingPunct="1"/>
            <a:r>
              <a:rPr lang="en-US" altLang="en-US" sz="1600"/>
              <a:t> An increased nuchal fold is detected in 20 to 33 % of fetuses with Down syndrome and 0.5 to 2 % of euploid fetuses.</a:t>
            </a:r>
          </a:p>
          <a:p>
            <a:pPr eaLnBrk="1" hangingPunct="1"/>
            <a:endParaRPr lang="en-US" altLang="en-US" sz="1600"/>
          </a:p>
          <a:p>
            <a:pPr eaLnBrk="1" hangingPunct="1"/>
            <a:endParaRPr lang="en-US" altLang="en-US" sz="1600"/>
          </a:p>
          <a:p>
            <a:pPr eaLnBrk="1" hangingPunct="1"/>
            <a:endParaRPr lang="en-US" altLang="en-US" sz="1600"/>
          </a:p>
          <a:p>
            <a:pPr eaLnBrk="1" hangingPunct="1"/>
            <a:endParaRPr lang="en-US" altLang="en-US" sz="1600"/>
          </a:p>
          <a:p>
            <a:pPr eaLnBrk="1" hangingPunct="1"/>
            <a:endParaRPr lang="en-US" altLang="en-US" sz="1600"/>
          </a:p>
          <a:p>
            <a:pPr eaLnBrk="1" hangingPunct="1"/>
            <a:endParaRPr lang="en-US" altLang="en-US" sz="1600"/>
          </a:p>
          <a:p>
            <a:pPr eaLnBrk="1" hangingPunct="1"/>
            <a:endParaRPr lang="en-US" altLang="en-US" sz="1600"/>
          </a:p>
          <a:p>
            <a:pPr eaLnBrk="1" hangingPunct="1"/>
            <a:endParaRPr lang="en-US" altLang="en-US" sz="1600"/>
          </a:p>
          <a:p>
            <a:pPr eaLnBrk="1" hangingPunct="1"/>
            <a:endParaRPr lang="en-US" altLang="en-US" sz="1600"/>
          </a:p>
          <a:p>
            <a:pPr eaLnBrk="1" hangingPunct="1"/>
            <a:endParaRPr lang="en-US" altLang="en-US" sz="1600"/>
          </a:p>
          <a:p>
            <a:pPr eaLnBrk="1" hangingPunct="1"/>
            <a:endParaRPr lang="en-US" altLang="en-US" sz="1600"/>
          </a:p>
          <a:p>
            <a:pPr eaLnBrk="1" hangingPunct="1"/>
            <a:endParaRPr lang="en-US" altLang="en-US" sz="1600"/>
          </a:p>
          <a:p>
            <a:pPr eaLnBrk="1" hangingPunct="1"/>
            <a:endParaRPr lang="en-US" altLang="en-US" sz="1600"/>
          </a:p>
          <a:p>
            <a:pPr eaLnBrk="1" hangingPunct="1"/>
            <a:endParaRPr lang="ar-JO" altLang="en-US" sz="1600"/>
          </a:p>
        </p:txBody>
      </p:sp>
      <p:pic>
        <p:nvPicPr>
          <p:cNvPr id="62466" name="Picture 3" descr="Akinesia_Muresan_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429000"/>
            <a:ext cx="5410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0" y="0"/>
            <a:ext cx="91440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endParaRPr lang="en-US" altLang="en-US">
              <a:latin typeface="Calibri" pitchFamily="34" charset="0"/>
            </a:endParaRPr>
          </a:p>
          <a:p>
            <a:pPr algn="ctr" eaLnBrk="1" hangingPunct="1"/>
            <a:endParaRPr lang="en-US" altLang="en-US">
              <a:latin typeface="Calibri" pitchFamily="34" charset="0"/>
            </a:endParaRPr>
          </a:p>
          <a:p>
            <a:pPr algn="ctr" eaLnBrk="1" hangingPunct="1"/>
            <a:r>
              <a:rPr lang="en-US" altLang="en-US" sz="2800" b="1"/>
              <a:t>Prenatal diagnosis using cell-free nucleic acids in maternal blood</a:t>
            </a:r>
          </a:p>
          <a:p>
            <a:pPr algn="ctr" eaLnBrk="1" hangingPunct="1"/>
            <a:endParaRPr lang="en-US" altLang="en-US">
              <a:latin typeface="Calibri" pitchFamily="34" charset="0"/>
            </a:endParaRPr>
          </a:p>
          <a:p>
            <a:pPr eaLnBrk="1" hangingPunct="1"/>
            <a:r>
              <a:rPr lang="en-US" altLang="en-US" sz="2000">
                <a:latin typeface="Calibri" pitchFamily="34" charset="0"/>
              </a:rPr>
              <a:t>● </a:t>
            </a:r>
            <a:r>
              <a:rPr lang="en-US" altLang="en-US" sz="1600"/>
              <a:t>Fetal genetic material can be found in the maternal circulation, raising the possibility </a:t>
            </a:r>
          </a:p>
          <a:p>
            <a:pPr eaLnBrk="1" hangingPunct="1"/>
            <a:r>
              <a:rPr lang="en-US" altLang="en-US" sz="1600"/>
              <a:t>    of using maternal blood to diagnose fetal disease. </a:t>
            </a:r>
          </a:p>
          <a:p>
            <a:pPr eaLnBrk="1" hangingPunct="1"/>
            <a:endParaRPr lang="en-US" altLang="en-US" sz="2000"/>
          </a:p>
          <a:p>
            <a:pPr eaLnBrk="1" hangingPunct="1"/>
            <a:r>
              <a:rPr lang="en-US" altLang="en-US" i="1"/>
              <a:t>● </a:t>
            </a:r>
            <a:r>
              <a:rPr lang="en-US" altLang="en-US" i="1" u="sng"/>
              <a:t>Intact fetal cells </a:t>
            </a:r>
            <a:r>
              <a:rPr lang="en-US" altLang="en-US" sz="1600"/>
              <a:t>can be identified in maternal blood, but are not a reliable source of </a:t>
            </a:r>
          </a:p>
          <a:p>
            <a:pPr eaLnBrk="1" hangingPunct="1"/>
            <a:r>
              <a:rPr lang="en-US" altLang="en-US" sz="1600"/>
              <a:t>    fetal genetic material because these cells are extremely rare and may persist for </a:t>
            </a:r>
          </a:p>
          <a:p>
            <a:pPr eaLnBrk="1" hangingPunct="1"/>
            <a:r>
              <a:rPr lang="en-US" altLang="en-US" sz="1600"/>
              <a:t>    years after prior pregnancies. </a:t>
            </a:r>
          </a:p>
          <a:p>
            <a:pPr eaLnBrk="1" hangingPunct="1"/>
            <a:endParaRPr lang="en-US" altLang="en-US" sz="2000"/>
          </a:p>
          <a:p>
            <a:pPr eaLnBrk="1" hangingPunct="1"/>
            <a:r>
              <a:rPr lang="en-US" altLang="en-US" sz="2000"/>
              <a:t>● </a:t>
            </a:r>
            <a:r>
              <a:rPr lang="en-US" altLang="en-US" sz="1600"/>
              <a:t>By comparison, </a:t>
            </a:r>
            <a:r>
              <a:rPr lang="en-US" altLang="en-US" u="sng">
                <a:solidFill>
                  <a:srgbClr val="FF0000"/>
                </a:solidFill>
              </a:rPr>
              <a:t>fetal "cell-free (cf)" nucleic acids </a:t>
            </a:r>
            <a:r>
              <a:rPr lang="en-US" altLang="en-US" sz="1600"/>
              <a:t>not contained within cell </a:t>
            </a:r>
          </a:p>
          <a:p>
            <a:pPr eaLnBrk="1" hangingPunct="1"/>
            <a:r>
              <a:rPr lang="en-US" altLang="en-US" sz="1600"/>
              <a:t>    membranes (cfDNA and cfRNA) are plentiful in the maternal circulation and unique </a:t>
            </a:r>
          </a:p>
          <a:p>
            <a:pPr eaLnBrk="1" hangingPunct="1"/>
            <a:r>
              <a:rPr lang="en-US" altLang="en-US" sz="1600"/>
              <a:t>    to the current pregnancy. Thus, they have great potential for use in prenatal </a:t>
            </a:r>
          </a:p>
          <a:p>
            <a:pPr eaLnBrk="1" hangingPunct="1"/>
            <a:r>
              <a:rPr lang="en-US" altLang="en-US" sz="1600"/>
              <a:t>    diagnosis.</a:t>
            </a:r>
          </a:p>
          <a:p>
            <a:pPr eaLnBrk="1" hangingPunct="1"/>
            <a:endParaRPr lang="en-US" altLang="en-US" sz="200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6430962"/>
          </a:xfrm>
        </p:spPr>
        <p:txBody>
          <a:bodyPr wrap="square" lIns="91440" tIns="45720" rIns="91440" bIns="45720" numCol="1" anchorCtr="0" compatLnSpc="1">
            <a:prstTxWarp prst="textNoShape">
              <a:avLst/>
            </a:prstTxWarp>
          </a:bodyPr>
          <a:lstStyle/>
          <a:p>
            <a:endParaRPr lang="en-US" altLang="en-US" smtClean="0">
              <a:effectLst>
                <a:outerShdw blurRad="38100" dist="38100" dir="2700000" algn="tl">
                  <a:srgbClr val="FFFFFF"/>
                </a:outerShdw>
              </a:effectLst>
              <a:cs typeface="Arial" pitchFamily="34" charset="0"/>
            </a:endParaRPr>
          </a:p>
        </p:txBody>
      </p:sp>
      <p:pic>
        <p:nvPicPr>
          <p:cNvPr id="18434" name="Picture 2" descr="abs133295475248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886200"/>
            <a:ext cx="417195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untitl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7200"/>
            <a:ext cx="3352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untitled 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533400"/>
            <a:ext cx="4038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0" y="0"/>
            <a:ext cx="91440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sz="2000">
              <a:latin typeface="Calibri" pitchFamily="34" charset="0"/>
            </a:endParaRPr>
          </a:p>
          <a:p>
            <a:pPr eaLnBrk="1" hangingPunct="1"/>
            <a:endParaRPr lang="en-US" altLang="en-US" sz="2000">
              <a:latin typeface="Calibri" pitchFamily="34" charset="0"/>
            </a:endParaRPr>
          </a:p>
          <a:p>
            <a:pPr eaLnBrk="1" hangingPunct="1"/>
            <a:endParaRPr lang="en-US" altLang="en-US" sz="2000">
              <a:latin typeface="Calibri" pitchFamily="34" charset="0"/>
            </a:endParaRPr>
          </a:p>
          <a:p>
            <a:pPr eaLnBrk="1" hangingPunct="1"/>
            <a:endParaRPr lang="en-US" altLang="en-US" sz="2000">
              <a:latin typeface="Calibri" pitchFamily="34" charset="0"/>
            </a:endParaRPr>
          </a:p>
          <a:p>
            <a:pPr eaLnBrk="1" hangingPunct="1"/>
            <a:r>
              <a:rPr lang="en-US" altLang="en-US" sz="2000">
                <a:latin typeface="Calibri" pitchFamily="34" charset="0"/>
              </a:rPr>
              <a:t>● </a:t>
            </a:r>
            <a:r>
              <a:rPr lang="en-US" altLang="en-US" sz="1600" b="1">
                <a:solidFill>
                  <a:srgbClr val="FF0000"/>
                </a:solidFill>
              </a:rPr>
              <a:t>Fetal cfDNA </a:t>
            </a:r>
            <a:r>
              <a:rPr lang="en-US" altLang="en-US" sz="1600"/>
              <a:t>can be isolated from maternal blood as early as the fifth postmenstrual </a:t>
            </a:r>
          </a:p>
          <a:p>
            <a:pPr eaLnBrk="1" hangingPunct="1"/>
            <a:r>
              <a:rPr lang="en-US" altLang="en-US" sz="1600"/>
              <a:t>    week, and almost always by the ninth postmenstrual week. The maternal clearance </a:t>
            </a:r>
          </a:p>
          <a:p>
            <a:pPr eaLnBrk="1" hangingPunct="1"/>
            <a:r>
              <a:rPr lang="en-US" altLang="en-US" sz="1600"/>
              <a:t>    rate of fetal cfDNA is extremely rapid; in healthy pregnant women, the half-life is </a:t>
            </a:r>
          </a:p>
          <a:p>
            <a:pPr eaLnBrk="1" hangingPunct="1"/>
            <a:r>
              <a:rPr lang="en-US" altLang="en-US" sz="1600"/>
              <a:t>    approximately one hour, with essentially all fetal cfDNA eliminated within two days </a:t>
            </a:r>
          </a:p>
          <a:p>
            <a:pPr eaLnBrk="1" hangingPunct="1"/>
            <a:r>
              <a:rPr lang="en-US" altLang="en-US" sz="1600"/>
              <a:t>    of delivery.</a:t>
            </a:r>
          </a:p>
          <a:p>
            <a:pPr eaLnBrk="1" hangingPunct="1"/>
            <a:endParaRPr lang="en-US" altLang="en-US" sz="2000">
              <a:latin typeface="Calibri" pitchFamily="34" charset="0"/>
            </a:endParaRPr>
          </a:p>
          <a:p>
            <a:pPr eaLnBrk="1" hangingPunct="1"/>
            <a:r>
              <a:rPr lang="en-US" altLang="en-US" sz="2000">
                <a:latin typeface="Calibri" pitchFamily="34" charset="0"/>
              </a:rPr>
              <a:t>● </a:t>
            </a:r>
            <a:r>
              <a:rPr lang="en-US" altLang="en-US" sz="1600" b="1">
                <a:solidFill>
                  <a:srgbClr val="FF0000"/>
                </a:solidFill>
              </a:rPr>
              <a:t>Fetal cfRNA </a:t>
            </a:r>
            <a:r>
              <a:rPr lang="en-US" altLang="en-US" sz="1600"/>
              <a:t>has been detected as early as the sixth postmenstrual week, and also is </a:t>
            </a:r>
          </a:p>
          <a:p>
            <a:pPr eaLnBrk="1" hangingPunct="1"/>
            <a:r>
              <a:rPr lang="en-US" altLang="en-US" sz="1600"/>
              <a:t>    cleared rapidly from maternal circulation. Fetal cfRNA levels, in contrast to DNA </a:t>
            </a:r>
          </a:p>
          <a:p>
            <a:pPr eaLnBrk="1" hangingPunct="1"/>
            <a:r>
              <a:rPr lang="en-US" altLang="en-US" sz="1600"/>
              <a:t>    levels, are relatively stable in maternal blood throughout pregnancy.</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0" y="0"/>
            <a:ext cx="9144000"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a:latin typeface="Lucida Sans Unicode" pitchFamily="34" charset="0"/>
            </a:endParaRPr>
          </a:p>
          <a:p>
            <a:pPr eaLnBrk="1" hangingPunct="1"/>
            <a:r>
              <a:rPr lang="en-US" altLang="en-US" sz="2000" b="1">
                <a:latin typeface="Lucida Sans Unicode" pitchFamily="34" charset="0"/>
              </a:rPr>
              <a:t>Prenatal diagnostic applications :</a:t>
            </a:r>
          </a:p>
          <a:p>
            <a:pPr eaLnBrk="1" hangingPunct="1"/>
            <a:r>
              <a:rPr lang="en-US" altLang="en-US" sz="2000">
                <a:latin typeface="Lucida Sans Unicode" pitchFamily="34" charset="0"/>
              </a:rPr>
              <a:t>Noninvasive screening for aneuploidy using cfDNA in the maternal blood was made available for clinical use in 2011. Because of the small, but real, risk of a false-positive result, most experts advise using these assays as screening tests, and confirming a positive result with invasive prenatal diagnosis.</a:t>
            </a:r>
          </a:p>
          <a:p>
            <a:pPr eaLnBrk="1" hangingPunct="1"/>
            <a:endParaRPr lang="en-US" altLang="en-US" sz="2000">
              <a:latin typeface="Lucida Sans Unicode" pitchFamily="34" charset="0"/>
            </a:endParaRPr>
          </a:p>
          <a:p>
            <a:pPr eaLnBrk="1" hangingPunct="1">
              <a:buFontTx/>
              <a:buAutoNum type="arabicParenR"/>
            </a:pPr>
            <a:r>
              <a:rPr lang="en-US" altLang="en-US" sz="2000">
                <a:solidFill>
                  <a:srgbClr val="FF0000"/>
                </a:solidFill>
              </a:rPr>
              <a:t>Fetal autosomal aneuploidies</a:t>
            </a:r>
            <a:r>
              <a:rPr lang="en-US" altLang="en-US" sz="1400"/>
              <a:t>: A series of validation studies demonstrated high sensitivity for diagnosis of Down syndrome (sensitivity 99 to 100 %, with false positive rates below 1 %), trisomy 18 (sensitivity 97 to 100 %), and trisomy 13 (sensitivity 80 to 100 %).</a:t>
            </a:r>
          </a:p>
          <a:p>
            <a:pPr eaLnBrk="1" hangingPunct="1">
              <a:buFontTx/>
              <a:buAutoNum type="arabicParenR"/>
            </a:pPr>
            <a:endParaRPr lang="en-US" altLang="en-US" sz="2000">
              <a:latin typeface="Lucida Sans Unicode" pitchFamily="34" charset="0"/>
            </a:endParaRPr>
          </a:p>
          <a:p>
            <a:pPr eaLnBrk="1" hangingPunct="1">
              <a:buFontTx/>
              <a:buAutoNum type="arabicParenR"/>
            </a:pPr>
            <a:r>
              <a:rPr lang="en-US" altLang="en-US" sz="2000">
                <a:solidFill>
                  <a:srgbClr val="FF0000"/>
                </a:solidFill>
              </a:rPr>
              <a:t>Fetal sex determination</a:t>
            </a:r>
            <a:r>
              <a:rPr lang="en-US" altLang="en-US" sz="2000"/>
              <a:t>: </a:t>
            </a:r>
            <a:r>
              <a:rPr lang="en-US" altLang="en-US" sz="1600"/>
              <a:t>nearly 100 % determination by the 10th postmenstrual week.</a:t>
            </a:r>
          </a:p>
          <a:p>
            <a:pPr eaLnBrk="1" hangingPunct="1">
              <a:buFontTx/>
              <a:buAutoNum type="arabicParenR"/>
            </a:pPr>
            <a:endParaRPr lang="en-US" altLang="en-US" sz="2000">
              <a:latin typeface="Lucida Sans Unicode" pitchFamily="34" charset="0"/>
            </a:endParaRPr>
          </a:p>
          <a:p>
            <a:pPr eaLnBrk="1" hangingPunct="1">
              <a:buFontTx/>
              <a:buAutoNum type="arabicParenR"/>
            </a:pPr>
            <a:r>
              <a:rPr lang="en-US" altLang="en-US" sz="2000">
                <a:solidFill>
                  <a:srgbClr val="FF0000"/>
                </a:solidFill>
              </a:rPr>
              <a:t>Sex-chromosome aneuploidy</a:t>
            </a:r>
            <a:r>
              <a:rPr lang="en-US" altLang="en-US" sz="2000"/>
              <a:t>: </a:t>
            </a:r>
            <a:r>
              <a:rPr lang="en-US" altLang="en-US" sz="1600"/>
              <a:t>for monosomy X, Klinefelter’s syndrome (XXY), XYY syndrome, and other sex-chromosome aneuploidies</a:t>
            </a:r>
          </a:p>
          <a:p>
            <a:pPr eaLnBrk="1" hangingPunct="1">
              <a:buFontTx/>
              <a:buAutoNum type="arabicParenR"/>
            </a:pPr>
            <a:endParaRPr lang="en-US" altLang="en-US" sz="2000">
              <a:latin typeface="Lucida Sans Unicode" pitchFamily="34" charset="0"/>
            </a:endParaRPr>
          </a:p>
          <a:p>
            <a:pPr eaLnBrk="1" hangingPunct="1">
              <a:buFontTx/>
              <a:buAutoNum type="arabicParenR"/>
            </a:pPr>
            <a:r>
              <a:rPr lang="en-US" altLang="en-US" sz="2000">
                <a:solidFill>
                  <a:srgbClr val="FF0000"/>
                </a:solidFill>
              </a:rPr>
              <a:t>Rhesus typing</a:t>
            </a:r>
            <a:r>
              <a:rPr lang="en-US" altLang="en-US" sz="2000"/>
              <a:t>. </a:t>
            </a:r>
            <a:r>
              <a:rPr lang="en-US" altLang="en-US" sz="1400"/>
              <a:t>Commercially available in the United States, and is widely used in Europe to reduce the need for unnecessary fetal surveillance in isoimmunized Rh(D)-negative women carrying an Rh(D)-negative fetus</a:t>
            </a:r>
          </a:p>
          <a:p>
            <a:pPr eaLnBrk="1" hangingPunct="1">
              <a:buFontTx/>
              <a:buAutoNum type="arabicParenR"/>
            </a:pPr>
            <a:endParaRPr lang="en-US" altLang="en-US" sz="2000">
              <a:latin typeface="Lucida Sans Unicode" pitchFamily="34" charset="0"/>
            </a:endParaRPr>
          </a:p>
          <a:p>
            <a:pPr eaLnBrk="1" hangingPunct="1">
              <a:buFontTx/>
              <a:buAutoNum type="arabicParenR"/>
            </a:pPr>
            <a:endParaRPr lang="ar-JO" altLang="en-US" sz="2000">
              <a:latin typeface="Lucida Sans Unicode"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Box 1"/>
          <p:cNvSpPr txBox="1">
            <a:spLocks noChangeArrowheads="1"/>
          </p:cNvSpPr>
          <p:nvPr/>
        </p:nvSpPr>
        <p:spPr bwMode="auto">
          <a:xfrm>
            <a:off x="0" y="0"/>
            <a:ext cx="91440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cs typeface="Arial" pitchFamily="34" charset="0"/>
              </a:defRPr>
            </a:lvl1pPr>
            <a:lvl2pPr marL="742950" indent="-285750">
              <a:defRPr sz="2300">
                <a:solidFill>
                  <a:schemeClr val="tx1"/>
                </a:solidFill>
                <a:latin typeface="Lucida Sans Unicode" pitchFamily="34" charset="0"/>
                <a:cs typeface="Arial" pitchFamily="34" charset="0"/>
              </a:defRPr>
            </a:lvl2pPr>
            <a:lvl3pPr marL="1143000">
              <a:defRPr sz="2100">
                <a:solidFill>
                  <a:schemeClr val="tx1"/>
                </a:solidFill>
                <a:latin typeface="Lucida Sans Unicode" pitchFamily="34" charset="0"/>
                <a:cs typeface="Arial" pitchFamily="34" charset="0"/>
              </a:defRPr>
            </a:lvl3pPr>
            <a:lvl4pPr marL="1600200">
              <a:defRPr sz="1900">
                <a:solidFill>
                  <a:schemeClr val="tx1"/>
                </a:solidFill>
                <a:latin typeface="Lucida Sans Unicode" pitchFamily="34" charset="0"/>
                <a:cs typeface="Arial" pitchFamily="34" charset="0"/>
              </a:defRPr>
            </a:lvl4pPr>
            <a:lvl5pPr marL="2057400">
              <a:defRPr sz="2000">
                <a:solidFill>
                  <a:schemeClr val="tx1"/>
                </a:solidFill>
                <a:latin typeface="Lucida Sans Unicode" pitchFamily="34" charset="0"/>
                <a:cs typeface="Arial" pitchFamily="34"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9pPr>
          </a:lstStyle>
          <a:p>
            <a:pPr algn="ctr" eaLnBrk="1" hangingPunct="1"/>
            <a:endParaRPr lang="en-US" altLang="en-US" sz="1800">
              <a:latin typeface="Calibri" pitchFamily="34" charset="0"/>
            </a:endParaRPr>
          </a:p>
          <a:p>
            <a:pPr algn="ctr" eaLnBrk="1" hangingPunct="1"/>
            <a:endParaRPr lang="en-US" altLang="en-US" sz="1800">
              <a:latin typeface="Calibri" pitchFamily="34" charset="0"/>
            </a:endParaRPr>
          </a:p>
          <a:p>
            <a:pPr algn="ctr" eaLnBrk="1" hangingPunct="1"/>
            <a:endParaRPr lang="en-US" altLang="en-US" sz="1800">
              <a:latin typeface="Calibri" pitchFamily="34" charset="0"/>
            </a:endParaRPr>
          </a:p>
          <a:p>
            <a:pPr algn="ctr" eaLnBrk="1" hangingPunct="1"/>
            <a:endParaRPr lang="en-US" altLang="en-US" sz="1800">
              <a:latin typeface="Calibri" pitchFamily="34" charset="0"/>
            </a:endParaRPr>
          </a:p>
          <a:p>
            <a:pPr algn="ctr" eaLnBrk="1" hangingPunct="1"/>
            <a:endParaRPr lang="en-US" altLang="en-US" sz="1800">
              <a:latin typeface="Calibri" pitchFamily="34" charset="0"/>
            </a:endParaRPr>
          </a:p>
          <a:p>
            <a:pPr algn="ctr" eaLnBrk="1" hangingPunct="1"/>
            <a:endParaRPr lang="en-US" altLang="en-US" sz="1800">
              <a:latin typeface="Calibri" pitchFamily="34" charset="0"/>
            </a:endParaRPr>
          </a:p>
          <a:p>
            <a:pPr algn="ctr" eaLnBrk="1" hangingPunct="1"/>
            <a:endParaRPr lang="en-US" altLang="en-US" sz="1800">
              <a:latin typeface="Calibri" pitchFamily="34" charset="0"/>
            </a:endParaRPr>
          </a:p>
          <a:p>
            <a:pPr algn="ctr" eaLnBrk="1" hangingPunct="1"/>
            <a:endParaRPr lang="en-US" altLang="en-US" sz="1800">
              <a:latin typeface="Calibri" pitchFamily="34" charset="0"/>
            </a:endParaRPr>
          </a:p>
          <a:p>
            <a:pPr algn="ctr" eaLnBrk="1" hangingPunct="1"/>
            <a:endParaRPr lang="en-US" altLang="en-US" sz="1800">
              <a:latin typeface="Calibri" pitchFamily="34" charset="0"/>
            </a:endParaRPr>
          </a:p>
          <a:p>
            <a:pPr algn="ctr" eaLnBrk="1" hangingPunct="1"/>
            <a:endParaRPr lang="en-US" altLang="en-US" sz="1800">
              <a:latin typeface="Calibri" pitchFamily="34" charset="0"/>
            </a:endParaRPr>
          </a:p>
          <a:p>
            <a:pPr algn="ctr" eaLnBrk="1" hangingPunct="1"/>
            <a:r>
              <a:rPr lang="en-US" altLang="en-US" sz="8800" b="1">
                <a:latin typeface="Calibri" pitchFamily="34" charset="0"/>
              </a:rPr>
              <a:t>GOOD LUCK</a:t>
            </a:r>
            <a:endParaRPr lang="ar-JO" altLang="en-US" sz="8800" b="1">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354762"/>
          </a:xfrm>
        </p:spPr>
        <p:txBody>
          <a:bodyPr wrap="square" lIns="91440" tIns="45720" rIns="91440" bIns="45720" numCol="1" anchorCtr="0" compatLnSpc="1">
            <a:prstTxWarp prst="textNoShape">
              <a:avLst/>
            </a:prstTxWarp>
          </a:bodyPr>
          <a:lstStyle/>
          <a:p>
            <a:endParaRPr lang="en-US" altLang="en-US" smtClean="0">
              <a:effectLst>
                <a:outerShdw blurRad="38100" dist="38100" dir="2700000" algn="tl">
                  <a:srgbClr val="FFFFFF"/>
                </a:outerShdw>
              </a:effectLst>
              <a:cs typeface="Arial" pitchFamily="34" charset="0"/>
            </a:endParaRPr>
          </a:p>
        </p:txBody>
      </p:sp>
      <p:pic>
        <p:nvPicPr>
          <p:cNvPr id="19458" name="Picture 2" descr="71950f616a1d58fbb0ae5c629814c4c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3886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8229600" cy="6202362"/>
          </a:xfrm>
        </p:spPr>
        <p:txBody>
          <a:bodyPr/>
          <a:lstStyle/>
          <a:p>
            <a:pPr eaLnBrk="1" fontAlgn="auto" hangingPunct="1">
              <a:spcAft>
                <a:spcPts val="0"/>
              </a:spcAft>
              <a:defRPr/>
            </a:pPr>
            <a:r>
              <a:rPr lang="en-US" smtClean="0">
                <a:latin typeface="Arial" charset="0"/>
                <a:ea typeface="+mj-ea"/>
                <a:cs typeface="Arial" charset="0"/>
              </a:rPr>
              <a:t>Terminology </a:t>
            </a:r>
            <a:br>
              <a:rPr lang="en-US" smtClean="0">
                <a:latin typeface="Arial" charset="0"/>
                <a:ea typeface="+mj-ea"/>
                <a:cs typeface="Arial" charset="0"/>
              </a:rPr>
            </a:br>
            <a:endParaRPr lang="en-US" smtClean="0">
              <a:ea typeface="+mj-ea"/>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1"/>
          <p:cNvSpPr txBox="1">
            <a:spLocks noChangeArrowheads="1"/>
          </p:cNvSpPr>
          <p:nvPr/>
        </p:nvSpPr>
        <p:spPr bwMode="auto">
          <a:xfrm>
            <a:off x="0" y="-36513"/>
            <a:ext cx="9144000" cy="658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cs typeface="Arial" pitchFamily="34" charset="0"/>
              </a:defRPr>
            </a:lvl1pPr>
            <a:lvl2pPr marL="742950" indent="-285750">
              <a:defRPr sz="2300">
                <a:solidFill>
                  <a:schemeClr val="tx1"/>
                </a:solidFill>
                <a:latin typeface="Lucida Sans Unicode" pitchFamily="34" charset="0"/>
                <a:cs typeface="Arial" pitchFamily="34" charset="0"/>
              </a:defRPr>
            </a:lvl2pPr>
            <a:lvl3pPr marL="1143000">
              <a:defRPr sz="2100">
                <a:solidFill>
                  <a:schemeClr val="tx1"/>
                </a:solidFill>
                <a:latin typeface="Lucida Sans Unicode" pitchFamily="34" charset="0"/>
                <a:cs typeface="Arial" pitchFamily="34" charset="0"/>
              </a:defRPr>
            </a:lvl3pPr>
            <a:lvl4pPr marL="1600200">
              <a:defRPr sz="1900">
                <a:solidFill>
                  <a:schemeClr val="tx1"/>
                </a:solidFill>
                <a:latin typeface="Lucida Sans Unicode" pitchFamily="34" charset="0"/>
                <a:cs typeface="Arial" pitchFamily="34" charset="0"/>
              </a:defRPr>
            </a:lvl4pPr>
            <a:lvl5pPr marL="2057400">
              <a:defRPr sz="2000">
                <a:solidFill>
                  <a:schemeClr val="tx1"/>
                </a:solidFill>
                <a:latin typeface="Lucida Sans Unicode" pitchFamily="34" charset="0"/>
                <a:cs typeface="Arial" pitchFamily="34"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9pPr>
          </a:lstStyle>
          <a:p>
            <a:pPr eaLnBrk="1" hangingPunct="1"/>
            <a:endParaRPr lang="en-US" altLang="en-US" sz="1800"/>
          </a:p>
          <a:p>
            <a:pPr eaLnBrk="1" hangingPunct="1"/>
            <a:endParaRPr lang="en-US" altLang="en-US" sz="2000">
              <a:latin typeface="Arial" pitchFamily="34" charset="0"/>
            </a:endParaRPr>
          </a:p>
          <a:p>
            <a:pPr eaLnBrk="1" hangingPunct="1"/>
            <a:r>
              <a:rPr lang="en-US" altLang="en-US" sz="2400" b="1">
                <a:solidFill>
                  <a:srgbClr val="909090"/>
                </a:solidFill>
                <a:latin typeface="Arial" pitchFamily="34" charset="0"/>
              </a:rPr>
              <a:t>Malformations</a:t>
            </a:r>
            <a:r>
              <a:rPr lang="en-US" altLang="en-US" sz="2000">
                <a:solidFill>
                  <a:srgbClr val="909090"/>
                </a:solidFill>
                <a:latin typeface="Arial" pitchFamily="34" charset="0"/>
              </a:rPr>
              <a:t> : </a:t>
            </a:r>
          </a:p>
          <a:p>
            <a:pPr eaLnBrk="1" hangingPunct="1"/>
            <a:r>
              <a:rPr lang="en-US" altLang="en-US" sz="2000">
                <a:solidFill>
                  <a:srgbClr val="909090"/>
                </a:solidFill>
                <a:latin typeface="Arial" pitchFamily="34" charset="0"/>
              </a:rPr>
              <a:t>        </a:t>
            </a:r>
            <a:r>
              <a:rPr lang="en-US" altLang="en-US" sz="2000">
                <a:latin typeface="Arial" pitchFamily="34" charset="0"/>
              </a:rPr>
              <a:t>Defects of organs or body parts due to an </a:t>
            </a:r>
            <a:r>
              <a:rPr lang="en-US" altLang="en-US" sz="2000">
                <a:solidFill>
                  <a:srgbClr val="FF0000"/>
                </a:solidFill>
                <a:latin typeface="Arial" pitchFamily="34" charset="0"/>
              </a:rPr>
              <a:t>intrinsically abnormal  </a:t>
            </a:r>
          </a:p>
          <a:p>
            <a:pPr eaLnBrk="1" hangingPunct="1"/>
            <a:r>
              <a:rPr lang="en-US" altLang="en-US" sz="2000">
                <a:solidFill>
                  <a:srgbClr val="FF0000"/>
                </a:solidFill>
                <a:latin typeface="Arial" pitchFamily="34" charset="0"/>
              </a:rPr>
              <a:t>        developmental process</a:t>
            </a:r>
            <a:r>
              <a:rPr lang="en-US" altLang="en-US" sz="2000">
                <a:latin typeface="Arial" pitchFamily="34" charset="0"/>
              </a:rPr>
              <a:t>. In this process a structure is not formed, is                                        partially formed, or is formed in an abnormal fashion.</a:t>
            </a:r>
          </a:p>
          <a:p>
            <a:pPr eaLnBrk="1" hangingPunct="1"/>
            <a:r>
              <a:rPr lang="en-US" altLang="en-US" sz="2000" b="1">
                <a:latin typeface="Arial" pitchFamily="34" charset="0"/>
              </a:rPr>
              <a:t>−</a:t>
            </a:r>
            <a:r>
              <a:rPr lang="en-US" altLang="en-US" sz="2000">
                <a:latin typeface="Arial" pitchFamily="34" charset="0"/>
              </a:rPr>
              <a:t> Malformations often result from a defect in </a:t>
            </a:r>
            <a:r>
              <a:rPr lang="en-US" altLang="en-US" sz="2000">
                <a:solidFill>
                  <a:srgbClr val="FF0000"/>
                </a:solidFill>
                <a:latin typeface="Arial" pitchFamily="34" charset="0"/>
              </a:rPr>
              <a:t>embryonic </a:t>
            </a:r>
            <a:r>
              <a:rPr lang="en-US" altLang="en-US" sz="2000" b="1">
                <a:solidFill>
                  <a:srgbClr val="FF0000"/>
                </a:solidFill>
                <a:latin typeface="Arial" pitchFamily="34" charset="0"/>
              </a:rPr>
              <a:t>development </a:t>
            </a:r>
            <a:r>
              <a:rPr lang="en-US" altLang="en-US" sz="2000">
                <a:latin typeface="Arial" pitchFamily="34" charset="0"/>
              </a:rPr>
              <a:t>due to </a:t>
            </a:r>
          </a:p>
          <a:p>
            <a:pPr eaLnBrk="1" hangingPunct="1"/>
            <a:r>
              <a:rPr lang="en-US" altLang="en-US" sz="2000">
                <a:latin typeface="Arial" pitchFamily="34" charset="0"/>
              </a:rPr>
              <a:t>   genetic or environmental forces.</a:t>
            </a:r>
          </a:p>
          <a:p>
            <a:pPr eaLnBrk="1" hangingPunct="1"/>
            <a:endParaRPr lang="en-US" altLang="en-US" sz="2000" b="1">
              <a:latin typeface="Arial" pitchFamily="34" charset="0"/>
            </a:endParaRPr>
          </a:p>
          <a:p>
            <a:pPr eaLnBrk="1" hangingPunct="1"/>
            <a:r>
              <a:rPr lang="en-US" altLang="en-US" sz="2000" b="1">
                <a:latin typeface="Arial" pitchFamily="34" charset="0"/>
              </a:rPr>
              <a:t> </a:t>
            </a:r>
            <a:r>
              <a:rPr lang="en-US" altLang="en-US" sz="2000" b="1" u="sng">
                <a:latin typeface="Arial" pitchFamily="34" charset="0"/>
              </a:rPr>
              <a:t>Classification:</a:t>
            </a:r>
          </a:p>
          <a:p>
            <a:pPr eaLnBrk="1" hangingPunct="1">
              <a:buFontTx/>
              <a:buAutoNum type="arabicParenR"/>
            </a:pPr>
            <a:r>
              <a:rPr lang="en-US" altLang="en-US" sz="2000" b="1">
                <a:solidFill>
                  <a:srgbClr val="FF0000"/>
                </a:solidFill>
                <a:latin typeface="Arial" pitchFamily="34" charset="0"/>
              </a:rPr>
              <a:t>Major </a:t>
            </a:r>
            <a:r>
              <a:rPr lang="en-US" altLang="en-US" sz="2000" b="1">
                <a:latin typeface="Arial" pitchFamily="34" charset="0"/>
              </a:rPr>
              <a:t>malformations : </a:t>
            </a:r>
            <a:r>
              <a:rPr lang="en-US" altLang="en-US" sz="2000">
                <a:latin typeface="Arial" pitchFamily="34" charset="0"/>
              </a:rPr>
              <a:t>Have medical and/or social implications &amp; </a:t>
            </a:r>
          </a:p>
          <a:p>
            <a:pPr eaLnBrk="1" hangingPunct="1"/>
            <a:r>
              <a:rPr lang="en-US" altLang="en-US" sz="2000">
                <a:latin typeface="Arial" pitchFamily="34" charset="0"/>
              </a:rPr>
              <a:t>                                               often require surgical repair.</a:t>
            </a:r>
          </a:p>
          <a:p>
            <a:pPr eaLnBrk="1" hangingPunct="1"/>
            <a:endParaRPr lang="en-US" altLang="en-US" sz="2000">
              <a:latin typeface="Arial" pitchFamily="34" charset="0"/>
            </a:endParaRPr>
          </a:p>
          <a:p>
            <a:pPr eaLnBrk="1" hangingPunct="1"/>
            <a:r>
              <a:rPr lang="en-US" altLang="en-US" sz="2000">
                <a:latin typeface="Arial" pitchFamily="34" charset="0"/>
              </a:rPr>
              <a:t>      NTDs:  Meningomyelocele or orofacial clefting (cleft lip and palate)</a:t>
            </a:r>
          </a:p>
          <a:p>
            <a:pPr eaLnBrk="1" hangingPunct="1"/>
            <a:endParaRPr lang="en-US" altLang="en-US" sz="2000">
              <a:latin typeface="Arial" pitchFamily="34" charset="0"/>
            </a:endParaRPr>
          </a:p>
          <a:p>
            <a:pPr eaLnBrk="1" hangingPunct="1"/>
            <a:r>
              <a:rPr lang="en-US" altLang="en-US" sz="2000" b="1">
                <a:solidFill>
                  <a:srgbClr val="FF0000"/>
                </a:solidFill>
                <a:latin typeface="Arial" pitchFamily="34" charset="0"/>
              </a:rPr>
              <a:t>2)</a:t>
            </a:r>
            <a:r>
              <a:rPr lang="en-US" altLang="en-US" sz="2000" b="1">
                <a:latin typeface="Arial" pitchFamily="34" charset="0"/>
              </a:rPr>
              <a:t> </a:t>
            </a:r>
            <a:r>
              <a:rPr lang="en-US" altLang="en-US" sz="2000" b="1">
                <a:solidFill>
                  <a:srgbClr val="FF0000"/>
                </a:solidFill>
                <a:latin typeface="Arial" pitchFamily="34" charset="0"/>
              </a:rPr>
              <a:t> Minor </a:t>
            </a:r>
            <a:r>
              <a:rPr lang="en-US" altLang="en-US" sz="2000" b="1">
                <a:latin typeface="Arial" pitchFamily="34" charset="0"/>
              </a:rPr>
              <a:t>malformations : </a:t>
            </a:r>
            <a:r>
              <a:rPr lang="en-US" altLang="en-US" sz="2000">
                <a:latin typeface="Arial" pitchFamily="34" charset="0"/>
              </a:rPr>
              <a:t>Have mostly cosmetic significance, rarely medically </a:t>
            </a:r>
          </a:p>
          <a:p>
            <a:pPr eaLnBrk="1" hangingPunct="1"/>
            <a:r>
              <a:rPr lang="en-US" altLang="en-US" sz="2000">
                <a:latin typeface="Arial" pitchFamily="34" charset="0"/>
              </a:rPr>
              <a:t>                                                significant or require surgical intervention and  might represent part of the normal variation in the general population.</a:t>
            </a:r>
          </a:p>
          <a:p>
            <a:pPr eaLnBrk="1" hangingPunct="1"/>
            <a:endParaRPr lang="en-US" altLang="en-US" sz="2000">
              <a:latin typeface="Arial" pitchFamily="34" charset="0"/>
            </a:endParaRPr>
          </a:p>
          <a:p>
            <a:pPr eaLnBrk="1" hangingPunct="1"/>
            <a:r>
              <a:rPr lang="en-US" altLang="en-US" sz="2000">
                <a:latin typeface="Arial" pitchFamily="34" charset="0"/>
              </a:rPr>
              <a:t>E.g, ear tags, clinodactyly (incurving of the fifth finger), and single transverse palmar creases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0"/>
            <a:ext cx="9144000" cy="64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sz="2400" b="1">
              <a:latin typeface="Lucida Sans Unicode" pitchFamily="34" charset="0"/>
            </a:endParaRPr>
          </a:p>
          <a:p>
            <a:pPr eaLnBrk="1" hangingPunct="1"/>
            <a:endParaRPr lang="en-US" altLang="en-US" sz="2400" b="1">
              <a:latin typeface="Lucida Sans Unicode" pitchFamily="34" charset="0"/>
            </a:endParaRPr>
          </a:p>
          <a:p>
            <a:pPr eaLnBrk="1" hangingPunct="1"/>
            <a:endParaRPr lang="en-US" altLang="en-US" sz="2400" b="1">
              <a:latin typeface="Lucida Sans Unicode" pitchFamily="34" charset="0"/>
            </a:endParaRPr>
          </a:p>
          <a:p>
            <a:pPr eaLnBrk="1" hangingPunct="1"/>
            <a:r>
              <a:rPr lang="en-US" altLang="en-US" sz="2400" b="1">
                <a:solidFill>
                  <a:srgbClr val="909090"/>
                </a:solidFill>
              </a:rPr>
              <a:t>Deformations</a:t>
            </a:r>
            <a:r>
              <a:rPr lang="en-US" altLang="en-US">
                <a:solidFill>
                  <a:srgbClr val="909090"/>
                </a:solidFill>
              </a:rPr>
              <a:t> </a:t>
            </a:r>
            <a:r>
              <a:rPr lang="en-US" altLang="en-US"/>
              <a:t>: </a:t>
            </a:r>
            <a:r>
              <a:rPr lang="en-US" altLang="en-US" sz="2000"/>
              <a:t>Abnormalities of the </a:t>
            </a:r>
            <a:r>
              <a:rPr lang="en-US" altLang="en-US" sz="2000" b="1"/>
              <a:t>position</a:t>
            </a:r>
            <a:r>
              <a:rPr lang="en-US" altLang="en-US" sz="2000"/>
              <a:t> of body parts due to </a:t>
            </a:r>
            <a:r>
              <a:rPr lang="en-US" altLang="en-US" sz="2000">
                <a:solidFill>
                  <a:srgbClr val="FF0000"/>
                </a:solidFill>
              </a:rPr>
              <a:t>extrinsic </a:t>
            </a:r>
          </a:p>
          <a:p>
            <a:pPr eaLnBrk="1" hangingPunct="1"/>
            <a:r>
              <a:rPr lang="en-US" altLang="en-US" sz="2000">
                <a:solidFill>
                  <a:srgbClr val="FF0000"/>
                </a:solidFill>
              </a:rPr>
              <a:t>                                 intrauterine mechanical forces</a:t>
            </a:r>
            <a:r>
              <a:rPr lang="en-US" altLang="en-US" sz="2000"/>
              <a:t> that modify a normally</a:t>
            </a:r>
          </a:p>
          <a:p>
            <a:pPr eaLnBrk="1" hangingPunct="1"/>
            <a:r>
              <a:rPr lang="en-US" altLang="en-US" sz="2000"/>
              <a:t>                                 formed structure.</a:t>
            </a:r>
          </a:p>
          <a:p>
            <a:pPr eaLnBrk="1" hangingPunct="1"/>
            <a:r>
              <a:rPr lang="en-US" altLang="en-US" sz="2000" b="1"/>
              <a:t>−</a:t>
            </a:r>
            <a:r>
              <a:rPr lang="en-US" altLang="en-US" sz="2000"/>
              <a:t> Intrauterine forces: Decreased amniotic fluid, uterine tumors, and uterine </a:t>
            </a:r>
          </a:p>
          <a:p>
            <a:pPr eaLnBrk="1" hangingPunct="1"/>
            <a:r>
              <a:rPr lang="en-US" altLang="en-US" sz="2000"/>
              <a:t>   malformations (eg, bicornuate or septated uterus) can lead to fetal</a:t>
            </a:r>
          </a:p>
          <a:p>
            <a:pPr eaLnBrk="1" hangingPunct="1"/>
            <a:r>
              <a:rPr lang="en-US" altLang="en-US" sz="2000"/>
              <a:t>   compression. </a:t>
            </a:r>
          </a:p>
          <a:p>
            <a:pPr eaLnBrk="1" hangingPunct="1"/>
            <a:r>
              <a:rPr lang="en-US" altLang="en-US" sz="2000"/>
              <a:t>   Fetal crowding due to multiple gestations. </a:t>
            </a:r>
          </a:p>
          <a:p>
            <a:pPr eaLnBrk="1" hangingPunct="1"/>
            <a:endParaRPr lang="en-US" altLang="en-US" sz="2000"/>
          </a:p>
          <a:p>
            <a:pPr eaLnBrk="1" hangingPunct="1"/>
            <a:r>
              <a:rPr lang="en-US" altLang="en-US" sz="2000" b="1"/>
              <a:t>−</a:t>
            </a:r>
            <a:r>
              <a:rPr lang="en-US" altLang="en-US" sz="2000"/>
              <a:t> Common deformations: Clubfoot, congenital dysplasia of the hip (CDH), </a:t>
            </a:r>
          </a:p>
          <a:p>
            <a:pPr eaLnBrk="1" hangingPunct="1"/>
            <a:r>
              <a:rPr lang="en-US" altLang="en-US" sz="2000"/>
              <a:t>   and plagiocephaly (lopsided or flattened skull due to compression).</a:t>
            </a:r>
          </a:p>
          <a:p>
            <a:pPr eaLnBrk="1" hangingPunct="1"/>
            <a:endParaRPr lang="en-US" altLang="en-US" sz="2000"/>
          </a:p>
          <a:p>
            <a:pPr eaLnBrk="1" hangingPunct="1"/>
            <a:r>
              <a:rPr lang="en-US" altLang="en-US" sz="2000" b="1"/>
              <a:t>−</a:t>
            </a:r>
            <a:r>
              <a:rPr lang="en-US" altLang="en-US" sz="2000"/>
              <a:t> These often can be corrected by physical therapy, casting, or the use of a</a:t>
            </a:r>
          </a:p>
          <a:p>
            <a:pPr eaLnBrk="1" hangingPunct="1"/>
            <a:r>
              <a:rPr lang="en-US" altLang="en-US" sz="2000"/>
              <a:t>   special helmet to remodel the skull while the fontanelles are still open.</a:t>
            </a:r>
          </a:p>
          <a:p>
            <a:pPr eaLnBrk="1" hangingPunct="1"/>
            <a:endParaRPr lang="en-US" altLang="en-US" sz="2000">
              <a:latin typeface="Lucida Sans Unicode" pitchFamily="34" charset="0"/>
            </a:endParaRPr>
          </a:p>
          <a:p>
            <a:pPr eaLnBrk="1" hangingPunct="1"/>
            <a:endParaRPr lang="en-US" altLang="en-US">
              <a:latin typeface="Lucida Sans Unicode" pitchFamily="34" charset="0"/>
            </a:endParaRPr>
          </a:p>
          <a:p>
            <a:pPr eaLnBrk="1" hangingPunct="1"/>
            <a:endParaRPr lang="en-US" altLang="en-US">
              <a:latin typeface="Lucida Sans Unicode" pitchFamily="34" charset="0"/>
            </a:endParaRPr>
          </a:p>
          <a:p>
            <a:pPr eaLnBrk="1" hangingPunct="1"/>
            <a:endParaRPr lang="ar-JO" altLang="en-US">
              <a:latin typeface="Lucida Sans Unicode"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195</TotalTime>
  <Words>3294</Words>
  <Application>Microsoft Office PowerPoint</Application>
  <PresentationFormat>On-screen Show (4:3)</PresentationFormat>
  <Paragraphs>628</Paragraphs>
  <Slides>52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Lucida Sans Unicode</vt:lpstr>
      <vt:lpstr>Wingdings 3</vt:lpstr>
      <vt:lpstr>Verdana</vt:lpstr>
      <vt:lpstr>Wingdings 2</vt:lpstr>
      <vt:lpstr>Calibri</vt:lpstr>
      <vt:lpstr>Concourse</vt:lpstr>
      <vt:lpstr>Prenatal screening and diagnosis of congenital anomalies</vt:lpstr>
      <vt:lpstr>PowerPoint Presentation</vt:lpstr>
      <vt:lpstr>PowerPoint Presentation</vt:lpstr>
      <vt:lpstr>PowerPoint Presentation</vt:lpstr>
      <vt:lpstr>PowerPoint Presentation</vt:lpstr>
      <vt:lpstr>PowerPoint Presentation</vt:lpstr>
      <vt:lpstr>Terminology  </vt:lpstr>
      <vt:lpstr>PowerPoint Presentation</vt:lpstr>
      <vt:lpstr>PowerPoint Presentation</vt:lpstr>
      <vt:lpstr>PowerPoint Presentation</vt:lpstr>
      <vt:lpstr>PowerPoint Presentation</vt:lpstr>
      <vt:lpstr>PowerPoint Presentation</vt:lpstr>
      <vt:lpstr>                                      Potter Sequence:                                       P Pulmonary Hypoplasia                                       O Oligohydramnios                                       T  Twisted skin(wrinkling skin)                                       T  Twisted face(POTTER face)                                       E  Extremities defects                                       R  Renal Agenesis (Bilateral)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Prenatal screening and diagnosis of congenital anomalies</dc:title>
  <dc:creator>Microsoft Office User</dc:creator>
  <cp:lastModifiedBy>Rabai </cp:lastModifiedBy>
  <cp:revision>2</cp:revision>
  <dcterms:created xsi:type="dcterms:W3CDTF">2017-12-02T08:19:52Z</dcterms:created>
  <dcterms:modified xsi:type="dcterms:W3CDTF">2021-02-11T23:40:42Z</dcterms:modified>
</cp:coreProperties>
</file>