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87" r:id="rId6"/>
    <p:sldId id="301" r:id="rId7"/>
    <p:sldId id="265" r:id="rId8"/>
    <p:sldId id="290" r:id="rId9"/>
    <p:sldId id="305" r:id="rId10"/>
    <p:sldId id="307" r:id="rId11"/>
    <p:sldId id="302" r:id="rId12"/>
    <p:sldId id="289" r:id="rId13"/>
    <p:sldId id="269" r:id="rId14"/>
    <p:sldId id="267" r:id="rId15"/>
    <p:sldId id="292" r:id="rId16"/>
    <p:sldId id="268" r:id="rId17"/>
    <p:sldId id="293" r:id="rId18"/>
    <p:sldId id="271" r:id="rId19"/>
    <p:sldId id="294" r:id="rId20"/>
    <p:sldId id="311" r:id="rId21"/>
    <p:sldId id="272" r:id="rId22"/>
    <p:sldId id="309" r:id="rId23"/>
    <p:sldId id="308" r:id="rId24"/>
    <p:sldId id="295" r:id="rId25"/>
    <p:sldId id="296" r:id="rId26"/>
    <p:sldId id="281" r:id="rId27"/>
    <p:sldId id="282" r:id="rId28"/>
    <p:sldId id="283" r:id="rId29"/>
    <p:sldId id="284" r:id="rId30"/>
    <p:sldId id="297" r:id="rId31"/>
    <p:sldId id="277" r:id="rId32"/>
    <p:sldId id="285" r:id="rId33"/>
    <p:sldId id="286" r:id="rId34"/>
    <p:sldId id="291" r:id="rId35"/>
    <p:sldId id="298" r:id="rId36"/>
    <p:sldId id="31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p:scale>
          <a:sx n="50" d="100"/>
          <a:sy n="50" d="100"/>
        </p:scale>
        <p:origin x="1872"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60EB8-22B8-42BA-B9A8-69DA0AAF06C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B31E9D2D-7C84-4EBF-8855-EA924EB20725}">
      <dgm:prSet phldrT="[Text]"/>
      <dgm:spPr/>
      <dgm:t>
        <a:bodyPr/>
        <a:lstStyle/>
        <a:p>
          <a:r>
            <a:rPr lang="en-GB" b="1" dirty="0"/>
            <a:t>Policy</a:t>
          </a:r>
        </a:p>
      </dgm:t>
    </dgm:pt>
    <dgm:pt modelId="{62648000-BF73-4151-B71B-FCAF271C1FAB}" type="parTrans" cxnId="{61D898FB-8105-4982-839A-D394B07818F0}">
      <dgm:prSet/>
      <dgm:spPr/>
      <dgm:t>
        <a:bodyPr/>
        <a:lstStyle/>
        <a:p>
          <a:endParaRPr lang="en-GB"/>
        </a:p>
      </dgm:t>
    </dgm:pt>
    <dgm:pt modelId="{AE16A222-D3A0-4049-B5CB-ABD91EB5ADB6}" type="sibTrans" cxnId="{61D898FB-8105-4982-839A-D394B07818F0}">
      <dgm:prSet/>
      <dgm:spPr/>
      <dgm:t>
        <a:bodyPr/>
        <a:lstStyle/>
        <a:p>
          <a:endParaRPr lang="en-GB"/>
        </a:p>
      </dgm:t>
    </dgm:pt>
    <dgm:pt modelId="{5917D55C-0515-4E6A-870A-5155855C2016}">
      <dgm:prSet phldrT="[Text]"/>
      <dgm:spPr>
        <a:ln>
          <a:solidFill>
            <a:schemeClr val="accent2">
              <a:lumMod val="75000"/>
              <a:alpha val="90000"/>
            </a:schemeClr>
          </a:solidFill>
        </a:ln>
      </dgm:spPr>
      <dgm:t>
        <a:bodyPr/>
        <a:lstStyle/>
        <a:p>
          <a:r>
            <a:rPr lang="en-GB" b="1" dirty="0"/>
            <a:t>Usually expressed in broad </a:t>
          </a:r>
          <a:r>
            <a:rPr lang="en-GB" b="1" dirty="0" smtClean="0"/>
            <a:t>terms</a:t>
          </a:r>
          <a:r>
            <a:rPr lang="ar-JO" b="1" dirty="0" smtClean="0"/>
            <a:t> عادة ما يتم التعبير عنها بعبارات عامة</a:t>
          </a:r>
          <a:endParaRPr lang="en-GB" b="1" dirty="0"/>
        </a:p>
      </dgm:t>
    </dgm:pt>
    <dgm:pt modelId="{0374EB1C-78A4-44DB-A90F-36A80FA26B89}" type="parTrans" cxnId="{EDC19496-2655-43DC-AF03-51011A58C662}">
      <dgm:prSet/>
      <dgm:spPr/>
      <dgm:t>
        <a:bodyPr/>
        <a:lstStyle/>
        <a:p>
          <a:endParaRPr lang="en-GB"/>
        </a:p>
      </dgm:t>
    </dgm:pt>
    <dgm:pt modelId="{45A22749-12EA-4D15-9646-44882D7653FF}" type="sibTrans" cxnId="{EDC19496-2655-43DC-AF03-51011A58C662}">
      <dgm:prSet/>
      <dgm:spPr/>
      <dgm:t>
        <a:bodyPr/>
        <a:lstStyle/>
        <a:p>
          <a:endParaRPr lang="en-GB"/>
        </a:p>
      </dgm:t>
    </dgm:pt>
    <dgm:pt modelId="{242726AE-F913-4518-B9E5-0B096A1702CC}">
      <dgm:prSet phldrT="[Text]"/>
      <dgm:spPr/>
      <dgm:t>
        <a:bodyPr/>
        <a:lstStyle/>
        <a:p>
          <a:r>
            <a:rPr lang="en-GB" b="1" dirty="0"/>
            <a:t>Procedure</a:t>
          </a:r>
        </a:p>
      </dgm:t>
    </dgm:pt>
    <dgm:pt modelId="{B3AE1E49-565E-425F-B8DA-611415013F91}" type="parTrans" cxnId="{05526C18-B4BE-4DF9-B67B-93BA950529B4}">
      <dgm:prSet/>
      <dgm:spPr/>
      <dgm:t>
        <a:bodyPr/>
        <a:lstStyle/>
        <a:p>
          <a:endParaRPr lang="en-GB"/>
        </a:p>
      </dgm:t>
    </dgm:pt>
    <dgm:pt modelId="{76BAD7ED-E87A-4A70-8C16-77FFC2603068}" type="sibTrans" cxnId="{05526C18-B4BE-4DF9-B67B-93BA950529B4}">
      <dgm:prSet/>
      <dgm:spPr/>
      <dgm:t>
        <a:bodyPr/>
        <a:lstStyle/>
        <a:p>
          <a:endParaRPr lang="en-GB"/>
        </a:p>
      </dgm:t>
    </dgm:pt>
    <dgm:pt modelId="{88C4F8D4-8F91-4C8B-B98E-45024EE36401}">
      <dgm:prSet phldrT="[Text]"/>
      <dgm:spPr>
        <a:ln>
          <a:solidFill>
            <a:schemeClr val="accent3">
              <a:alpha val="90000"/>
            </a:schemeClr>
          </a:solidFill>
        </a:ln>
      </dgm:spPr>
      <dgm:t>
        <a:bodyPr/>
        <a:lstStyle/>
        <a:p>
          <a:r>
            <a:rPr lang="en-GB" dirty="0"/>
            <a:t>Usually stated in detail</a:t>
          </a:r>
        </a:p>
      </dgm:t>
    </dgm:pt>
    <dgm:pt modelId="{D3631987-C26C-454D-8DE0-977EDD33309D}" type="parTrans" cxnId="{F073D0D8-9A19-4F8D-8266-E3F38163FDC7}">
      <dgm:prSet/>
      <dgm:spPr/>
      <dgm:t>
        <a:bodyPr/>
        <a:lstStyle/>
        <a:p>
          <a:endParaRPr lang="en-GB"/>
        </a:p>
      </dgm:t>
    </dgm:pt>
    <dgm:pt modelId="{CA5DBF9B-8F12-4815-A463-0341836D8054}" type="sibTrans" cxnId="{F073D0D8-9A19-4F8D-8266-E3F38163FDC7}">
      <dgm:prSet/>
      <dgm:spPr/>
      <dgm:t>
        <a:bodyPr/>
        <a:lstStyle/>
        <a:p>
          <a:endParaRPr lang="en-GB"/>
        </a:p>
      </dgm:t>
    </dgm:pt>
    <dgm:pt modelId="{AA97CDA8-1B3B-4CE2-974A-E44BBEB03F15}">
      <dgm:prSet phldrT="[Text]"/>
      <dgm:spPr>
        <a:ln>
          <a:solidFill>
            <a:schemeClr val="accent3">
              <a:alpha val="90000"/>
            </a:schemeClr>
          </a:solidFill>
        </a:ln>
      </dgm:spPr>
      <dgm:t>
        <a:bodyPr/>
        <a:lstStyle/>
        <a:p>
          <a:r>
            <a:rPr lang="en-GB" dirty="0"/>
            <a:t>States “How” and “Who” and “When”</a:t>
          </a:r>
        </a:p>
      </dgm:t>
    </dgm:pt>
    <dgm:pt modelId="{E4012B2B-B632-4110-9728-91C09639B341}" type="parTrans" cxnId="{1FC222A3-5D2D-40C6-A836-64718EC5D1F6}">
      <dgm:prSet/>
      <dgm:spPr/>
      <dgm:t>
        <a:bodyPr/>
        <a:lstStyle/>
        <a:p>
          <a:endParaRPr lang="en-GB"/>
        </a:p>
      </dgm:t>
    </dgm:pt>
    <dgm:pt modelId="{A9608154-E772-4C6A-8A48-6E6F59756A18}" type="sibTrans" cxnId="{1FC222A3-5D2D-40C6-A836-64718EC5D1F6}">
      <dgm:prSet/>
      <dgm:spPr/>
      <dgm:t>
        <a:bodyPr/>
        <a:lstStyle/>
        <a:p>
          <a:endParaRPr lang="en-GB"/>
        </a:p>
      </dgm:t>
    </dgm:pt>
    <dgm:pt modelId="{80E27836-EF74-45EA-A538-11F568F44BF3}">
      <dgm:prSet phldrT="[Text]"/>
      <dgm:spPr>
        <a:ln>
          <a:solidFill>
            <a:schemeClr val="accent2">
              <a:lumMod val="75000"/>
              <a:alpha val="90000"/>
            </a:schemeClr>
          </a:solidFill>
        </a:ln>
      </dgm:spPr>
      <dgm:t>
        <a:bodyPr/>
        <a:lstStyle/>
        <a:p>
          <a:r>
            <a:rPr lang="en-GB" b="1" dirty="0"/>
            <a:t>States “what” or “why”</a:t>
          </a:r>
        </a:p>
      </dgm:t>
    </dgm:pt>
    <dgm:pt modelId="{FD807789-2141-4B90-88AC-198490A64FDE}" type="parTrans" cxnId="{9CBB4C9D-08BD-432E-BF52-49C4270AFBE2}">
      <dgm:prSet/>
      <dgm:spPr/>
      <dgm:t>
        <a:bodyPr/>
        <a:lstStyle/>
        <a:p>
          <a:endParaRPr lang="en-GB"/>
        </a:p>
      </dgm:t>
    </dgm:pt>
    <dgm:pt modelId="{8687E8BA-EC99-4C69-994B-DF3249AC01AD}" type="sibTrans" cxnId="{9CBB4C9D-08BD-432E-BF52-49C4270AFBE2}">
      <dgm:prSet/>
      <dgm:spPr/>
      <dgm:t>
        <a:bodyPr/>
        <a:lstStyle/>
        <a:p>
          <a:endParaRPr lang="en-GB"/>
        </a:p>
      </dgm:t>
    </dgm:pt>
    <dgm:pt modelId="{DDDE9665-998A-4B52-A015-EA9071D36DE9}">
      <dgm:prSet phldrT="[Text]"/>
      <dgm:spPr>
        <a:ln>
          <a:solidFill>
            <a:schemeClr val="accent2">
              <a:lumMod val="75000"/>
              <a:alpha val="90000"/>
            </a:schemeClr>
          </a:solidFill>
        </a:ln>
      </dgm:spPr>
      <dgm:t>
        <a:bodyPr/>
        <a:lstStyle/>
        <a:p>
          <a:r>
            <a:rPr lang="en-GB" b="1" dirty="0"/>
            <a:t>Changes less frequently</a:t>
          </a:r>
        </a:p>
      </dgm:t>
    </dgm:pt>
    <dgm:pt modelId="{8BB06CF7-0896-43F3-98AC-649A47F31262}" type="parTrans" cxnId="{871CA31B-AC7A-4B9E-A3C4-015AD8583A94}">
      <dgm:prSet/>
      <dgm:spPr/>
      <dgm:t>
        <a:bodyPr/>
        <a:lstStyle/>
        <a:p>
          <a:endParaRPr lang="en-GB"/>
        </a:p>
      </dgm:t>
    </dgm:pt>
    <dgm:pt modelId="{163EEDBB-6B23-4100-A1FA-68B85AB30994}" type="sibTrans" cxnId="{871CA31B-AC7A-4B9E-A3C4-015AD8583A94}">
      <dgm:prSet/>
      <dgm:spPr/>
      <dgm:t>
        <a:bodyPr/>
        <a:lstStyle/>
        <a:p>
          <a:endParaRPr lang="en-GB"/>
        </a:p>
      </dgm:t>
    </dgm:pt>
    <dgm:pt modelId="{8CDACFD9-28AB-4A7F-BE39-588692D9B160}">
      <dgm:prSet phldrT="[Text]"/>
      <dgm:spPr>
        <a:ln>
          <a:solidFill>
            <a:schemeClr val="accent2">
              <a:lumMod val="75000"/>
              <a:alpha val="90000"/>
            </a:schemeClr>
          </a:solidFill>
        </a:ln>
      </dgm:spPr>
      <dgm:t>
        <a:bodyPr/>
        <a:lstStyle/>
        <a:p>
          <a:r>
            <a:rPr lang="en-GB" b="1" dirty="0"/>
            <a:t>Describes values, philosophy of the organization</a:t>
          </a:r>
        </a:p>
      </dgm:t>
    </dgm:pt>
    <dgm:pt modelId="{60842205-FBA2-485D-9A84-9203D4AEE62A}" type="parTrans" cxnId="{5EFDD2A1-0DDB-40E4-9F3B-E8274E74B5AA}">
      <dgm:prSet/>
      <dgm:spPr/>
      <dgm:t>
        <a:bodyPr/>
        <a:lstStyle/>
        <a:p>
          <a:endParaRPr lang="en-GB"/>
        </a:p>
      </dgm:t>
    </dgm:pt>
    <dgm:pt modelId="{740F72C3-D12F-4A91-B90A-86F7A99B5BA2}" type="sibTrans" cxnId="{5EFDD2A1-0DDB-40E4-9F3B-E8274E74B5AA}">
      <dgm:prSet/>
      <dgm:spPr/>
      <dgm:t>
        <a:bodyPr/>
        <a:lstStyle/>
        <a:p>
          <a:endParaRPr lang="en-GB"/>
        </a:p>
      </dgm:t>
    </dgm:pt>
    <dgm:pt modelId="{F20E5328-BA2C-40AB-9D3F-7E9A84F13110}">
      <dgm:prSet phldrT="[Text]"/>
      <dgm:spPr>
        <a:ln>
          <a:solidFill>
            <a:schemeClr val="accent3">
              <a:alpha val="90000"/>
            </a:schemeClr>
          </a:solidFill>
        </a:ln>
      </dgm:spPr>
      <dgm:t>
        <a:bodyPr/>
        <a:lstStyle/>
        <a:p>
          <a:r>
            <a:rPr lang="en-GB" dirty="0"/>
            <a:t>Prone to change</a:t>
          </a:r>
        </a:p>
      </dgm:t>
    </dgm:pt>
    <dgm:pt modelId="{E83C696B-CA47-4028-9CC2-939D2FAD98BD}" type="parTrans" cxnId="{3C255DBD-F99E-4D70-916E-59D8B3E9653C}">
      <dgm:prSet/>
      <dgm:spPr/>
      <dgm:t>
        <a:bodyPr/>
        <a:lstStyle/>
        <a:p>
          <a:endParaRPr lang="en-GB"/>
        </a:p>
      </dgm:t>
    </dgm:pt>
    <dgm:pt modelId="{019849B6-B260-46BB-8A54-9AEB39BFF046}" type="sibTrans" cxnId="{3C255DBD-F99E-4D70-916E-59D8B3E9653C}">
      <dgm:prSet/>
      <dgm:spPr/>
      <dgm:t>
        <a:bodyPr/>
        <a:lstStyle/>
        <a:p>
          <a:endParaRPr lang="en-GB"/>
        </a:p>
      </dgm:t>
    </dgm:pt>
    <dgm:pt modelId="{19337A49-47C5-422B-A3B6-834ADF8B2838}">
      <dgm:prSet phldrT="[Text]"/>
      <dgm:spPr>
        <a:ln>
          <a:solidFill>
            <a:schemeClr val="accent3">
              <a:alpha val="90000"/>
            </a:schemeClr>
          </a:solidFill>
        </a:ln>
      </dgm:spPr>
      <dgm:t>
        <a:bodyPr/>
        <a:lstStyle/>
        <a:p>
          <a:r>
            <a:rPr lang="en-GB" dirty="0"/>
            <a:t>Describes process</a:t>
          </a:r>
        </a:p>
      </dgm:t>
    </dgm:pt>
    <dgm:pt modelId="{549B38DF-F20C-49F9-B72B-363226CAFF4F}" type="parTrans" cxnId="{8DAF346B-6CF3-4F2B-8E99-3D632C7CD1A9}">
      <dgm:prSet/>
      <dgm:spPr/>
      <dgm:t>
        <a:bodyPr/>
        <a:lstStyle/>
        <a:p>
          <a:endParaRPr lang="en-GB"/>
        </a:p>
      </dgm:t>
    </dgm:pt>
    <dgm:pt modelId="{7E367A24-3F50-411D-B30D-C38026DB7574}" type="sibTrans" cxnId="{8DAF346B-6CF3-4F2B-8E99-3D632C7CD1A9}">
      <dgm:prSet/>
      <dgm:spPr/>
      <dgm:t>
        <a:bodyPr/>
        <a:lstStyle/>
        <a:p>
          <a:endParaRPr lang="en-GB"/>
        </a:p>
      </dgm:t>
    </dgm:pt>
    <dgm:pt modelId="{C0F1A7AF-B157-4655-8EC5-9C59AE500440}">
      <dgm:prSet phldrT="[Text]"/>
      <dgm:spPr>
        <a:ln>
          <a:solidFill>
            <a:schemeClr val="accent2">
              <a:lumMod val="75000"/>
              <a:alpha val="90000"/>
            </a:schemeClr>
          </a:solidFill>
        </a:ln>
      </dgm:spPr>
      <dgm:t>
        <a:bodyPr/>
        <a:lstStyle/>
        <a:p>
          <a:r>
            <a:rPr lang="ar-JO" b="1" dirty="0" smtClean="0"/>
            <a:t>تنص على "ماذا" أو "لماذا"</a:t>
          </a:r>
          <a:endParaRPr lang="en-GB" b="1" dirty="0"/>
        </a:p>
      </dgm:t>
    </dgm:pt>
    <dgm:pt modelId="{9C0C5E01-534A-41D6-AA14-0EFFB8883D3A}" type="parTrans" cxnId="{A9CF13C8-39AD-4013-9D58-C659E63C4C95}">
      <dgm:prSet/>
      <dgm:spPr/>
      <dgm:t>
        <a:bodyPr/>
        <a:lstStyle/>
        <a:p>
          <a:endParaRPr lang="en-US"/>
        </a:p>
      </dgm:t>
    </dgm:pt>
    <dgm:pt modelId="{F7D2F830-8128-49E9-92E0-DA59609A0CF2}" type="sibTrans" cxnId="{A9CF13C8-39AD-4013-9D58-C659E63C4C95}">
      <dgm:prSet/>
      <dgm:spPr/>
      <dgm:t>
        <a:bodyPr/>
        <a:lstStyle/>
        <a:p>
          <a:endParaRPr lang="en-US"/>
        </a:p>
      </dgm:t>
    </dgm:pt>
    <dgm:pt modelId="{298EBA3A-8E38-4E73-BE52-AD65CD2D7029}">
      <dgm:prSet phldrT="[Text]"/>
      <dgm:spPr>
        <a:ln>
          <a:solidFill>
            <a:schemeClr val="accent2">
              <a:lumMod val="75000"/>
              <a:alpha val="90000"/>
            </a:schemeClr>
          </a:solidFill>
        </a:ln>
      </dgm:spPr>
      <dgm:t>
        <a:bodyPr/>
        <a:lstStyle/>
        <a:p>
          <a:r>
            <a:rPr lang="ar-JO" b="1" dirty="0" smtClean="0"/>
            <a:t>يتغير بشكل أقل</a:t>
          </a:r>
          <a:endParaRPr lang="en-GB" b="1" dirty="0"/>
        </a:p>
      </dgm:t>
    </dgm:pt>
    <dgm:pt modelId="{994D4BBA-5969-4BFA-9509-74B950572E78}" type="parTrans" cxnId="{FAE6960F-6A47-48C8-9CB1-8249BCB88E02}">
      <dgm:prSet/>
      <dgm:spPr/>
      <dgm:t>
        <a:bodyPr/>
        <a:lstStyle/>
        <a:p>
          <a:endParaRPr lang="en-US"/>
        </a:p>
      </dgm:t>
    </dgm:pt>
    <dgm:pt modelId="{CAD96EA6-E625-4C22-BEA1-8B3BACA09E91}" type="sibTrans" cxnId="{FAE6960F-6A47-48C8-9CB1-8249BCB88E02}">
      <dgm:prSet/>
      <dgm:spPr/>
      <dgm:t>
        <a:bodyPr/>
        <a:lstStyle/>
        <a:p>
          <a:endParaRPr lang="en-US"/>
        </a:p>
      </dgm:t>
    </dgm:pt>
    <dgm:pt modelId="{D20C8718-721D-4438-859A-0559B3D6F5B6}">
      <dgm:prSet phldrT="[Text]"/>
      <dgm:spPr>
        <a:ln>
          <a:solidFill>
            <a:schemeClr val="accent2">
              <a:lumMod val="75000"/>
              <a:alpha val="90000"/>
            </a:schemeClr>
          </a:solidFill>
        </a:ln>
      </dgm:spPr>
      <dgm:t>
        <a:bodyPr/>
        <a:lstStyle/>
        <a:p>
          <a:r>
            <a:rPr lang="ar-JO" b="1" dirty="0" smtClean="0"/>
            <a:t>يصف قيم وفلسفة المنظمة</a:t>
          </a:r>
          <a:endParaRPr lang="en-GB" b="1" dirty="0"/>
        </a:p>
      </dgm:t>
    </dgm:pt>
    <dgm:pt modelId="{52D31A72-4F98-4AC8-A061-D74CE5138800}" type="parTrans" cxnId="{EED17FD8-603C-43AC-8F51-9829A418F759}">
      <dgm:prSet/>
      <dgm:spPr/>
      <dgm:t>
        <a:bodyPr/>
        <a:lstStyle/>
        <a:p>
          <a:endParaRPr lang="en-US"/>
        </a:p>
      </dgm:t>
    </dgm:pt>
    <dgm:pt modelId="{DE0F6B9C-4ECE-4C0A-ABC4-71BEC1F1AD80}" type="sibTrans" cxnId="{EED17FD8-603C-43AC-8F51-9829A418F759}">
      <dgm:prSet/>
      <dgm:spPr/>
      <dgm:t>
        <a:bodyPr/>
        <a:lstStyle/>
        <a:p>
          <a:endParaRPr lang="en-US"/>
        </a:p>
      </dgm:t>
    </dgm:pt>
    <dgm:pt modelId="{BF11CC1A-2178-4957-9B00-FEBF625A0EC5}">
      <dgm:prSet phldrT="[Text]"/>
      <dgm:spPr>
        <a:ln>
          <a:solidFill>
            <a:schemeClr val="accent3">
              <a:alpha val="90000"/>
            </a:schemeClr>
          </a:solidFill>
        </a:ln>
      </dgm:spPr>
      <dgm:t>
        <a:bodyPr/>
        <a:lstStyle/>
        <a:p>
          <a:r>
            <a:rPr lang="ar-JO" dirty="0" smtClean="0"/>
            <a:t>عادة ما يذكر بالتفصيل</a:t>
          </a:r>
          <a:endParaRPr lang="en-GB" dirty="0"/>
        </a:p>
      </dgm:t>
    </dgm:pt>
    <dgm:pt modelId="{0CA5FF2F-8503-498B-97DF-AFBE276C8E14}" type="parTrans" cxnId="{557E6977-1774-4A27-9E13-210C5BB03410}">
      <dgm:prSet/>
      <dgm:spPr/>
      <dgm:t>
        <a:bodyPr/>
        <a:lstStyle/>
        <a:p>
          <a:endParaRPr lang="en-US"/>
        </a:p>
      </dgm:t>
    </dgm:pt>
    <dgm:pt modelId="{908EB3EE-0AEA-4FFA-B249-C6B2A56CC63D}" type="sibTrans" cxnId="{557E6977-1774-4A27-9E13-210C5BB03410}">
      <dgm:prSet/>
      <dgm:spPr/>
      <dgm:t>
        <a:bodyPr/>
        <a:lstStyle/>
        <a:p>
          <a:endParaRPr lang="en-US"/>
        </a:p>
      </dgm:t>
    </dgm:pt>
    <dgm:pt modelId="{2030F543-EFDF-43E1-A665-2C5115778951}">
      <dgm:prSet phldrT="[Text]"/>
      <dgm:spPr>
        <a:ln>
          <a:solidFill>
            <a:schemeClr val="accent3">
              <a:alpha val="90000"/>
            </a:schemeClr>
          </a:solidFill>
        </a:ln>
      </dgm:spPr>
      <dgm:t>
        <a:bodyPr/>
        <a:lstStyle/>
        <a:p>
          <a:r>
            <a:rPr lang="ar-JO" dirty="0" smtClean="0"/>
            <a:t>يذكر "كيف" و "من" و "متى"</a:t>
          </a:r>
          <a:endParaRPr lang="en-GB" dirty="0"/>
        </a:p>
      </dgm:t>
    </dgm:pt>
    <dgm:pt modelId="{5EAACCCC-A6CB-4BFC-A25D-941FBF97B5EA}" type="parTrans" cxnId="{55869879-5F58-4380-9617-EE4CFF11552F}">
      <dgm:prSet/>
      <dgm:spPr/>
      <dgm:t>
        <a:bodyPr/>
        <a:lstStyle/>
        <a:p>
          <a:endParaRPr lang="en-US"/>
        </a:p>
      </dgm:t>
    </dgm:pt>
    <dgm:pt modelId="{3F9FFF36-F2AF-4E4B-A9EC-FBE03FFD2820}" type="sibTrans" cxnId="{55869879-5F58-4380-9617-EE4CFF11552F}">
      <dgm:prSet/>
      <dgm:spPr/>
      <dgm:t>
        <a:bodyPr/>
        <a:lstStyle/>
        <a:p>
          <a:endParaRPr lang="en-US"/>
        </a:p>
      </dgm:t>
    </dgm:pt>
    <dgm:pt modelId="{FD110019-2EFB-465A-8EE6-0CD9BF5D77F6}">
      <dgm:prSet phldrT="[Text]"/>
      <dgm:spPr>
        <a:ln>
          <a:solidFill>
            <a:schemeClr val="accent3">
              <a:alpha val="90000"/>
            </a:schemeClr>
          </a:solidFill>
        </a:ln>
      </dgm:spPr>
      <dgm:t>
        <a:bodyPr/>
        <a:lstStyle/>
        <a:p>
          <a:r>
            <a:rPr lang="ar-JO" dirty="0" smtClean="0"/>
            <a:t>عرضة للتغيير</a:t>
          </a:r>
          <a:endParaRPr lang="en-GB" dirty="0"/>
        </a:p>
      </dgm:t>
    </dgm:pt>
    <dgm:pt modelId="{541CCE66-1B21-4020-AF89-8D50EABAF45B}" type="parTrans" cxnId="{2CDA1977-FF1D-4959-BC22-B8A3EB1B0D09}">
      <dgm:prSet/>
      <dgm:spPr/>
      <dgm:t>
        <a:bodyPr/>
        <a:lstStyle/>
        <a:p>
          <a:endParaRPr lang="en-US"/>
        </a:p>
      </dgm:t>
    </dgm:pt>
    <dgm:pt modelId="{BFC16145-D16C-41FB-85F9-BCD2B6E9C476}" type="sibTrans" cxnId="{2CDA1977-FF1D-4959-BC22-B8A3EB1B0D09}">
      <dgm:prSet/>
      <dgm:spPr/>
      <dgm:t>
        <a:bodyPr/>
        <a:lstStyle/>
        <a:p>
          <a:endParaRPr lang="en-US"/>
        </a:p>
      </dgm:t>
    </dgm:pt>
    <dgm:pt modelId="{61E716A3-6642-4A4F-A42C-2F032DDA8BFF}">
      <dgm:prSet phldrT="[Text]"/>
      <dgm:spPr>
        <a:ln>
          <a:solidFill>
            <a:schemeClr val="accent3">
              <a:alpha val="90000"/>
            </a:schemeClr>
          </a:solidFill>
        </a:ln>
      </dgm:spPr>
      <dgm:t>
        <a:bodyPr/>
        <a:lstStyle/>
        <a:p>
          <a:r>
            <a:rPr lang="ar-JO" dirty="0" smtClean="0"/>
            <a:t>يصف العملية</a:t>
          </a:r>
          <a:endParaRPr lang="en-GB" dirty="0"/>
        </a:p>
      </dgm:t>
    </dgm:pt>
    <dgm:pt modelId="{552574BB-DEE6-45B5-9F2C-4FD6F714F484}" type="parTrans" cxnId="{3E3345DF-DE89-4915-B01A-9974C8E718FB}">
      <dgm:prSet/>
      <dgm:spPr/>
      <dgm:t>
        <a:bodyPr/>
        <a:lstStyle/>
        <a:p>
          <a:endParaRPr lang="en-US"/>
        </a:p>
      </dgm:t>
    </dgm:pt>
    <dgm:pt modelId="{4D8604A0-62F8-4777-AEDF-ACBF30A66277}" type="sibTrans" cxnId="{3E3345DF-DE89-4915-B01A-9974C8E718FB}">
      <dgm:prSet/>
      <dgm:spPr/>
      <dgm:t>
        <a:bodyPr/>
        <a:lstStyle/>
        <a:p>
          <a:endParaRPr lang="en-US"/>
        </a:p>
      </dgm:t>
    </dgm:pt>
    <dgm:pt modelId="{71375E2D-CFD2-43F8-8207-07FB7CB83C11}" type="pres">
      <dgm:prSet presAssocID="{1F660EB8-22B8-42BA-B9A8-69DA0AAF06CD}" presName="Name0" presStyleCnt="0">
        <dgm:presLayoutVars>
          <dgm:dir/>
          <dgm:animLvl val="lvl"/>
          <dgm:resizeHandles val="exact"/>
        </dgm:presLayoutVars>
      </dgm:prSet>
      <dgm:spPr/>
      <dgm:t>
        <a:bodyPr/>
        <a:lstStyle/>
        <a:p>
          <a:endParaRPr lang="en-GB"/>
        </a:p>
      </dgm:t>
    </dgm:pt>
    <dgm:pt modelId="{87476A22-D26A-4803-A857-432DCF6F9355}" type="pres">
      <dgm:prSet presAssocID="{B31E9D2D-7C84-4EBF-8855-EA924EB20725}" presName="composite" presStyleCnt="0"/>
      <dgm:spPr/>
    </dgm:pt>
    <dgm:pt modelId="{C7B9D286-E159-48F3-BCD6-50D2A2482775}" type="pres">
      <dgm:prSet presAssocID="{B31E9D2D-7C84-4EBF-8855-EA924EB20725}" presName="parTx" presStyleLbl="alignNode1" presStyleIdx="0" presStyleCnt="2">
        <dgm:presLayoutVars>
          <dgm:chMax val="0"/>
          <dgm:chPref val="0"/>
          <dgm:bulletEnabled val="1"/>
        </dgm:presLayoutVars>
      </dgm:prSet>
      <dgm:spPr/>
      <dgm:t>
        <a:bodyPr/>
        <a:lstStyle/>
        <a:p>
          <a:endParaRPr lang="en-GB"/>
        </a:p>
      </dgm:t>
    </dgm:pt>
    <dgm:pt modelId="{6CE88388-FC59-4B06-A8BF-F903B7C46486}" type="pres">
      <dgm:prSet presAssocID="{B31E9D2D-7C84-4EBF-8855-EA924EB20725}" presName="desTx" presStyleLbl="alignAccFollowNode1" presStyleIdx="0" presStyleCnt="2" custLinFactNeighborX="267">
        <dgm:presLayoutVars>
          <dgm:bulletEnabled val="1"/>
        </dgm:presLayoutVars>
      </dgm:prSet>
      <dgm:spPr/>
      <dgm:t>
        <a:bodyPr/>
        <a:lstStyle/>
        <a:p>
          <a:endParaRPr lang="en-GB"/>
        </a:p>
      </dgm:t>
    </dgm:pt>
    <dgm:pt modelId="{E7BC95D3-009D-42EA-AEFB-21194DFC7DCA}" type="pres">
      <dgm:prSet presAssocID="{AE16A222-D3A0-4049-B5CB-ABD91EB5ADB6}" presName="space" presStyleCnt="0"/>
      <dgm:spPr/>
    </dgm:pt>
    <dgm:pt modelId="{023F595B-7709-4324-A707-07E76CC7B203}" type="pres">
      <dgm:prSet presAssocID="{242726AE-F913-4518-B9E5-0B096A1702CC}" presName="composite" presStyleCnt="0"/>
      <dgm:spPr/>
    </dgm:pt>
    <dgm:pt modelId="{95EC42F6-5810-49B5-B2BF-18F0F0FC1796}" type="pres">
      <dgm:prSet presAssocID="{242726AE-F913-4518-B9E5-0B096A1702CC}" presName="parTx" presStyleLbl="alignNode1" presStyleIdx="1" presStyleCnt="2">
        <dgm:presLayoutVars>
          <dgm:chMax val="0"/>
          <dgm:chPref val="0"/>
          <dgm:bulletEnabled val="1"/>
        </dgm:presLayoutVars>
      </dgm:prSet>
      <dgm:spPr/>
      <dgm:t>
        <a:bodyPr/>
        <a:lstStyle/>
        <a:p>
          <a:endParaRPr lang="en-GB"/>
        </a:p>
      </dgm:t>
    </dgm:pt>
    <dgm:pt modelId="{40FDFAB2-D942-4CAE-9AC3-1AE0950D0AFE}" type="pres">
      <dgm:prSet presAssocID="{242726AE-F913-4518-B9E5-0B096A1702CC}" presName="desTx" presStyleLbl="alignAccFollowNode1" presStyleIdx="1" presStyleCnt="2">
        <dgm:presLayoutVars>
          <dgm:bulletEnabled val="1"/>
        </dgm:presLayoutVars>
      </dgm:prSet>
      <dgm:spPr/>
      <dgm:t>
        <a:bodyPr/>
        <a:lstStyle/>
        <a:p>
          <a:endParaRPr lang="en-GB"/>
        </a:p>
      </dgm:t>
    </dgm:pt>
  </dgm:ptLst>
  <dgm:cxnLst>
    <dgm:cxn modelId="{F21A0173-60E2-4E69-93D7-1C9F042D0503}" type="presOf" srcId="{5917D55C-0515-4E6A-870A-5155855C2016}" destId="{6CE88388-FC59-4B06-A8BF-F903B7C46486}" srcOrd="0" destOrd="0" presId="urn:microsoft.com/office/officeart/2005/8/layout/hList1"/>
    <dgm:cxn modelId="{5EFDD2A1-0DDB-40E4-9F3B-E8274E74B5AA}" srcId="{B31E9D2D-7C84-4EBF-8855-EA924EB20725}" destId="{8CDACFD9-28AB-4A7F-BE39-588692D9B160}" srcOrd="5" destOrd="0" parTransId="{60842205-FBA2-485D-9A84-9203D4AEE62A}" sibTransId="{740F72C3-D12F-4A91-B90A-86F7A99B5BA2}"/>
    <dgm:cxn modelId="{8DAF346B-6CF3-4F2B-8E99-3D632C7CD1A9}" srcId="{242726AE-F913-4518-B9E5-0B096A1702CC}" destId="{19337A49-47C5-422B-A3B6-834ADF8B2838}" srcOrd="6" destOrd="0" parTransId="{549B38DF-F20C-49F9-B72B-363226CAFF4F}" sibTransId="{7E367A24-3F50-411D-B30D-C38026DB7574}"/>
    <dgm:cxn modelId="{C7A67CC1-B8C9-4CBF-B740-F290D1E83A06}" type="presOf" srcId="{298EBA3A-8E38-4E73-BE52-AD65CD2D7029}" destId="{6CE88388-FC59-4B06-A8BF-F903B7C46486}" srcOrd="0" destOrd="4" presId="urn:microsoft.com/office/officeart/2005/8/layout/hList1"/>
    <dgm:cxn modelId="{3E3345DF-DE89-4915-B01A-9974C8E718FB}" srcId="{242726AE-F913-4518-B9E5-0B096A1702CC}" destId="{61E716A3-6642-4A4F-A42C-2F032DDA8BFF}" srcOrd="7" destOrd="0" parTransId="{552574BB-DEE6-45B5-9F2C-4FD6F714F484}" sibTransId="{4D8604A0-62F8-4777-AEDF-ACBF30A66277}"/>
    <dgm:cxn modelId="{05526C18-B4BE-4DF9-B67B-93BA950529B4}" srcId="{1F660EB8-22B8-42BA-B9A8-69DA0AAF06CD}" destId="{242726AE-F913-4518-B9E5-0B096A1702CC}" srcOrd="1" destOrd="0" parTransId="{B3AE1E49-565E-425F-B8DA-611415013F91}" sibTransId="{76BAD7ED-E87A-4A70-8C16-77FFC2603068}"/>
    <dgm:cxn modelId="{6F2724FF-C93D-4E20-84BE-FC2C45459DC7}" type="presOf" srcId="{88C4F8D4-8F91-4C8B-B98E-45024EE36401}" destId="{40FDFAB2-D942-4CAE-9AC3-1AE0950D0AFE}" srcOrd="0" destOrd="0" presId="urn:microsoft.com/office/officeart/2005/8/layout/hList1"/>
    <dgm:cxn modelId="{FAE6960F-6A47-48C8-9CB1-8249BCB88E02}" srcId="{B31E9D2D-7C84-4EBF-8855-EA924EB20725}" destId="{298EBA3A-8E38-4E73-BE52-AD65CD2D7029}" srcOrd="4" destOrd="0" parTransId="{994D4BBA-5969-4BFA-9509-74B950572E78}" sibTransId="{CAD96EA6-E625-4C22-BEA1-8B3BACA09E91}"/>
    <dgm:cxn modelId="{896262DF-1EA6-478B-902C-34A9886B5A9E}" type="presOf" srcId="{2030F543-EFDF-43E1-A665-2C5115778951}" destId="{40FDFAB2-D942-4CAE-9AC3-1AE0950D0AFE}" srcOrd="0" destOrd="3" presId="urn:microsoft.com/office/officeart/2005/8/layout/hList1"/>
    <dgm:cxn modelId="{E254B1F6-3A67-4C77-97DD-07F340E15146}" type="presOf" srcId="{D20C8718-721D-4438-859A-0559B3D6F5B6}" destId="{6CE88388-FC59-4B06-A8BF-F903B7C46486}" srcOrd="0" destOrd="6" presId="urn:microsoft.com/office/officeart/2005/8/layout/hList1"/>
    <dgm:cxn modelId="{EED17FD8-603C-43AC-8F51-9829A418F759}" srcId="{B31E9D2D-7C84-4EBF-8855-EA924EB20725}" destId="{D20C8718-721D-4438-859A-0559B3D6F5B6}" srcOrd="6" destOrd="0" parTransId="{52D31A72-4F98-4AC8-A061-D74CE5138800}" sibTransId="{DE0F6B9C-4ECE-4C0A-ABC4-71BEC1F1AD80}"/>
    <dgm:cxn modelId="{686E7BB2-8936-4159-B48F-0D8DEC89C3A5}" type="presOf" srcId="{B31E9D2D-7C84-4EBF-8855-EA924EB20725}" destId="{C7B9D286-E159-48F3-BCD6-50D2A2482775}" srcOrd="0" destOrd="0" presId="urn:microsoft.com/office/officeart/2005/8/layout/hList1"/>
    <dgm:cxn modelId="{9A6D941F-5E9B-4583-9C31-88FCBCD9D057}" type="presOf" srcId="{DDDE9665-998A-4B52-A015-EA9071D36DE9}" destId="{6CE88388-FC59-4B06-A8BF-F903B7C46486}" srcOrd="0" destOrd="3" presId="urn:microsoft.com/office/officeart/2005/8/layout/hList1"/>
    <dgm:cxn modelId="{56B2EEFB-DCE4-4F82-B5A8-E42F5A5C8543}" type="presOf" srcId="{C0F1A7AF-B157-4655-8EC5-9C59AE500440}" destId="{6CE88388-FC59-4B06-A8BF-F903B7C46486}" srcOrd="0" destOrd="2" presId="urn:microsoft.com/office/officeart/2005/8/layout/hList1"/>
    <dgm:cxn modelId="{3C255DBD-F99E-4D70-916E-59D8B3E9653C}" srcId="{242726AE-F913-4518-B9E5-0B096A1702CC}" destId="{F20E5328-BA2C-40AB-9D3F-7E9A84F13110}" srcOrd="4" destOrd="0" parTransId="{E83C696B-CA47-4028-9CC2-939D2FAD98BD}" sibTransId="{019849B6-B260-46BB-8A54-9AEB39BFF046}"/>
    <dgm:cxn modelId="{6E028D89-53B3-4923-A4E8-A2D8208F4F4C}" type="presOf" srcId="{FD110019-2EFB-465A-8EE6-0CD9BF5D77F6}" destId="{40FDFAB2-D942-4CAE-9AC3-1AE0950D0AFE}" srcOrd="0" destOrd="5" presId="urn:microsoft.com/office/officeart/2005/8/layout/hList1"/>
    <dgm:cxn modelId="{F073D0D8-9A19-4F8D-8266-E3F38163FDC7}" srcId="{242726AE-F913-4518-B9E5-0B096A1702CC}" destId="{88C4F8D4-8F91-4C8B-B98E-45024EE36401}" srcOrd="0" destOrd="0" parTransId="{D3631987-C26C-454D-8DE0-977EDD33309D}" sibTransId="{CA5DBF9B-8F12-4815-A463-0341836D8054}"/>
    <dgm:cxn modelId="{55869879-5F58-4380-9617-EE4CFF11552F}" srcId="{242726AE-F913-4518-B9E5-0B096A1702CC}" destId="{2030F543-EFDF-43E1-A665-2C5115778951}" srcOrd="3" destOrd="0" parTransId="{5EAACCCC-A6CB-4BFC-A25D-941FBF97B5EA}" sibTransId="{3F9FFF36-F2AF-4E4B-A9EC-FBE03FFD2820}"/>
    <dgm:cxn modelId="{5B40D186-6449-4DAA-8CA3-4EFD498AEABC}" type="presOf" srcId="{80E27836-EF74-45EA-A538-11F568F44BF3}" destId="{6CE88388-FC59-4B06-A8BF-F903B7C46486}" srcOrd="0" destOrd="1" presId="urn:microsoft.com/office/officeart/2005/8/layout/hList1"/>
    <dgm:cxn modelId="{EDC19496-2655-43DC-AF03-51011A58C662}" srcId="{B31E9D2D-7C84-4EBF-8855-EA924EB20725}" destId="{5917D55C-0515-4E6A-870A-5155855C2016}" srcOrd="0" destOrd="0" parTransId="{0374EB1C-78A4-44DB-A90F-36A80FA26B89}" sibTransId="{45A22749-12EA-4D15-9646-44882D7653FF}"/>
    <dgm:cxn modelId="{9CBB4C9D-08BD-432E-BF52-49C4270AFBE2}" srcId="{B31E9D2D-7C84-4EBF-8855-EA924EB20725}" destId="{80E27836-EF74-45EA-A538-11F568F44BF3}" srcOrd="1" destOrd="0" parTransId="{FD807789-2141-4B90-88AC-198490A64FDE}" sibTransId="{8687E8BA-EC99-4C69-994B-DF3249AC01AD}"/>
    <dgm:cxn modelId="{1FC222A3-5D2D-40C6-A836-64718EC5D1F6}" srcId="{242726AE-F913-4518-B9E5-0B096A1702CC}" destId="{AA97CDA8-1B3B-4CE2-974A-E44BBEB03F15}" srcOrd="2" destOrd="0" parTransId="{E4012B2B-B632-4110-9728-91C09639B341}" sibTransId="{A9608154-E772-4C6A-8A48-6E6F59756A18}"/>
    <dgm:cxn modelId="{871CA31B-AC7A-4B9E-A3C4-015AD8583A94}" srcId="{B31E9D2D-7C84-4EBF-8855-EA924EB20725}" destId="{DDDE9665-998A-4B52-A015-EA9071D36DE9}" srcOrd="3" destOrd="0" parTransId="{8BB06CF7-0896-43F3-98AC-649A47F31262}" sibTransId="{163EEDBB-6B23-4100-A1FA-68B85AB30994}"/>
    <dgm:cxn modelId="{070E3887-F6E4-401C-8B7D-FE49AE319198}" type="presOf" srcId="{F20E5328-BA2C-40AB-9D3F-7E9A84F13110}" destId="{40FDFAB2-D942-4CAE-9AC3-1AE0950D0AFE}" srcOrd="0" destOrd="4" presId="urn:microsoft.com/office/officeart/2005/8/layout/hList1"/>
    <dgm:cxn modelId="{75D932C0-680C-4556-9CD8-8DDC3A5F5F51}" type="presOf" srcId="{AA97CDA8-1B3B-4CE2-974A-E44BBEB03F15}" destId="{40FDFAB2-D942-4CAE-9AC3-1AE0950D0AFE}" srcOrd="0" destOrd="2" presId="urn:microsoft.com/office/officeart/2005/8/layout/hList1"/>
    <dgm:cxn modelId="{A9CF13C8-39AD-4013-9D58-C659E63C4C95}" srcId="{B31E9D2D-7C84-4EBF-8855-EA924EB20725}" destId="{C0F1A7AF-B157-4655-8EC5-9C59AE500440}" srcOrd="2" destOrd="0" parTransId="{9C0C5E01-534A-41D6-AA14-0EFFB8883D3A}" sibTransId="{F7D2F830-8128-49E9-92E0-DA59609A0CF2}"/>
    <dgm:cxn modelId="{2CDA1977-FF1D-4959-BC22-B8A3EB1B0D09}" srcId="{242726AE-F913-4518-B9E5-0B096A1702CC}" destId="{FD110019-2EFB-465A-8EE6-0CD9BF5D77F6}" srcOrd="5" destOrd="0" parTransId="{541CCE66-1B21-4020-AF89-8D50EABAF45B}" sibTransId="{BFC16145-D16C-41FB-85F9-BCD2B6E9C476}"/>
    <dgm:cxn modelId="{2FE66FB6-68EE-4E98-AFFB-2A8337900E99}" type="presOf" srcId="{BF11CC1A-2178-4957-9B00-FEBF625A0EC5}" destId="{40FDFAB2-D942-4CAE-9AC3-1AE0950D0AFE}" srcOrd="0" destOrd="1" presId="urn:microsoft.com/office/officeart/2005/8/layout/hList1"/>
    <dgm:cxn modelId="{557E6977-1774-4A27-9E13-210C5BB03410}" srcId="{242726AE-F913-4518-B9E5-0B096A1702CC}" destId="{BF11CC1A-2178-4957-9B00-FEBF625A0EC5}" srcOrd="1" destOrd="0" parTransId="{0CA5FF2F-8503-498B-97DF-AFBE276C8E14}" sibTransId="{908EB3EE-0AEA-4FFA-B249-C6B2A56CC63D}"/>
    <dgm:cxn modelId="{F365D598-3C40-4F89-A6A5-64C64CAD8CFA}" type="presOf" srcId="{8CDACFD9-28AB-4A7F-BE39-588692D9B160}" destId="{6CE88388-FC59-4B06-A8BF-F903B7C46486}" srcOrd="0" destOrd="5" presId="urn:microsoft.com/office/officeart/2005/8/layout/hList1"/>
    <dgm:cxn modelId="{61D898FB-8105-4982-839A-D394B07818F0}" srcId="{1F660EB8-22B8-42BA-B9A8-69DA0AAF06CD}" destId="{B31E9D2D-7C84-4EBF-8855-EA924EB20725}" srcOrd="0" destOrd="0" parTransId="{62648000-BF73-4151-B71B-FCAF271C1FAB}" sibTransId="{AE16A222-D3A0-4049-B5CB-ABD91EB5ADB6}"/>
    <dgm:cxn modelId="{A263B533-248F-4B35-8DB2-0A13C3F4914A}" type="presOf" srcId="{1F660EB8-22B8-42BA-B9A8-69DA0AAF06CD}" destId="{71375E2D-CFD2-43F8-8207-07FB7CB83C11}" srcOrd="0" destOrd="0" presId="urn:microsoft.com/office/officeart/2005/8/layout/hList1"/>
    <dgm:cxn modelId="{E42642D0-F8E0-47F6-9DA9-45EF347E188B}" type="presOf" srcId="{242726AE-F913-4518-B9E5-0B096A1702CC}" destId="{95EC42F6-5810-49B5-B2BF-18F0F0FC1796}" srcOrd="0" destOrd="0" presId="urn:microsoft.com/office/officeart/2005/8/layout/hList1"/>
    <dgm:cxn modelId="{FB19E1A0-E1FE-4E97-B7B4-0A0D35225A44}" type="presOf" srcId="{61E716A3-6642-4A4F-A42C-2F032DDA8BFF}" destId="{40FDFAB2-D942-4CAE-9AC3-1AE0950D0AFE}" srcOrd="0" destOrd="7" presId="urn:microsoft.com/office/officeart/2005/8/layout/hList1"/>
    <dgm:cxn modelId="{27D04582-E660-413E-8968-8DF1E6400EBA}" type="presOf" srcId="{19337A49-47C5-422B-A3B6-834ADF8B2838}" destId="{40FDFAB2-D942-4CAE-9AC3-1AE0950D0AFE}" srcOrd="0" destOrd="6" presId="urn:microsoft.com/office/officeart/2005/8/layout/hList1"/>
    <dgm:cxn modelId="{54EFF9F0-7D29-4C43-81C6-2FAAF11895C0}" type="presParOf" srcId="{71375E2D-CFD2-43F8-8207-07FB7CB83C11}" destId="{87476A22-D26A-4803-A857-432DCF6F9355}" srcOrd="0" destOrd="0" presId="urn:microsoft.com/office/officeart/2005/8/layout/hList1"/>
    <dgm:cxn modelId="{62F3452E-DB38-4CEF-B80D-A03E36127F97}" type="presParOf" srcId="{87476A22-D26A-4803-A857-432DCF6F9355}" destId="{C7B9D286-E159-48F3-BCD6-50D2A2482775}" srcOrd="0" destOrd="0" presId="urn:microsoft.com/office/officeart/2005/8/layout/hList1"/>
    <dgm:cxn modelId="{FF09A0B7-1CD9-46E8-8095-F0B901BC7B59}" type="presParOf" srcId="{87476A22-D26A-4803-A857-432DCF6F9355}" destId="{6CE88388-FC59-4B06-A8BF-F903B7C46486}" srcOrd="1" destOrd="0" presId="urn:microsoft.com/office/officeart/2005/8/layout/hList1"/>
    <dgm:cxn modelId="{98DF8CFE-94D7-44A6-A2C8-7B99CD925980}" type="presParOf" srcId="{71375E2D-CFD2-43F8-8207-07FB7CB83C11}" destId="{E7BC95D3-009D-42EA-AEFB-21194DFC7DCA}" srcOrd="1" destOrd="0" presId="urn:microsoft.com/office/officeart/2005/8/layout/hList1"/>
    <dgm:cxn modelId="{C57B6F49-A4DE-457D-A16C-892DD5F0DBBC}" type="presParOf" srcId="{71375E2D-CFD2-43F8-8207-07FB7CB83C11}" destId="{023F595B-7709-4324-A707-07E76CC7B203}" srcOrd="2" destOrd="0" presId="urn:microsoft.com/office/officeart/2005/8/layout/hList1"/>
    <dgm:cxn modelId="{1113BA74-8B95-4A1C-BF20-D71BA1420FB9}" type="presParOf" srcId="{023F595B-7709-4324-A707-07E76CC7B203}" destId="{95EC42F6-5810-49B5-B2BF-18F0F0FC1796}" srcOrd="0" destOrd="0" presId="urn:microsoft.com/office/officeart/2005/8/layout/hList1"/>
    <dgm:cxn modelId="{C3195F13-6C6B-486B-A48F-55BF960B8612}" type="presParOf" srcId="{023F595B-7709-4324-A707-07E76CC7B203}" destId="{40FDFAB2-D942-4CAE-9AC3-1AE0950D0AF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1F178-4A5D-4B15-AB98-5556A9351552}"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GB"/>
        </a:p>
      </dgm:t>
    </dgm:pt>
    <dgm:pt modelId="{EE2E458D-B7B1-4D90-9CD5-2924EE8E5CFB}">
      <dgm:prSet phldrT="[Text]"/>
      <dgm:spPr/>
      <dgm:t>
        <a:bodyPr/>
        <a:lstStyle/>
        <a:p>
          <a:r>
            <a:rPr lang="en-GB" dirty="0"/>
            <a:t>Policy</a:t>
          </a:r>
        </a:p>
      </dgm:t>
    </dgm:pt>
    <dgm:pt modelId="{B05C3177-E398-45C8-A6ED-C6E2A11CF80C}" type="parTrans" cxnId="{AE6DED9E-457B-45A4-A7FB-CA38775648D2}">
      <dgm:prSet/>
      <dgm:spPr/>
      <dgm:t>
        <a:bodyPr/>
        <a:lstStyle/>
        <a:p>
          <a:endParaRPr lang="en-GB"/>
        </a:p>
      </dgm:t>
    </dgm:pt>
    <dgm:pt modelId="{BA045185-2479-401F-9918-EAE594DEA1B5}" type="sibTrans" cxnId="{AE6DED9E-457B-45A4-A7FB-CA38775648D2}">
      <dgm:prSet/>
      <dgm:spPr/>
      <dgm:t>
        <a:bodyPr/>
        <a:lstStyle/>
        <a:p>
          <a:endParaRPr lang="en-GB"/>
        </a:p>
      </dgm:t>
    </dgm:pt>
    <dgm:pt modelId="{EFE42D10-9D5F-4CFB-9BBD-6E60403EB747}">
      <dgm:prSet phldrT="[Text]" custT="1"/>
      <dgm:spPr/>
      <dgm:t>
        <a:bodyPr/>
        <a:lstStyle/>
        <a:p>
          <a:r>
            <a:rPr lang="en-US" sz="2400" b="1" dirty="0"/>
            <a:t>Employee should provide three months notice before terminating his/her </a:t>
          </a:r>
          <a:r>
            <a:rPr lang="en-US" sz="2400" b="1" dirty="0" smtClean="0"/>
            <a:t>contract</a:t>
          </a:r>
          <a:endParaRPr lang="ar-JO" sz="2400" b="1" dirty="0" smtClean="0"/>
        </a:p>
        <a:p>
          <a:r>
            <a:rPr lang="ar-JO" sz="2400" b="1" dirty="0" smtClean="0"/>
            <a:t>يجب على الموظف تقديم إشعار لمدة ثلاثة أشهر قبل إنهاء عقده</a:t>
          </a:r>
          <a:endParaRPr lang="en-GB" sz="2400" b="1" dirty="0"/>
        </a:p>
      </dgm:t>
    </dgm:pt>
    <dgm:pt modelId="{357D423E-AEF0-4BD2-A5E3-1992E0B3A523}" type="parTrans" cxnId="{71F6259E-29AD-476F-B029-30E4101FCDC4}">
      <dgm:prSet/>
      <dgm:spPr/>
      <dgm:t>
        <a:bodyPr/>
        <a:lstStyle/>
        <a:p>
          <a:endParaRPr lang="en-GB"/>
        </a:p>
      </dgm:t>
    </dgm:pt>
    <dgm:pt modelId="{82C54928-D84C-4855-ACC6-563AE36DCCCB}" type="sibTrans" cxnId="{71F6259E-29AD-476F-B029-30E4101FCDC4}">
      <dgm:prSet/>
      <dgm:spPr/>
      <dgm:t>
        <a:bodyPr/>
        <a:lstStyle/>
        <a:p>
          <a:endParaRPr lang="en-GB"/>
        </a:p>
      </dgm:t>
    </dgm:pt>
    <dgm:pt modelId="{628279DE-2479-47DA-83CD-3BD149DB1CAA}">
      <dgm:prSet phldrT="[Text]"/>
      <dgm:spPr/>
      <dgm:t>
        <a:bodyPr/>
        <a:lstStyle/>
        <a:p>
          <a:r>
            <a:rPr lang="en-GB" dirty="0"/>
            <a:t>Procedure</a:t>
          </a:r>
        </a:p>
      </dgm:t>
    </dgm:pt>
    <dgm:pt modelId="{5085C315-30D5-4BEB-90DE-3BE0D8485583}" type="parTrans" cxnId="{6D9C1449-9DE4-474A-AF91-D3239667FB0D}">
      <dgm:prSet/>
      <dgm:spPr/>
      <dgm:t>
        <a:bodyPr/>
        <a:lstStyle/>
        <a:p>
          <a:endParaRPr lang="en-GB"/>
        </a:p>
      </dgm:t>
    </dgm:pt>
    <dgm:pt modelId="{22CE5402-D7DC-4266-BBB9-920E239B90F9}" type="sibTrans" cxnId="{6D9C1449-9DE4-474A-AF91-D3239667FB0D}">
      <dgm:prSet/>
      <dgm:spPr/>
      <dgm:t>
        <a:bodyPr/>
        <a:lstStyle/>
        <a:p>
          <a:endParaRPr lang="en-GB"/>
        </a:p>
      </dgm:t>
    </dgm:pt>
    <dgm:pt modelId="{4301C22E-400F-4545-BAB7-F3F4C0D3CDB4}">
      <dgm:prSet phldrT="[Text]" custT="1"/>
      <dgm:spPr/>
      <dgm:t>
        <a:bodyPr/>
        <a:lstStyle/>
        <a:p>
          <a:r>
            <a:rPr lang="en-GB" sz="1800" b="1" dirty="0"/>
            <a:t>How does the employee request contract termination</a:t>
          </a:r>
          <a:r>
            <a:rPr lang="en-GB" sz="1800" b="1" dirty="0" smtClean="0"/>
            <a:t>?</a:t>
          </a:r>
          <a:endParaRPr lang="ar-JO" sz="1800" b="1" dirty="0" smtClean="0"/>
        </a:p>
        <a:p>
          <a:r>
            <a:rPr lang="ar-JO" sz="1800" b="1" dirty="0" smtClean="0"/>
            <a:t>كيف يطلب الموظف إنهاء العقد؟</a:t>
          </a:r>
          <a:endParaRPr lang="en-GB" sz="1800" b="1" dirty="0"/>
        </a:p>
        <a:p>
          <a:r>
            <a:rPr lang="en-GB" sz="1800" b="1" dirty="0"/>
            <a:t>How to fill out the form</a:t>
          </a:r>
          <a:r>
            <a:rPr lang="en-GB" sz="1800" b="1" dirty="0" smtClean="0"/>
            <a:t>?</a:t>
          </a:r>
          <a:endParaRPr lang="ar-JO" sz="1800" b="1" dirty="0" smtClean="0"/>
        </a:p>
        <a:p>
          <a:r>
            <a:rPr lang="ar-JO" sz="1800" b="1" dirty="0" smtClean="0"/>
            <a:t>كيف تملأ الاستمارة؟</a:t>
          </a:r>
          <a:endParaRPr lang="en-GB" sz="1800" b="1" dirty="0"/>
        </a:p>
      </dgm:t>
    </dgm:pt>
    <dgm:pt modelId="{AEB85AF2-3377-43CC-A578-796C5B142683}" type="parTrans" cxnId="{36FCE8A1-803F-436B-B515-888BF0BFCBAF}">
      <dgm:prSet/>
      <dgm:spPr/>
      <dgm:t>
        <a:bodyPr/>
        <a:lstStyle/>
        <a:p>
          <a:endParaRPr lang="en-GB"/>
        </a:p>
      </dgm:t>
    </dgm:pt>
    <dgm:pt modelId="{4767D7EE-8269-4804-917F-99762BB3CDB9}" type="sibTrans" cxnId="{36FCE8A1-803F-436B-B515-888BF0BFCBAF}">
      <dgm:prSet/>
      <dgm:spPr/>
      <dgm:t>
        <a:bodyPr/>
        <a:lstStyle/>
        <a:p>
          <a:endParaRPr lang="en-GB"/>
        </a:p>
      </dgm:t>
    </dgm:pt>
    <dgm:pt modelId="{E2031B0A-416C-45A9-A6FB-63D21AB00456}">
      <dgm:prSet phldrT="[Text]"/>
      <dgm:spPr/>
      <dgm:t>
        <a:bodyPr/>
        <a:lstStyle/>
        <a:p>
          <a:r>
            <a:rPr lang="en-GB" b="1" dirty="0"/>
            <a:t>How to track the request?</a:t>
          </a:r>
        </a:p>
        <a:p>
          <a:r>
            <a:rPr lang="ar-JO" b="1" dirty="0" smtClean="0"/>
            <a:t>كيف يتم متابعة الطلب؟</a:t>
          </a:r>
        </a:p>
        <a:p>
          <a:r>
            <a:rPr lang="en-GB" b="1" dirty="0" smtClean="0"/>
            <a:t>Who </a:t>
          </a:r>
          <a:r>
            <a:rPr lang="en-GB" b="1" dirty="0"/>
            <a:t>is responsible for processing the form</a:t>
          </a:r>
          <a:r>
            <a:rPr lang="en-GB" b="1" dirty="0" smtClean="0"/>
            <a:t>?</a:t>
          </a:r>
          <a:endParaRPr lang="ar-JO" b="1" dirty="0" smtClean="0"/>
        </a:p>
        <a:p>
          <a:r>
            <a:rPr lang="ar-JO" b="1" dirty="0" smtClean="0"/>
            <a:t>من المسؤول عن معالجة النموذج؟</a:t>
          </a:r>
          <a:endParaRPr lang="en-GB" b="1" dirty="0"/>
        </a:p>
      </dgm:t>
    </dgm:pt>
    <dgm:pt modelId="{A03BC576-B5DA-43EC-A5C6-69E6E4F75466}" type="parTrans" cxnId="{165F4EF2-DD6D-4AD5-A49B-0941620A2FA5}">
      <dgm:prSet/>
      <dgm:spPr/>
      <dgm:t>
        <a:bodyPr/>
        <a:lstStyle/>
        <a:p>
          <a:endParaRPr lang="en-GB"/>
        </a:p>
      </dgm:t>
    </dgm:pt>
    <dgm:pt modelId="{4A0A35E0-BEF8-41EA-B98F-C20D6C716B23}" type="sibTrans" cxnId="{165F4EF2-DD6D-4AD5-A49B-0941620A2FA5}">
      <dgm:prSet/>
      <dgm:spPr/>
      <dgm:t>
        <a:bodyPr/>
        <a:lstStyle/>
        <a:p>
          <a:endParaRPr lang="en-GB"/>
        </a:p>
      </dgm:t>
    </dgm:pt>
    <dgm:pt modelId="{78CD4325-2921-4085-8B50-18664E1D07B5}" type="pres">
      <dgm:prSet presAssocID="{7B71F178-4A5D-4B15-AB98-5556A9351552}" presName="list" presStyleCnt="0">
        <dgm:presLayoutVars>
          <dgm:dir/>
          <dgm:animLvl val="lvl"/>
        </dgm:presLayoutVars>
      </dgm:prSet>
      <dgm:spPr/>
      <dgm:t>
        <a:bodyPr/>
        <a:lstStyle/>
        <a:p>
          <a:endParaRPr lang="en-GB"/>
        </a:p>
      </dgm:t>
    </dgm:pt>
    <dgm:pt modelId="{ACDBD5D5-A1F6-4162-8BEA-895528F8A39F}" type="pres">
      <dgm:prSet presAssocID="{EE2E458D-B7B1-4D90-9CD5-2924EE8E5CFB}" presName="posSpace" presStyleCnt="0"/>
      <dgm:spPr/>
    </dgm:pt>
    <dgm:pt modelId="{B65F9395-8F03-48F5-A15A-E40FB664E847}" type="pres">
      <dgm:prSet presAssocID="{EE2E458D-B7B1-4D90-9CD5-2924EE8E5CFB}" presName="vertFlow" presStyleCnt="0"/>
      <dgm:spPr/>
    </dgm:pt>
    <dgm:pt modelId="{A738B360-DA07-4C5B-9536-3A5BF91F1366}" type="pres">
      <dgm:prSet presAssocID="{EE2E458D-B7B1-4D90-9CD5-2924EE8E5CFB}" presName="topSpace" presStyleCnt="0"/>
      <dgm:spPr/>
    </dgm:pt>
    <dgm:pt modelId="{B9CFCEAC-F8CB-447E-85D5-122DA0ABB332}" type="pres">
      <dgm:prSet presAssocID="{EE2E458D-B7B1-4D90-9CD5-2924EE8E5CFB}" presName="firstComp" presStyleCnt="0"/>
      <dgm:spPr/>
    </dgm:pt>
    <dgm:pt modelId="{6026DD9F-346D-4AF5-B833-B2563A4FC155}" type="pres">
      <dgm:prSet presAssocID="{EE2E458D-B7B1-4D90-9CD5-2924EE8E5CFB}" presName="firstChild" presStyleLbl="bgAccFollowNode1" presStyleIdx="0" presStyleCnt="3" custScaleX="118936" custScaleY="202554"/>
      <dgm:spPr/>
      <dgm:t>
        <a:bodyPr/>
        <a:lstStyle/>
        <a:p>
          <a:endParaRPr lang="en-GB"/>
        </a:p>
      </dgm:t>
    </dgm:pt>
    <dgm:pt modelId="{F0EBD8A0-A190-4C1D-8E2E-C7F7FB8B63ED}" type="pres">
      <dgm:prSet presAssocID="{EE2E458D-B7B1-4D90-9CD5-2924EE8E5CFB}" presName="firstChildTx" presStyleLbl="bgAccFollowNode1" presStyleIdx="0" presStyleCnt="3">
        <dgm:presLayoutVars>
          <dgm:bulletEnabled val="1"/>
        </dgm:presLayoutVars>
      </dgm:prSet>
      <dgm:spPr/>
      <dgm:t>
        <a:bodyPr/>
        <a:lstStyle/>
        <a:p>
          <a:endParaRPr lang="en-GB"/>
        </a:p>
      </dgm:t>
    </dgm:pt>
    <dgm:pt modelId="{2C4BFD71-DF10-40A1-B288-3E74B4FC3793}" type="pres">
      <dgm:prSet presAssocID="{EE2E458D-B7B1-4D90-9CD5-2924EE8E5CFB}" presName="negSpace" presStyleCnt="0"/>
      <dgm:spPr/>
    </dgm:pt>
    <dgm:pt modelId="{1DF7F8C1-B2A1-4026-A57B-9186CC1E2158}" type="pres">
      <dgm:prSet presAssocID="{EE2E458D-B7B1-4D90-9CD5-2924EE8E5CFB}" presName="circle" presStyleLbl="node1" presStyleIdx="0" presStyleCnt="2" custLinFactNeighborX="-32877" custLinFactNeighborY="-21272"/>
      <dgm:spPr/>
      <dgm:t>
        <a:bodyPr/>
        <a:lstStyle/>
        <a:p>
          <a:endParaRPr lang="en-GB"/>
        </a:p>
      </dgm:t>
    </dgm:pt>
    <dgm:pt modelId="{BD24A430-B627-4E74-B0C3-CB96E9863197}" type="pres">
      <dgm:prSet presAssocID="{BA045185-2479-401F-9918-EAE594DEA1B5}" presName="transSpace" presStyleCnt="0"/>
      <dgm:spPr/>
    </dgm:pt>
    <dgm:pt modelId="{850C55D7-303E-4893-A91D-3D92BDA85611}" type="pres">
      <dgm:prSet presAssocID="{628279DE-2479-47DA-83CD-3BD149DB1CAA}" presName="posSpace" presStyleCnt="0"/>
      <dgm:spPr/>
    </dgm:pt>
    <dgm:pt modelId="{944FD1E5-9E87-48A9-BEF3-45F034BED47E}" type="pres">
      <dgm:prSet presAssocID="{628279DE-2479-47DA-83CD-3BD149DB1CAA}" presName="vertFlow" presStyleCnt="0"/>
      <dgm:spPr/>
    </dgm:pt>
    <dgm:pt modelId="{A5030822-DCC7-403A-BB6B-F2F29B43F1C3}" type="pres">
      <dgm:prSet presAssocID="{628279DE-2479-47DA-83CD-3BD149DB1CAA}" presName="topSpace" presStyleCnt="0"/>
      <dgm:spPr/>
    </dgm:pt>
    <dgm:pt modelId="{9F2C2AE3-49E9-47DB-9654-662F4F1B7C87}" type="pres">
      <dgm:prSet presAssocID="{628279DE-2479-47DA-83CD-3BD149DB1CAA}" presName="firstComp" presStyleCnt="0"/>
      <dgm:spPr/>
    </dgm:pt>
    <dgm:pt modelId="{3B69D488-EC1F-4EE2-AD94-5A210BC334C9}" type="pres">
      <dgm:prSet presAssocID="{628279DE-2479-47DA-83CD-3BD149DB1CAA}" presName="firstChild" presStyleLbl="bgAccFollowNode1" presStyleIdx="1" presStyleCnt="3" custScaleY="166993" custLinFactNeighborX="-6383" custLinFactNeighborY="-2524"/>
      <dgm:spPr/>
      <dgm:t>
        <a:bodyPr/>
        <a:lstStyle/>
        <a:p>
          <a:endParaRPr lang="en-GB"/>
        </a:p>
      </dgm:t>
    </dgm:pt>
    <dgm:pt modelId="{9762A61E-5ADD-4087-941A-D18EA0054131}" type="pres">
      <dgm:prSet presAssocID="{628279DE-2479-47DA-83CD-3BD149DB1CAA}" presName="firstChildTx" presStyleLbl="bgAccFollowNode1" presStyleIdx="1" presStyleCnt="3">
        <dgm:presLayoutVars>
          <dgm:bulletEnabled val="1"/>
        </dgm:presLayoutVars>
      </dgm:prSet>
      <dgm:spPr/>
      <dgm:t>
        <a:bodyPr/>
        <a:lstStyle/>
        <a:p>
          <a:endParaRPr lang="en-GB"/>
        </a:p>
      </dgm:t>
    </dgm:pt>
    <dgm:pt modelId="{A0675E2C-0164-4F7B-8568-90136C4F7536}" type="pres">
      <dgm:prSet presAssocID="{E2031B0A-416C-45A9-A6FB-63D21AB00456}" presName="comp" presStyleCnt="0"/>
      <dgm:spPr/>
    </dgm:pt>
    <dgm:pt modelId="{D6D7E05A-CDA8-4A96-B575-295B8D69B92B}" type="pres">
      <dgm:prSet presAssocID="{E2031B0A-416C-45A9-A6FB-63D21AB00456}" presName="child" presStyleLbl="bgAccFollowNode1" presStyleIdx="2" presStyleCnt="3" custScaleX="124319" custScaleY="162486" custLinFactNeighborX="-24127" custLinFactNeighborY="6332"/>
      <dgm:spPr/>
      <dgm:t>
        <a:bodyPr/>
        <a:lstStyle/>
        <a:p>
          <a:endParaRPr lang="en-GB"/>
        </a:p>
      </dgm:t>
    </dgm:pt>
    <dgm:pt modelId="{8D62877E-927A-48E5-9D8A-D06437A41FB5}" type="pres">
      <dgm:prSet presAssocID="{E2031B0A-416C-45A9-A6FB-63D21AB00456}" presName="childTx" presStyleLbl="bgAccFollowNode1" presStyleIdx="2" presStyleCnt="3">
        <dgm:presLayoutVars>
          <dgm:bulletEnabled val="1"/>
        </dgm:presLayoutVars>
      </dgm:prSet>
      <dgm:spPr/>
      <dgm:t>
        <a:bodyPr/>
        <a:lstStyle/>
        <a:p>
          <a:endParaRPr lang="en-GB"/>
        </a:p>
      </dgm:t>
    </dgm:pt>
    <dgm:pt modelId="{787B77A1-43B0-41EE-890B-87FCA1B6470D}" type="pres">
      <dgm:prSet presAssocID="{628279DE-2479-47DA-83CD-3BD149DB1CAA}" presName="negSpace" presStyleCnt="0"/>
      <dgm:spPr/>
    </dgm:pt>
    <dgm:pt modelId="{767E755C-72BD-40EB-BAC7-91832861A1F5}" type="pres">
      <dgm:prSet presAssocID="{628279DE-2479-47DA-83CD-3BD149DB1CAA}" presName="circle" presStyleLbl="node1" presStyleIdx="1" presStyleCnt="2" custLinFactNeighborX="-31831" custLinFactNeighborY="-15307"/>
      <dgm:spPr/>
      <dgm:t>
        <a:bodyPr/>
        <a:lstStyle/>
        <a:p>
          <a:endParaRPr lang="en-GB"/>
        </a:p>
      </dgm:t>
    </dgm:pt>
  </dgm:ptLst>
  <dgm:cxnLst>
    <dgm:cxn modelId="{6D9C1449-9DE4-474A-AF91-D3239667FB0D}" srcId="{7B71F178-4A5D-4B15-AB98-5556A9351552}" destId="{628279DE-2479-47DA-83CD-3BD149DB1CAA}" srcOrd="1" destOrd="0" parTransId="{5085C315-30D5-4BEB-90DE-3BE0D8485583}" sibTransId="{22CE5402-D7DC-4266-BBB9-920E239B90F9}"/>
    <dgm:cxn modelId="{E5F2418A-8C87-424E-B530-12A705B8D2F9}" type="presOf" srcId="{7B71F178-4A5D-4B15-AB98-5556A9351552}" destId="{78CD4325-2921-4085-8B50-18664E1D07B5}" srcOrd="0" destOrd="0" presId="urn:microsoft.com/office/officeart/2005/8/layout/hList9"/>
    <dgm:cxn modelId="{5EF976AF-281D-4FE4-9DB0-249DC87B10FA}" type="presOf" srcId="{EFE42D10-9D5F-4CFB-9BBD-6E60403EB747}" destId="{F0EBD8A0-A190-4C1D-8E2E-C7F7FB8B63ED}" srcOrd="1" destOrd="0" presId="urn:microsoft.com/office/officeart/2005/8/layout/hList9"/>
    <dgm:cxn modelId="{01CD4673-8598-4930-883D-A12286DF75F7}" type="presOf" srcId="{4301C22E-400F-4545-BAB7-F3F4C0D3CDB4}" destId="{3B69D488-EC1F-4EE2-AD94-5A210BC334C9}" srcOrd="0" destOrd="0" presId="urn:microsoft.com/office/officeart/2005/8/layout/hList9"/>
    <dgm:cxn modelId="{39BDE0CC-FBDD-4696-B934-4C5AC5ED148D}" type="presOf" srcId="{628279DE-2479-47DA-83CD-3BD149DB1CAA}" destId="{767E755C-72BD-40EB-BAC7-91832861A1F5}" srcOrd="0" destOrd="0" presId="urn:microsoft.com/office/officeart/2005/8/layout/hList9"/>
    <dgm:cxn modelId="{57DD24F1-F6A3-4332-9A49-47811D56162C}" type="presOf" srcId="{E2031B0A-416C-45A9-A6FB-63D21AB00456}" destId="{8D62877E-927A-48E5-9D8A-D06437A41FB5}" srcOrd="1" destOrd="0" presId="urn:microsoft.com/office/officeart/2005/8/layout/hList9"/>
    <dgm:cxn modelId="{36FCE8A1-803F-436B-B515-888BF0BFCBAF}" srcId="{628279DE-2479-47DA-83CD-3BD149DB1CAA}" destId="{4301C22E-400F-4545-BAB7-F3F4C0D3CDB4}" srcOrd="0" destOrd="0" parTransId="{AEB85AF2-3377-43CC-A578-796C5B142683}" sibTransId="{4767D7EE-8269-4804-917F-99762BB3CDB9}"/>
    <dgm:cxn modelId="{0A47546C-5092-4247-BC1F-F840AE3F7ABA}" type="presOf" srcId="{EE2E458D-B7B1-4D90-9CD5-2924EE8E5CFB}" destId="{1DF7F8C1-B2A1-4026-A57B-9186CC1E2158}" srcOrd="0" destOrd="0" presId="urn:microsoft.com/office/officeart/2005/8/layout/hList9"/>
    <dgm:cxn modelId="{8AEE53CF-23CA-4440-A7A8-20027999A252}" type="presOf" srcId="{EFE42D10-9D5F-4CFB-9BBD-6E60403EB747}" destId="{6026DD9F-346D-4AF5-B833-B2563A4FC155}" srcOrd="0" destOrd="0" presId="urn:microsoft.com/office/officeart/2005/8/layout/hList9"/>
    <dgm:cxn modelId="{AE6DED9E-457B-45A4-A7FB-CA38775648D2}" srcId="{7B71F178-4A5D-4B15-AB98-5556A9351552}" destId="{EE2E458D-B7B1-4D90-9CD5-2924EE8E5CFB}" srcOrd="0" destOrd="0" parTransId="{B05C3177-E398-45C8-A6ED-C6E2A11CF80C}" sibTransId="{BA045185-2479-401F-9918-EAE594DEA1B5}"/>
    <dgm:cxn modelId="{A12D5089-C888-49F0-B0AE-FBA261A9ADF9}" type="presOf" srcId="{E2031B0A-416C-45A9-A6FB-63D21AB00456}" destId="{D6D7E05A-CDA8-4A96-B575-295B8D69B92B}" srcOrd="0" destOrd="0" presId="urn:microsoft.com/office/officeart/2005/8/layout/hList9"/>
    <dgm:cxn modelId="{165F4EF2-DD6D-4AD5-A49B-0941620A2FA5}" srcId="{628279DE-2479-47DA-83CD-3BD149DB1CAA}" destId="{E2031B0A-416C-45A9-A6FB-63D21AB00456}" srcOrd="1" destOrd="0" parTransId="{A03BC576-B5DA-43EC-A5C6-69E6E4F75466}" sibTransId="{4A0A35E0-BEF8-41EA-B98F-C20D6C716B23}"/>
    <dgm:cxn modelId="{71F6259E-29AD-476F-B029-30E4101FCDC4}" srcId="{EE2E458D-B7B1-4D90-9CD5-2924EE8E5CFB}" destId="{EFE42D10-9D5F-4CFB-9BBD-6E60403EB747}" srcOrd="0" destOrd="0" parTransId="{357D423E-AEF0-4BD2-A5E3-1992E0B3A523}" sibTransId="{82C54928-D84C-4855-ACC6-563AE36DCCCB}"/>
    <dgm:cxn modelId="{3D6D09C6-9BEC-4E33-9FD7-09B97339A4B7}" type="presOf" srcId="{4301C22E-400F-4545-BAB7-F3F4C0D3CDB4}" destId="{9762A61E-5ADD-4087-941A-D18EA0054131}" srcOrd="1" destOrd="0" presId="urn:microsoft.com/office/officeart/2005/8/layout/hList9"/>
    <dgm:cxn modelId="{8AB94ADC-C69C-47B4-864E-E1229CC6EFB9}" type="presParOf" srcId="{78CD4325-2921-4085-8B50-18664E1D07B5}" destId="{ACDBD5D5-A1F6-4162-8BEA-895528F8A39F}" srcOrd="0" destOrd="0" presId="urn:microsoft.com/office/officeart/2005/8/layout/hList9"/>
    <dgm:cxn modelId="{7986ABF5-0DED-4DB7-90DA-77E58E2CC4F6}" type="presParOf" srcId="{78CD4325-2921-4085-8B50-18664E1D07B5}" destId="{B65F9395-8F03-48F5-A15A-E40FB664E847}" srcOrd="1" destOrd="0" presId="urn:microsoft.com/office/officeart/2005/8/layout/hList9"/>
    <dgm:cxn modelId="{19B7DE2B-E288-4FAD-84F9-6B50CA8151B0}" type="presParOf" srcId="{B65F9395-8F03-48F5-A15A-E40FB664E847}" destId="{A738B360-DA07-4C5B-9536-3A5BF91F1366}" srcOrd="0" destOrd="0" presId="urn:microsoft.com/office/officeart/2005/8/layout/hList9"/>
    <dgm:cxn modelId="{E6F39292-D71B-4DC1-87C2-EECB8D7E5198}" type="presParOf" srcId="{B65F9395-8F03-48F5-A15A-E40FB664E847}" destId="{B9CFCEAC-F8CB-447E-85D5-122DA0ABB332}" srcOrd="1" destOrd="0" presId="urn:microsoft.com/office/officeart/2005/8/layout/hList9"/>
    <dgm:cxn modelId="{202B6800-9C6D-4439-AA39-689869408219}" type="presParOf" srcId="{B9CFCEAC-F8CB-447E-85D5-122DA0ABB332}" destId="{6026DD9F-346D-4AF5-B833-B2563A4FC155}" srcOrd="0" destOrd="0" presId="urn:microsoft.com/office/officeart/2005/8/layout/hList9"/>
    <dgm:cxn modelId="{6A0BDABE-820C-4C79-891F-D9F34889F089}" type="presParOf" srcId="{B9CFCEAC-F8CB-447E-85D5-122DA0ABB332}" destId="{F0EBD8A0-A190-4C1D-8E2E-C7F7FB8B63ED}" srcOrd="1" destOrd="0" presId="urn:microsoft.com/office/officeart/2005/8/layout/hList9"/>
    <dgm:cxn modelId="{4873859F-7B96-453C-9313-6ADDF3676A56}" type="presParOf" srcId="{78CD4325-2921-4085-8B50-18664E1D07B5}" destId="{2C4BFD71-DF10-40A1-B288-3E74B4FC3793}" srcOrd="2" destOrd="0" presId="urn:microsoft.com/office/officeart/2005/8/layout/hList9"/>
    <dgm:cxn modelId="{DCF1A994-A58A-4AD9-B4DF-DDAEDE7DFF80}" type="presParOf" srcId="{78CD4325-2921-4085-8B50-18664E1D07B5}" destId="{1DF7F8C1-B2A1-4026-A57B-9186CC1E2158}" srcOrd="3" destOrd="0" presId="urn:microsoft.com/office/officeart/2005/8/layout/hList9"/>
    <dgm:cxn modelId="{93026BAD-DC40-4E3F-8594-1EADC0014B74}" type="presParOf" srcId="{78CD4325-2921-4085-8B50-18664E1D07B5}" destId="{BD24A430-B627-4E74-B0C3-CB96E9863197}" srcOrd="4" destOrd="0" presId="urn:microsoft.com/office/officeart/2005/8/layout/hList9"/>
    <dgm:cxn modelId="{5CDB4635-9A77-453A-AE10-7B56756CDD87}" type="presParOf" srcId="{78CD4325-2921-4085-8B50-18664E1D07B5}" destId="{850C55D7-303E-4893-A91D-3D92BDA85611}" srcOrd="5" destOrd="0" presId="urn:microsoft.com/office/officeart/2005/8/layout/hList9"/>
    <dgm:cxn modelId="{0CC45A86-7413-49DF-9DD1-DD7630ACD4DC}" type="presParOf" srcId="{78CD4325-2921-4085-8B50-18664E1D07B5}" destId="{944FD1E5-9E87-48A9-BEF3-45F034BED47E}" srcOrd="6" destOrd="0" presId="urn:microsoft.com/office/officeart/2005/8/layout/hList9"/>
    <dgm:cxn modelId="{783D8BDE-1ED4-45CE-A8ED-8C3377A8C091}" type="presParOf" srcId="{944FD1E5-9E87-48A9-BEF3-45F034BED47E}" destId="{A5030822-DCC7-403A-BB6B-F2F29B43F1C3}" srcOrd="0" destOrd="0" presId="urn:microsoft.com/office/officeart/2005/8/layout/hList9"/>
    <dgm:cxn modelId="{433D0D60-B4C4-4077-BF46-BE0A0E97D7DD}" type="presParOf" srcId="{944FD1E5-9E87-48A9-BEF3-45F034BED47E}" destId="{9F2C2AE3-49E9-47DB-9654-662F4F1B7C87}" srcOrd="1" destOrd="0" presId="urn:microsoft.com/office/officeart/2005/8/layout/hList9"/>
    <dgm:cxn modelId="{FA7B0FCD-3D44-408F-9029-C0BDBB40594A}" type="presParOf" srcId="{9F2C2AE3-49E9-47DB-9654-662F4F1B7C87}" destId="{3B69D488-EC1F-4EE2-AD94-5A210BC334C9}" srcOrd="0" destOrd="0" presId="urn:microsoft.com/office/officeart/2005/8/layout/hList9"/>
    <dgm:cxn modelId="{7BE5B731-F10F-400D-A4E0-42A5214F2867}" type="presParOf" srcId="{9F2C2AE3-49E9-47DB-9654-662F4F1B7C87}" destId="{9762A61E-5ADD-4087-941A-D18EA0054131}" srcOrd="1" destOrd="0" presId="urn:microsoft.com/office/officeart/2005/8/layout/hList9"/>
    <dgm:cxn modelId="{254249DE-FEDC-4F29-BD66-783504EF7E7F}" type="presParOf" srcId="{944FD1E5-9E87-48A9-BEF3-45F034BED47E}" destId="{A0675E2C-0164-4F7B-8568-90136C4F7536}" srcOrd="2" destOrd="0" presId="urn:microsoft.com/office/officeart/2005/8/layout/hList9"/>
    <dgm:cxn modelId="{3DA56F34-BD6F-42C8-8B30-E5E14DC77D17}" type="presParOf" srcId="{A0675E2C-0164-4F7B-8568-90136C4F7536}" destId="{D6D7E05A-CDA8-4A96-B575-295B8D69B92B}" srcOrd="0" destOrd="0" presId="urn:microsoft.com/office/officeart/2005/8/layout/hList9"/>
    <dgm:cxn modelId="{E96D2C9B-B6F9-4DDC-BC0C-DF9DF4B3ED08}" type="presParOf" srcId="{A0675E2C-0164-4F7B-8568-90136C4F7536}" destId="{8D62877E-927A-48E5-9D8A-D06437A41FB5}" srcOrd="1" destOrd="0" presId="urn:microsoft.com/office/officeart/2005/8/layout/hList9"/>
    <dgm:cxn modelId="{B5E5396F-80B5-47DF-8272-6613008DD3BD}" type="presParOf" srcId="{78CD4325-2921-4085-8B50-18664E1D07B5}" destId="{787B77A1-43B0-41EE-890B-87FCA1B6470D}" srcOrd="7" destOrd="0" presId="urn:microsoft.com/office/officeart/2005/8/layout/hList9"/>
    <dgm:cxn modelId="{34FCB1AC-56E9-4F2E-9226-B0C1D7305A49}" type="presParOf" srcId="{78CD4325-2921-4085-8B50-18664E1D07B5}" destId="{767E755C-72BD-40EB-BAC7-91832861A1F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4DE26-313E-487D-A44A-94D180C1B80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F21937F-FFC6-42F3-B5E6-73BFD59935CD}">
      <dgm:prSet custT="1"/>
      <dgm:spPr/>
      <dgm:t>
        <a:bodyPr/>
        <a:lstStyle/>
        <a:p>
          <a:r>
            <a:rPr lang="en-US" sz="2000" b="1" dirty="0"/>
            <a:t>It is the responsibility of </a:t>
          </a:r>
          <a:r>
            <a:rPr lang="en-US" sz="2000" b="1" dirty="0">
              <a:solidFill>
                <a:srgbClr val="FF0000"/>
              </a:solidFill>
            </a:rPr>
            <a:t>each </a:t>
          </a:r>
          <a:r>
            <a:rPr lang="en-US" sz="2000" b="1" i="1" dirty="0">
              <a:solidFill>
                <a:srgbClr val="FF0000"/>
              </a:solidFill>
            </a:rPr>
            <a:t>Department Head </a:t>
          </a:r>
          <a:r>
            <a:rPr lang="en-US" sz="2000" b="1" dirty="0"/>
            <a:t>to develop policy and procedure within their scope of </a:t>
          </a:r>
          <a:r>
            <a:rPr lang="en-US" sz="2000" b="1" dirty="0" smtClean="0"/>
            <a:t>service</a:t>
          </a:r>
          <a:endParaRPr lang="ar-JO" sz="2000" b="1" dirty="0" smtClean="0"/>
        </a:p>
        <a:p>
          <a:r>
            <a:rPr lang="ar-JO" sz="2000" b="1" dirty="0" smtClean="0"/>
            <a:t>تقع على عاتق كل رئيس قسم مسؤولية تطوير السياسة والإجراءات ضمن نطاق خدمتهم</a:t>
          </a:r>
          <a:endParaRPr lang="en-US" sz="2000" b="1" dirty="0"/>
        </a:p>
      </dgm:t>
    </dgm:pt>
    <dgm:pt modelId="{A59A936E-FCF4-41DA-8FCB-10E601B9B01B}" type="parTrans" cxnId="{5A31555E-46B4-4CBC-AB07-0E190C13F325}">
      <dgm:prSet/>
      <dgm:spPr/>
      <dgm:t>
        <a:bodyPr/>
        <a:lstStyle/>
        <a:p>
          <a:endParaRPr lang="en-US"/>
        </a:p>
      </dgm:t>
    </dgm:pt>
    <dgm:pt modelId="{2AD339A1-CB4C-4681-BEB2-FCC1E879EE97}" type="sibTrans" cxnId="{5A31555E-46B4-4CBC-AB07-0E190C13F325}">
      <dgm:prSet/>
      <dgm:spPr/>
      <dgm:t>
        <a:bodyPr/>
        <a:lstStyle/>
        <a:p>
          <a:endParaRPr lang="en-US"/>
        </a:p>
      </dgm:t>
    </dgm:pt>
    <dgm:pt modelId="{0FAAC351-26BB-40CD-99F4-266208CD1674}">
      <dgm:prSet custT="1"/>
      <dgm:spPr/>
      <dgm:t>
        <a:bodyPr/>
        <a:lstStyle/>
        <a:p>
          <a:r>
            <a:rPr lang="en-US" sz="2000" b="1" dirty="0"/>
            <a:t>The Department Head </a:t>
          </a:r>
          <a:r>
            <a:rPr lang="en-US" sz="2000" b="1" dirty="0" smtClean="0"/>
            <a:t>cooperate </a:t>
          </a:r>
          <a:r>
            <a:rPr lang="en-US" sz="2000" b="1" dirty="0"/>
            <a:t>and coordinate inter-related departmental policies</a:t>
          </a:r>
          <a:r>
            <a:rPr lang="en-US" sz="2000" b="1" dirty="0" smtClean="0"/>
            <a:t>.</a:t>
          </a:r>
          <a:endParaRPr lang="ar-JO" sz="2000" b="1" dirty="0" smtClean="0"/>
        </a:p>
        <a:p>
          <a:r>
            <a:rPr lang="ar-JO" sz="2000" b="1" dirty="0" smtClean="0"/>
            <a:t>رئيس القسم التعاون والتنسيق بين سياسات الإدارات ذات الصلة.</a:t>
          </a:r>
          <a:endParaRPr lang="en-US" sz="2000" b="1" dirty="0"/>
        </a:p>
      </dgm:t>
    </dgm:pt>
    <dgm:pt modelId="{8AE0E649-BFEB-4728-84F2-A0EF427D27F9}" type="parTrans" cxnId="{E248FCB1-E78A-4838-A4AE-BAFB540F31C4}">
      <dgm:prSet/>
      <dgm:spPr/>
      <dgm:t>
        <a:bodyPr/>
        <a:lstStyle/>
        <a:p>
          <a:endParaRPr lang="en-US"/>
        </a:p>
      </dgm:t>
    </dgm:pt>
    <dgm:pt modelId="{869ED2B4-1333-4218-A99F-E5F955C4CC7B}" type="sibTrans" cxnId="{E248FCB1-E78A-4838-A4AE-BAFB540F31C4}">
      <dgm:prSet/>
      <dgm:spPr/>
      <dgm:t>
        <a:bodyPr/>
        <a:lstStyle/>
        <a:p>
          <a:endParaRPr lang="en-US"/>
        </a:p>
      </dgm:t>
    </dgm:pt>
    <dgm:pt modelId="{E4EC6C53-32B0-48D5-8360-4A3691633633}">
      <dgm:prSet custT="1"/>
      <dgm:spPr/>
      <dgm:t>
        <a:bodyPr/>
        <a:lstStyle/>
        <a:p>
          <a:pPr>
            <a:buFont typeface="Wingdings" pitchFamily="2" charset="2"/>
            <a:buChar char="Ø"/>
          </a:pPr>
          <a:r>
            <a:rPr lang="en-US" sz="2000" b="1" dirty="0"/>
            <a:t>TQM Department is responsible to provide assistance to the departments to develop their policy and procedures</a:t>
          </a:r>
          <a:r>
            <a:rPr lang="en-US" sz="2000" b="1" dirty="0" smtClean="0"/>
            <a:t>.</a:t>
          </a:r>
          <a:endParaRPr lang="ar-JO" sz="2000" b="1" dirty="0" smtClean="0"/>
        </a:p>
        <a:p>
          <a:pPr>
            <a:buFont typeface="Wingdings" pitchFamily="2" charset="2"/>
            <a:buChar char="Ø"/>
          </a:pPr>
          <a:r>
            <a:rPr lang="ar-JO" sz="2000" b="1" dirty="0" smtClean="0"/>
            <a:t>قسم إدارة الجودة الشاملة مسؤول عن تقديم المساعدة للأقسام لتطوير سياساتها وإجراءاتها.</a:t>
          </a:r>
          <a:endParaRPr lang="en-GB" sz="2000" b="1" dirty="0"/>
        </a:p>
      </dgm:t>
    </dgm:pt>
    <dgm:pt modelId="{6E988DA6-B06B-478B-AFDF-E705E34FF141}" type="parTrans" cxnId="{F2879DBC-6FF5-4E4B-8727-E97B1E202675}">
      <dgm:prSet/>
      <dgm:spPr/>
      <dgm:t>
        <a:bodyPr/>
        <a:lstStyle/>
        <a:p>
          <a:endParaRPr lang="en-GB"/>
        </a:p>
      </dgm:t>
    </dgm:pt>
    <dgm:pt modelId="{C4F18F27-D788-4E67-868E-245EAB84EA5A}" type="sibTrans" cxnId="{F2879DBC-6FF5-4E4B-8727-E97B1E202675}">
      <dgm:prSet/>
      <dgm:spPr/>
      <dgm:t>
        <a:bodyPr/>
        <a:lstStyle/>
        <a:p>
          <a:endParaRPr lang="en-GB"/>
        </a:p>
      </dgm:t>
    </dgm:pt>
    <dgm:pt modelId="{5123A4B0-4D99-4979-9355-74D1A7222808}" type="pres">
      <dgm:prSet presAssocID="{B6C4DE26-313E-487D-A44A-94D180C1B802}" presName="hierChild1" presStyleCnt="0">
        <dgm:presLayoutVars>
          <dgm:chPref val="1"/>
          <dgm:dir/>
          <dgm:animOne val="branch"/>
          <dgm:animLvl val="lvl"/>
          <dgm:resizeHandles/>
        </dgm:presLayoutVars>
      </dgm:prSet>
      <dgm:spPr/>
      <dgm:t>
        <a:bodyPr/>
        <a:lstStyle/>
        <a:p>
          <a:endParaRPr lang="en-GB"/>
        </a:p>
      </dgm:t>
    </dgm:pt>
    <dgm:pt modelId="{D556DE23-57EA-4536-9935-2DCFA66386F3}" type="pres">
      <dgm:prSet presAssocID="{2F21937F-FFC6-42F3-B5E6-73BFD59935CD}" presName="hierRoot1" presStyleCnt="0"/>
      <dgm:spPr/>
    </dgm:pt>
    <dgm:pt modelId="{CFF1309F-1F20-4E71-9ED0-AD305FCB74B5}" type="pres">
      <dgm:prSet presAssocID="{2F21937F-FFC6-42F3-B5E6-73BFD59935CD}" presName="composite" presStyleCnt="0"/>
      <dgm:spPr/>
    </dgm:pt>
    <dgm:pt modelId="{BC9CBA45-3DD6-41F3-8D1C-D67DE58F251B}" type="pres">
      <dgm:prSet presAssocID="{2F21937F-FFC6-42F3-B5E6-73BFD59935CD}" presName="background" presStyleLbl="node0" presStyleIdx="0" presStyleCnt="3"/>
      <dgm:spPr/>
    </dgm:pt>
    <dgm:pt modelId="{8D8662C2-1291-4FEA-9FB8-6EAC49AB52A8}" type="pres">
      <dgm:prSet presAssocID="{2F21937F-FFC6-42F3-B5E6-73BFD59935CD}" presName="text" presStyleLbl="fgAcc0" presStyleIdx="0" presStyleCnt="3" custScaleX="130441" custScaleY="213295">
        <dgm:presLayoutVars>
          <dgm:chPref val="3"/>
        </dgm:presLayoutVars>
      </dgm:prSet>
      <dgm:spPr/>
      <dgm:t>
        <a:bodyPr/>
        <a:lstStyle/>
        <a:p>
          <a:endParaRPr lang="en-GB"/>
        </a:p>
      </dgm:t>
    </dgm:pt>
    <dgm:pt modelId="{8AB0F372-02D1-4DEB-AF47-6009634DB770}" type="pres">
      <dgm:prSet presAssocID="{2F21937F-FFC6-42F3-B5E6-73BFD59935CD}" presName="hierChild2" presStyleCnt="0"/>
      <dgm:spPr/>
    </dgm:pt>
    <dgm:pt modelId="{00BDE1BA-F12F-418A-A691-5D3083CE1A56}" type="pres">
      <dgm:prSet presAssocID="{0FAAC351-26BB-40CD-99F4-266208CD1674}" presName="hierRoot1" presStyleCnt="0"/>
      <dgm:spPr/>
    </dgm:pt>
    <dgm:pt modelId="{D50623FB-FC53-48EC-AAD8-4F33CFFC39CA}" type="pres">
      <dgm:prSet presAssocID="{0FAAC351-26BB-40CD-99F4-266208CD1674}" presName="composite" presStyleCnt="0"/>
      <dgm:spPr/>
    </dgm:pt>
    <dgm:pt modelId="{45F9E2DC-C4DC-48D8-BEF1-A2F20F9FA81C}" type="pres">
      <dgm:prSet presAssocID="{0FAAC351-26BB-40CD-99F4-266208CD1674}" presName="background" presStyleLbl="node0" presStyleIdx="1" presStyleCnt="3"/>
      <dgm:spPr/>
    </dgm:pt>
    <dgm:pt modelId="{43974DE4-3778-450A-8C52-AECE63A79838}" type="pres">
      <dgm:prSet presAssocID="{0FAAC351-26BB-40CD-99F4-266208CD1674}" presName="text" presStyleLbl="fgAcc0" presStyleIdx="1" presStyleCnt="3" custScaleX="109469" custScaleY="213908" custLinFactNeighborX="6021" custLinFactNeighborY="-210">
        <dgm:presLayoutVars>
          <dgm:chPref val="3"/>
        </dgm:presLayoutVars>
      </dgm:prSet>
      <dgm:spPr/>
      <dgm:t>
        <a:bodyPr/>
        <a:lstStyle/>
        <a:p>
          <a:endParaRPr lang="en-GB"/>
        </a:p>
      </dgm:t>
    </dgm:pt>
    <dgm:pt modelId="{C6CD8DB2-FDDF-43CA-9295-95DABD6FC030}" type="pres">
      <dgm:prSet presAssocID="{0FAAC351-26BB-40CD-99F4-266208CD1674}" presName="hierChild2" presStyleCnt="0"/>
      <dgm:spPr/>
    </dgm:pt>
    <dgm:pt modelId="{E44C2E1F-B4BB-4B65-BC23-89CFC557EBF1}" type="pres">
      <dgm:prSet presAssocID="{E4EC6C53-32B0-48D5-8360-4A3691633633}" presName="hierRoot1" presStyleCnt="0"/>
      <dgm:spPr/>
    </dgm:pt>
    <dgm:pt modelId="{884BF284-1389-4F51-ACDE-A61AD9FCA08C}" type="pres">
      <dgm:prSet presAssocID="{E4EC6C53-32B0-48D5-8360-4A3691633633}" presName="composite" presStyleCnt="0"/>
      <dgm:spPr/>
    </dgm:pt>
    <dgm:pt modelId="{2B7E8B0D-7E20-4E73-A534-C40F7D19908F}" type="pres">
      <dgm:prSet presAssocID="{E4EC6C53-32B0-48D5-8360-4A3691633633}" presName="background" presStyleLbl="node0" presStyleIdx="2" presStyleCnt="3"/>
      <dgm:spPr/>
    </dgm:pt>
    <dgm:pt modelId="{0C80E65F-AC92-455C-87EF-64B24925C7EC}" type="pres">
      <dgm:prSet presAssocID="{E4EC6C53-32B0-48D5-8360-4A3691633633}" presName="text" presStyleLbl="fgAcc0" presStyleIdx="2" presStyleCnt="3" custScaleX="123641" custScaleY="219676">
        <dgm:presLayoutVars>
          <dgm:chPref val="3"/>
        </dgm:presLayoutVars>
      </dgm:prSet>
      <dgm:spPr/>
      <dgm:t>
        <a:bodyPr/>
        <a:lstStyle/>
        <a:p>
          <a:endParaRPr lang="en-GB"/>
        </a:p>
      </dgm:t>
    </dgm:pt>
    <dgm:pt modelId="{DC7997DA-733B-4830-8086-A4567FB6EDF3}" type="pres">
      <dgm:prSet presAssocID="{E4EC6C53-32B0-48D5-8360-4A3691633633}" presName="hierChild2" presStyleCnt="0"/>
      <dgm:spPr/>
    </dgm:pt>
  </dgm:ptLst>
  <dgm:cxnLst>
    <dgm:cxn modelId="{49149BAA-C7C5-4475-8291-9C4034781F61}" type="presOf" srcId="{B6C4DE26-313E-487D-A44A-94D180C1B802}" destId="{5123A4B0-4D99-4979-9355-74D1A7222808}" srcOrd="0" destOrd="0" presId="urn:microsoft.com/office/officeart/2005/8/layout/hierarchy1"/>
    <dgm:cxn modelId="{E248FCB1-E78A-4838-A4AE-BAFB540F31C4}" srcId="{B6C4DE26-313E-487D-A44A-94D180C1B802}" destId="{0FAAC351-26BB-40CD-99F4-266208CD1674}" srcOrd="1" destOrd="0" parTransId="{8AE0E649-BFEB-4728-84F2-A0EF427D27F9}" sibTransId="{869ED2B4-1333-4218-A99F-E5F955C4CC7B}"/>
    <dgm:cxn modelId="{5A31555E-46B4-4CBC-AB07-0E190C13F325}" srcId="{B6C4DE26-313E-487D-A44A-94D180C1B802}" destId="{2F21937F-FFC6-42F3-B5E6-73BFD59935CD}" srcOrd="0" destOrd="0" parTransId="{A59A936E-FCF4-41DA-8FCB-10E601B9B01B}" sibTransId="{2AD339A1-CB4C-4681-BEB2-FCC1E879EE97}"/>
    <dgm:cxn modelId="{D93FD368-6ED9-43CF-8AA4-EDA76A0B66D1}" type="presOf" srcId="{0FAAC351-26BB-40CD-99F4-266208CD1674}" destId="{43974DE4-3778-450A-8C52-AECE63A79838}" srcOrd="0" destOrd="0" presId="urn:microsoft.com/office/officeart/2005/8/layout/hierarchy1"/>
    <dgm:cxn modelId="{B10161BF-0FBF-4FF7-9AE1-AE63D127B99F}" type="presOf" srcId="{E4EC6C53-32B0-48D5-8360-4A3691633633}" destId="{0C80E65F-AC92-455C-87EF-64B24925C7EC}" srcOrd="0" destOrd="0" presId="urn:microsoft.com/office/officeart/2005/8/layout/hierarchy1"/>
    <dgm:cxn modelId="{2488C573-4395-4D58-AD9D-606E7FCB3588}" type="presOf" srcId="{2F21937F-FFC6-42F3-B5E6-73BFD59935CD}" destId="{8D8662C2-1291-4FEA-9FB8-6EAC49AB52A8}" srcOrd="0" destOrd="0" presId="urn:microsoft.com/office/officeart/2005/8/layout/hierarchy1"/>
    <dgm:cxn modelId="{F2879DBC-6FF5-4E4B-8727-E97B1E202675}" srcId="{B6C4DE26-313E-487D-A44A-94D180C1B802}" destId="{E4EC6C53-32B0-48D5-8360-4A3691633633}" srcOrd="2" destOrd="0" parTransId="{6E988DA6-B06B-478B-AFDF-E705E34FF141}" sibTransId="{C4F18F27-D788-4E67-868E-245EAB84EA5A}"/>
    <dgm:cxn modelId="{5B329DAD-3D6C-4216-A4E4-FEA5F1CE5781}" type="presParOf" srcId="{5123A4B0-4D99-4979-9355-74D1A7222808}" destId="{D556DE23-57EA-4536-9935-2DCFA66386F3}" srcOrd="0" destOrd="0" presId="urn:microsoft.com/office/officeart/2005/8/layout/hierarchy1"/>
    <dgm:cxn modelId="{2C6B8B0B-1765-4225-8CFE-72CBC4A6F6AC}" type="presParOf" srcId="{D556DE23-57EA-4536-9935-2DCFA66386F3}" destId="{CFF1309F-1F20-4E71-9ED0-AD305FCB74B5}" srcOrd="0" destOrd="0" presId="urn:microsoft.com/office/officeart/2005/8/layout/hierarchy1"/>
    <dgm:cxn modelId="{1C7E4647-EB56-4A50-A377-35EDB9102315}" type="presParOf" srcId="{CFF1309F-1F20-4E71-9ED0-AD305FCB74B5}" destId="{BC9CBA45-3DD6-41F3-8D1C-D67DE58F251B}" srcOrd="0" destOrd="0" presId="urn:microsoft.com/office/officeart/2005/8/layout/hierarchy1"/>
    <dgm:cxn modelId="{1720D4F7-0D99-4DEC-9916-0A1F4667251F}" type="presParOf" srcId="{CFF1309F-1F20-4E71-9ED0-AD305FCB74B5}" destId="{8D8662C2-1291-4FEA-9FB8-6EAC49AB52A8}" srcOrd="1" destOrd="0" presId="urn:microsoft.com/office/officeart/2005/8/layout/hierarchy1"/>
    <dgm:cxn modelId="{044A02FA-5944-4A2C-92DF-253F2D0CB483}" type="presParOf" srcId="{D556DE23-57EA-4536-9935-2DCFA66386F3}" destId="{8AB0F372-02D1-4DEB-AF47-6009634DB770}" srcOrd="1" destOrd="0" presId="urn:microsoft.com/office/officeart/2005/8/layout/hierarchy1"/>
    <dgm:cxn modelId="{ED4D782A-CE22-441B-87C6-26EEB346B2F3}" type="presParOf" srcId="{5123A4B0-4D99-4979-9355-74D1A7222808}" destId="{00BDE1BA-F12F-418A-A691-5D3083CE1A56}" srcOrd="1" destOrd="0" presId="urn:microsoft.com/office/officeart/2005/8/layout/hierarchy1"/>
    <dgm:cxn modelId="{AF70C64F-3FEE-44F9-8F53-4A19A7CA6E76}" type="presParOf" srcId="{00BDE1BA-F12F-418A-A691-5D3083CE1A56}" destId="{D50623FB-FC53-48EC-AAD8-4F33CFFC39CA}" srcOrd="0" destOrd="0" presId="urn:microsoft.com/office/officeart/2005/8/layout/hierarchy1"/>
    <dgm:cxn modelId="{5CC826A2-2950-49E7-B203-B9E0748B4EA8}" type="presParOf" srcId="{D50623FB-FC53-48EC-AAD8-4F33CFFC39CA}" destId="{45F9E2DC-C4DC-48D8-BEF1-A2F20F9FA81C}" srcOrd="0" destOrd="0" presId="urn:microsoft.com/office/officeart/2005/8/layout/hierarchy1"/>
    <dgm:cxn modelId="{20FE83B8-A4C3-4828-B0E0-7DFC81F09ACF}" type="presParOf" srcId="{D50623FB-FC53-48EC-AAD8-4F33CFFC39CA}" destId="{43974DE4-3778-450A-8C52-AECE63A79838}" srcOrd="1" destOrd="0" presId="urn:microsoft.com/office/officeart/2005/8/layout/hierarchy1"/>
    <dgm:cxn modelId="{786F8D02-1ED0-454F-B800-74EE2FC51EA6}" type="presParOf" srcId="{00BDE1BA-F12F-418A-A691-5D3083CE1A56}" destId="{C6CD8DB2-FDDF-43CA-9295-95DABD6FC030}" srcOrd="1" destOrd="0" presId="urn:microsoft.com/office/officeart/2005/8/layout/hierarchy1"/>
    <dgm:cxn modelId="{C570FB9C-4F32-4726-B1B1-4578CCBDC479}" type="presParOf" srcId="{5123A4B0-4D99-4979-9355-74D1A7222808}" destId="{E44C2E1F-B4BB-4B65-BC23-89CFC557EBF1}" srcOrd="2" destOrd="0" presId="urn:microsoft.com/office/officeart/2005/8/layout/hierarchy1"/>
    <dgm:cxn modelId="{40B44490-5C5F-419C-8380-AB345DD9034C}" type="presParOf" srcId="{E44C2E1F-B4BB-4B65-BC23-89CFC557EBF1}" destId="{884BF284-1389-4F51-ACDE-A61AD9FCA08C}" srcOrd="0" destOrd="0" presId="urn:microsoft.com/office/officeart/2005/8/layout/hierarchy1"/>
    <dgm:cxn modelId="{C24B5639-33B3-42F7-90F6-10E0467F4363}" type="presParOf" srcId="{884BF284-1389-4F51-ACDE-A61AD9FCA08C}" destId="{2B7E8B0D-7E20-4E73-A534-C40F7D19908F}" srcOrd="0" destOrd="0" presId="urn:microsoft.com/office/officeart/2005/8/layout/hierarchy1"/>
    <dgm:cxn modelId="{105E2D6D-0570-4F6F-8DBE-9DA7F9781649}" type="presParOf" srcId="{884BF284-1389-4F51-ACDE-A61AD9FCA08C}" destId="{0C80E65F-AC92-455C-87EF-64B24925C7EC}" srcOrd="1" destOrd="0" presId="urn:microsoft.com/office/officeart/2005/8/layout/hierarchy1"/>
    <dgm:cxn modelId="{FA32E25C-4D21-4AC5-AC92-4C4D8A3D19D3}" type="presParOf" srcId="{E44C2E1F-B4BB-4B65-BC23-89CFC557EBF1}" destId="{DC7997DA-733B-4830-8086-A4567FB6ED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8B7308-8C31-49B5-8666-1CF3BAD8AAF8}"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GB"/>
        </a:p>
      </dgm:t>
    </dgm:pt>
    <dgm:pt modelId="{D30B8F93-4F0D-493B-99E1-3FB835937A9B}">
      <dgm:prSet phldrT="[Text]" custT="1"/>
      <dgm:spPr/>
      <dgm:t>
        <a:bodyPr/>
        <a:lstStyle/>
        <a:p>
          <a:r>
            <a:rPr lang="en-GB" sz="2000" b="1" dirty="0"/>
            <a:t>Before </a:t>
          </a:r>
          <a:r>
            <a:rPr lang="en-GB" sz="2000" b="1" dirty="0" smtClean="0"/>
            <a:t>writing</a:t>
          </a:r>
          <a:endParaRPr lang="ar-JO" sz="2000" b="1" dirty="0" smtClean="0"/>
        </a:p>
        <a:p>
          <a:r>
            <a:rPr lang="ar-JO" sz="2000" b="1" dirty="0" smtClean="0"/>
            <a:t>قبل الكتابة</a:t>
          </a:r>
          <a:endParaRPr lang="en-GB" sz="2000" b="1" dirty="0"/>
        </a:p>
      </dgm:t>
    </dgm:pt>
    <dgm:pt modelId="{CBF30D65-0C15-4FDF-A581-62F1175A3A60}" type="parTrans" cxnId="{79CB6AD7-9AA2-416E-BC15-CF506E7235E3}">
      <dgm:prSet/>
      <dgm:spPr/>
      <dgm:t>
        <a:bodyPr/>
        <a:lstStyle/>
        <a:p>
          <a:endParaRPr lang="en-GB" sz="2000" b="1"/>
        </a:p>
      </dgm:t>
    </dgm:pt>
    <dgm:pt modelId="{CB0B55AA-8696-414E-AF38-0302F255540F}" type="sibTrans" cxnId="{79CB6AD7-9AA2-416E-BC15-CF506E7235E3}">
      <dgm:prSet/>
      <dgm:spPr/>
      <dgm:t>
        <a:bodyPr/>
        <a:lstStyle/>
        <a:p>
          <a:endParaRPr lang="en-GB" sz="2000" b="1"/>
        </a:p>
      </dgm:t>
    </dgm:pt>
    <dgm:pt modelId="{64BE9A29-A490-443B-89D1-2C89329F8CEE}">
      <dgm:prSet phldrT="[Text]" phldr="1" custT="1"/>
      <dgm:spPr/>
      <dgm:t>
        <a:bodyPr/>
        <a:lstStyle/>
        <a:p>
          <a:endParaRPr lang="en-GB" sz="1400" b="1"/>
        </a:p>
      </dgm:t>
    </dgm:pt>
    <dgm:pt modelId="{0690DC01-5057-468D-BD82-09BD70C30E0B}" type="parTrans" cxnId="{FB9028B7-D584-4798-9601-DFD40C858A33}">
      <dgm:prSet/>
      <dgm:spPr/>
      <dgm:t>
        <a:bodyPr/>
        <a:lstStyle/>
        <a:p>
          <a:endParaRPr lang="en-GB" sz="2000" b="1"/>
        </a:p>
      </dgm:t>
    </dgm:pt>
    <dgm:pt modelId="{53A55864-A6C6-4C64-9614-9309500F61DB}" type="sibTrans" cxnId="{FB9028B7-D584-4798-9601-DFD40C858A33}">
      <dgm:prSet/>
      <dgm:spPr/>
      <dgm:t>
        <a:bodyPr/>
        <a:lstStyle/>
        <a:p>
          <a:endParaRPr lang="en-GB" sz="2000" b="1"/>
        </a:p>
      </dgm:t>
    </dgm:pt>
    <dgm:pt modelId="{A1592B59-6C97-4753-9D7A-5591C639ED4F}">
      <dgm:prSet phldrT="[Text]" custT="1"/>
      <dgm:spPr/>
      <dgm:t>
        <a:bodyPr/>
        <a:lstStyle/>
        <a:p>
          <a:r>
            <a:rPr lang="en-GB" sz="1800" b="1" dirty="0" smtClean="0"/>
            <a:t>Writing</a:t>
          </a:r>
          <a:endParaRPr lang="ar-JO" sz="1800" b="1" dirty="0" smtClean="0"/>
        </a:p>
        <a:p>
          <a:r>
            <a:rPr lang="ar-JO" sz="1800" b="1" dirty="0" smtClean="0"/>
            <a:t>الكتابة</a:t>
          </a:r>
          <a:endParaRPr lang="en-GB" sz="1800" b="1" dirty="0"/>
        </a:p>
      </dgm:t>
    </dgm:pt>
    <dgm:pt modelId="{3734AA5D-F22D-4989-B3DF-B3FF3E65D492}" type="parTrans" cxnId="{5983FA14-FF94-488A-AAA3-CC280610BB1B}">
      <dgm:prSet/>
      <dgm:spPr/>
      <dgm:t>
        <a:bodyPr/>
        <a:lstStyle/>
        <a:p>
          <a:endParaRPr lang="en-GB" sz="2000" b="1"/>
        </a:p>
      </dgm:t>
    </dgm:pt>
    <dgm:pt modelId="{0D6195D9-CE2F-4F72-8FE3-22A86DD19E4C}" type="sibTrans" cxnId="{5983FA14-FF94-488A-AAA3-CC280610BB1B}">
      <dgm:prSet/>
      <dgm:spPr/>
      <dgm:t>
        <a:bodyPr/>
        <a:lstStyle/>
        <a:p>
          <a:endParaRPr lang="en-GB" sz="2000" b="1"/>
        </a:p>
      </dgm:t>
    </dgm:pt>
    <dgm:pt modelId="{8F2870C9-2627-4DB7-9D17-9339E19E2BD2}">
      <dgm:prSet phldrT="[Text]" phldr="1" custT="1"/>
      <dgm:spPr/>
      <dgm:t>
        <a:bodyPr/>
        <a:lstStyle/>
        <a:p>
          <a:endParaRPr lang="en-GB" sz="1400" b="1"/>
        </a:p>
      </dgm:t>
    </dgm:pt>
    <dgm:pt modelId="{82AC08FA-1EE6-4AEE-8C09-535B809A4984}" type="parTrans" cxnId="{707D9024-B2A2-415A-87C1-D48941DBACEB}">
      <dgm:prSet/>
      <dgm:spPr/>
      <dgm:t>
        <a:bodyPr/>
        <a:lstStyle/>
        <a:p>
          <a:endParaRPr lang="en-GB" sz="2000" b="1"/>
        </a:p>
      </dgm:t>
    </dgm:pt>
    <dgm:pt modelId="{0DC24137-A1C6-427B-AF6E-2FD9F308129E}" type="sibTrans" cxnId="{707D9024-B2A2-415A-87C1-D48941DBACEB}">
      <dgm:prSet/>
      <dgm:spPr/>
      <dgm:t>
        <a:bodyPr/>
        <a:lstStyle/>
        <a:p>
          <a:endParaRPr lang="en-GB" sz="2000" b="1"/>
        </a:p>
      </dgm:t>
    </dgm:pt>
    <dgm:pt modelId="{7AA5FD9F-9A77-4C90-99D1-CAD167AC4839}">
      <dgm:prSet phldrT="[Text]" custT="1"/>
      <dgm:spPr/>
      <dgm:t>
        <a:bodyPr/>
        <a:lstStyle/>
        <a:p>
          <a:r>
            <a:rPr lang="en-GB" sz="1800" b="1" dirty="0" smtClean="0"/>
            <a:t>Reviewing</a:t>
          </a:r>
          <a:endParaRPr lang="ar-JO" sz="1800" b="1" dirty="0" smtClean="0"/>
        </a:p>
        <a:p>
          <a:r>
            <a:rPr lang="ar-JO" sz="1800" b="1" dirty="0" smtClean="0"/>
            <a:t>المراجعة</a:t>
          </a:r>
          <a:endParaRPr lang="en-GB" sz="1800" b="1" dirty="0"/>
        </a:p>
      </dgm:t>
    </dgm:pt>
    <dgm:pt modelId="{80E15DE5-7D52-4941-9F0A-5C267316C595}" type="parTrans" cxnId="{8F1262B8-B4EC-4097-8D90-3B81FBAB6CF8}">
      <dgm:prSet/>
      <dgm:spPr/>
      <dgm:t>
        <a:bodyPr/>
        <a:lstStyle/>
        <a:p>
          <a:endParaRPr lang="en-GB" sz="2000" b="1"/>
        </a:p>
      </dgm:t>
    </dgm:pt>
    <dgm:pt modelId="{205A738C-9CE5-4184-B165-211170D4ACE3}" type="sibTrans" cxnId="{8F1262B8-B4EC-4097-8D90-3B81FBAB6CF8}">
      <dgm:prSet/>
      <dgm:spPr/>
      <dgm:t>
        <a:bodyPr/>
        <a:lstStyle/>
        <a:p>
          <a:endParaRPr lang="en-GB" sz="2000" b="1"/>
        </a:p>
      </dgm:t>
    </dgm:pt>
    <dgm:pt modelId="{C8728EE5-62EF-4E7D-98D4-C46D2B2E7E19}">
      <dgm:prSet phldrT="[Text]" phldr="1" custT="1"/>
      <dgm:spPr/>
      <dgm:t>
        <a:bodyPr/>
        <a:lstStyle/>
        <a:p>
          <a:endParaRPr lang="en-GB" sz="1400" b="1"/>
        </a:p>
      </dgm:t>
    </dgm:pt>
    <dgm:pt modelId="{25E0681C-F664-4BFB-9521-E4FE5496AE23}" type="parTrans" cxnId="{DB0C73F4-8D67-4274-AD0D-D7243277D599}">
      <dgm:prSet/>
      <dgm:spPr/>
      <dgm:t>
        <a:bodyPr/>
        <a:lstStyle/>
        <a:p>
          <a:endParaRPr lang="en-GB" sz="2000" b="1"/>
        </a:p>
      </dgm:t>
    </dgm:pt>
    <dgm:pt modelId="{B8BB675D-6AF8-4573-AA18-B50760656803}" type="sibTrans" cxnId="{DB0C73F4-8D67-4274-AD0D-D7243277D599}">
      <dgm:prSet/>
      <dgm:spPr/>
      <dgm:t>
        <a:bodyPr/>
        <a:lstStyle/>
        <a:p>
          <a:endParaRPr lang="en-GB" sz="2000" b="1"/>
        </a:p>
      </dgm:t>
    </dgm:pt>
    <dgm:pt modelId="{2484B2A4-CA5D-4495-96AA-1A4F08935520}">
      <dgm:prSet custT="1"/>
      <dgm:spPr/>
      <dgm:t>
        <a:bodyPr/>
        <a:lstStyle/>
        <a:p>
          <a:r>
            <a:rPr lang="en-GB" sz="1800" b="1" dirty="0" smtClean="0"/>
            <a:t>Implementing</a:t>
          </a:r>
          <a:endParaRPr lang="ar-JO" sz="1800" b="1" dirty="0" smtClean="0"/>
        </a:p>
        <a:p>
          <a:r>
            <a:rPr lang="ar-JO" sz="1800" b="1" dirty="0" smtClean="0"/>
            <a:t>تنفيذ</a:t>
          </a:r>
          <a:endParaRPr lang="en-GB" sz="1800" b="1" dirty="0"/>
        </a:p>
      </dgm:t>
    </dgm:pt>
    <dgm:pt modelId="{E58B28D2-7257-4B27-86BF-D99CC5FD3060}" type="parTrans" cxnId="{DE5432D5-E660-4AE6-8F2B-580BA0ADB742}">
      <dgm:prSet/>
      <dgm:spPr/>
      <dgm:t>
        <a:bodyPr/>
        <a:lstStyle/>
        <a:p>
          <a:endParaRPr lang="en-GB" sz="2000" b="1"/>
        </a:p>
      </dgm:t>
    </dgm:pt>
    <dgm:pt modelId="{E5F39096-AF13-4782-A522-FA56296A4538}" type="sibTrans" cxnId="{DE5432D5-E660-4AE6-8F2B-580BA0ADB742}">
      <dgm:prSet/>
      <dgm:spPr/>
      <dgm:t>
        <a:bodyPr/>
        <a:lstStyle/>
        <a:p>
          <a:endParaRPr lang="en-GB" sz="2000" b="1"/>
        </a:p>
      </dgm:t>
    </dgm:pt>
    <dgm:pt modelId="{5398C67A-E9A1-4F3D-8AF0-7B2585C01976}" type="pres">
      <dgm:prSet presAssocID="{208B7308-8C31-49B5-8666-1CF3BAD8AAF8}" presName="rootnode" presStyleCnt="0">
        <dgm:presLayoutVars>
          <dgm:chMax/>
          <dgm:chPref/>
          <dgm:dir/>
          <dgm:animLvl val="lvl"/>
        </dgm:presLayoutVars>
      </dgm:prSet>
      <dgm:spPr/>
      <dgm:t>
        <a:bodyPr/>
        <a:lstStyle/>
        <a:p>
          <a:endParaRPr lang="en-GB"/>
        </a:p>
      </dgm:t>
    </dgm:pt>
    <dgm:pt modelId="{4CE1B825-D25B-4A9B-BEFF-54FC20CED0B3}" type="pres">
      <dgm:prSet presAssocID="{D30B8F93-4F0D-493B-99E1-3FB835937A9B}" presName="composite" presStyleCnt="0"/>
      <dgm:spPr/>
    </dgm:pt>
    <dgm:pt modelId="{CB223FB4-786D-4C80-BB74-30504BA2E765}" type="pres">
      <dgm:prSet presAssocID="{D30B8F93-4F0D-493B-99E1-3FB835937A9B}" presName="bentUpArrow1" presStyleLbl="alignImgPlace1" presStyleIdx="0" presStyleCnt="3"/>
      <dgm:spPr/>
    </dgm:pt>
    <dgm:pt modelId="{F956736E-92FA-4905-BE50-E6081BCC7C83}" type="pres">
      <dgm:prSet presAssocID="{D30B8F93-4F0D-493B-99E1-3FB835937A9B}" presName="ParentText" presStyleLbl="node1" presStyleIdx="0" presStyleCnt="4">
        <dgm:presLayoutVars>
          <dgm:chMax val="1"/>
          <dgm:chPref val="1"/>
          <dgm:bulletEnabled val="1"/>
        </dgm:presLayoutVars>
      </dgm:prSet>
      <dgm:spPr/>
      <dgm:t>
        <a:bodyPr/>
        <a:lstStyle/>
        <a:p>
          <a:endParaRPr lang="en-GB"/>
        </a:p>
      </dgm:t>
    </dgm:pt>
    <dgm:pt modelId="{11BCAA19-7F3D-4D87-AE36-2EAC935C7C17}" type="pres">
      <dgm:prSet presAssocID="{D30B8F93-4F0D-493B-99E1-3FB835937A9B}" presName="ChildText" presStyleLbl="revTx" presStyleIdx="0" presStyleCnt="3">
        <dgm:presLayoutVars>
          <dgm:chMax val="0"/>
          <dgm:chPref val="0"/>
          <dgm:bulletEnabled val="1"/>
        </dgm:presLayoutVars>
      </dgm:prSet>
      <dgm:spPr/>
      <dgm:t>
        <a:bodyPr/>
        <a:lstStyle/>
        <a:p>
          <a:endParaRPr lang="en-GB"/>
        </a:p>
      </dgm:t>
    </dgm:pt>
    <dgm:pt modelId="{36D28AB6-16C9-40A7-8357-A686E35C969A}" type="pres">
      <dgm:prSet presAssocID="{CB0B55AA-8696-414E-AF38-0302F255540F}" presName="sibTrans" presStyleCnt="0"/>
      <dgm:spPr/>
    </dgm:pt>
    <dgm:pt modelId="{B241D20C-BB19-4CCC-87A2-AA00D139129B}" type="pres">
      <dgm:prSet presAssocID="{A1592B59-6C97-4753-9D7A-5591C639ED4F}" presName="composite" presStyleCnt="0"/>
      <dgm:spPr/>
    </dgm:pt>
    <dgm:pt modelId="{848B00F3-C6BA-4590-B368-8AFF44B3CFE0}" type="pres">
      <dgm:prSet presAssocID="{A1592B59-6C97-4753-9D7A-5591C639ED4F}" presName="bentUpArrow1" presStyleLbl="alignImgPlace1" presStyleIdx="1" presStyleCnt="3"/>
      <dgm:spPr/>
    </dgm:pt>
    <dgm:pt modelId="{A1FA0C5E-28CF-4BBD-ABF4-0B385B976980}" type="pres">
      <dgm:prSet presAssocID="{A1592B59-6C97-4753-9D7A-5591C639ED4F}" presName="ParentText" presStyleLbl="node1" presStyleIdx="1" presStyleCnt="4">
        <dgm:presLayoutVars>
          <dgm:chMax val="1"/>
          <dgm:chPref val="1"/>
          <dgm:bulletEnabled val="1"/>
        </dgm:presLayoutVars>
      </dgm:prSet>
      <dgm:spPr/>
      <dgm:t>
        <a:bodyPr/>
        <a:lstStyle/>
        <a:p>
          <a:endParaRPr lang="en-GB"/>
        </a:p>
      </dgm:t>
    </dgm:pt>
    <dgm:pt modelId="{34CEA45C-768E-467F-8518-DEE0A890F2EF}" type="pres">
      <dgm:prSet presAssocID="{A1592B59-6C97-4753-9D7A-5591C639ED4F}" presName="ChildText" presStyleLbl="revTx" presStyleIdx="1" presStyleCnt="3">
        <dgm:presLayoutVars>
          <dgm:chMax val="0"/>
          <dgm:chPref val="0"/>
          <dgm:bulletEnabled val="1"/>
        </dgm:presLayoutVars>
      </dgm:prSet>
      <dgm:spPr/>
      <dgm:t>
        <a:bodyPr/>
        <a:lstStyle/>
        <a:p>
          <a:endParaRPr lang="en-GB"/>
        </a:p>
      </dgm:t>
    </dgm:pt>
    <dgm:pt modelId="{13B165A4-3AED-4018-AD48-25B96B989DAC}" type="pres">
      <dgm:prSet presAssocID="{0D6195D9-CE2F-4F72-8FE3-22A86DD19E4C}" presName="sibTrans" presStyleCnt="0"/>
      <dgm:spPr/>
    </dgm:pt>
    <dgm:pt modelId="{194981B3-F728-4236-8385-E07832116EE4}" type="pres">
      <dgm:prSet presAssocID="{7AA5FD9F-9A77-4C90-99D1-CAD167AC4839}" presName="composite" presStyleCnt="0"/>
      <dgm:spPr/>
    </dgm:pt>
    <dgm:pt modelId="{DCB2D11F-9B15-433F-8922-5BFD56E78E17}" type="pres">
      <dgm:prSet presAssocID="{7AA5FD9F-9A77-4C90-99D1-CAD167AC4839}" presName="bentUpArrow1" presStyleLbl="alignImgPlace1" presStyleIdx="2" presStyleCnt="3"/>
      <dgm:spPr/>
    </dgm:pt>
    <dgm:pt modelId="{D44EC9D1-DE4F-4B9C-BC51-ED3B5B38BFC3}" type="pres">
      <dgm:prSet presAssocID="{7AA5FD9F-9A77-4C90-99D1-CAD167AC4839}" presName="ParentText" presStyleLbl="node1" presStyleIdx="2" presStyleCnt="4">
        <dgm:presLayoutVars>
          <dgm:chMax val="1"/>
          <dgm:chPref val="1"/>
          <dgm:bulletEnabled val="1"/>
        </dgm:presLayoutVars>
      </dgm:prSet>
      <dgm:spPr/>
      <dgm:t>
        <a:bodyPr/>
        <a:lstStyle/>
        <a:p>
          <a:endParaRPr lang="en-GB"/>
        </a:p>
      </dgm:t>
    </dgm:pt>
    <dgm:pt modelId="{F4CAE3D3-39DD-4121-99BC-820CA5CB6258}" type="pres">
      <dgm:prSet presAssocID="{7AA5FD9F-9A77-4C90-99D1-CAD167AC4839}" presName="ChildText" presStyleLbl="revTx" presStyleIdx="2" presStyleCnt="3">
        <dgm:presLayoutVars>
          <dgm:chMax val="0"/>
          <dgm:chPref val="0"/>
          <dgm:bulletEnabled val="1"/>
        </dgm:presLayoutVars>
      </dgm:prSet>
      <dgm:spPr/>
      <dgm:t>
        <a:bodyPr/>
        <a:lstStyle/>
        <a:p>
          <a:endParaRPr lang="en-GB"/>
        </a:p>
      </dgm:t>
    </dgm:pt>
    <dgm:pt modelId="{371EE9FF-2473-44F7-A4FF-1FBE193C6E9C}" type="pres">
      <dgm:prSet presAssocID="{205A738C-9CE5-4184-B165-211170D4ACE3}" presName="sibTrans" presStyleCnt="0"/>
      <dgm:spPr/>
    </dgm:pt>
    <dgm:pt modelId="{290DA00D-4FE5-4C41-9CDE-1AA3EFD61818}" type="pres">
      <dgm:prSet presAssocID="{2484B2A4-CA5D-4495-96AA-1A4F08935520}" presName="composite" presStyleCnt="0"/>
      <dgm:spPr/>
    </dgm:pt>
    <dgm:pt modelId="{AAE8E1C0-4B9C-4B7A-9E57-DD56E624FAB9}" type="pres">
      <dgm:prSet presAssocID="{2484B2A4-CA5D-4495-96AA-1A4F08935520}" presName="ParentText" presStyleLbl="node1" presStyleIdx="3" presStyleCnt="4" custScaleX="129570">
        <dgm:presLayoutVars>
          <dgm:chMax val="1"/>
          <dgm:chPref val="1"/>
          <dgm:bulletEnabled val="1"/>
        </dgm:presLayoutVars>
      </dgm:prSet>
      <dgm:spPr/>
      <dgm:t>
        <a:bodyPr/>
        <a:lstStyle/>
        <a:p>
          <a:endParaRPr lang="en-GB"/>
        </a:p>
      </dgm:t>
    </dgm:pt>
  </dgm:ptLst>
  <dgm:cxnLst>
    <dgm:cxn modelId="{CF6411DA-8D21-43EC-A035-49C000CD197A}" type="presOf" srcId="{C8728EE5-62EF-4E7D-98D4-C46D2B2E7E19}" destId="{F4CAE3D3-39DD-4121-99BC-820CA5CB6258}" srcOrd="0" destOrd="0" presId="urn:microsoft.com/office/officeart/2005/8/layout/StepDownProcess"/>
    <dgm:cxn modelId="{FB9028B7-D584-4798-9601-DFD40C858A33}" srcId="{D30B8F93-4F0D-493B-99E1-3FB835937A9B}" destId="{64BE9A29-A490-443B-89D1-2C89329F8CEE}" srcOrd="0" destOrd="0" parTransId="{0690DC01-5057-468D-BD82-09BD70C30E0B}" sibTransId="{53A55864-A6C6-4C64-9614-9309500F61DB}"/>
    <dgm:cxn modelId="{DE5432D5-E660-4AE6-8F2B-580BA0ADB742}" srcId="{208B7308-8C31-49B5-8666-1CF3BAD8AAF8}" destId="{2484B2A4-CA5D-4495-96AA-1A4F08935520}" srcOrd="3" destOrd="0" parTransId="{E58B28D2-7257-4B27-86BF-D99CC5FD3060}" sibTransId="{E5F39096-AF13-4782-A522-FA56296A4538}"/>
    <dgm:cxn modelId="{62854713-DF68-41F1-97AC-B5E0CE055C40}" type="presOf" srcId="{7AA5FD9F-9A77-4C90-99D1-CAD167AC4839}" destId="{D44EC9D1-DE4F-4B9C-BC51-ED3B5B38BFC3}" srcOrd="0" destOrd="0" presId="urn:microsoft.com/office/officeart/2005/8/layout/StepDownProcess"/>
    <dgm:cxn modelId="{1269C32B-DF8C-4233-87CE-6D540AF668CC}" type="presOf" srcId="{8F2870C9-2627-4DB7-9D17-9339E19E2BD2}" destId="{34CEA45C-768E-467F-8518-DEE0A890F2EF}" srcOrd="0" destOrd="0" presId="urn:microsoft.com/office/officeart/2005/8/layout/StepDownProcess"/>
    <dgm:cxn modelId="{090D5F0D-85D6-410D-814E-BAB76D6AFC38}" type="presOf" srcId="{64BE9A29-A490-443B-89D1-2C89329F8CEE}" destId="{11BCAA19-7F3D-4D87-AE36-2EAC935C7C17}" srcOrd="0" destOrd="0" presId="urn:microsoft.com/office/officeart/2005/8/layout/StepDownProcess"/>
    <dgm:cxn modelId="{79CB6AD7-9AA2-416E-BC15-CF506E7235E3}" srcId="{208B7308-8C31-49B5-8666-1CF3BAD8AAF8}" destId="{D30B8F93-4F0D-493B-99E1-3FB835937A9B}" srcOrd="0" destOrd="0" parTransId="{CBF30D65-0C15-4FDF-A581-62F1175A3A60}" sibTransId="{CB0B55AA-8696-414E-AF38-0302F255540F}"/>
    <dgm:cxn modelId="{5983FA14-FF94-488A-AAA3-CC280610BB1B}" srcId="{208B7308-8C31-49B5-8666-1CF3BAD8AAF8}" destId="{A1592B59-6C97-4753-9D7A-5591C639ED4F}" srcOrd="1" destOrd="0" parTransId="{3734AA5D-F22D-4989-B3DF-B3FF3E65D492}" sibTransId="{0D6195D9-CE2F-4F72-8FE3-22A86DD19E4C}"/>
    <dgm:cxn modelId="{C3AC0151-D21C-4FB1-9DEF-EA74D34ABF5C}" type="presOf" srcId="{2484B2A4-CA5D-4495-96AA-1A4F08935520}" destId="{AAE8E1C0-4B9C-4B7A-9E57-DD56E624FAB9}" srcOrd="0" destOrd="0" presId="urn:microsoft.com/office/officeart/2005/8/layout/StepDownProcess"/>
    <dgm:cxn modelId="{DB0C73F4-8D67-4274-AD0D-D7243277D599}" srcId="{7AA5FD9F-9A77-4C90-99D1-CAD167AC4839}" destId="{C8728EE5-62EF-4E7D-98D4-C46D2B2E7E19}" srcOrd="0" destOrd="0" parTransId="{25E0681C-F664-4BFB-9521-E4FE5496AE23}" sibTransId="{B8BB675D-6AF8-4573-AA18-B50760656803}"/>
    <dgm:cxn modelId="{41A3D112-C237-46FC-84BC-2FC446BA710E}" type="presOf" srcId="{208B7308-8C31-49B5-8666-1CF3BAD8AAF8}" destId="{5398C67A-E9A1-4F3D-8AF0-7B2585C01976}" srcOrd="0" destOrd="0" presId="urn:microsoft.com/office/officeart/2005/8/layout/StepDownProcess"/>
    <dgm:cxn modelId="{8F1262B8-B4EC-4097-8D90-3B81FBAB6CF8}" srcId="{208B7308-8C31-49B5-8666-1CF3BAD8AAF8}" destId="{7AA5FD9F-9A77-4C90-99D1-CAD167AC4839}" srcOrd="2" destOrd="0" parTransId="{80E15DE5-7D52-4941-9F0A-5C267316C595}" sibTransId="{205A738C-9CE5-4184-B165-211170D4ACE3}"/>
    <dgm:cxn modelId="{F8581477-622B-40E3-8A38-DE133CDDAA9A}" type="presOf" srcId="{D30B8F93-4F0D-493B-99E1-3FB835937A9B}" destId="{F956736E-92FA-4905-BE50-E6081BCC7C83}" srcOrd="0" destOrd="0" presId="urn:microsoft.com/office/officeart/2005/8/layout/StepDownProcess"/>
    <dgm:cxn modelId="{707D9024-B2A2-415A-87C1-D48941DBACEB}" srcId="{A1592B59-6C97-4753-9D7A-5591C639ED4F}" destId="{8F2870C9-2627-4DB7-9D17-9339E19E2BD2}" srcOrd="0" destOrd="0" parTransId="{82AC08FA-1EE6-4AEE-8C09-535B809A4984}" sibTransId="{0DC24137-A1C6-427B-AF6E-2FD9F308129E}"/>
    <dgm:cxn modelId="{F2A9023A-72C6-4B08-A371-E0201BAB47F6}" type="presOf" srcId="{A1592B59-6C97-4753-9D7A-5591C639ED4F}" destId="{A1FA0C5E-28CF-4BBD-ABF4-0B385B976980}" srcOrd="0" destOrd="0" presId="urn:microsoft.com/office/officeart/2005/8/layout/StepDownProcess"/>
    <dgm:cxn modelId="{8C5AD6A4-0599-4C38-A579-8A086F9BE5AB}" type="presParOf" srcId="{5398C67A-E9A1-4F3D-8AF0-7B2585C01976}" destId="{4CE1B825-D25B-4A9B-BEFF-54FC20CED0B3}" srcOrd="0" destOrd="0" presId="urn:microsoft.com/office/officeart/2005/8/layout/StepDownProcess"/>
    <dgm:cxn modelId="{9A76B808-981A-4FA5-BBF0-D80CFF7DFE8F}" type="presParOf" srcId="{4CE1B825-D25B-4A9B-BEFF-54FC20CED0B3}" destId="{CB223FB4-786D-4C80-BB74-30504BA2E765}" srcOrd="0" destOrd="0" presId="urn:microsoft.com/office/officeart/2005/8/layout/StepDownProcess"/>
    <dgm:cxn modelId="{56078385-8EFA-4D5F-82ED-E4572DEC5A22}" type="presParOf" srcId="{4CE1B825-D25B-4A9B-BEFF-54FC20CED0B3}" destId="{F956736E-92FA-4905-BE50-E6081BCC7C83}" srcOrd="1" destOrd="0" presId="urn:microsoft.com/office/officeart/2005/8/layout/StepDownProcess"/>
    <dgm:cxn modelId="{14058FF0-72C4-49AA-A9D8-E784DB656A0E}" type="presParOf" srcId="{4CE1B825-D25B-4A9B-BEFF-54FC20CED0B3}" destId="{11BCAA19-7F3D-4D87-AE36-2EAC935C7C17}" srcOrd="2" destOrd="0" presId="urn:microsoft.com/office/officeart/2005/8/layout/StepDownProcess"/>
    <dgm:cxn modelId="{248ABE23-DF60-4CC9-B24D-C47147C917B6}" type="presParOf" srcId="{5398C67A-E9A1-4F3D-8AF0-7B2585C01976}" destId="{36D28AB6-16C9-40A7-8357-A686E35C969A}" srcOrd="1" destOrd="0" presId="urn:microsoft.com/office/officeart/2005/8/layout/StepDownProcess"/>
    <dgm:cxn modelId="{B64886F9-7856-48BA-8AD6-D62F9C5B0620}" type="presParOf" srcId="{5398C67A-E9A1-4F3D-8AF0-7B2585C01976}" destId="{B241D20C-BB19-4CCC-87A2-AA00D139129B}" srcOrd="2" destOrd="0" presId="urn:microsoft.com/office/officeart/2005/8/layout/StepDownProcess"/>
    <dgm:cxn modelId="{720B9B32-9E6F-4252-A05D-2C85C519C345}" type="presParOf" srcId="{B241D20C-BB19-4CCC-87A2-AA00D139129B}" destId="{848B00F3-C6BA-4590-B368-8AFF44B3CFE0}" srcOrd="0" destOrd="0" presId="urn:microsoft.com/office/officeart/2005/8/layout/StepDownProcess"/>
    <dgm:cxn modelId="{677FA22A-BA62-411C-ACF2-DE8526CF16DF}" type="presParOf" srcId="{B241D20C-BB19-4CCC-87A2-AA00D139129B}" destId="{A1FA0C5E-28CF-4BBD-ABF4-0B385B976980}" srcOrd="1" destOrd="0" presId="urn:microsoft.com/office/officeart/2005/8/layout/StepDownProcess"/>
    <dgm:cxn modelId="{BB0AEF30-04F0-40EB-AE39-BDE11CCB15B8}" type="presParOf" srcId="{B241D20C-BB19-4CCC-87A2-AA00D139129B}" destId="{34CEA45C-768E-467F-8518-DEE0A890F2EF}" srcOrd="2" destOrd="0" presId="urn:microsoft.com/office/officeart/2005/8/layout/StepDownProcess"/>
    <dgm:cxn modelId="{8757FCCC-389E-4BFE-A70D-C7BCAA22C034}" type="presParOf" srcId="{5398C67A-E9A1-4F3D-8AF0-7B2585C01976}" destId="{13B165A4-3AED-4018-AD48-25B96B989DAC}" srcOrd="3" destOrd="0" presId="urn:microsoft.com/office/officeart/2005/8/layout/StepDownProcess"/>
    <dgm:cxn modelId="{988A87F0-E4C9-456D-B278-6F067180487E}" type="presParOf" srcId="{5398C67A-E9A1-4F3D-8AF0-7B2585C01976}" destId="{194981B3-F728-4236-8385-E07832116EE4}" srcOrd="4" destOrd="0" presId="urn:microsoft.com/office/officeart/2005/8/layout/StepDownProcess"/>
    <dgm:cxn modelId="{DE9275D7-C147-442C-A1BC-331033AB3448}" type="presParOf" srcId="{194981B3-F728-4236-8385-E07832116EE4}" destId="{DCB2D11F-9B15-433F-8922-5BFD56E78E17}" srcOrd="0" destOrd="0" presId="urn:microsoft.com/office/officeart/2005/8/layout/StepDownProcess"/>
    <dgm:cxn modelId="{B5BED898-1A72-4F42-85FF-8855726CF7E6}" type="presParOf" srcId="{194981B3-F728-4236-8385-E07832116EE4}" destId="{D44EC9D1-DE4F-4B9C-BC51-ED3B5B38BFC3}" srcOrd="1" destOrd="0" presId="urn:microsoft.com/office/officeart/2005/8/layout/StepDownProcess"/>
    <dgm:cxn modelId="{7977CA45-C369-4528-9A9D-DB908906B0DA}" type="presParOf" srcId="{194981B3-F728-4236-8385-E07832116EE4}" destId="{F4CAE3D3-39DD-4121-99BC-820CA5CB6258}" srcOrd="2" destOrd="0" presId="urn:microsoft.com/office/officeart/2005/8/layout/StepDownProcess"/>
    <dgm:cxn modelId="{B7D9FF1C-567E-476E-B878-FE5AEC34B86B}" type="presParOf" srcId="{5398C67A-E9A1-4F3D-8AF0-7B2585C01976}" destId="{371EE9FF-2473-44F7-A4FF-1FBE193C6E9C}" srcOrd="5" destOrd="0" presId="urn:microsoft.com/office/officeart/2005/8/layout/StepDownProcess"/>
    <dgm:cxn modelId="{261EFF63-99F0-47AC-9B92-6F993BABFEFC}" type="presParOf" srcId="{5398C67A-E9A1-4F3D-8AF0-7B2585C01976}" destId="{290DA00D-4FE5-4C41-9CDE-1AA3EFD61818}" srcOrd="6" destOrd="0" presId="urn:microsoft.com/office/officeart/2005/8/layout/StepDownProcess"/>
    <dgm:cxn modelId="{16FD399E-8B3E-44C5-B4A8-E99FD7B91E15}" type="presParOf" srcId="{290DA00D-4FE5-4C41-9CDE-1AA3EFD61818}" destId="{AAE8E1C0-4B9C-4B7A-9E57-DD56E624FAB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9D286-E159-48F3-BCD6-50D2A2482775}">
      <dsp:nvSpPr>
        <dsp:cNvPr id="0" name=""/>
        <dsp:cNvSpPr/>
      </dsp:nvSpPr>
      <dsp:spPr>
        <a:xfrm>
          <a:off x="41" y="34212"/>
          <a:ext cx="3975329"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a:t>Policy</a:t>
          </a:r>
        </a:p>
      </dsp:txBody>
      <dsp:txXfrm>
        <a:off x="41" y="34212"/>
        <a:ext cx="3975329" cy="691200"/>
      </dsp:txXfrm>
    </dsp:sp>
    <dsp:sp modelId="{6CE88388-FC59-4B06-A8BF-F903B7C46486}">
      <dsp:nvSpPr>
        <dsp:cNvPr id="0" name=""/>
        <dsp:cNvSpPr/>
      </dsp:nvSpPr>
      <dsp:spPr>
        <a:xfrm>
          <a:off x="10655" y="725413"/>
          <a:ext cx="3975329" cy="4348080"/>
        </a:xfrm>
        <a:prstGeom prst="rect">
          <a:avLst/>
        </a:prstGeom>
        <a:solidFill>
          <a:schemeClr val="accent2">
            <a:tint val="40000"/>
            <a:alpha val="90000"/>
            <a:hueOff val="0"/>
            <a:satOff val="0"/>
            <a:lumOff val="0"/>
            <a:alphaOff val="0"/>
          </a:schemeClr>
        </a:solidFill>
        <a:ln w="254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t>Usually expressed in broad </a:t>
          </a:r>
          <a:r>
            <a:rPr lang="en-GB" sz="2400" b="1" kern="1200" dirty="0" smtClean="0"/>
            <a:t>terms</a:t>
          </a:r>
          <a:r>
            <a:rPr lang="ar-JO" sz="2400" b="1" kern="1200" dirty="0" smtClean="0"/>
            <a:t> عادة ما يتم التعبير عنها بعبارات عامة</a:t>
          </a:r>
          <a:endParaRPr lang="en-GB" sz="2400" b="1" kern="1200" dirty="0"/>
        </a:p>
        <a:p>
          <a:pPr marL="228600" lvl="1" indent="-228600" algn="l" defTabSz="1066800">
            <a:lnSpc>
              <a:spcPct val="90000"/>
            </a:lnSpc>
            <a:spcBef>
              <a:spcPct val="0"/>
            </a:spcBef>
            <a:spcAft>
              <a:spcPct val="15000"/>
            </a:spcAft>
            <a:buChar char="••"/>
          </a:pPr>
          <a:r>
            <a:rPr lang="en-GB" sz="2400" b="1" kern="1200" dirty="0"/>
            <a:t>States “what” or “why”</a:t>
          </a:r>
        </a:p>
        <a:p>
          <a:pPr marL="228600" lvl="1" indent="-228600" algn="l" defTabSz="1066800">
            <a:lnSpc>
              <a:spcPct val="90000"/>
            </a:lnSpc>
            <a:spcBef>
              <a:spcPct val="0"/>
            </a:spcBef>
            <a:spcAft>
              <a:spcPct val="15000"/>
            </a:spcAft>
            <a:buChar char="••"/>
          </a:pPr>
          <a:r>
            <a:rPr lang="ar-JO" sz="2400" b="1" kern="1200" dirty="0" smtClean="0"/>
            <a:t>تنص على "ماذا" أو "لماذا"</a:t>
          </a:r>
          <a:endParaRPr lang="en-GB" sz="2400" b="1" kern="1200" dirty="0"/>
        </a:p>
        <a:p>
          <a:pPr marL="228600" lvl="1" indent="-228600" algn="l" defTabSz="1066800">
            <a:lnSpc>
              <a:spcPct val="90000"/>
            </a:lnSpc>
            <a:spcBef>
              <a:spcPct val="0"/>
            </a:spcBef>
            <a:spcAft>
              <a:spcPct val="15000"/>
            </a:spcAft>
            <a:buChar char="••"/>
          </a:pPr>
          <a:r>
            <a:rPr lang="en-GB" sz="2400" b="1" kern="1200" dirty="0"/>
            <a:t>Changes less frequently</a:t>
          </a:r>
        </a:p>
        <a:p>
          <a:pPr marL="228600" lvl="1" indent="-228600" algn="l" defTabSz="1066800">
            <a:lnSpc>
              <a:spcPct val="90000"/>
            </a:lnSpc>
            <a:spcBef>
              <a:spcPct val="0"/>
            </a:spcBef>
            <a:spcAft>
              <a:spcPct val="15000"/>
            </a:spcAft>
            <a:buChar char="••"/>
          </a:pPr>
          <a:r>
            <a:rPr lang="ar-JO" sz="2400" b="1" kern="1200" dirty="0" smtClean="0"/>
            <a:t>يتغير بشكل أقل</a:t>
          </a:r>
          <a:endParaRPr lang="en-GB" sz="2400" b="1" kern="1200" dirty="0"/>
        </a:p>
        <a:p>
          <a:pPr marL="228600" lvl="1" indent="-228600" algn="l" defTabSz="1066800">
            <a:lnSpc>
              <a:spcPct val="90000"/>
            </a:lnSpc>
            <a:spcBef>
              <a:spcPct val="0"/>
            </a:spcBef>
            <a:spcAft>
              <a:spcPct val="15000"/>
            </a:spcAft>
            <a:buChar char="••"/>
          </a:pPr>
          <a:r>
            <a:rPr lang="en-GB" sz="2400" b="1" kern="1200" dirty="0"/>
            <a:t>Describes values, philosophy of the organization</a:t>
          </a:r>
        </a:p>
        <a:p>
          <a:pPr marL="228600" lvl="1" indent="-228600" algn="l" defTabSz="1066800">
            <a:lnSpc>
              <a:spcPct val="90000"/>
            </a:lnSpc>
            <a:spcBef>
              <a:spcPct val="0"/>
            </a:spcBef>
            <a:spcAft>
              <a:spcPct val="15000"/>
            </a:spcAft>
            <a:buChar char="••"/>
          </a:pPr>
          <a:r>
            <a:rPr lang="ar-JO" sz="2400" b="1" kern="1200" dirty="0" smtClean="0"/>
            <a:t>يصف قيم وفلسفة المنظمة</a:t>
          </a:r>
          <a:endParaRPr lang="en-GB" sz="2400" b="1" kern="1200" dirty="0"/>
        </a:p>
      </dsp:txBody>
      <dsp:txXfrm>
        <a:off x="10655" y="725413"/>
        <a:ext cx="3975329" cy="4348080"/>
      </dsp:txXfrm>
    </dsp:sp>
    <dsp:sp modelId="{95EC42F6-5810-49B5-B2BF-18F0F0FC1796}">
      <dsp:nvSpPr>
        <dsp:cNvPr id="0" name=""/>
        <dsp:cNvSpPr/>
      </dsp:nvSpPr>
      <dsp:spPr>
        <a:xfrm>
          <a:off x="4531917" y="34212"/>
          <a:ext cx="3975329" cy="6912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dirty="0"/>
            <a:t>Procedure</a:t>
          </a:r>
        </a:p>
      </dsp:txBody>
      <dsp:txXfrm>
        <a:off x="4531917" y="34212"/>
        <a:ext cx="3975329" cy="691200"/>
      </dsp:txXfrm>
    </dsp:sp>
    <dsp:sp modelId="{40FDFAB2-D942-4CAE-9AC3-1AE0950D0AFE}">
      <dsp:nvSpPr>
        <dsp:cNvPr id="0" name=""/>
        <dsp:cNvSpPr/>
      </dsp:nvSpPr>
      <dsp:spPr>
        <a:xfrm>
          <a:off x="4531917" y="725413"/>
          <a:ext cx="3975329" cy="4348080"/>
        </a:xfrm>
        <a:prstGeom prst="rect">
          <a:avLst/>
        </a:prstGeom>
        <a:solidFill>
          <a:schemeClr val="accent2">
            <a:tint val="40000"/>
            <a:alpha val="90000"/>
            <a:hueOff val="5025821"/>
            <a:satOff val="-4378"/>
            <a:lumOff val="-6"/>
            <a:alphaOff val="0"/>
          </a:schemeClr>
        </a:solid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Usually stated in detail</a:t>
          </a:r>
        </a:p>
        <a:p>
          <a:pPr marL="228600" lvl="1" indent="-228600" algn="l" defTabSz="1066800">
            <a:lnSpc>
              <a:spcPct val="90000"/>
            </a:lnSpc>
            <a:spcBef>
              <a:spcPct val="0"/>
            </a:spcBef>
            <a:spcAft>
              <a:spcPct val="15000"/>
            </a:spcAft>
            <a:buChar char="••"/>
          </a:pPr>
          <a:r>
            <a:rPr lang="ar-JO" sz="2400" kern="1200" dirty="0" smtClean="0"/>
            <a:t>عادة ما يذكر بالتفصيل</a:t>
          </a:r>
          <a:endParaRPr lang="en-GB" sz="2400" kern="1200" dirty="0"/>
        </a:p>
        <a:p>
          <a:pPr marL="228600" lvl="1" indent="-228600" algn="l" defTabSz="1066800">
            <a:lnSpc>
              <a:spcPct val="90000"/>
            </a:lnSpc>
            <a:spcBef>
              <a:spcPct val="0"/>
            </a:spcBef>
            <a:spcAft>
              <a:spcPct val="15000"/>
            </a:spcAft>
            <a:buChar char="••"/>
          </a:pPr>
          <a:r>
            <a:rPr lang="en-GB" sz="2400" kern="1200" dirty="0"/>
            <a:t>States “How” and “Who” and “When”</a:t>
          </a:r>
        </a:p>
        <a:p>
          <a:pPr marL="228600" lvl="1" indent="-228600" algn="l" defTabSz="1066800">
            <a:lnSpc>
              <a:spcPct val="90000"/>
            </a:lnSpc>
            <a:spcBef>
              <a:spcPct val="0"/>
            </a:spcBef>
            <a:spcAft>
              <a:spcPct val="15000"/>
            </a:spcAft>
            <a:buChar char="••"/>
          </a:pPr>
          <a:r>
            <a:rPr lang="ar-JO" sz="2400" kern="1200" dirty="0" smtClean="0"/>
            <a:t>يذكر "كيف" و "من" و "متى"</a:t>
          </a:r>
          <a:endParaRPr lang="en-GB" sz="2400" kern="1200" dirty="0"/>
        </a:p>
        <a:p>
          <a:pPr marL="228600" lvl="1" indent="-228600" algn="l" defTabSz="1066800">
            <a:lnSpc>
              <a:spcPct val="90000"/>
            </a:lnSpc>
            <a:spcBef>
              <a:spcPct val="0"/>
            </a:spcBef>
            <a:spcAft>
              <a:spcPct val="15000"/>
            </a:spcAft>
            <a:buChar char="••"/>
          </a:pPr>
          <a:r>
            <a:rPr lang="en-GB" sz="2400" kern="1200" dirty="0"/>
            <a:t>Prone to change</a:t>
          </a:r>
        </a:p>
        <a:p>
          <a:pPr marL="228600" lvl="1" indent="-228600" algn="l" defTabSz="1066800">
            <a:lnSpc>
              <a:spcPct val="90000"/>
            </a:lnSpc>
            <a:spcBef>
              <a:spcPct val="0"/>
            </a:spcBef>
            <a:spcAft>
              <a:spcPct val="15000"/>
            </a:spcAft>
            <a:buChar char="••"/>
          </a:pPr>
          <a:r>
            <a:rPr lang="ar-JO" sz="2400" kern="1200" dirty="0" smtClean="0"/>
            <a:t>عرضة للتغيير</a:t>
          </a:r>
          <a:endParaRPr lang="en-GB" sz="2400" kern="1200" dirty="0"/>
        </a:p>
        <a:p>
          <a:pPr marL="228600" lvl="1" indent="-228600" algn="l" defTabSz="1066800">
            <a:lnSpc>
              <a:spcPct val="90000"/>
            </a:lnSpc>
            <a:spcBef>
              <a:spcPct val="0"/>
            </a:spcBef>
            <a:spcAft>
              <a:spcPct val="15000"/>
            </a:spcAft>
            <a:buChar char="••"/>
          </a:pPr>
          <a:r>
            <a:rPr lang="en-GB" sz="2400" kern="1200" dirty="0"/>
            <a:t>Describes process</a:t>
          </a:r>
        </a:p>
        <a:p>
          <a:pPr marL="228600" lvl="1" indent="-228600" algn="l" defTabSz="1066800">
            <a:lnSpc>
              <a:spcPct val="90000"/>
            </a:lnSpc>
            <a:spcBef>
              <a:spcPct val="0"/>
            </a:spcBef>
            <a:spcAft>
              <a:spcPct val="15000"/>
            </a:spcAft>
            <a:buChar char="••"/>
          </a:pPr>
          <a:r>
            <a:rPr lang="ar-JO" sz="2400" kern="1200" dirty="0" smtClean="0"/>
            <a:t>يصف العملية</a:t>
          </a:r>
          <a:endParaRPr lang="en-GB" sz="2400" kern="1200" dirty="0"/>
        </a:p>
      </dsp:txBody>
      <dsp:txXfrm>
        <a:off x="4531917" y="725413"/>
        <a:ext cx="3975329" cy="4348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DD9F-346D-4AF5-B833-B2563A4FC155}">
      <dsp:nvSpPr>
        <dsp:cNvPr id="0" name=""/>
        <dsp:cNvSpPr/>
      </dsp:nvSpPr>
      <dsp:spPr>
        <a:xfrm>
          <a:off x="666239" y="833437"/>
          <a:ext cx="3473764" cy="331772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b="1" kern="1200" dirty="0"/>
            <a:t>Employee should provide three months notice before terminating his/her </a:t>
          </a:r>
          <a:r>
            <a:rPr lang="en-US" sz="2400" b="1" kern="1200" dirty="0" smtClean="0"/>
            <a:t>contract</a:t>
          </a:r>
          <a:endParaRPr lang="ar-JO" sz="2400" b="1" kern="1200" dirty="0" smtClean="0"/>
        </a:p>
        <a:p>
          <a:pPr lvl="0" algn="l" defTabSz="1066800">
            <a:lnSpc>
              <a:spcPct val="90000"/>
            </a:lnSpc>
            <a:spcBef>
              <a:spcPct val="0"/>
            </a:spcBef>
            <a:spcAft>
              <a:spcPct val="35000"/>
            </a:spcAft>
          </a:pPr>
          <a:r>
            <a:rPr lang="ar-JO" sz="2400" b="1" kern="1200" dirty="0" smtClean="0"/>
            <a:t>يجب على الموظف تقديم إشعار لمدة ثلاثة أشهر قبل إنهاء عقده</a:t>
          </a:r>
          <a:endParaRPr lang="en-GB" sz="2400" b="1" kern="1200" dirty="0"/>
        </a:p>
      </dsp:txBody>
      <dsp:txXfrm>
        <a:off x="1222042" y="833437"/>
        <a:ext cx="2917961" cy="3317724"/>
      </dsp:txXfrm>
    </dsp:sp>
    <dsp:sp modelId="{1DF7F8C1-B2A1-4026-A57B-9186CC1E2158}">
      <dsp:nvSpPr>
        <dsp:cNvPr id="0" name=""/>
        <dsp:cNvSpPr/>
      </dsp:nvSpPr>
      <dsp:spPr>
        <a:xfrm>
          <a:off x="0" y="0"/>
          <a:ext cx="1637127" cy="163712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GB" sz="2100" kern="1200" dirty="0"/>
            <a:t>Policy</a:t>
          </a:r>
        </a:p>
      </dsp:txBody>
      <dsp:txXfrm>
        <a:off x="239752" y="239752"/>
        <a:ext cx="1157623" cy="1157623"/>
      </dsp:txXfrm>
    </dsp:sp>
    <dsp:sp modelId="{3B69D488-EC1F-4EE2-AD94-5A210BC334C9}">
      <dsp:nvSpPr>
        <dsp:cNvPr id="0" name=""/>
        <dsp:cNvSpPr/>
      </dsp:nvSpPr>
      <dsp:spPr>
        <a:xfrm>
          <a:off x="5953481" y="792096"/>
          <a:ext cx="3052890" cy="2735254"/>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b="1" kern="1200" dirty="0"/>
            <a:t>How does the employee request contract termination</a:t>
          </a:r>
          <a:r>
            <a:rPr lang="en-GB" sz="1800" b="1" kern="1200" dirty="0" smtClean="0"/>
            <a:t>?</a:t>
          </a:r>
          <a:endParaRPr lang="ar-JO" sz="1800" b="1" kern="1200" dirty="0" smtClean="0"/>
        </a:p>
        <a:p>
          <a:pPr lvl="0" algn="l" defTabSz="800100">
            <a:lnSpc>
              <a:spcPct val="90000"/>
            </a:lnSpc>
            <a:spcBef>
              <a:spcPct val="0"/>
            </a:spcBef>
            <a:spcAft>
              <a:spcPct val="35000"/>
            </a:spcAft>
          </a:pPr>
          <a:r>
            <a:rPr lang="ar-JO" sz="1800" b="1" kern="1200" dirty="0" smtClean="0"/>
            <a:t>كيف يطلب الموظف إنهاء العقد؟</a:t>
          </a:r>
          <a:endParaRPr lang="en-GB" sz="1800" b="1" kern="1200" dirty="0"/>
        </a:p>
        <a:p>
          <a:pPr lvl="0" algn="l" defTabSz="800100">
            <a:lnSpc>
              <a:spcPct val="90000"/>
            </a:lnSpc>
            <a:spcBef>
              <a:spcPct val="0"/>
            </a:spcBef>
            <a:spcAft>
              <a:spcPct val="35000"/>
            </a:spcAft>
          </a:pPr>
          <a:r>
            <a:rPr lang="en-GB" sz="1800" b="1" kern="1200" dirty="0"/>
            <a:t>How to fill out the form</a:t>
          </a:r>
          <a:r>
            <a:rPr lang="en-GB" sz="1800" b="1" kern="1200" dirty="0" smtClean="0"/>
            <a:t>?</a:t>
          </a:r>
          <a:endParaRPr lang="ar-JO" sz="1800" b="1" kern="1200" dirty="0" smtClean="0"/>
        </a:p>
        <a:p>
          <a:pPr lvl="0" algn="l" defTabSz="800100">
            <a:lnSpc>
              <a:spcPct val="90000"/>
            </a:lnSpc>
            <a:spcBef>
              <a:spcPct val="0"/>
            </a:spcBef>
            <a:spcAft>
              <a:spcPct val="35000"/>
            </a:spcAft>
          </a:pPr>
          <a:r>
            <a:rPr lang="ar-JO" sz="1800" b="1" kern="1200" dirty="0" smtClean="0"/>
            <a:t>كيف تملأ الاستمارة؟</a:t>
          </a:r>
          <a:endParaRPr lang="en-GB" sz="1800" b="1" kern="1200" dirty="0"/>
        </a:p>
      </dsp:txBody>
      <dsp:txXfrm>
        <a:off x="6441943" y="792096"/>
        <a:ext cx="2564427" cy="2735254"/>
      </dsp:txXfrm>
    </dsp:sp>
    <dsp:sp modelId="{D6D7E05A-CDA8-4A96-B575-295B8D69B92B}">
      <dsp:nvSpPr>
        <dsp:cNvPr id="0" name=""/>
        <dsp:cNvSpPr/>
      </dsp:nvSpPr>
      <dsp:spPr>
        <a:xfrm>
          <a:off x="5040560" y="3672407"/>
          <a:ext cx="3795322" cy="2661432"/>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r>
            <a:rPr lang="en-GB" sz="2200" b="1" kern="1200" dirty="0"/>
            <a:t>How to track the request?</a:t>
          </a:r>
        </a:p>
        <a:p>
          <a:pPr lvl="0" algn="l" defTabSz="977900">
            <a:lnSpc>
              <a:spcPct val="90000"/>
            </a:lnSpc>
            <a:spcBef>
              <a:spcPct val="0"/>
            </a:spcBef>
            <a:spcAft>
              <a:spcPct val="35000"/>
            </a:spcAft>
          </a:pPr>
          <a:r>
            <a:rPr lang="ar-JO" sz="2200" b="1" kern="1200" dirty="0" smtClean="0"/>
            <a:t>كيف يتم متابعة الطلب؟</a:t>
          </a:r>
        </a:p>
        <a:p>
          <a:pPr lvl="0" algn="l" defTabSz="977900">
            <a:lnSpc>
              <a:spcPct val="90000"/>
            </a:lnSpc>
            <a:spcBef>
              <a:spcPct val="0"/>
            </a:spcBef>
            <a:spcAft>
              <a:spcPct val="35000"/>
            </a:spcAft>
          </a:pPr>
          <a:r>
            <a:rPr lang="en-GB" sz="2200" b="1" kern="1200" dirty="0" smtClean="0"/>
            <a:t>Who </a:t>
          </a:r>
          <a:r>
            <a:rPr lang="en-GB" sz="2200" b="1" kern="1200" dirty="0"/>
            <a:t>is responsible for processing the form</a:t>
          </a:r>
          <a:r>
            <a:rPr lang="en-GB" sz="2200" b="1" kern="1200" dirty="0" smtClean="0"/>
            <a:t>?</a:t>
          </a:r>
          <a:endParaRPr lang="ar-JO" sz="2200" b="1" kern="1200" dirty="0" smtClean="0"/>
        </a:p>
        <a:p>
          <a:pPr lvl="0" algn="l" defTabSz="977900">
            <a:lnSpc>
              <a:spcPct val="90000"/>
            </a:lnSpc>
            <a:spcBef>
              <a:spcPct val="0"/>
            </a:spcBef>
            <a:spcAft>
              <a:spcPct val="35000"/>
            </a:spcAft>
          </a:pPr>
          <a:r>
            <a:rPr lang="ar-JO" sz="2200" b="1" kern="1200" dirty="0" smtClean="0"/>
            <a:t>من المسؤول عن معالجة النموذج؟</a:t>
          </a:r>
          <a:endParaRPr lang="en-GB" sz="2200" b="1" kern="1200" dirty="0"/>
        </a:p>
      </dsp:txBody>
      <dsp:txXfrm>
        <a:off x="5647812" y="3672407"/>
        <a:ext cx="3188070" cy="2661432"/>
      </dsp:txXfrm>
    </dsp:sp>
    <dsp:sp modelId="{767E755C-72BD-40EB-BAC7-91832861A1F5}">
      <dsp:nvSpPr>
        <dsp:cNvPr id="0" name=""/>
        <dsp:cNvSpPr/>
      </dsp:nvSpPr>
      <dsp:spPr>
        <a:xfrm>
          <a:off x="4608499" y="0"/>
          <a:ext cx="1637127" cy="1637127"/>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GB" sz="2100" kern="1200" dirty="0"/>
            <a:t>Procedure</a:t>
          </a:r>
        </a:p>
      </dsp:txBody>
      <dsp:txXfrm>
        <a:off x="4848251" y="239752"/>
        <a:ext cx="1157623" cy="1157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BA45-3DD6-41F3-8D1C-D67DE58F251B}">
      <dsp:nvSpPr>
        <dsp:cNvPr id="0" name=""/>
        <dsp:cNvSpPr/>
      </dsp:nvSpPr>
      <dsp:spPr>
        <a:xfrm>
          <a:off x="7798" y="632208"/>
          <a:ext cx="2758080" cy="286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662C2-1291-4FEA-9FB8-6EAC49AB52A8}">
      <dsp:nvSpPr>
        <dsp:cNvPr id="0" name=""/>
        <dsp:cNvSpPr/>
      </dsp:nvSpPr>
      <dsp:spPr>
        <a:xfrm>
          <a:off x="242734" y="855398"/>
          <a:ext cx="2758080" cy="28638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It is the responsibility of </a:t>
          </a:r>
          <a:r>
            <a:rPr lang="en-US" sz="2000" b="1" kern="1200" dirty="0">
              <a:solidFill>
                <a:srgbClr val="FF0000"/>
              </a:solidFill>
            </a:rPr>
            <a:t>each </a:t>
          </a:r>
          <a:r>
            <a:rPr lang="en-US" sz="2000" b="1" i="1" kern="1200" dirty="0">
              <a:solidFill>
                <a:srgbClr val="FF0000"/>
              </a:solidFill>
            </a:rPr>
            <a:t>Department Head </a:t>
          </a:r>
          <a:r>
            <a:rPr lang="en-US" sz="2000" b="1" kern="1200" dirty="0"/>
            <a:t>to develop policy and procedure within their scope of </a:t>
          </a:r>
          <a:r>
            <a:rPr lang="en-US" sz="2000" b="1" kern="1200" dirty="0" smtClean="0"/>
            <a:t>service</a:t>
          </a:r>
          <a:endParaRPr lang="ar-JO" sz="2000" b="1" kern="1200" dirty="0" smtClean="0"/>
        </a:p>
        <a:p>
          <a:pPr lvl="0" algn="ctr" defTabSz="889000">
            <a:lnSpc>
              <a:spcPct val="90000"/>
            </a:lnSpc>
            <a:spcBef>
              <a:spcPct val="0"/>
            </a:spcBef>
            <a:spcAft>
              <a:spcPct val="35000"/>
            </a:spcAft>
          </a:pPr>
          <a:r>
            <a:rPr lang="ar-JO" sz="2000" b="1" kern="1200" dirty="0" smtClean="0"/>
            <a:t>تقع على عاتق كل رئيس قسم مسؤولية تطوير السياسة والإجراءات ضمن نطاق خدمتهم</a:t>
          </a:r>
          <a:endParaRPr lang="en-US" sz="2000" b="1" kern="1200" dirty="0"/>
        </a:p>
      </dsp:txBody>
      <dsp:txXfrm>
        <a:off x="323515" y="936179"/>
        <a:ext cx="2596518" cy="2702267"/>
      </dsp:txXfrm>
    </dsp:sp>
    <dsp:sp modelId="{45F9E2DC-C4DC-48D8-BEF1-A2F20F9FA81C}">
      <dsp:nvSpPr>
        <dsp:cNvPr id="0" name=""/>
        <dsp:cNvSpPr/>
      </dsp:nvSpPr>
      <dsp:spPr>
        <a:xfrm>
          <a:off x="3363060" y="629389"/>
          <a:ext cx="2314642" cy="28720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74DE4-3778-450A-8C52-AECE63A79838}">
      <dsp:nvSpPr>
        <dsp:cNvPr id="0" name=""/>
        <dsp:cNvSpPr/>
      </dsp:nvSpPr>
      <dsp:spPr>
        <a:xfrm>
          <a:off x="3597997" y="852578"/>
          <a:ext cx="2314642" cy="28720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The Department Head </a:t>
          </a:r>
          <a:r>
            <a:rPr lang="en-US" sz="2000" b="1" kern="1200" dirty="0" smtClean="0"/>
            <a:t>cooperate </a:t>
          </a:r>
          <a:r>
            <a:rPr lang="en-US" sz="2000" b="1" kern="1200" dirty="0"/>
            <a:t>and coordinate inter-related departmental policies</a:t>
          </a:r>
          <a:r>
            <a:rPr lang="en-US" sz="2000" b="1" kern="1200" dirty="0" smtClean="0"/>
            <a:t>.</a:t>
          </a:r>
          <a:endParaRPr lang="ar-JO" sz="2000" b="1" kern="1200" dirty="0" smtClean="0"/>
        </a:p>
        <a:p>
          <a:pPr lvl="0" algn="ctr" defTabSz="889000">
            <a:lnSpc>
              <a:spcPct val="90000"/>
            </a:lnSpc>
            <a:spcBef>
              <a:spcPct val="0"/>
            </a:spcBef>
            <a:spcAft>
              <a:spcPct val="35000"/>
            </a:spcAft>
          </a:pPr>
          <a:r>
            <a:rPr lang="ar-JO" sz="2000" b="1" kern="1200" dirty="0" smtClean="0"/>
            <a:t>رئيس القسم التعاون والتنسيق بين سياسات الإدارات ذات الصلة.</a:t>
          </a:r>
          <a:endParaRPr lang="en-US" sz="2000" b="1" kern="1200" dirty="0"/>
        </a:p>
      </dsp:txBody>
      <dsp:txXfrm>
        <a:off x="3665791" y="920372"/>
        <a:ext cx="2179054" cy="2736471"/>
      </dsp:txXfrm>
    </dsp:sp>
    <dsp:sp modelId="{2B7E8B0D-7E20-4E73-A534-C40F7D19908F}">
      <dsp:nvSpPr>
        <dsp:cNvPr id="0" name=""/>
        <dsp:cNvSpPr/>
      </dsp:nvSpPr>
      <dsp:spPr>
        <a:xfrm>
          <a:off x="6020266" y="632208"/>
          <a:ext cx="2614298" cy="2949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0E65F-AC92-455C-87EF-64B24925C7EC}">
      <dsp:nvSpPr>
        <dsp:cNvPr id="0" name=""/>
        <dsp:cNvSpPr/>
      </dsp:nvSpPr>
      <dsp:spPr>
        <a:xfrm>
          <a:off x="6255202" y="855398"/>
          <a:ext cx="2614298" cy="2949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Wingdings" pitchFamily="2" charset="2"/>
            <a:buChar char="Ø"/>
          </a:pPr>
          <a:r>
            <a:rPr lang="en-US" sz="2000" b="1" kern="1200" dirty="0"/>
            <a:t>TQM Department is responsible to provide assistance to the departments to develop their policy and procedures</a:t>
          </a:r>
          <a:r>
            <a:rPr lang="en-US" sz="2000" b="1" kern="1200" dirty="0" smtClean="0"/>
            <a:t>.</a:t>
          </a:r>
          <a:endParaRPr lang="ar-JO" sz="2000" b="1" kern="1200" dirty="0" smtClean="0"/>
        </a:p>
        <a:p>
          <a:pPr lvl="0" algn="ctr" defTabSz="889000">
            <a:lnSpc>
              <a:spcPct val="90000"/>
            </a:lnSpc>
            <a:spcBef>
              <a:spcPct val="0"/>
            </a:spcBef>
            <a:spcAft>
              <a:spcPct val="35000"/>
            </a:spcAft>
            <a:buFont typeface="Wingdings" pitchFamily="2" charset="2"/>
            <a:buChar char="Ø"/>
          </a:pPr>
          <a:r>
            <a:rPr lang="ar-JO" sz="2000" b="1" kern="1200" dirty="0" smtClean="0"/>
            <a:t>قسم إدارة الجودة الشاملة مسؤول عن تقديم المساعدة للأقسام لتطوير سياساتها وإجراءاتها.</a:t>
          </a:r>
          <a:endParaRPr lang="en-GB" sz="2000" b="1" kern="1200" dirty="0"/>
        </a:p>
      </dsp:txBody>
      <dsp:txXfrm>
        <a:off x="6331772" y="931968"/>
        <a:ext cx="2461158" cy="2796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23FB4-786D-4C80-BB74-30504BA2E765}">
      <dsp:nvSpPr>
        <dsp:cNvPr id="0" name=""/>
        <dsp:cNvSpPr/>
      </dsp:nvSpPr>
      <dsp:spPr>
        <a:xfrm rot="5400000">
          <a:off x="1549346" y="1038766"/>
          <a:ext cx="912262" cy="1038578"/>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6736E-92FA-4905-BE50-E6081BCC7C83}">
      <dsp:nvSpPr>
        <dsp:cNvPr id="0" name=""/>
        <dsp:cNvSpPr/>
      </dsp:nvSpPr>
      <dsp:spPr>
        <a:xfrm>
          <a:off x="1307652" y="27504"/>
          <a:ext cx="1535713" cy="1074949"/>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a:t>Before </a:t>
          </a:r>
          <a:r>
            <a:rPr lang="en-GB" sz="2000" b="1" kern="1200" dirty="0" smtClean="0"/>
            <a:t>writing</a:t>
          </a:r>
          <a:endParaRPr lang="ar-JO" sz="2000" b="1" kern="1200" dirty="0" smtClean="0"/>
        </a:p>
        <a:p>
          <a:pPr lvl="0" algn="ctr" defTabSz="889000">
            <a:lnSpc>
              <a:spcPct val="90000"/>
            </a:lnSpc>
            <a:spcBef>
              <a:spcPct val="0"/>
            </a:spcBef>
            <a:spcAft>
              <a:spcPct val="35000"/>
            </a:spcAft>
          </a:pPr>
          <a:r>
            <a:rPr lang="ar-JO" sz="2000" b="1" kern="1200" dirty="0" smtClean="0"/>
            <a:t>قبل الكتابة</a:t>
          </a:r>
          <a:endParaRPr lang="en-GB" sz="2000" b="1" kern="1200" dirty="0"/>
        </a:p>
      </dsp:txBody>
      <dsp:txXfrm>
        <a:off x="1360136" y="79988"/>
        <a:ext cx="1430745" cy="969981"/>
      </dsp:txXfrm>
    </dsp:sp>
    <dsp:sp modelId="{11BCAA19-7F3D-4D87-AE36-2EAC935C7C17}">
      <dsp:nvSpPr>
        <dsp:cNvPr id="0" name=""/>
        <dsp:cNvSpPr/>
      </dsp:nvSpPr>
      <dsp:spPr>
        <a:xfrm>
          <a:off x="2843365" y="130025"/>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GB" sz="1400" b="1" kern="1200"/>
        </a:p>
      </dsp:txBody>
      <dsp:txXfrm>
        <a:off x="2843365" y="130025"/>
        <a:ext cx="1116931" cy="868821"/>
      </dsp:txXfrm>
    </dsp:sp>
    <dsp:sp modelId="{848B00F3-C6BA-4590-B368-8AFF44B3CFE0}">
      <dsp:nvSpPr>
        <dsp:cNvPr id="0" name=""/>
        <dsp:cNvSpPr/>
      </dsp:nvSpPr>
      <dsp:spPr>
        <a:xfrm rot="5400000">
          <a:off x="2822615" y="2246289"/>
          <a:ext cx="912262" cy="1038578"/>
        </a:xfrm>
        <a:prstGeom prst="bentUpArrow">
          <a:avLst>
            <a:gd name="adj1" fmla="val 32840"/>
            <a:gd name="adj2" fmla="val 25000"/>
            <a:gd name="adj3" fmla="val 35780"/>
          </a:avLst>
        </a:prstGeom>
        <a:solidFill>
          <a:schemeClr val="accent4">
            <a:tint val="50000"/>
            <a:hueOff val="-1962696"/>
            <a:satOff val="9881"/>
            <a:lumOff val="6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FA0C5E-28CF-4BBD-ABF4-0B385B976980}">
      <dsp:nvSpPr>
        <dsp:cNvPr id="0" name=""/>
        <dsp:cNvSpPr/>
      </dsp:nvSpPr>
      <dsp:spPr>
        <a:xfrm>
          <a:off x="2580921" y="1235027"/>
          <a:ext cx="1535713" cy="1074949"/>
        </a:xfrm>
        <a:prstGeom prst="roundRect">
          <a:avLst>
            <a:gd name="adj" fmla="val 1667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Writing</a:t>
          </a:r>
          <a:endParaRPr lang="ar-JO" sz="1800" b="1" kern="1200" dirty="0" smtClean="0"/>
        </a:p>
        <a:p>
          <a:pPr lvl="0" algn="ctr" defTabSz="800100">
            <a:lnSpc>
              <a:spcPct val="90000"/>
            </a:lnSpc>
            <a:spcBef>
              <a:spcPct val="0"/>
            </a:spcBef>
            <a:spcAft>
              <a:spcPct val="35000"/>
            </a:spcAft>
          </a:pPr>
          <a:r>
            <a:rPr lang="ar-JO" sz="1800" b="1" kern="1200" dirty="0" smtClean="0"/>
            <a:t>الكتابة</a:t>
          </a:r>
          <a:endParaRPr lang="en-GB" sz="1800" b="1" kern="1200" dirty="0"/>
        </a:p>
      </dsp:txBody>
      <dsp:txXfrm>
        <a:off x="2633405" y="1287511"/>
        <a:ext cx="1430745" cy="969981"/>
      </dsp:txXfrm>
    </dsp:sp>
    <dsp:sp modelId="{34CEA45C-768E-467F-8518-DEE0A890F2EF}">
      <dsp:nvSpPr>
        <dsp:cNvPr id="0" name=""/>
        <dsp:cNvSpPr/>
      </dsp:nvSpPr>
      <dsp:spPr>
        <a:xfrm>
          <a:off x="4116634" y="1337548"/>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GB" sz="1400" b="1" kern="1200"/>
        </a:p>
      </dsp:txBody>
      <dsp:txXfrm>
        <a:off x="4116634" y="1337548"/>
        <a:ext cx="1116931" cy="868821"/>
      </dsp:txXfrm>
    </dsp:sp>
    <dsp:sp modelId="{DCB2D11F-9B15-433F-8922-5BFD56E78E17}">
      <dsp:nvSpPr>
        <dsp:cNvPr id="0" name=""/>
        <dsp:cNvSpPr/>
      </dsp:nvSpPr>
      <dsp:spPr>
        <a:xfrm rot="5400000">
          <a:off x="4095885" y="3453812"/>
          <a:ext cx="912262" cy="1038578"/>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EC9D1-DE4F-4B9C-BC51-ED3B5B38BFC3}">
      <dsp:nvSpPr>
        <dsp:cNvPr id="0" name=""/>
        <dsp:cNvSpPr/>
      </dsp:nvSpPr>
      <dsp:spPr>
        <a:xfrm>
          <a:off x="3854190" y="2442550"/>
          <a:ext cx="1535713" cy="1074949"/>
        </a:xfrm>
        <a:prstGeom prst="roundRect">
          <a:avLst>
            <a:gd name="adj" fmla="val 1667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Reviewing</a:t>
          </a:r>
          <a:endParaRPr lang="ar-JO" sz="1800" b="1" kern="1200" dirty="0" smtClean="0"/>
        </a:p>
        <a:p>
          <a:pPr lvl="0" algn="ctr" defTabSz="800100">
            <a:lnSpc>
              <a:spcPct val="90000"/>
            </a:lnSpc>
            <a:spcBef>
              <a:spcPct val="0"/>
            </a:spcBef>
            <a:spcAft>
              <a:spcPct val="35000"/>
            </a:spcAft>
          </a:pPr>
          <a:r>
            <a:rPr lang="ar-JO" sz="1800" b="1" kern="1200" dirty="0" smtClean="0"/>
            <a:t>المراجعة</a:t>
          </a:r>
          <a:endParaRPr lang="en-GB" sz="1800" b="1" kern="1200" dirty="0"/>
        </a:p>
      </dsp:txBody>
      <dsp:txXfrm>
        <a:off x="3906674" y="2495034"/>
        <a:ext cx="1430745" cy="969981"/>
      </dsp:txXfrm>
    </dsp:sp>
    <dsp:sp modelId="{F4CAE3D3-39DD-4121-99BC-820CA5CB6258}">
      <dsp:nvSpPr>
        <dsp:cNvPr id="0" name=""/>
        <dsp:cNvSpPr/>
      </dsp:nvSpPr>
      <dsp:spPr>
        <a:xfrm>
          <a:off x="5389904" y="2545071"/>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endParaRPr lang="en-GB" sz="1400" b="1" kern="1200"/>
        </a:p>
      </dsp:txBody>
      <dsp:txXfrm>
        <a:off x="5389904" y="2545071"/>
        <a:ext cx="1116931" cy="868821"/>
      </dsp:txXfrm>
    </dsp:sp>
    <dsp:sp modelId="{AAE8E1C0-4B9C-4B7A-9E57-DD56E624FAB9}">
      <dsp:nvSpPr>
        <dsp:cNvPr id="0" name=""/>
        <dsp:cNvSpPr/>
      </dsp:nvSpPr>
      <dsp:spPr>
        <a:xfrm>
          <a:off x="5127460" y="3650073"/>
          <a:ext cx="1989823" cy="1074949"/>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Implementing</a:t>
          </a:r>
          <a:endParaRPr lang="ar-JO" sz="1800" b="1" kern="1200" dirty="0" smtClean="0"/>
        </a:p>
        <a:p>
          <a:pPr lvl="0" algn="ctr" defTabSz="800100">
            <a:lnSpc>
              <a:spcPct val="90000"/>
            </a:lnSpc>
            <a:spcBef>
              <a:spcPct val="0"/>
            </a:spcBef>
            <a:spcAft>
              <a:spcPct val="35000"/>
            </a:spcAft>
          </a:pPr>
          <a:r>
            <a:rPr lang="ar-JO" sz="1800" b="1" kern="1200" dirty="0" smtClean="0"/>
            <a:t>تنفيذ</a:t>
          </a:r>
          <a:endParaRPr lang="en-GB" sz="1800" b="1" kern="1200" dirty="0"/>
        </a:p>
      </dsp:txBody>
      <dsp:txXfrm>
        <a:off x="5179944" y="3702557"/>
        <a:ext cx="1884855" cy="9699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A615E-FFA5-4D7F-B003-306CF791B001}" type="datetimeFigureOut">
              <a:rPr lang="en-US" smtClean="0"/>
              <a:t>6/7/2022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705F6-85E9-42E9-B04D-6C98175D391F}" type="slidenum">
              <a:rPr lang="en-US" smtClean="0"/>
              <a:t>‹#›</a:t>
            </a:fld>
            <a:endParaRPr lang="en-US"/>
          </a:p>
        </p:txBody>
      </p:sp>
    </p:spTree>
    <p:extLst>
      <p:ext uri="{BB962C8B-B14F-4D97-AF65-F5344CB8AC3E}">
        <p14:creationId xmlns:p14="http://schemas.microsoft.com/office/powerpoint/2010/main" val="243807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C705F6-85E9-42E9-B04D-6C98175D391F}" type="slidenum">
              <a:rPr lang="en-US" smtClean="0"/>
              <a:t>2</a:t>
            </a:fld>
            <a:endParaRPr lang="en-US"/>
          </a:p>
        </p:txBody>
      </p:sp>
    </p:spTree>
    <p:extLst>
      <p:ext uri="{BB962C8B-B14F-4D97-AF65-F5344CB8AC3E}">
        <p14:creationId xmlns:p14="http://schemas.microsoft.com/office/powerpoint/2010/main" val="398417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policies do exist? When was the last time they were updated? Do they line up with current technology and practices? Are they consistent with other policies? What policies are you missing?</a:t>
            </a:r>
            <a:endParaRPr lang="en-GB" dirty="0"/>
          </a:p>
        </p:txBody>
      </p:sp>
      <p:sp>
        <p:nvSpPr>
          <p:cNvPr id="4" name="Slide Number Placeholder 3"/>
          <p:cNvSpPr>
            <a:spLocks noGrp="1"/>
          </p:cNvSpPr>
          <p:nvPr>
            <p:ph type="sldNum" sz="quarter" idx="5"/>
          </p:nvPr>
        </p:nvSpPr>
        <p:spPr/>
        <p:txBody>
          <a:bodyPr/>
          <a:lstStyle/>
          <a:p>
            <a:fld id="{9FC705F6-85E9-42E9-B04D-6C98175D391F}" type="slidenum">
              <a:rPr lang="en-US" smtClean="0"/>
              <a:t>20</a:t>
            </a:fld>
            <a:endParaRPr lang="en-US"/>
          </a:p>
        </p:txBody>
      </p:sp>
    </p:spTree>
    <p:extLst>
      <p:ext uri="{BB962C8B-B14F-4D97-AF65-F5344CB8AC3E}">
        <p14:creationId xmlns:p14="http://schemas.microsoft.com/office/powerpoint/2010/main" val="112482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486FA-00C9-40B6-9BDA-CC2B772C07B3}" type="slidenum">
              <a:rPr lang="en-GB"/>
              <a:pPr/>
              <a:t>29</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2662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442242-9AED-4706-AE4E-92C7C7F205C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42242-9AED-4706-AE4E-92C7C7F205CC}"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42242-9AED-4706-AE4E-92C7C7F205CC}"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42242-9AED-4706-AE4E-92C7C7F205CC}"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42242-9AED-4706-AE4E-92C7C7F205CC}"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42242-9AED-4706-AE4E-92C7C7F205CC}" type="datetimeFigureOut">
              <a:rPr lang="en-US" smtClean="0"/>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42242-9AED-4706-AE4E-92C7C7F205CC}"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42242-9AED-4706-AE4E-92C7C7F205CC}"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42242-9AED-4706-AE4E-92C7C7F205CC}" type="datetimeFigureOut">
              <a:rPr lang="en-US" smtClean="0"/>
              <a:t>6/7/2022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AB217-6914-4B55-8069-D11C7A834E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8964488" cy="1181993"/>
          </a:xfrm>
        </p:spPr>
        <p:txBody>
          <a:bodyPr>
            <a:normAutofit fontScale="90000"/>
          </a:bodyPr>
          <a:lstStyle/>
          <a:p>
            <a:r>
              <a:rPr lang="en-GB" b="1" dirty="0">
                <a:solidFill>
                  <a:schemeClr val="accent6">
                    <a:lumMod val="50000"/>
                  </a:schemeClr>
                </a:solidFill>
              </a:rPr>
              <a:t>Health policies and procedures for Healthcare </a:t>
            </a:r>
            <a:r>
              <a:rPr lang="en-GB" b="1" dirty="0" smtClean="0">
                <a:solidFill>
                  <a:schemeClr val="accent6">
                    <a:lumMod val="50000"/>
                  </a:schemeClr>
                </a:solidFill>
              </a:rPr>
              <a:t>Organisations</a:t>
            </a:r>
            <a:r>
              <a:rPr lang="en-GB" b="1" dirty="0">
                <a:solidFill>
                  <a:schemeClr val="accent6">
                    <a:lumMod val="50000"/>
                  </a:schemeClr>
                </a:solidFill>
              </a:rPr>
              <a:t/>
            </a:r>
            <a:br>
              <a:rPr lang="en-GB" b="1" dirty="0">
                <a:solidFill>
                  <a:schemeClr val="accent6">
                    <a:lumMod val="50000"/>
                  </a:schemeClr>
                </a:solidFill>
              </a:rPr>
            </a:br>
            <a:r>
              <a:rPr lang="ar-JO" b="1" dirty="0">
                <a:solidFill>
                  <a:schemeClr val="accent6">
                    <a:lumMod val="50000"/>
                  </a:schemeClr>
                </a:solidFill>
              </a:rPr>
              <a:t>السياسات والإجراءات الصحية لمنظمات الرعاية الصحية</a:t>
            </a:r>
            <a:endParaRPr lang="en-GB" b="1" dirty="0">
              <a:solidFill>
                <a:schemeClr val="accent6">
                  <a:lumMod val="50000"/>
                </a:schemeClr>
              </a:solidFill>
            </a:endParaRPr>
          </a:p>
        </p:txBody>
      </p:sp>
      <p:sp>
        <p:nvSpPr>
          <p:cNvPr id="3" name="Subtitle 2"/>
          <p:cNvSpPr>
            <a:spLocks noGrp="1"/>
          </p:cNvSpPr>
          <p:nvPr>
            <p:ph type="subTitle" idx="1"/>
          </p:nvPr>
        </p:nvSpPr>
        <p:spPr>
          <a:xfrm>
            <a:off x="1835696" y="5085184"/>
            <a:ext cx="5976664" cy="1464568"/>
          </a:xfrm>
        </p:spPr>
        <p:txBody>
          <a:bodyPr>
            <a:normAutofit fontScale="70000" lnSpcReduction="20000"/>
          </a:bodyPr>
          <a:lstStyle/>
          <a:p>
            <a:r>
              <a:rPr lang="en-US" b="1" dirty="0">
                <a:solidFill>
                  <a:schemeClr val="tx1"/>
                </a:solidFill>
              </a:rPr>
              <a:t>Dr. Israa Al-Rawashdeh </a:t>
            </a:r>
            <a:r>
              <a:rPr lang="en-US" b="1" dirty="0" err="1">
                <a:solidFill>
                  <a:schemeClr val="tx1"/>
                </a:solidFill>
              </a:rPr>
              <a:t>MD,MPH,PhD</a:t>
            </a:r>
            <a:endParaRPr lang="en-US" b="1" dirty="0">
              <a:solidFill>
                <a:schemeClr val="tx1"/>
              </a:solidFill>
            </a:endParaRPr>
          </a:p>
          <a:p>
            <a:r>
              <a:rPr lang="en-US" b="1" dirty="0">
                <a:solidFill>
                  <a:schemeClr val="tx1"/>
                </a:solidFill>
              </a:rPr>
              <a:t>Faculty of Medicine</a:t>
            </a:r>
          </a:p>
          <a:p>
            <a:r>
              <a:rPr lang="en-US" b="1" dirty="0">
                <a:solidFill>
                  <a:schemeClr val="tx1"/>
                </a:solidFill>
                <a:cs typeface="+mj-cs"/>
              </a:rPr>
              <a:t>Mutah University</a:t>
            </a:r>
          </a:p>
          <a:p>
            <a:r>
              <a:rPr lang="en-US" b="1" dirty="0" smtClean="0">
                <a:solidFill>
                  <a:schemeClr val="tx1"/>
                </a:solidFill>
                <a:cs typeface="+mj-cs"/>
              </a:rPr>
              <a:t>20</a:t>
            </a:r>
            <a:r>
              <a:rPr lang="en-US" sz="3100" b="1" dirty="0" smtClean="0">
                <a:solidFill>
                  <a:schemeClr val="tx1"/>
                </a:solidFill>
                <a:cs typeface="+mj-cs"/>
              </a:rPr>
              <a:t>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43508" y="38100"/>
            <a:ext cx="8856984" cy="1143000"/>
          </a:xfrm>
          <a:solidFill>
            <a:schemeClr val="accent4">
              <a:lumMod val="20000"/>
              <a:lumOff val="80000"/>
            </a:schemeClr>
          </a:solidFill>
        </p:spPr>
        <p:txBody>
          <a:bodyPr>
            <a:normAutofit fontScale="90000"/>
          </a:bodyPr>
          <a:lstStyle/>
          <a:p>
            <a:r>
              <a:rPr lang="en-US" b="1" dirty="0">
                <a:solidFill>
                  <a:srgbClr val="0070C0"/>
                </a:solidFill>
                <a:effectLst>
                  <a:outerShdw blurRad="38100" dist="38100" dir="2700000" algn="tl">
                    <a:srgbClr val="000000">
                      <a:alpha val="43137"/>
                    </a:srgbClr>
                  </a:outerShdw>
                </a:effectLst>
              </a:rPr>
              <a:t>Types of hospital policies and </a:t>
            </a:r>
            <a:r>
              <a:rPr lang="en-US" b="1" dirty="0" smtClean="0">
                <a:solidFill>
                  <a:srgbClr val="0070C0"/>
                </a:solidFill>
                <a:effectLst>
                  <a:outerShdw blurRad="38100" dist="38100" dir="2700000" algn="tl">
                    <a:srgbClr val="000000">
                      <a:alpha val="43137"/>
                    </a:srgbClr>
                  </a:outerShdw>
                </a:effectLst>
              </a:rPr>
              <a:t>procedures</a:t>
            </a:r>
            <a:r>
              <a:rPr lang="ar-JO" b="1" dirty="0">
                <a:solidFill>
                  <a:srgbClr val="0070C0"/>
                </a:solidFill>
                <a:effectLst>
                  <a:outerShdw blurRad="38100" dist="38100" dir="2700000" algn="tl">
                    <a:srgbClr val="000000">
                      <a:alpha val="43137"/>
                    </a:srgbClr>
                  </a:outerShdw>
                </a:effectLst>
              </a:rPr>
              <a:t/>
            </a:r>
            <a:br>
              <a:rPr lang="ar-JO" b="1" dirty="0">
                <a:solidFill>
                  <a:srgbClr val="0070C0"/>
                </a:solidFill>
                <a:effectLst>
                  <a:outerShdw blurRad="38100" dist="38100" dir="2700000" algn="tl">
                    <a:srgbClr val="000000">
                      <a:alpha val="43137"/>
                    </a:srgbClr>
                  </a:outerShdw>
                </a:effectLst>
              </a:rPr>
            </a:br>
            <a:r>
              <a:rPr lang="ar-JO" b="1" dirty="0">
                <a:solidFill>
                  <a:srgbClr val="0070C0"/>
                </a:solidFill>
                <a:effectLst>
                  <a:outerShdw blurRad="38100" dist="38100" dir="2700000" algn="tl">
                    <a:srgbClr val="000000">
                      <a:alpha val="43137"/>
                    </a:srgbClr>
                  </a:outerShdw>
                </a:effectLst>
              </a:rPr>
              <a:t>أنواع سياسات وإجراءات المستشفى</a:t>
            </a:r>
            <a:endParaRPr lang="en-US" b="1" dirty="0">
              <a:solidFill>
                <a:srgbClr val="0070C0"/>
              </a:solidFill>
              <a:effectLst>
                <a:outerShdw blurRad="38100" dist="38100" dir="2700000" algn="tl">
                  <a:srgbClr val="000000">
                    <a:alpha val="43137"/>
                  </a:srgbClr>
                </a:outerShdw>
              </a:effectLst>
            </a:endParaRPr>
          </a:p>
        </p:txBody>
      </p:sp>
      <p:sp>
        <p:nvSpPr>
          <p:cNvPr id="57347" name="Rectangle 3"/>
          <p:cNvSpPr>
            <a:spLocks noGrp="1" noChangeArrowheads="1"/>
          </p:cNvSpPr>
          <p:nvPr>
            <p:ph type="body" idx="1"/>
          </p:nvPr>
        </p:nvSpPr>
        <p:spPr>
          <a:xfrm>
            <a:off x="143508" y="1916832"/>
            <a:ext cx="8856984" cy="4941168"/>
          </a:xfrm>
          <a:solidFill>
            <a:schemeClr val="accent6">
              <a:lumMod val="60000"/>
              <a:lumOff val="40000"/>
            </a:schemeClr>
          </a:solidFill>
        </p:spPr>
        <p:txBody>
          <a:bodyPr>
            <a:normAutofit fontScale="85000" lnSpcReduction="20000"/>
          </a:bodyPr>
          <a:lstStyle/>
          <a:p>
            <a:r>
              <a:rPr lang="en-US" sz="3600" b="1" dirty="0" smtClean="0"/>
              <a:t>Philosophical</a:t>
            </a:r>
            <a:r>
              <a:rPr lang="en-US" b="1" dirty="0" smtClean="0"/>
              <a:t> </a:t>
            </a:r>
            <a:r>
              <a:rPr lang="ar-JO" b="1" dirty="0"/>
              <a:t>فلسفي</a:t>
            </a:r>
            <a:endParaRPr lang="en-US" b="1" dirty="0" smtClean="0"/>
          </a:p>
          <a:p>
            <a:pPr lvl="1"/>
            <a:r>
              <a:rPr lang="en-US" sz="3200" dirty="0" smtClean="0"/>
              <a:t>Code of Ethics </a:t>
            </a:r>
            <a:r>
              <a:rPr lang="ar-JO" sz="3200" dirty="0"/>
              <a:t>مدونة لقواعد السلوك</a:t>
            </a:r>
            <a:endParaRPr lang="en-US" sz="3200" dirty="0" smtClean="0"/>
          </a:p>
          <a:p>
            <a:pPr lvl="1"/>
            <a:r>
              <a:rPr lang="en-US" sz="3200" dirty="0" smtClean="0"/>
              <a:t>Mission </a:t>
            </a:r>
            <a:r>
              <a:rPr lang="ar-JO" sz="3200" dirty="0" smtClean="0"/>
              <a:t>الرسالة</a:t>
            </a:r>
            <a:endParaRPr lang="en-US" sz="3200" dirty="0"/>
          </a:p>
          <a:p>
            <a:pPr lvl="1"/>
            <a:r>
              <a:rPr lang="en-US" sz="3200" dirty="0"/>
              <a:t>Vision </a:t>
            </a:r>
            <a:r>
              <a:rPr lang="ar-JO" sz="3200" dirty="0" smtClean="0"/>
              <a:t>الرؤية</a:t>
            </a:r>
            <a:endParaRPr lang="en-US" sz="3200" dirty="0"/>
          </a:p>
          <a:p>
            <a:pPr lvl="1"/>
            <a:r>
              <a:rPr lang="en-US" sz="3200" dirty="0"/>
              <a:t>Organizational values </a:t>
            </a:r>
            <a:r>
              <a:rPr lang="ar-JO" sz="3200" dirty="0"/>
              <a:t>القيم التنظيمية</a:t>
            </a:r>
            <a:endParaRPr lang="en-US" sz="3200" dirty="0"/>
          </a:p>
          <a:p>
            <a:pPr lvl="1"/>
            <a:r>
              <a:rPr lang="en-US" sz="3200" dirty="0"/>
              <a:t>Code of Conduct </a:t>
            </a:r>
            <a:r>
              <a:rPr lang="en-US" sz="3200" dirty="0" smtClean="0"/>
              <a:t>(</a:t>
            </a:r>
            <a:r>
              <a:rPr lang="en-GB" sz="3200" dirty="0"/>
              <a:t>specific </a:t>
            </a:r>
            <a:r>
              <a:rPr lang="en-GB" sz="3200" dirty="0" smtClean="0"/>
              <a:t>situations</a:t>
            </a:r>
            <a:r>
              <a:rPr lang="en-GB" sz="3200" dirty="0" smtClean="0"/>
              <a:t>)</a:t>
            </a:r>
            <a:r>
              <a:rPr lang="ar-JO" sz="3200" dirty="0"/>
              <a:t> مدونة قواعد السلوك (مواقف محددة</a:t>
            </a:r>
            <a:r>
              <a:rPr lang="ar-JO" sz="3200" dirty="0" smtClean="0"/>
              <a:t>) </a:t>
            </a:r>
            <a:endParaRPr lang="en-US" sz="3200" dirty="0"/>
          </a:p>
          <a:p>
            <a:pPr lvl="1"/>
            <a:r>
              <a:rPr lang="en-US" sz="3200" dirty="0"/>
              <a:t>Communication culture (</a:t>
            </a:r>
            <a:r>
              <a:rPr lang="en-US" dirty="0"/>
              <a:t>Effective </a:t>
            </a:r>
            <a:r>
              <a:rPr lang="en-US" b="1" dirty="0"/>
              <a:t>communication</a:t>
            </a:r>
            <a:r>
              <a:rPr lang="en-US" dirty="0"/>
              <a:t> keeps internal processes running smoothly and helps to create positive relations with people both inside and outside the </a:t>
            </a:r>
            <a:r>
              <a:rPr lang="en-US" b="1" dirty="0"/>
              <a:t>organization</a:t>
            </a:r>
            <a:r>
              <a:rPr lang="en-US" dirty="0" smtClean="0"/>
              <a:t>).</a:t>
            </a:r>
            <a:endParaRPr lang="ar-JO" dirty="0" smtClean="0"/>
          </a:p>
          <a:p>
            <a:pPr lvl="1"/>
            <a:r>
              <a:rPr lang="ar-JO" sz="3200" dirty="0"/>
              <a:t>ثقافة الاتصال (يحافظ الاتصال الفعال على سير العمليات الداخلية بسلاسة ويساعد على إنشاء علاقات إيجابية مع الأشخاص داخل وخارج المنظمة).</a:t>
            </a:r>
            <a:endParaRPr lang="en-US" sz="3200" dirty="0"/>
          </a:p>
        </p:txBody>
      </p:sp>
      <p:sp>
        <p:nvSpPr>
          <p:cNvPr id="2" name="TextBox 1">
            <a:extLst>
              <a:ext uri="{FF2B5EF4-FFF2-40B4-BE49-F238E27FC236}">
                <a16:creationId xmlns="" xmlns:a16="http://schemas.microsoft.com/office/drawing/2014/main" id="{ABE748E1-5759-41A7-A4B3-443B64EFD03A}"/>
              </a:ext>
            </a:extLst>
          </p:cNvPr>
          <p:cNvSpPr txBox="1"/>
          <p:nvPr/>
        </p:nvSpPr>
        <p:spPr>
          <a:xfrm>
            <a:off x="143508" y="1167250"/>
            <a:ext cx="8856984" cy="646331"/>
          </a:xfrm>
          <a:prstGeom prst="rect">
            <a:avLst/>
          </a:prstGeom>
          <a:solidFill>
            <a:schemeClr val="accent3">
              <a:lumMod val="60000"/>
              <a:lumOff val="40000"/>
            </a:schemeClr>
          </a:solidFill>
        </p:spPr>
        <p:txBody>
          <a:bodyPr wrap="square" rtlCol="0">
            <a:spAutoFit/>
          </a:bodyPr>
          <a:lstStyle/>
          <a:p>
            <a:r>
              <a:rPr lang="en-GB" b="1" dirty="0"/>
              <a:t>There are several types of hospital policies and procedures but the main ones are :</a:t>
            </a:r>
          </a:p>
          <a:p>
            <a:r>
              <a:rPr lang="ar-JO" dirty="0"/>
              <a:t>هناك عدة أنواع من سياسات وإجراءات المستشفى ولكن أهمها:</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57346"/>
                                        </p:tgtEl>
                                        <p:attrNameLst>
                                          <p:attrName>style.visibility</p:attrName>
                                        </p:attrNameLst>
                                      </p:cBhvr>
                                      <p:to>
                                        <p:strVal val="visible"/>
                                      </p:to>
                                    </p:set>
                                    <p:animEffect transition="in" filter="fade">
                                      <p:cBhvr>
                                        <p:cTn id="7" dur="600">
                                          <p:stCondLst>
                                            <p:cond delay="0"/>
                                          </p:stCondLst>
                                        </p:cTn>
                                        <p:tgtEl>
                                          <p:spTgt spid="57346"/>
                                        </p:tgtEl>
                                      </p:cBhvr>
                                    </p:animEffect>
                                    <p:anim calcmode="lin" valueType="num">
                                      <p:cBhvr>
                                        <p:cTn id="8" dur="600" fill="hold">
                                          <p:stCondLst>
                                            <p:cond delay="0"/>
                                          </p:stCondLst>
                                        </p:cTn>
                                        <p:tgtEl>
                                          <p:spTgt spid="5734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5734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5734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7347">
                                            <p:bg/>
                                          </p:spTgt>
                                        </p:tgtEl>
                                        <p:attrNameLst>
                                          <p:attrName>style.visibility</p:attrName>
                                        </p:attrNameLst>
                                      </p:cBhvr>
                                      <p:to>
                                        <p:strVal val="visible"/>
                                      </p:to>
                                    </p:set>
                                    <p:animEffect transition="in" filter="slide(fromBottom)">
                                      <p:cBhvr>
                                        <p:cTn id="15" dur="500">
                                          <p:stCondLst>
                                            <p:cond delay="0"/>
                                          </p:stCondLst>
                                        </p:cTn>
                                        <p:tgtEl>
                                          <p:spTgt spid="5734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7347">
                                            <p:txEl>
                                              <p:pRg st="0" end="0"/>
                                            </p:txEl>
                                          </p:spTgt>
                                        </p:tgtEl>
                                        <p:attrNameLst>
                                          <p:attrName>style.visibility</p:attrName>
                                        </p:attrNameLst>
                                      </p:cBhvr>
                                      <p:to>
                                        <p:strVal val="visible"/>
                                      </p:to>
                                    </p:set>
                                    <p:animEffect transition="in" filter="slide(fromBottom)">
                                      <p:cBhvr>
                                        <p:cTn id="20" dur="500">
                                          <p:stCondLst>
                                            <p:cond delay="0"/>
                                          </p:stCondLst>
                                        </p:cTn>
                                        <p:tgtEl>
                                          <p:spTgt spid="5734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347">
                                            <p:txEl>
                                              <p:pRg st="1" end="1"/>
                                            </p:txEl>
                                          </p:spTgt>
                                        </p:tgtEl>
                                        <p:attrNameLst>
                                          <p:attrName>style.visibility</p:attrName>
                                        </p:attrNameLst>
                                      </p:cBhvr>
                                      <p:to>
                                        <p:strVal val="visible"/>
                                      </p:to>
                                    </p:set>
                                    <p:animEffect transition="in" filter="slide(fromBottom)">
                                      <p:cBhvr>
                                        <p:cTn id="25" dur="500">
                                          <p:stCondLst>
                                            <p:cond delay="0"/>
                                          </p:stCondLst>
                                        </p:cTn>
                                        <p:tgtEl>
                                          <p:spTgt spid="57347">
                                            <p:txEl>
                                              <p:pRg st="1" end="1"/>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7347">
                                            <p:txEl>
                                              <p:pRg st="2" end="2"/>
                                            </p:txEl>
                                          </p:spTgt>
                                        </p:tgtEl>
                                        <p:attrNameLst>
                                          <p:attrName>style.visibility</p:attrName>
                                        </p:attrNameLst>
                                      </p:cBhvr>
                                      <p:to>
                                        <p:strVal val="visible"/>
                                      </p:to>
                                    </p:set>
                                    <p:animEffect transition="in" filter="slide(fromBottom)">
                                      <p:cBhvr>
                                        <p:cTn id="28" dur="500">
                                          <p:stCondLst>
                                            <p:cond delay="0"/>
                                          </p:stCondLst>
                                        </p:cTn>
                                        <p:tgtEl>
                                          <p:spTgt spid="57347">
                                            <p:txEl>
                                              <p:pRg st="2" end="2"/>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7347">
                                            <p:txEl>
                                              <p:pRg st="3" end="3"/>
                                            </p:txEl>
                                          </p:spTgt>
                                        </p:tgtEl>
                                        <p:attrNameLst>
                                          <p:attrName>style.visibility</p:attrName>
                                        </p:attrNameLst>
                                      </p:cBhvr>
                                      <p:to>
                                        <p:strVal val="visible"/>
                                      </p:to>
                                    </p:set>
                                    <p:animEffect transition="in" filter="slide(fromBottom)">
                                      <p:cBhvr>
                                        <p:cTn id="31" dur="500">
                                          <p:stCondLst>
                                            <p:cond delay="0"/>
                                          </p:stCondLst>
                                        </p:cTn>
                                        <p:tgtEl>
                                          <p:spTgt spid="57347">
                                            <p:txEl>
                                              <p:pRg st="3" end="3"/>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57347">
                                            <p:txEl>
                                              <p:pRg st="4" end="4"/>
                                            </p:txEl>
                                          </p:spTgt>
                                        </p:tgtEl>
                                        <p:attrNameLst>
                                          <p:attrName>style.visibility</p:attrName>
                                        </p:attrNameLst>
                                      </p:cBhvr>
                                      <p:to>
                                        <p:strVal val="visible"/>
                                      </p:to>
                                    </p:set>
                                    <p:animEffect transition="in" filter="slide(fromBottom)">
                                      <p:cBhvr>
                                        <p:cTn id="34" dur="500">
                                          <p:stCondLst>
                                            <p:cond delay="0"/>
                                          </p:stCondLst>
                                        </p:cTn>
                                        <p:tgtEl>
                                          <p:spTgt spid="57347">
                                            <p:txEl>
                                              <p:pRg st="4" end="4"/>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Effect transition="in" filter="slide(fromBottom)">
                                      <p:cBhvr>
                                        <p:cTn id="37" dur="500">
                                          <p:stCondLst>
                                            <p:cond delay="0"/>
                                          </p:stCondLst>
                                        </p:cTn>
                                        <p:tgtEl>
                                          <p:spTgt spid="57347">
                                            <p:txEl>
                                              <p:pRg st="5" end="5"/>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57347">
                                            <p:txEl>
                                              <p:pRg st="6" end="6"/>
                                            </p:txEl>
                                          </p:spTgt>
                                        </p:tgtEl>
                                        <p:attrNameLst>
                                          <p:attrName>style.visibility</p:attrName>
                                        </p:attrNameLst>
                                      </p:cBhvr>
                                      <p:to>
                                        <p:strVal val="visible"/>
                                      </p:to>
                                    </p:set>
                                    <p:animEffect transition="in" filter="slide(fromBottom)">
                                      <p:cBhvr>
                                        <p:cTn id="40" dur="500">
                                          <p:stCondLst>
                                            <p:cond delay="0"/>
                                          </p:stCondLst>
                                        </p:cTn>
                                        <p:tgtEl>
                                          <p:spTgt spid="57347">
                                            <p:txEl>
                                              <p:pRg st="6" end="6"/>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7347">
                                            <p:txEl>
                                              <p:pRg st="7" end="7"/>
                                            </p:txEl>
                                          </p:spTgt>
                                        </p:tgtEl>
                                        <p:attrNameLst>
                                          <p:attrName>style.visibility</p:attrName>
                                        </p:attrNameLst>
                                      </p:cBhvr>
                                      <p:to>
                                        <p:strVal val="visible"/>
                                      </p:to>
                                    </p:set>
                                    <p:animEffect transition="in" filter="slide(fromBottom)">
                                      <p:cBhvr>
                                        <p:cTn id="43" dur="500">
                                          <p:stCondLst>
                                            <p:cond delay="0"/>
                                          </p:stCondLst>
                                        </p:cTn>
                                        <p:tgtEl>
                                          <p:spTgt spid="57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43508" y="1717675"/>
            <a:ext cx="8856984" cy="4375621"/>
          </a:xfrm>
          <a:solidFill>
            <a:schemeClr val="accent6">
              <a:lumMod val="60000"/>
              <a:lumOff val="40000"/>
            </a:schemeClr>
          </a:solidFill>
        </p:spPr>
        <p:txBody>
          <a:bodyPr>
            <a:normAutofit fontScale="92500" lnSpcReduction="10000"/>
          </a:bodyPr>
          <a:lstStyle/>
          <a:p>
            <a:pPr>
              <a:lnSpc>
                <a:spcPct val="90000"/>
              </a:lnSpc>
            </a:pPr>
            <a:r>
              <a:rPr lang="en-US" sz="3600" b="1" dirty="0"/>
              <a:t>Administrative</a:t>
            </a:r>
            <a:r>
              <a:rPr lang="en-US" dirty="0"/>
              <a:t> </a:t>
            </a:r>
            <a:r>
              <a:rPr lang="ar-JO" dirty="0"/>
              <a:t>إداري</a:t>
            </a:r>
            <a:endParaRPr lang="en-US" dirty="0"/>
          </a:p>
          <a:p>
            <a:pPr lvl="1">
              <a:lnSpc>
                <a:spcPct val="90000"/>
              </a:lnSpc>
            </a:pPr>
            <a:r>
              <a:rPr lang="en-US" sz="3200" dirty="0"/>
              <a:t>General Rules and regulations </a:t>
            </a:r>
            <a:r>
              <a:rPr lang="ar-JO" sz="3200" dirty="0"/>
              <a:t>القواعد واللوائح العامة</a:t>
            </a:r>
            <a:endParaRPr lang="en-US" sz="3200" dirty="0"/>
          </a:p>
          <a:p>
            <a:pPr lvl="1">
              <a:lnSpc>
                <a:spcPct val="90000"/>
              </a:lnSpc>
            </a:pPr>
            <a:r>
              <a:rPr lang="en-US" sz="3200" dirty="0"/>
              <a:t>Leaves, personnel processes </a:t>
            </a:r>
            <a:r>
              <a:rPr lang="ar-JO" sz="3200" dirty="0" smtClean="0"/>
              <a:t>المغادرات وعمليات الموظفين </a:t>
            </a:r>
            <a:endParaRPr lang="en-US" sz="3200" dirty="0"/>
          </a:p>
          <a:p>
            <a:pPr lvl="1">
              <a:lnSpc>
                <a:spcPct val="90000"/>
              </a:lnSpc>
            </a:pPr>
            <a:r>
              <a:rPr lang="en-US" sz="3200" dirty="0"/>
              <a:t>Smoking and environmental health </a:t>
            </a:r>
            <a:r>
              <a:rPr lang="en-US" sz="3200" dirty="0" smtClean="0"/>
              <a:t>policies</a:t>
            </a:r>
            <a:r>
              <a:rPr lang="ar-JO" sz="3200" dirty="0"/>
              <a:t> التدخين وسياسات الصحة البيئية</a:t>
            </a:r>
            <a:endParaRPr lang="en-US" sz="3200" dirty="0"/>
          </a:p>
          <a:p>
            <a:pPr lvl="1">
              <a:lnSpc>
                <a:spcPct val="90000"/>
              </a:lnSpc>
            </a:pPr>
            <a:r>
              <a:rPr lang="en-US" sz="3200" dirty="0"/>
              <a:t>Security policies </a:t>
            </a:r>
            <a:r>
              <a:rPr lang="ar-JO" sz="3200" dirty="0"/>
              <a:t>السياسات الأمنية</a:t>
            </a:r>
            <a:endParaRPr lang="en-US" sz="3200" dirty="0"/>
          </a:p>
          <a:p>
            <a:pPr lvl="1">
              <a:lnSpc>
                <a:spcPct val="90000"/>
              </a:lnSpc>
            </a:pPr>
            <a:r>
              <a:rPr lang="en-US" sz="3200" dirty="0"/>
              <a:t>Staff </a:t>
            </a:r>
            <a:r>
              <a:rPr lang="en-US" sz="3200" dirty="0" smtClean="0"/>
              <a:t>development</a:t>
            </a:r>
            <a:r>
              <a:rPr lang="ar-JO" sz="3200" dirty="0"/>
              <a:t>تطوير </a:t>
            </a:r>
            <a:r>
              <a:rPr lang="ar-JO" sz="3200" dirty="0" smtClean="0"/>
              <a:t>الموظفين </a:t>
            </a:r>
            <a:endParaRPr lang="en-US" sz="3200" dirty="0"/>
          </a:p>
          <a:p>
            <a:pPr lvl="1">
              <a:lnSpc>
                <a:spcPct val="90000"/>
              </a:lnSpc>
            </a:pPr>
            <a:r>
              <a:rPr lang="en-US" sz="3200" dirty="0"/>
              <a:t>Total quality management policies  </a:t>
            </a:r>
            <a:r>
              <a:rPr lang="ar-JO" sz="3200" dirty="0"/>
              <a:t>سياسات إدارة الجودة الشاملة</a:t>
            </a:r>
            <a:endParaRPr lang="en-US" sz="3200" dirty="0"/>
          </a:p>
          <a:p>
            <a:pPr lvl="1">
              <a:lnSpc>
                <a:spcPct val="90000"/>
              </a:lnSpc>
            </a:pPr>
            <a:endParaRPr lang="en-US" sz="3200" dirty="0"/>
          </a:p>
        </p:txBody>
      </p:sp>
      <p:sp>
        <p:nvSpPr>
          <p:cNvPr id="3" name="Title 2">
            <a:extLst>
              <a:ext uri="{FF2B5EF4-FFF2-40B4-BE49-F238E27FC236}">
                <a16:creationId xmlns="" xmlns:a16="http://schemas.microsoft.com/office/drawing/2014/main" id="{AA2640E3-7D9E-42DD-9D11-9FBA88FFC481}"/>
              </a:ext>
            </a:extLst>
          </p:cNvPr>
          <p:cNvSpPr>
            <a:spLocks noGrp="1"/>
          </p:cNvSpPr>
          <p:nvPr>
            <p:ph type="title"/>
          </p:nvPr>
        </p:nvSpPr>
        <p:spPr/>
        <p:txBody>
          <a:bodyPr/>
          <a:lstStyle/>
          <a:p>
            <a:endParaRPr lang="en-GB"/>
          </a:p>
        </p:txBody>
      </p:sp>
      <p:sp>
        <p:nvSpPr>
          <p:cNvPr id="6" name="Rectangle 2">
            <a:extLst>
              <a:ext uri="{FF2B5EF4-FFF2-40B4-BE49-F238E27FC236}">
                <a16:creationId xmlns="" xmlns:a16="http://schemas.microsoft.com/office/drawing/2014/main" id="{8FDCB108-7628-45DE-B03F-412FBD9DB94B}"/>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38100" dist="38100" dir="2700000" algn="tl">
                    <a:srgbClr val="000000">
                      <a:alpha val="43137"/>
                    </a:srgbClr>
                  </a:outerShdw>
                </a:effectLst>
              </a:rPr>
              <a:t>Types of hospital policies and </a:t>
            </a:r>
            <a:r>
              <a:rPr lang="en-US" b="1" dirty="0" smtClean="0">
                <a:solidFill>
                  <a:srgbClr val="0070C0"/>
                </a:solidFill>
                <a:effectLst>
                  <a:outerShdw blurRad="38100" dist="38100" dir="2700000" algn="tl">
                    <a:srgbClr val="000000">
                      <a:alpha val="43137"/>
                    </a:srgbClr>
                  </a:outerShdw>
                </a:effectLst>
              </a:rPr>
              <a:t>procedures</a:t>
            </a:r>
            <a:endParaRPr lang="ar-JO" b="1" dirty="0" smtClean="0">
              <a:solidFill>
                <a:srgbClr val="0070C0"/>
              </a:solidFill>
              <a:effectLst>
                <a:outerShdw blurRad="38100" dist="38100" dir="2700000" algn="tl">
                  <a:srgbClr val="000000">
                    <a:alpha val="43137"/>
                  </a:srgbClr>
                </a:outerShdw>
              </a:effectLst>
            </a:endParaRPr>
          </a:p>
          <a:p>
            <a:r>
              <a:rPr lang="ar-JO" b="1" dirty="0">
                <a:solidFill>
                  <a:srgbClr val="0070C0"/>
                </a:solidFill>
                <a:effectLst>
                  <a:outerShdw blurRad="38100" dist="38100" dir="2700000" algn="tl">
                    <a:srgbClr val="000000">
                      <a:alpha val="43137"/>
                    </a:srgbClr>
                  </a:outerShdw>
                </a:effectLst>
              </a:rPr>
              <a:t>أنواع سياسات وإجراءات المستشفى</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slide(fromBottom)">
                                      <p:cBhvr>
                                        <p:cTn id="7" dur="500">
                                          <p:stCondLst>
                                            <p:cond delay="0"/>
                                          </p:stCondLst>
                                        </p:cTn>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slide(fromBottom)">
                                      <p:cBhvr>
                                        <p:cTn id="12" dur="500">
                                          <p:stCondLst>
                                            <p:cond delay="0"/>
                                          </p:stCondLst>
                                        </p:cTn>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slide(fromBottom)">
                                      <p:cBhvr>
                                        <p:cTn id="17" dur="500">
                                          <p:stCondLst>
                                            <p:cond delay="0"/>
                                          </p:stCondLst>
                                        </p:cTn>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22" dur="500">
                                          <p:stCondLst>
                                            <p:cond delay="0"/>
                                          </p:stCondLst>
                                        </p:cTn>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slide(fromBottom)">
                                      <p:cBhvr>
                                        <p:cTn id="27" dur="500">
                                          <p:stCondLst>
                                            <p:cond delay="0"/>
                                          </p:stCondLst>
                                        </p:cTn>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slide(fromBottom)">
                                      <p:cBhvr>
                                        <p:cTn id="32" dur="500">
                                          <p:stCondLst>
                                            <p:cond delay="0"/>
                                          </p:stCondLst>
                                        </p:cTn>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slide(fromBottom)">
                                      <p:cBhvr>
                                        <p:cTn id="37" dur="500">
                                          <p:stCondLst>
                                            <p:cond delay="0"/>
                                          </p:stCondLst>
                                        </p:cTn>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slide(fromBottom)">
                                      <p:cBhvr>
                                        <p:cTn id="42" dur="500">
                                          <p:stCondLst>
                                            <p:cond delay="0"/>
                                          </p:stCondLst>
                                        </p:cTn>
                                        <p:tgtEl>
                                          <p:spTgt spid="14339">
                                            <p:txEl>
                                              <p:pRg st="6" end="6"/>
                                            </p:txEl>
                                          </p:spTgt>
                                        </p:tgtEl>
                                      </p:cBhvr>
                                    </p:animEffect>
                                  </p:childTnLst>
                                </p:cTn>
                              </p:par>
                              <p:par>
                                <p:cTn id="43" presetID="35" presetClass="entr" presetSubtype="0" fill="hold" grpId="0" nodeType="with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Effect transition="in" filter="fade">
                                      <p:cBhvr>
                                        <p:cTn id="45" dur="600">
                                          <p:stCondLst>
                                            <p:cond delay="0"/>
                                          </p:stCondLst>
                                        </p:cTn>
                                        <p:tgtEl>
                                          <p:spTgt spid="6"/>
                                        </p:tgtEl>
                                      </p:cBhvr>
                                    </p:animEffect>
                                    <p:anim calcmode="lin" valueType="num">
                                      <p:cBhvr>
                                        <p:cTn id="46"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47"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48"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cstate="print"/>
          <a:srcRect l="25177" t="19313" r="26121" b="6250"/>
          <a:stretch>
            <a:fillRect/>
          </a:stretch>
        </p:blipFill>
        <p:spPr bwMode="auto">
          <a:xfrm>
            <a:off x="827584" y="260648"/>
            <a:ext cx="7560840" cy="649714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43508" y="1427432"/>
            <a:ext cx="8856984" cy="5430568"/>
          </a:xfrm>
          <a:solidFill>
            <a:schemeClr val="accent6">
              <a:lumMod val="40000"/>
              <a:lumOff val="60000"/>
            </a:schemeClr>
          </a:solidFill>
        </p:spPr>
        <p:txBody>
          <a:bodyPr>
            <a:normAutofit fontScale="77500" lnSpcReduction="20000"/>
          </a:bodyPr>
          <a:lstStyle/>
          <a:p>
            <a:r>
              <a:rPr lang="en-US" sz="3600" b="1" dirty="0"/>
              <a:t>Human Resource Management </a:t>
            </a:r>
            <a:r>
              <a:rPr lang="en-US" sz="3600" b="1" dirty="0" smtClean="0"/>
              <a:t>Policies</a:t>
            </a:r>
            <a:r>
              <a:rPr lang="ar-JO" sz="3600" b="1" dirty="0"/>
              <a:t>سياسات إدارة الموارد </a:t>
            </a:r>
            <a:r>
              <a:rPr lang="ar-JO" sz="3600" b="1" dirty="0" smtClean="0"/>
              <a:t>البشرية </a:t>
            </a:r>
            <a:endParaRPr lang="en-US" sz="3600" dirty="0"/>
          </a:p>
          <a:p>
            <a:r>
              <a:rPr lang="en-US" sz="3600" dirty="0"/>
              <a:t>To ensure that the staff are complying with the rules and regulations of the organization, as well as, being taken care of. </a:t>
            </a:r>
            <a:r>
              <a:rPr lang="ar-JO" sz="3600" dirty="0"/>
              <a:t>للتأكد من أن الموظفين يمتثلون لقواعد وأنظمة المنظمة ، وكذلك ، يتم الاعتناء بهم.</a:t>
            </a:r>
            <a:endParaRPr lang="en-US" sz="3600" dirty="0"/>
          </a:p>
          <a:p>
            <a:r>
              <a:rPr lang="en-US" sz="3600" dirty="0"/>
              <a:t>To improve the staff’s </a:t>
            </a:r>
            <a:r>
              <a:rPr lang="en-US" sz="3600" dirty="0" smtClean="0"/>
              <a:t>skills </a:t>
            </a:r>
            <a:r>
              <a:rPr lang="en-US" sz="3600" dirty="0"/>
              <a:t>as the primary focus of the department</a:t>
            </a:r>
            <a:r>
              <a:rPr lang="en-US" sz="3600" dirty="0" smtClean="0"/>
              <a:t>.</a:t>
            </a:r>
            <a:r>
              <a:rPr lang="ar-JO" sz="3600" dirty="0"/>
              <a:t> لتحسين مهارات الموظفين باعتبارها المحور الأساسي للقسم.</a:t>
            </a:r>
            <a:endParaRPr lang="en-US" sz="3600" dirty="0"/>
          </a:p>
          <a:p>
            <a:pPr algn="ctr">
              <a:buNone/>
            </a:pPr>
            <a:r>
              <a:rPr lang="en-US" sz="3600" dirty="0" smtClean="0">
                <a:solidFill>
                  <a:srgbClr val="FF0000"/>
                </a:solidFill>
              </a:rPr>
              <a:t>EXAMPLES</a:t>
            </a:r>
            <a:r>
              <a:rPr lang="en-US" sz="3600" dirty="0">
                <a:solidFill>
                  <a:srgbClr val="FF0000"/>
                </a:solidFill>
              </a:rPr>
              <a:t>: vacation days, personal hygiene maintenance, dress code, shift policies, as well as, assigning tasks to each individual</a:t>
            </a:r>
            <a:r>
              <a:rPr lang="en-US" sz="3600" dirty="0" smtClean="0">
                <a:solidFill>
                  <a:srgbClr val="FF0000"/>
                </a:solidFill>
              </a:rPr>
              <a:t>.</a:t>
            </a:r>
            <a:r>
              <a:rPr lang="ar-JO" sz="3600" dirty="0">
                <a:solidFill>
                  <a:srgbClr val="FF0000"/>
                </a:solidFill>
              </a:rPr>
              <a:t> أمثلة: أيام الإجازة ، وصيانة النظافة الشخصية ، وقواعد اللباس ، وسياسات المناوبات ، وكذلك تخصيص المهام لكل فرد.</a:t>
            </a:r>
            <a:endParaRPr lang="en-US" sz="3600" dirty="0">
              <a:solidFill>
                <a:srgbClr val="FF0000"/>
              </a:solidFill>
            </a:endParaRPr>
          </a:p>
          <a:p>
            <a:pPr lvl="1"/>
            <a:endParaRPr lang="en-US" sz="3200" dirty="0"/>
          </a:p>
        </p:txBody>
      </p:sp>
      <p:sp>
        <p:nvSpPr>
          <p:cNvPr id="3" name="Title 2">
            <a:extLst>
              <a:ext uri="{FF2B5EF4-FFF2-40B4-BE49-F238E27FC236}">
                <a16:creationId xmlns="" xmlns:a16="http://schemas.microsoft.com/office/drawing/2014/main" id="{1B744F25-75A9-4233-86BD-5D78F4D810D6}"/>
              </a:ext>
            </a:extLst>
          </p:cNvPr>
          <p:cNvSpPr>
            <a:spLocks noGrp="1"/>
          </p:cNvSpPr>
          <p:nvPr>
            <p:ph type="title"/>
          </p:nvPr>
        </p:nvSpPr>
        <p:spPr/>
        <p:txBody>
          <a:bodyPr/>
          <a:lstStyle/>
          <a:p>
            <a:endParaRPr lang="en-GB"/>
          </a:p>
        </p:txBody>
      </p:sp>
      <p:sp>
        <p:nvSpPr>
          <p:cNvPr id="6" name="Rectangle 2">
            <a:extLst>
              <a:ext uri="{FF2B5EF4-FFF2-40B4-BE49-F238E27FC236}">
                <a16:creationId xmlns="" xmlns:a16="http://schemas.microsoft.com/office/drawing/2014/main" id="{79CBBE34-6FB3-4F3C-A753-E190952751B3}"/>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38100" dist="38100" dir="2700000" algn="tl">
                    <a:srgbClr val="000000">
                      <a:alpha val="43137"/>
                    </a:srgbClr>
                  </a:outerShdw>
                </a:effectLst>
              </a:rPr>
              <a:t>Types of hospital policies and </a:t>
            </a:r>
            <a:r>
              <a:rPr lang="en-US" b="1" dirty="0" smtClean="0">
                <a:solidFill>
                  <a:srgbClr val="0070C0"/>
                </a:solidFill>
                <a:effectLst>
                  <a:outerShdw blurRad="38100" dist="38100" dir="2700000" algn="tl">
                    <a:srgbClr val="000000">
                      <a:alpha val="43137"/>
                    </a:srgbClr>
                  </a:outerShdw>
                </a:effectLst>
              </a:rPr>
              <a:t>procedures</a:t>
            </a:r>
            <a:endParaRPr lang="ar-JO" b="1" dirty="0" smtClean="0">
              <a:solidFill>
                <a:srgbClr val="0070C0"/>
              </a:solidFill>
              <a:effectLst>
                <a:outerShdw blurRad="38100" dist="38100" dir="2700000" algn="tl">
                  <a:srgbClr val="000000">
                    <a:alpha val="43137"/>
                  </a:srgbClr>
                </a:outerShdw>
              </a:effectLst>
            </a:endParaRPr>
          </a:p>
          <a:p>
            <a:r>
              <a:rPr lang="ar-JO" b="1" dirty="0">
                <a:solidFill>
                  <a:srgbClr val="0070C0"/>
                </a:solidFill>
                <a:effectLst>
                  <a:outerShdw blurRad="38100" dist="38100" dir="2700000" algn="tl">
                    <a:srgbClr val="000000">
                      <a:alpha val="43137"/>
                    </a:srgbClr>
                  </a:outerShdw>
                </a:effectLst>
              </a:rPr>
              <a:t>أنواع سياسات وإجراءات </a:t>
            </a:r>
            <a:r>
              <a:rPr lang="ar-JO" b="1" dirty="0" smtClean="0">
                <a:solidFill>
                  <a:srgbClr val="0070C0"/>
                </a:solidFill>
                <a:effectLst>
                  <a:outerShdw blurRad="38100" dist="38100" dir="2700000" algn="tl">
                    <a:srgbClr val="000000">
                      <a:alpha val="43137"/>
                    </a:srgbClr>
                  </a:outerShdw>
                </a:effectLst>
              </a:rPr>
              <a:t>المستشفى</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slide(fromBottom)">
                                      <p:cBhvr>
                                        <p:cTn id="7" dur="500">
                                          <p:stCondLst>
                                            <p:cond delay="0"/>
                                          </p:stCondLst>
                                        </p:cTn>
                                        <p:tgtEl>
                                          <p:spTgt spid="12291">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slide(fromBottom)">
                                      <p:cBhvr>
                                        <p:cTn id="12" dur="500">
                                          <p:stCondLst>
                                            <p:cond delay="0"/>
                                          </p:stCondLst>
                                        </p:cTn>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slide(fromBottom)">
                                      <p:cBhvr>
                                        <p:cTn id="17" dur="500">
                                          <p:stCondLst>
                                            <p:cond delay="0"/>
                                          </p:stCondLst>
                                        </p:cTn>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2" dur="500">
                                          <p:stCondLst>
                                            <p:cond delay="0"/>
                                          </p:stCondLst>
                                        </p:cTn>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slide(fromBottom)">
                                      <p:cBhvr>
                                        <p:cTn id="27" dur="500">
                                          <p:stCondLst>
                                            <p:cond delay="0"/>
                                          </p:stCondLst>
                                        </p:cTn>
                                        <p:tgtEl>
                                          <p:spTgt spid="12291">
                                            <p:txEl>
                                              <p:pRg st="3" end="3"/>
                                            </p:txEl>
                                          </p:spTgt>
                                        </p:tgtEl>
                                      </p:cBhvr>
                                    </p:animEffect>
                                  </p:childTnLst>
                                </p:cTn>
                              </p:par>
                              <p:par>
                                <p:cTn id="28" presetID="35" presetClass="entr" presetSubtype="0" fill="hold" grpId="0" nodeType="with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600">
                                          <p:stCondLst>
                                            <p:cond delay="0"/>
                                          </p:stCondLst>
                                        </p:cTn>
                                        <p:tgtEl>
                                          <p:spTgt spid="6"/>
                                        </p:tgtEl>
                                      </p:cBhvr>
                                    </p:animEffect>
                                    <p:anim calcmode="lin" valueType="num">
                                      <p:cBhvr>
                                        <p:cTn id="31"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32"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33"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1600200"/>
            <a:ext cx="8856984" cy="5257800"/>
          </a:xfrm>
          <a:solidFill>
            <a:schemeClr val="accent6">
              <a:lumMod val="60000"/>
              <a:lumOff val="40000"/>
            </a:schemeClr>
          </a:solidFill>
        </p:spPr>
        <p:txBody>
          <a:bodyPr>
            <a:normAutofit fontScale="77500" lnSpcReduction="20000"/>
          </a:bodyPr>
          <a:lstStyle/>
          <a:p>
            <a:r>
              <a:rPr lang="en-US" b="1" dirty="0"/>
              <a:t>Information Management </a:t>
            </a:r>
            <a:r>
              <a:rPr lang="en-US" b="1" dirty="0" smtClean="0"/>
              <a:t>Policies</a:t>
            </a:r>
            <a:r>
              <a:rPr lang="ar-JO" b="1" dirty="0"/>
              <a:t> سياسات إدارة </a:t>
            </a:r>
            <a:r>
              <a:rPr lang="ar-JO" b="1" dirty="0" smtClean="0"/>
              <a:t>المعلومات </a:t>
            </a:r>
            <a:endParaRPr lang="en-US" dirty="0"/>
          </a:p>
          <a:p>
            <a:r>
              <a:rPr lang="en-US" dirty="0"/>
              <a:t>How a hospital shares its information. This information can be related to a staff member, patient, or a visitor</a:t>
            </a:r>
            <a:r>
              <a:rPr lang="en-US" dirty="0" smtClean="0"/>
              <a:t>.</a:t>
            </a:r>
            <a:r>
              <a:rPr lang="ar-JO" dirty="0"/>
              <a:t> كيف يشارك المستشفى معلوماته. يمكن أن تكون هذه المعلومات متعلقة بفريق العمل أو المريض أو الزائر.</a:t>
            </a:r>
            <a:endParaRPr lang="en-US" dirty="0" smtClean="0"/>
          </a:p>
          <a:p>
            <a:r>
              <a:rPr lang="en-US" dirty="0" smtClean="0"/>
              <a:t> </a:t>
            </a:r>
            <a:r>
              <a:rPr lang="en-US" dirty="0"/>
              <a:t>It is very important for an organization to ensure everyone is following a strict code of privacy and is not violating anyone’s right. </a:t>
            </a:r>
            <a:r>
              <a:rPr lang="ar-JO" dirty="0"/>
              <a:t>من المهم جدًا للمؤسسة التأكد من أن الجميع يتبع قانونًا صارمًا للخصوصية ولا ينتهك حقوق أي شخص.</a:t>
            </a:r>
            <a:endParaRPr lang="en-US" dirty="0"/>
          </a:p>
          <a:p>
            <a:endParaRPr lang="en-US" dirty="0"/>
          </a:p>
          <a:p>
            <a:endParaRPr lang="en-US" dirty="0"/>
          </a:p>
          <a:p>
            <a:endParaRPr lang="en-US" dirty="0"/>
          </a:p>
          <a:p>
            <a:r>
              <a:rPr lang="en-US" dirty="0"/>
              <a:t>Ensure that the policies and procedure manuals are well organized and easily accessible. </a:t>
            </a:r>
          </a:p>
          <a:p>
            <a:r>
              <a:rPr lang="ar-JO" dirty="0"/>
              <a:t>تأكد من أن السياسات وأدلة الإجراءات منظمة بشكل جيد ويمكن الوصول إليها بسهولة.</a:t>
            </a:r>
            <a:endParaRPr lang="en-US" dirty="0"/>
          </a:p>
        </p:txBody>
      </p:sp>
      <p:sp>
        <p:nvSpPr>
          <p:cNvPr id="5" name="Title 4">
            <a:extLst>
              <a:ext uri="{FF2B5EF4-FFF2-40B4-BE49-F238E27FC236}">
                <a16:creationId xmlns="" xmlns:a16="http://schemas.microsoft.com/office/drawing/2014/main" id="{44BBEE24-39A1-4F37-B92A-E7A2AB5C5AF8}"/>
              </a:ext>
            </a:extLst>
          </p:cNvPr>
          <p:cNvSpPr>
            <a:spLocks noGrp="1"/>
          </p:cNvSpPr>
          <p:nvPr>
            <p:ph type="title"/>
          </p:nvPr>
        </p:nvSpPr>
        <p:spPr/>
        <p:txBody>
          <a:bodyPr/>
          <a:lstStyle/>
          <a:p>
            <a:endParaRPr lang="en-GB"/>
          </a:p>
        </p:txBody>
      </p:sp>
      <p:sp>
        <p:nvSpPr>
          <p:cNvPr id="6" name="Rectangle 2">
            <a:extLst>
              <a:ext uri="{FF2B5EF4-FFF2-40B4-BE49-F238E27FC236}">
                <a16:creationId xmlns="" xmlns:a16="http://schemas.microsoft.com/office/drawing/2014/main" id="{F83E6C37-5982-46A5-9194-E6FFB4FA605C}"/>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effectLst>
                  <a:outerShdw blurRad="38100" dist="38100" dir="2700000" algn="tl">
                    <a:srgbClr val="000000">
                      <a:alpha val="43137"/>
                    </a:srgbClr>
                  </a:outerShdw>
                </a:effectLst>
              </a:rPr>
              <a:t>Types of hospital policies and procedures</a:t>
            </a:r>
            <a:endParaRPr lang="ar-JO" b="1" dirty="0" smtClean="0">
              <a:solidFill>
                <a:srgbClr val="0070C0"/>
              </a:solidFill>
              <a:effectLst>
                <a:outerShdw blurRad="38100" dist="38100" dir="2700000" algn="tl">
                  <a:srgbClr val="000000">
                    <a:alpha val="43137"/>
                  </a:srgbClr>
                </a:outerShdw>
              </a:effectLst>
            </a:endParaRPr>
          </a:p>
          <a:p>
            <a:r>
              <a:rPr lang="ar-JO" b="1" dirty="0">
                <a:solidFill>
                  <a:srgbClr val="0070C0"/>
                </a:solidFill>
                <a:effectLst>
                  <a:outerShdw blurRad="38100" dist="38100" dir="2700000" algn="tl">
                    <a:srgbClr val="000000">
                      <a:alpha val="43137"/>
                    </a:srgbClr>
                  </a:outerShdw>
                </a:effectLst>
              </a:rPr>
              <a:t>أنواع سياسات وإجراءات </a:t>
            </a:r>
            <a:r>
              <a:rPr lang="ar-JO" b="1" dirty="0" smtClean="0">
                <a:solidFill>
                  <a:srgbClr val="0070C0"/>
                </a:solidFill>
                <a:effectLst>
                  <a:outerShdw blurRad="38100" dist="38100" dir="2700000" algn="tl">
                    <a:srgbClr val="000000">
                      <a:alpha val="43137"/>
                    </a:srgbClr>
                  </a:outerShdw>
                </a:effectLst>
              </a:rPr>
              <a:t>المستشفى</a:t>
            </a:r>
            <a:endParaRPr lang="en-US" b="1" dirty="0">
              <a:solidFill>
                <a:srgbClr val="0070C0"/>
              </a:solidFill>
              <a:effectLst>
                <a:outerShdw blurRad="38100" dist="38100" dir="2700000" algn="tl">
                  <a:srgbClr val="000000">
                    <a:alpha val="43137"/>
                  </a:srgbClr>
                </a:outerShdw>
              </a:effectLst>
            </a:endParaRPr>
          </a:p>
        </p:txBody>
      </p:sp>
      <p:sp>
        <p:nvSpPr>
          <p:cNvPr id="7" name="TextBox 6">
            <a:extLst>
              <a:ext uri="{FF2B5EF4-FFF2-40B4-BE49-F238E27FC236}">
                <a16:creationId xmlns="" xmlns:a16="http://schemas.microsoft.com/office/drawing/2014/main" id="{4526CB99-4F34-48C8-B2B2-0ACFB33582DC}"/>
              </a:ext>
            </a:extLst>
          </p:cNvPr>
          <p:cNvSpPr txBox="1"/>
          <p:nvPr/>
        </p:nvSpPr>
        <p:spPr>
          <a:xfrm>
            <a:off x="442392" y="4365104"/>
            <a:ext cx="8244408" cy="984885"/>
          </a:xfrm>
          <a:prstGeom prst="rect">
            <a:avLst/>
          </a:prstGeom>
          <a:solidFill>
            <a:schemeClr val="bg1"/>
          </a:solidFill>
        </p:spPr>
        <p:txBody>
          <a:bodyPr wrap="square" rtlCol="0">
            <a:spAutoFit/>
          </a:bodyPr>
          <a:lstStyle/>
          <a:p>
            <a:r>
              <a:rPr lang="en-US" sz="2000" b="1" dirty="0" smtClean="0">
                <a:solidFill>
                  <a:srgbClr val="FF0000"/>
                </a:solidFill>
              </a:rPr>
              <a:t>Include:  </a:t>
            </a:r>
            <a:r>
              <a:rPr lang="en-US" sz="2000" b="1" dirty="0">
                <a:solidFill>
                  <a:srgbClr val="FF0000"/>
                </a:solidFill>
              </a:rPr>
              <a:t>confidentiality, security and integrity of information, medical records distribution</a:t>
            </a:r>
            <a:r>
              <a:rPr lang="en-US" sz="2000" b="1" dirty="0" smtClean="0">
                <a:solidFill>
                  <a:srgbClr val="FF0000"/>
                </a:solidFill>
              </a:rPr>
              <a:t>.</a:t>
            </a:r>
            <a:r>
              <a:rPr lang="ar-JO" sz="2000" b="1" dirty="0">
                <a:solidFill>
                  <a:srgbClr val="FF0000"/>
                </a:solidFill>
              </a:rPr>
              <a:t> تشمل: سرية وأمن وسلامة المعلومات ، وتوزيع السجلات الطبية</a:t>
            </a:r>
            <a:r>
              <a:rPr lang="ar-JO" sz="2000" b="1" dirty="0" smtClean="0">
                <a:solidFill>
                  <a:srgbClr val="FF0000"/>
                </a:solidFill>
              </a:rPr>
              <a:t>. </a:t>
            </a:r>
            <a:endParaRPr lang="en-US" sz="2000" b="1" dirty="0"/>
          </a:p>
          <a:p>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600">
                                          <p:stCondLst>
                                            <p:cond delay="0"/>
                                          </p:stCondLst>
                                        </p:cTn>
                                        <p:tgtEl>
                                          <p:spTgt spid="6"/>
                                        </p:tgtEl>
                                      </p:cBhvr>
                                    </p:animEffect>
                                    <p:anim calcmode="lin" valueType="num">
                                      <p:cBhvr>
                                        <p:cTn id="8"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2204864"/>
            <a:ext cx="8229600" cy="4104456"/>
          </a:xfrm>
          <a:solidFill>
            <a:schemeClr val="accent3">
              <a:lumMod val="60000"/>
              <a:lumOff val="40000"/>
            </a:schemeClr>
          </a:solidFill>
        </p:spPr>
        <p:txBody>
          <a:bodyPr>
            <a:normAutofit/>
          </a:bodyPr>
          <a:lstStyle/>
          <a:p>
            <a:r>
              <a:rPr lang="en-US" sz="3600" b="1" dirty="0"/>
              <a:t>Memo </a:t>
            </a:r>
            <a:r>
              <a:rPr lang="en-US" sz="3600" b="1" dirty="0" smtClean="0"/>
              <a:t>policies</a:t>
            </a:r>
            <a:r>
              <a:rPr lang="ar-JO" sz="3600" b="1" dirty="0"/>
              <a:t>سياسات </a:t>
            </a:r>
            <a:r>
              <a:rPr lang="ar-JO" sz="3600" b="1" dirty="0" smtClean="0"/>
              <a:t>المذكرة </a:t>
            </a:r>
            <a:endParaRPr lang="en-US" sz="3600" b="1" dirty="0"/>
          </a:p>
          <a:p>
            <a:pPr lvl="1"/>
            <a:r>
              <a:rPr lang="en-US" sz="3200" dirty="0"/>
              <a:t>Management notification or short </a:t>
            </a:r>
            <a:r>
              <a:rPr lang="en-US" sz="3200" dirty="0" smtClean="0"/>
              <a:t>report</a:t>
            </a:r>
            <a:endParaRPr lang="ar-JO" sz="3200" dirty="0" smtClean="0"/>
          </a:p>
          <a:p>
            <a:pPr marL="457200" lvl="1" indent="0">
              <a:buNone/>
            </a:pPr>
            <a:r>
              <a:rPr lang="ar-JO" sz="3200" dirty="0"/>
              <a:t>إخطار الإدارة أو تقرير قصير</a:t>
            </a:r>
            <a:endParaRPr lang="en-US" sz="3200" dirty="0"/>
          </a:p>
          <a:p>
            <a:pPr lvl="1"/>
            <a:r>
              <a:rPr lang="en-US" sz="3200" dirty="0"/>
              <a:t>General </a:t>
            </a:r>
            <a:r>
              <a:rPr lang="en-US" sz="3200" dirty="0" smtClean="0"/>
              <a:t>distribution</a:t>
            </a:r>
            <a:r>
              <a:rPr lang="ar-JO" sz="3200" dirty="0"/>
              <a:t> التوزيع </a:t>
            </a:r>
            <a:r>
              <a:rPr lang="ar-JO" sz="3200" dirty="0" smtClean="0"/>
              <a:t>العام </a:t>
            </a:r>
            <a:endParaRPr lang="en-US" sz="3200" dirty="0"/>
          </a:p>
          <a:p>
            <a:pPr lvl="1"/>
            <a:r>
              <a:rPr lang="en-US" sz="3200" dirty="0"/>
              <a:t>Delegation of </a:t>
            </a:r>
            <a:r>
              <a:rPr lang="en-US" sz="3200" dirty="0" smtClean="0"/>
              <a:t>authority</a:t>
            </a:r>
            <a:r>
              <a:rPr lang="ar-JO" sz="3200" dirty="0"/>
              <a:t> تفويض </a:t>
            </a:r>
            <a:r>
              <a:rPr lang="ar-JO" sz="3200" dirty="0" smtClean="0"/>
              <a:t>السلطة </a:t>
            </a:r>
            <a:endParaRPr lang="en-US" sz="3200" dirty="0"/>
          </a:p>
          <a:p>
            <a:pPr lvl="1">
              <a:buNone/>
            </a:pPr>
            <a:endParaRPr lang="en-US" sz="3200" dirty="0"/>
          </a:p>
        </p:txBody>
      </p:sp>
      <p:sp>
        <p:nvSpPr>
          <p:cNvPr id="4" name="Rectangle 3"/>
          <p:cNvSpPr/>
          <p:nvPr/>
        </p:nvSpPr>
        <p:spPr>
          <a:xfrm>
            <a:off x="5940152" y="1181100"/>
            <a:ext cx="3024336" cy="12397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FF0000"/>
                </a:solidFill>
              </a:rPr>
              <a:t>SHORT,</a:t>
            </a:r>
          </a:p>
          <a:p>
            <a:pPr algn="ctr"/>
            <a:r>
              <a:rPr lang="en-US" b="1" dirty="0">
                <a:solidFill>
                  <a:srgbClr val="FF0000"/>
                </a:solidFill>
              </a:rPr>
              <a:t> INTERNAL </a:t>
            </a:r>
            <a:r>
              <a:rPr lang="en-US" b="1" dirty="0" smtClean="0">
                <a:solidFill>
                  <a:srgbClr val="FF0000"/>
                </a:solidFill>
              </a:rPr>
              <a:t>COMMUNICATION</a:t>
            </a:r>
            <a:endParaRPr lang="ar-JO" b="1" dirty="0" smtClean="0">
              <a:solidFill>
                <a:srgbClr val="FF0000"/>
              </a:solidFill>
            </a:endParaRPr>
          </a:p>
          <a:p>
            <a:pPr algn="ctr"/>
            <a:r>
              <a:rPr lang="ar-JO" b="1" dirty="0">
                <a:solidFill>
                  <a:srgbClr val="FF0000"/>
                </a:solidFill>
              </a:rPr>
              <a:t>قصيرة،</a:t>
            </a:r>
          </a:p>
          <a:p>
            <a:pPr algn="ctr"/>
            <a:r>
              <a:rPr lang="ar-JO" b="1" dirty="0">
                <a:solidFill>
                  <a:srgbClr val="FF0000"/>
                </a:solidFill>
              </a:rPr>
              <a:t>  الاتصالات الداخلية</a:t>
            </a:r>
            <a:endParaRPr lang="en-US" b="1" dirty="0">
              <a:solidFill>
                <a:srgbClr val="FF0000"/>
              </a:solidFill>
            </a:endParaRPr>
          </a:p>
        </p:txBody>
      </p:sp>
      <p:sp>
        <p:nvSpPr>
          <p:cNvPr id="7" name="Rectangle 2">
            <a:extLst>
              <a:ext uri="{FF2B5EF4-FFF2-40B4-BE49-F238E27FC236}">
                <a16:creationId xmlns="" xmlns:a16="http://schemas.microsoft.com/office/drawing/2014/main" id="{465C61B5-AD23-4537-9FB9-F9649395EDEC}"/>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70C0"/>
                </a:solidFill>
                <a:effectLst>
                  <a:outerShdw blurRad="38100" dist="38100" dir="2700000" algn="tl">
                    <a:srgbClr val="000000">
                      <a:alpha val="43137"/>
                    </a:srgbClr>
                  </a:outerShdw>
                </a:effectLst>
              </a:rPr>
              <a:t>Types of hospital policies and </a:t>
            </a:r>
            <a:r>
              <a:rPr lang="en-US" b="1" dirty="0" smtClean="0">
                <a:solidFill>
                  <a:srgbClr val="0070C0"/>
                </a:solidFill>
                <a:effectLst>
                  <a:outerShdw blurRad="38100" dist="38100" dir="2700000" algn="tl">
                    <a:srgbClr val="000000">
                      <a:alpha val="43137"/>
                    </a:srgbClr>
                  </a:outerShdw>
                </a:effectLst>
              </a:rPr>
              <a:t>procedures</a:t>
            </a:r>
            <a:endParaRPr lang="ar-JO" b="1" dirty="0" smtClean="0">
              <a:solidFill>
                <a:srgbClr val="0070C0"/>
              </a:solidFill>
              <a:effectLst>
                <a:outerShdw blurRad="38100" dist="38100" dir="2700000" algn="tl">
                  <a:srgbClr val="000000">
                    <a:alpha val="43137"/>
                  </a:srgbClr>
                </a:outerShdw>
              </a:effectLst>
            </a:endParaRPr>
          </a:p>
          <a:p>
            <a:r>
              <a:rPr lang="ar-JO" b="1" dirty="0">
                <a:solidFill>
                  <a:srgbClr val="0070C0"/>
                </a:solidFill>
                <a:effectLst>
                  <a:outerShdw blurRad="38100" dist="38100" dir="2700000" algn="tl">
                    <a:srgbClr val="000000">
                      <a:alpha val="43137"/>
                    </a:srgbClr>
                  </a:outerShdw>
                </a:effectLst>
              </a:rPr>
              <a:t>أنواع سياسات وإجراءات </a:t>
            </a:r>
            <a:r>
              <a:rPr lang="ar-JO" b="1" dirty="0" smtClean="0">
                <a:solidFill>
                  <a:srgbClr val="0070C0"/>
                </a:solidFill>
                <a:effectLst>
                  <a:outerShdw blurRad="38100" dist="38100" dir="2700000" algn="tl">
                    <a:srgbClr val="000000">
                      <a:alpha val="43137"/>
                    </a:srgbClr>
                  </a:outerShdw>
                </a:effectLst>
              </a:rPr>
              <a:t>المستشفى</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slide(fromBottom)">
                                      <p:cBhvr>
                                        <p:cTn id="7" dur="500">
                                          <p:stCondLst>
                                            <p:cond delay="0"/>
                                          </p:stCondLst>
                                        </p:cTn>
                                        <p:tgtEl>
                                          <p:spTgt spid="1536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slide(fromBottom)">
                                      <p:cBhvr>
                                        <p:cTn id="12" dur="500">
                                          <p:stCondLst>
                                            <p:cond delay="0"/>
                                          </p:stCondLst>
                                        </p:cTn>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7" dur="500">
                                          <p:stCondLst>
                                            <p:cond delay="0"/>
                                          </p:stCondLst>
                                        </p:cTn>
                                        <p:tgtEl>
                                          <p:spTgt spid="15363">
                                            <p:txEl>
                                              <p:pRg st="1" end="1"/>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slide(fromBottom)">
                                      <p:cBhvr>
                                        <p:cTn id="20" dur="500">
                                          <p:stCondLst>
                                            <p:cond delay="0"/>
                                          </p:stCondLst>
                                        </p:cTn>
                                        <p:tgtEl>
                                          <p:spTgt spid="15363">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3" dur="500">
                                          <p:stCondLst>
                                            <p:cond delay="0"/>
                                          </p:stCondLst>
                                        </p:cTn>
                                        <p:tgtEl>
                                          <p:spTgt spid="15363">
                                            <p:txEl>
                                              <p:pRg st="3" end="3"/>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6" dur="500">
                                          <p:stCondLst>
                                            <p:cond delay="0"/>
                                          </p:stCondLst>
                                        </p:cTn>
                                        <p:tgtEl>
                                          <p:spTgt spid="15363">
                                            <p:txEl>
                                              <p:pRg st="4" end="4"/>
                                            </p:txEl>
                                          </p:spTgt>
                                        </p:tgtEl>
                                      </p:cBhvr>
                                    </p:animEffect>
                                  </p:childTnLst>
                                </p:cTn>
                              </p:par>
                              <p:par>
                                <p:cTn id="27" presetID="35" presetClass="entr" presetSubtype="0" fill="hold" grpId="0" nodeType="with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600">
                                          <p:stCondLst>
                                            <p:cond delay="0"/>
                                          </p:stCondLst>
                                        </p:cTn>
                                        <p:tgtEl>
                                          <p:spTgt spid="7"/>
                                        </p:tgtEl>
                                      </p:cBhvr>
                                    </p:animEffect>
                                    <p:anim calcmode="lin" valueType="num">
                                      <p:cBhvr>
                                        <p:cTn id="30" dur="600" fill="hold">
                                          <p:stCondLst>
                                            <p:cond delay="0"/>
                                          </p:stCondLst>
                                        </p:cTn>
                                        <p:tgtEl>
                                          <p:spTgt spid="7"/>
                                        </p:tgtEl>
                                        <p:attrNameLst>
                                          <p:attrName>style.rotation</p:attrName>
                                        </p:attrNameLst>
                                      </p:cBhvr>
                                      <p:tavLst>
                                        <p:tav tm="0">
                                          <p:val>
                                            <p:fltVal val="720"/>
                                          </p:val>
                                        </p:tav>
                                        <p:tav tm="100000">
                                          <p:val>
                                            <p:fltVal val="0"/>
                                          </p:val>
                                        </p:tav>
                                      </p:tavLst>
                                    </p:anim>
                                    <p:anim calcmode="lin" valueType="num">
                                      <p:cBhvr>
                                        <p:cTn id="31" dur="600" fill="hold">
                                          <p:stCondLst>
                                            <p:cond delay="0"/>
                                          </p:stCondLst>
                                        </p:cTn>
                                        <p:tgtEl>
                                          <p:spTgt spid="7"/>
                                        </p:tgtEl>
                                        <p:attrNameLst>
                                          <p:attrName>ppt_h</p:attrName>
                                        </p:attrNameLst>
                                      </p:cBhvr>
                                      <p:tavLst>
                                        <p:tav tm="0">
                                          <p:val>
                                            <p:fltVal val="0"/>
                                          </p:val>
                                        </p:tav>
                                        <p:tav tm="100000">
                                          <p:val>
                                            <p:strVal val="#ppt_h"/>
                                          </p:val>
                                        </p:tav>
                                      </p:tavLst>
                                    </p:anim>
                                    <p:anim calcmode="lin" valueType="num">
                                      <p:cBhvr>
                                        <p:cTn id="32" dur="600" fill="hold">
                                          <p:stCondLst>
                                            <p:cond delay="0"/>
                                          </p:stCondLst>
                                        </p:cTn>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Policy Memo Example">
            <a:extLst>
              <a:ext uri="{FF2B5EF4-FFF2-40B4-BE49-F238E27FC236}">
                <a16:creationId xmlns="" xmlns:a16="http://schemas.microsoft.com/office/drawing/2014/main" id="{5A7D851E-38FB-4680-B527-666B6148B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481" y="517446"/>
            <a:ext cx="6813037" cy="5823108"/>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9599" t="23422" r="36164" b="9641"/>
          <a:stretch/>
        </p:blipFill>
        <p:spPr>
          <a:xfrm>
            <a:off x="534380" y="548680"/>
            <a:ext cx="8075240" cy="5760640"/>
          </a:xfrm>
          <a:prstGeom prst="rect">
            <a:avLst/>
          </a:prstGeom>
        </p:spPr>
      </p:pic>
    </p:spTree>
    <p:extLst>
      <p:ext uri="{BB962C8B-B14F-4D97-AF65-F5344CB8AC3E}">
        <p14:creationId xmlns:p14="http://schemas.microsoft.com/office/powerpoint/2010/main" val="389855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826" name="Rectangle 2"/>
          <p:cNvSpPr>
            <a:spLocks noGrp="1" noChangeArrowheads="1"/>
          </p:cNvSpPr>
          <p:nvPr>
            <p:ph type="title"/>
          </p:nvPr>
        </p:nvSpPr>
        <p:spPr>
          <a:xfrm>
            <a:off x="884419" y="826680"/>
            <a:ext cx="7375161" cy="1325563"/>
          </a:xfrm>
        </p:spPr>
        <p:txBody>
          <a:bodyPr vert="horz" lIns="91440" tIns="45720" rIns="91440" bIns="45720" rtlCol="0" anchor="ctr">
            <a:normAutofit/>
          </a:bodyPr>
          <a:lstStyle/>
          <a:p>
            <a:pPr>
              <a:lnSpc>
                <a:spcPct val="90000"/>
              </a:lnSpc>
            </a:pPr>
            <a:r>
              <a:rPr lang="en-US" sz="3500" b="1" kern="1200" dirty="0" smtClean="0">
                <a:solidFill>
                  <a:srgbClr val="FFFFFF"/>
                </a:solidFill>
                <a:latin typeface="+mj-lt"/>
                <a:ea typeface="+mj-ea"/>
                <a:cs typeface="+mj-cs"/>
              </a:rPr>
              <a:t>Responsibility</a:t>
            </a:r>
            <a:r>
              <a:rPr lang="ar-JO" sz="3500" b="1" dirty="0">
                <a:solidFill>
                  <a:srgbClr val="FFFFFF"/>
                </a:solidFill>
              </a:rPr>
              <a:t> </a:t>
            </a:r>
            <a:r>
              <a:rPr lang="ar-JO" sz="3500" b="1" dirty="0" smtClean="0">
                <a:solidFill>
                  <a:srgbClr val="FFFFFF"/>
                </a:solidFill>
              </a:rPr>
              <a:t>المسئولية </a:t>
            </a:r>
            <a:endParaRPr lang="en-US" sz="3500" b="1" kern="1200" dirty="0">
              <a:solidFill>
                <a:srgbClr val="FFFFFF"/>
              </a:solidFill>
              <a:latin typeface="+mj-lt"/>
              <a:ea typeface="+mj-ea"/>
              <a:cs typeface="+mj-cs"/>
            </a:endParaRPr>
          </a:p>
        </p:txBody>
      </p:sp>
      <p:graphicFrame>
        <p:nvGraphicFramePr>
          <p:cNvPr id="77829" name="Rectangle 3">
            <a:extLst>
              <a:ext uri="{FF2B5EF4-FFF2-40B4-BE49-F238E27FC236}">
                <a16:creationId xmlns="" xmlns:a16="http://schemas.microsoft.com/office/drawing/2014/main" id="{42E785D8-BDFB-4457-BE1F-D48135324E53}"/>
              </a:ext>
            </a:extLst>
          </p:cNvPr>
          <p:cNvGraphicFramePr/>
          <p:nvPr>
            <p:extLst>
              <p:ext uri="{D42A27DB-BD31-4B8C-83A1-F6EECF244321}">
                <p14:modId xmlns:p14="http://schemas.microsoft.com/office/powerpoint/2010/main" val="2247483697"/>
              </p:ext>
            </p:extLst>
          </p:nvPr>
        </p:nvGraphicFramePr>
        <p:xfrm>
          <a:off x="266700" y="2420888"/>
          <a:ext cx="8877300" cy="44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heel(1)">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35000">
              <a:schemeClr val="accent6">
                <a:tint val="37000"/>
                <a:satMod val="300000"/>
              </a:schemeClr>
            </a:gs>
            <a:gs pos="100000">
              <a:schemeClr val="accent6">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64FE5-774A-448E-88C6-E166805FC41A}"/>
              </a:ext>
            </a:extLst>
          </p:cNvPr>
          <p:cNvSpPr>
            <a:spLocks noGrp="1"/>
          </p:cNvSpPr>
          <p:nvPr>
            <p:ph type="title"/>
          </p:nvPr>
        </p:nvSpPr>
        <p:spPr>
          <a:xfrm>
            <a:off x="191022" y="32048"/>
            <a:ext cx="8928992" cy="1143000"/>
          </a:xfrm>
        </p:spPr>
        <p:txBody>
          <a:bodyPr>
            <a:normAutofit fontScale="90000"/>
          </a:bodyPr>
          <a:lstStyle/>
          <a:p>
            <a:r>
              <a:rPr lang="en-GB" b="1" dirty="0"/>
              <a:t>How Do You Formulate or Write a Policy?</a:t>
            </a:r>
            <a:br>
              <a:rPr lang="en-GB" b="1" dirty="0"/>
            </a:br>
            <a:r>
              <a:rPr lang="ar-JO" b="1" dirty="0"/>
              <a:t>كيف تصوغ أو تكتب سياسة؟</a:t>
            </a:r>
            <a:endParaRPr lang="en-GB" dirty="0"/>
          </a:p>
        </p:txBody>
      </p:sp>
      <p:graphicFrame>
        <p:nvGraphicFramePr>
          <p:cNvPr id="4" name="Diagram 3">
            <a:extLst>
              <a:ext uri="{FF2B5EF4-FFF2-40B4-BE49-F238E27FC236}">
                <a16:creationId xmlns="" xmlns:a16="http://schemas.microsoft.com/office/drawing/2014/main" id="{57575D3B-21D4-45CF-B041-84E8125373F0}"/>
              </a:ext>
            </a:extLst>
          </p:cNvPr>
          <p:cNvGraphicFramePr/>
          <p:nvPr>
            <p:extLst>
              <p:ext uri="{D42A27DB-BD31-4B8C-83A1-F6EECF244321}">
                <p14:modId xmlns:p14="http://schemas.microsoft.com/office/powerpoint/2010/main" val="2150162912"/>
              </p:ext>
            </p:extLst>
          </p:nvPr>
        </p:nvGraphicFramePr>
        <p:xfrm>
          <a:off x="191022" y="1340768"/>
          <a:ext cx="842493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08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a:extLst>
              <a:ext uri="{FF2B5EF4-FFF2-40B4-BE49-F238E27FC236}">
                <a16:creationId xmlns=""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8925" y="106144"/>
            <a:ext cx="8448570" cy="2326617"/>
            <a:chOff x="371901" y="106144"/>
            <a:chExt cx="11264760" cy="2326617"/>
          </a:xfrm>
        </p:grpSpPr>
        <p:sp>
          <p:nvSpPr>
            <p:cNvPr id="20" name="Freeform 44">
              <a:extLst>
                <a:ext uri="{FF2B5EF4-FFF2-40B4-BE49-F238E27FC236}">
                  <a16:creationId xmlns=""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1901" y="282575"/>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371901" y="1061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778392" y="719566"/>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15">
              <a:extLst>
                <a:ext uri="{FF2B5EF4-FFF2-40B4-BE49-F238E27FC236}">
                  <a16:creationId xmlns=""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728798" y="106144"/>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15864" y="188607"/>
            <a:ext cx="7729890" cy="1325563"/>
          </a:xfrm>
        </p:spPr>
        <p:txBody>
          <a:bodyPr>
            <a:normAutofit/>
          </a:bodyPr>
          <a:lstStyle/>
          <a:p>
            <a:pPr algn="l"/>
            <a:r>
              <a:rPr lang="en-US" sz="6000" dirty="0" smtClean="0">
                <a:solidFill>
                  <a:srgbClr val="FFFFFF"/>
                </a:solidFill>
              </a:rPr>
              <a:t>Introduction </a:t>
            </a:r>
            <a:r>
              <a:rPr lang="ar-JO" sz="6000" dirty="0" smtClean="0">
                <a:solidFill>
                  <a:srgbClr val="FFFFFF"/>
                </a:solidFill>
              </a:rPr>
              <a:t>مقدمة</a:t>
            </a:r>
            <a:r>
              <a:rPr lang="en-US" sz="6000" dirty="0" smtClean="0">
                <a:solidFill>
                  <a:srgbClr val="FFFFFF"/>
                </a:solidFill>
              </a:rPr>
              <a:t> </a:t>
            </a:r>
            <a:endParaRPr lang="en-US" sz="6000" dirty="0">
              <a:solidFill>
                <a:srgbClr val="FFFFFF"/>
              </a:solidFill>
            </a:endParaRPr>
          </a:p>
        </p:txBody>
      </p:sp>
      <p:sp>
        <p:nvSpPr>
          <p:cNvPr id="3" name="Content Placeholder 2"/>
          <p:cNvSpPr>
            <a:spLocks noGrp="1"/>
          </p:cNvSpPr>
          <p:nvPr>
            <p:ph idx="1"/>
          </p:nvPr>
        </p:nvSpPr>
        <p:spPr>
          <a:xfrm>
            <a:off x="709999" y="1753745"/>
            <a:ext cx="8365378" cy="4987623"/>
          </a:xfrm>
          <a:solidFill>
            <a:schemeClr val="accent4">
              <a:lumMod val="20000"/>
              <a:lumOff val="80000"/>
            </a:schemeClr>
          </a:solidFill>
        </p:spPr>
        <p:txBody>
          <a:bodyPr>
            <a:noAutofit/>
          </a:bodyPr>
          <a:lstStyle/>
          <a:p>
            <a:pPr>
              <a:lnSpc>
                <a:spcPct val="90000"/>
              </a:lnSpc>
            </a:pPr>
            <a:r>
              <a:rPr lang="en-US" sz="1800" b="1" dirty="0">
                <a:cs typeface="Aharoni" panose="02010803020104030203" pitchFamily="2" charset="-79"/>
              </a:rPr>
              <a:t>Providing healthcare services IS COMPLEX</a:t>
            </a:r>
            <a:r>
              <a:rPr lang="en-US" sz="1800" b="1" dirty="0" smtClean="0">
                <a:cs typeface="Aharoni" panose="02010803020104030203" pitchFamily="2" charset="-79"/>
              </a:rPr>
              <a:t>!</a:t>
            </a:r>
            <a:br>
              <a:rPr lang="en-US" sz="1800" b="1" dirty="0" smtClean="0">
                <a:cs typeface="Aharoni" panose="02010803020104030203" pitchFamily="2" charset="-79"/>
              </a:rPr>
            </a:br>
            <a:r>
              <a:rPr lang="ar-JO" sz="1800" b="1" dirty="0">
                <a:cs typeface="Aharoni" panose="02010803020104030203" pitchFamily="2" charset="-79"/>
              </a:rPr>
              <a:t>تقديم خدمات الرعاية الصحية أمر معقد!</a:t>
            </a:r>
            <a:endParaRPr lang="en-US" sz="1800" b="1" dirty="0">
              <a:cs typeface="Aharoni" panose="02010803020104030203" pitchFamily="2" charset="-79"/>
            </a:endParaRPr>
          </a:p>
          <a:p>
            <a:pPr>
              <a:lnSpc>
                <a:spcPct val="90000"/>
              </a:lnSpc>
            </a:pPr>
            <a:r>
              <a:rPr lang="en-GB" sz="1800" b="1" dirty="0">
                <a:cs typeface="Aharoni" panose="02010803020104030203" pitchFamily="2" charset="-79"/>
              </a:rPr>
              <a:t>Health care organizations use policies and procedures </a:t>
            </a:r>
            <a:r>
              <a:rPr lang="en-US" sz="1800" b="1" dirty="0">
                <a:cs typeface="Aharoni" panose="02010803020104030203" pitchFamily="2" charset="-79"/>
              </a:rPr>
              <a:t>so they can reduce this complexity.</a:t>
            </a:r>
          </a:p>
          <a:p>
            <a:pPr marL="0" indent="0">
              <a:lnSpc>
                <a:spcPct val="90000"/>
              </a:lnSpc>
              <a:buNone/>
            </a:pPr>
            <a:r>
              <a:rPr lang="ar-JO" sz="1800" b="1" dirty="0">
                <a:cs typeface="Aharoni" panose="02010803020104030203" pitchFamily="2" charset="-79"/>
              </a:rPr>
              <a:t>تستخدم مؤسسات الرعاية الصحية السياسات والإجراءات حتى تتمكن من تقليل هذا التعقيد.</a:t>
            </a:r>
            <a:endParaRPr lang="en-US" sz="1800" b="1" dirty="0" smtClean="0">
              <a:cs typeface="Aharoni" panose="02010803020104030203" pitchFamily="2" charset="-79"/>
            </a:endParaRPr>
          </a:p>
          <a:p>
            <a:pPr>
              <a:lnSpc>
                <a:spcPct val="90000"/>
              </a:lnSpc>
            </a:pPr>
            <a:r>
              <a:rPr lang="en-US" sz="1800" b="1" dirty="0" smtClean="0">
                <a:cs typeface="Aharoni" panose="02010803020104030203" pitchFamily="2" charset="-79"/>
              </a:rPr>
              <a:t>In </a:t>
            </a:r>
            <a:r>
              <a:rPr lang="en-US" sz="1800" b="1" dirty="0">
                <a:cs typeface="Aharoni" panose="02010803020104030203" pitchFamily="2" charset="-79"/>
              </a:rPr>
              <a:t>most health organizations, priority is given to direct patient care. However, managers need to write, review or update policies and procedures</a:t>
            </a:r>
            <a:r>
              <a:rPr lang="en-US" sz="1800" b="1" dirty="0" smtClean="0">
                <a:cs typeface="Aharoni" panose="02010803020104030203" pitchFamily="2" charset="-79"/>
              </a:rPr>
              <a:t>.</a:t>
            </a:r>
          </a:p>
          <a:p>
            <a:pPr marL="0" indent="0">
              <a:lnSpc>
                <a:spcPct val="90000"/>
              </a:lnSpc>
              <a:buNone/>
            </a:pPr>
            <a:r>
              <a:rPr lang="ar-JO" sz="1800" b="1" dirty="0">
                <a:cs typeface="Aharoni" panose="02010803020104030203" pitchFamily="2" charset="-79"/>
              </a:rPr>
              <a:t>في معظم المنظمات الصحية ، تعطى الأولوية لتوجيه رعاية المرضى. ومع ذلك ، يحتاج المديرون إلى كتابة السياسات والإجراءات أو مراجعتها أو تحديثها.</a:t>
            </a:r>
            <a:endParaRPr lang="en-US" sz="1800" b="1" dirty="0">
              <a:cs typeface="Aharoni" panose="02010803020104030203" pitchFamily="2" charset="-79"/>
            </a:endParaRPr>
          </a:p>
          <a:p>
            <a:pPr>
              <a:lnSpc>
                <a:spcPct val="90000"/>
              </a:lnSpc>
            </a:pPr>
            <a:r>
              <a:rPr lang="en-US" sz="1800" b="1" dirty="0">
                <a:cs typeface="Aharoni" panose="02010803020104030203" pitchFamily="2" charset="-79"/>
              </a:rPr>
              <a:t>Well-written, up-to-date policies and procedures reduce </a:t>
            </a:r>
            <a:r>
              <a:rPr lang="en-US" sz="1800" b="1" i="1" dirty="0">
                <a:cs typeface="Aharoni" panose="02010803020104030203" pitchFamily="2" charset="-79"/>
              </a:rPr>
              <a:t>practice variability </a:t>
            </a:r>
            <a:r>
              <a:rPr lang="en-US" sz="1800" b="1" dirty="0">
                <a:cs typeface="Aharoni" panose="02010803020104030203" pitchFamily="2" charset="-79"/>
              </a:rPr>
              <a:t>that my result in substandard care and patient harm. </a:t>
            </a:r>
            <a:endParaRPr lang="en-US" sz="1800" b="1" dirty="0">
              <a:cs typeface="Aharoni" panose="02010803020104030203" pitchFamily="2" charset="-79"/>
            </a:endParaRPr>
          </a:p>
          <a:p>
            <a:pPr marL="0" indent="0">
              <a:lnSpc>
                <a:spcPct val="90000"/>
              </a:lnSpc>
              <a:buNone/>
            </a:pPr>
            <a:r>
              <a:rPr lang="ar-JO" sz="1800" b="1" dirty="0">
                <a:cs typeface="Aharoni" panose="02010803020104030203" pitchFamily="2" charset="-79"/>
              </a:rPr>
              <a:t>تعمل السياسات والإجراءات المكتوبة جيدًا والمحدثة على تقليل تنوع الممارسات التي تؤدي إلى رعاية دون المستوى وإيذاء المريض.</a:t>
            </a:r>
            <a:endParaRPr lang="en-US" sz="1800" b="1" dirty="0">
              <a:cs typeface="Aharoni" panose="02010803020104030203" pitchFamily="2" charset="-79"/>
            </a:endParaRPr>
          </a:p>
          <a:p>
            <a:pPr>
              <a:lnSpc>
                <a:spcPct val="90000"/>
              </a:lnSpc>
            </a:pPr>
            <a:r>
              <a:rPr lang="en-US" sz="1800" b="1" dirty="0">
                <a:cs typeface="Aharoni" panose="02010803020104030203" pitchFamily="2" charset="-79"/>
              </a:rPr>
              <a:t>Therefore, </a:t>
            </a:r>
            <a:r>
              <a:rPr lang="en-GB" sz="1800" b="1" dirty="0">
                <a:cs typeface="Aharoni" panose="02010803020104030203" pitchFamily="2" charset="-79"/>
              </a:rPr>
              <a:t>maintenance of policies also ensures reduced risks (malpractice, claims. Etc</a:t>
            </a:r>
            <a:r>
              <a:rPr lang="en-GB" sz="1800" b="1" dirty="0" smtClean="0">
                <a:cs typeface="Aharoni" panose="02010803020104030203" pitchFamily="2" charset="-79"/>
              </a:rPr>
              <a:t>.).</a:t>
            </a:r>
            <a:r>
              <a:rPr lang="ar-JO" sz="1800" b="1" dirty="0">
                <a:cs typeface="Aharoni" panose="02010803020104030203" pitchFamily="2" charset="-79"/>
              </a:rPr>
              <a:t> لذلك ، فإن صيانة السياسات تضمن أيضًا تقليل المخاطر (سوء التصرف ، المطالبات ، إلخ).</a:t>
            </a:r>
            <a:endParaRPr lang="en-US" sz="1800" b="1" dirty="0">
              <a:cs typeface="Aharoni" panose="02010803020104030203" pitchFamily="2" charset="-79"/>
            </a:endParaRPr>
          </a:p>
        </p:txBody>
      </p:sp>
      <p:pic>
        <p:nvPicPr>
          <p:cNvPr id="4" name="Picture 4" descr="Image result for thinking face"/>
          <p:cNvPicPr>
            <a:picLocks noChangeAspect="1" noChangeArrowheads="1"/>
          </p:cNvPicPr>
          <p:nvPr/>
        </p:nvPicPr>
        <p:blipFill rotWithShape="1">
          <a:blip r:embed="rId3" cstate="print"/>
          <a:srcRect r="16354" b="-4"/>
          <a:stretch/>
        </p:blipFill>
        <p:spPr bwMode="auto">
          <a:xfrm>
            <a:off x="7187032" y="7066"/>
            <a:ext cx="1973064" cy="195201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AFB3AE-50A7-4707-859B-83A9851CC4C5}"/>
              </a:ext>
            </a:extLst>
          </p:cNvPr>
          <p:cNvSpPr>
            <a:spLocks noGrp="1"/>
          </p:cNvSpPr>
          <p:nvPr>
            <p:ph type="title"/>
          </p:nvPr>
        </p:nvSpPr>
        <p:spPr>
          <a:xfrm>
            <a:off x="107504" y="-163142"/>
            <a:ext cx="8856984" cy="1143000"/>
          </a:xfrm>
        </p:spPr>
        <p:txBody>
          <a:bodyPr>
            <a:normAutofit fontScale="90000"/>
          </a:bodyPr>
          <a:lstStyle/>
          <a:p>
            <a:r>
              <a:rPr lang="en-GB" b="1" dirty="0"/>
              <a:t/>
            </a:r>
            <a:br>
              <a:rPr lang="en-GB" b="1" dirty="0"/>
            </a:br>
            <a:r>
              <a:rPr lang="en-GB" b="1" dirty="0"/>
              <a:t>How Do You Formulate or Write a Policy?</a:t>
            </a:r>
            <a:br>
              <a:rPr lang="en-GB" b="1" dirty="0"/>
            </a:br>
            <a:r>
              <a:rPr lang="ar-JO" b="1" dirty="0"/>
              <a:t>كيف تصوغ أو تكتب سياسة؟</a:t>
            </a:r>
            <a:endParaRPr lang="en-GB" dirty="0"/>
          </a:p>
        </p:txBody>
      </p:sp>
      <p:sp>
        <p:nvSpPr>
          <p:cNvPr id="12" name="Rectangle 11">
            <a:extLst>
              <a:ext uri="{FF2B5EF4-FFF2-40B4-BE49-F238E27FC236}">
                <a16:creationId xmlns="" xmlns:a16="http://schemas.microsoft.com/office/drawing/2014/main" id="{06E9B20D-1557-4A9B-8DD9-8E260D17BF49}"/>
              </a:ext>
            </a:extLst>
          </p:cNvPr>
          <p:cNvSpPr/>
          <p:nvPr/>
        </p:nvSpPr>
        <p:spPr>
          <a:xfrm>
            <a:off x="398551" y="2276872"/>
            <a:ext cx="8277905" cy="4392488"/>
          </a:xfrm>
          <a:prstGeom prst="rect">
            <a:avLst/>
          </a:prstGeom>
          <a:solidFill>
            <a:schemeClr val="tx2">
              <a:lumMod val="40000"/>
              <a:lumOff val="60000"/>
            </a:schemeClr>
          </a:solidFill>
        </p:spPr>
        <p:txBody>
          <a:bodyPr/>
          <a:lstStyle/>
          <a:p>
            <a:pPr lvl="1">
              <a:buChar char="•"/>
            </a:pPr>
            <a:r>
              <a:rPr lang="en-GB" sz="2800" dirty="0"/>
              <a:t>Clearly define the problem the document should </a:t>
            </a:r>
            <a:r>
              <a:rPr lang="en-GB" sz="2800" dirty="0" smtClean="0"/>
              <a:t>address</a:t>
            </a:r>
            <a:r>
              <a:rPr lang="ar-JO" sz="2800" dirty="0"/>
              <a:t> حدد المشكلة التي يجب أن تتناولها الوثيقة </a:t>
            </a:r>
            <a:r>
              <a:rPr lang="ar-JO" sz="2800" dirty="0" smtClean="0"/>
              <a:t>بوضوح </a:t>
            </a:r>
            <a:endParaRPr lang="en-GB" sz="2800" dirty="0"/>
          </a:p>
          <a:p>
            <a:pPr lvl="1">
              <a:buChar char="•"/>
            </a:pPr>
            <a:r>
              <a:rPr lang="en-GB" sz="2800" b="0" i="0" dirty="0"/>
              <a:t>Find current policies in </a:t>
            </a:r>
            <a:r>
              <a:rPr lang="en-GB" sz="2800" b="0" i="0" dirty="0" smtClean="0"/>
              <a:t>place</a:t>
            </a:r>
            <a:r>
              <a:rPr lang="ar-JO" sz="2800" dirty="0"/>
              <a:t>ابحث عن السياسات الحالية المعمول </a:t>
            </a:r>
            <a:r>
              <a:rPr lang="ar-JO" sz="2800" dirty="0" smtClean="0"/>
              <a:t>بها </a:t>
            </a:r>
            <a:endParaRPr lang="en-GB" sz="2800" dirty="0"/>
          </a:p>
          <a:p>
            <a:pPr lvl="1">
              <a:buChar char="•"/>
            </a:pPr>
            <a:r>
              <a:rPr lang="en-GB" sz="2800" b="0" i="0" dirty="0"/>
              <a:t>Create a standard policy </a:t>
            </a:r>
            <a:r>
              <a:rPr lang="en-GB" sz="2800" b="0" i="0" dirty="0" smtClean="0"/>
              <a:t>format</a:t>
            </a:r>
            <a:r>
              <a:rPr lang="ar-JO" sz="2800" dirty="0"/>
              <a:t>قم بإنشاء تنسيق قياسي </a:t>
            </a:r>
            <a:r>
              <a:rPr lang="ar-JO" sz="2800" dirty="0" smtClean="0"/>
              <a:t>للسياسة </a:t>
            </a:r>
            <a:endParaRPr lang="en-GB" sz="2800" dirty="0"/>
          </a:p>
          <a:p>
            <a:pPr lvl="1">
              <a:buChar char="•"/>
            </a:pPr>
            <a:r>
              <a:rPr lang="en-GB" sz="2800" b="0" i="0" dirty="0"/>
              <a:t>Appoint a policy </a:t>
            </a:r>
            <a:r>
              <a:rPr lang="en-GB" sz="2800" b="0" i="0" dirty="0" smtClean="0"/>
              <a:t>team</a:t>
            </a:r>
            <a:r>
              <a:rPr lang="ar-JO" sz="2800" dirty="0"/>
              <a:t>تعيين فريق </a:t>
            </a:r>
            <a:r>
              <a:rPr lang="ar-JO" sz="2800" dirty="0" smtClean="0"/>
              <a:t>السياسة </a:t>
            </a:r>
            <a:endParaRPr lang="en-GB" sz="2800" b="0" i="0" dirty="0"/>
          </a:p>
          <a:p>
            <a:pPr lvl="1">
              <a:buFontTx/>
              <a:buChar char="•"/>
            </a:pPr>
            <a:r>
              <a:rPr lang="en-GB" sz="2800" dirty="0"/>
              <a:t>Review regulations and accreditation </a:t>
            </a:r>
            <a:r>
              <a:rPr lang="en-GB" sz="2800" dirty="0" smtClean="0"/>
              <a:t>standards</a:t>
            </a:r>
            <a:r>
              <a:rPr lang="ar-JO" sz="2800" dirty="0"/>
              <a:t/>
            </a:r>
            <a:br>
              <a:rPr lang="ar-JO" sz="2800" dirty="0"/>
            </a:br>
            <a:r>
              <a:rPr lang="ar-JO" sz="2800" dirty="0"/>
              <a:t>مراجعة اللوائح ومعايير الاعتماد</a:t>
            </a:r>
            <a:endParaRPr lang="en-GB" dirty="0"/>
          </a:p>
          <a:p>
            <a:pPr lvl="1">
              <a:buChar char="•"/>
            </a:pPr>
            <a:endParaRPr lang="en-GB" dirty="0"/>
          </a:p>
          <a:p>
            <a:pPr lvl="1">
              <a:buChar char="•"/>
            </a:pPr>
            <a:endParaRPr lang="en-GB" dirty="0"/>
          </a:p>
        </p:txBody>
      </p:sp>
      <p:sp>
        <p:nvSpPr>
          <p:cNvPr id="13" name="TextBox 12">
            <a:extLst>
              <a:ext uri="{FF2B5EF4-FFF2-40B4-BE49-F238E27FC236}">
                <a16:creationId xmlns="" xmlns:a16="http://schemas.microsoft.com/office/drawing/2014/main" id="{B5B02DC1-9A4E-44FC-A239-3E610EB51725}"/>
              </a:ext>
            </a:extLst>
          </p:cNvPr>
          <p:cNvSpPr txBox="1"/>
          <p:nvPr/>
        </p:nvSpPr>
        <p:spPr>
          <a:xfrm>
            <a:off x="395536" y="1339901"/>
            <a:ext cx="8280920" cy="738664"/>
          </a:xfrm>
          <a:prstGeom prst="rect">
            <a:avLst/>
          </a:prstGeom>
          <a:solidFill>
            <a:schemeClr val="accent4">
              <a:lumMod val="20000"/>
              <a:lumOff val="80000"/>
            </a:schemeClr>
          </a:solidFill>
        </p:spPr>
        <p:txBody>
          <a:bodyPr wrap="square" rtlCol="0">
            <a:spAutoFit/>
          </a:bodyPr>
          <a:lstStyle/>
          <a:p>
            <a:pPr algn="ctr"/>
            <a:r>
              <a:rPr lang="en-GB" sz="2400" b="1" dirty="0">
                <a:solidFill>
                  <a:srgbClr val="FF0000"/>
                </a:solidFill>
                <a:latin typeface="Aharoni" panose="02010803020104030203" pitchFamily="2" charset="-79"/>
                <a:cs typeface="Aharoni" panose="02010803020104030203" pitchFamily="2" charset="-79"/>
              </a:rPr>
              <a:t>Before You Begin Writing </a:t>
            </a:r>
            <a:r>
              <a:rPr lang="en-GB" sz="2400" b="1" dirty="0" smtClean="0">
                <a:solidFill>
                  <a:srgbClr val="FF0000"/>
                </a:solidFill>
                <a:latin typeface="Aharoni" panose="02010803020104030203" pitchFamily="2" charset="-79"/>
                <a:cs typeface="Aharoni" panose="02010803020104030203" pitchFamily="2" charset="-79"/>
              </a:rPr>
              <a:t>Policies</a:t>
            </a:r>
            <a:r>
              <a:rPr lang="ar-JO" sz="2400" b="1" dirty="0">
                <a:solidFill>
                  <a:srgbClr val="FF0000"/>
                </a:solidFill>
                <a:latin typeface="Aharoni" panose="02010803020104030203" pitchFamily="2" charset="-79"/>
                <a:cs typeface="Aharoni" panose="02010803020104030203" pitchFamily="2" charset="-79"/>
              </a:rPr>
              <a:t> قبل أن تبدأ سياسات </a:t>
            </a:r>
            <a:r>
              <a:rPr lang="ar-JO" sz="2400" b="1" dirty="0" smtClean="0">
                <a:solidFill>
                  <a:srgbClr val="FF0000"/>
                </a:solidFill>
                <a:latin typeface="Aharoni" panose="02010803020104030203" pitchFamily="2" charset="-79"/>
                <a:cs typeface="Aharoni" panose="02010803020104030203" pitchFamily="2" charset="-79"/>
              </a:rPr>
              <a:t>الكتابة </a:t>
            </a:r>
            <a:endParaRPr lang="en-GB" sz="2400" b="1" dirty="0">
              <a:solidFill>
                <a:srgbClr val="FF0000"/>
              </a:solidFill>
              <a:latin typeface="Aharoni" panose="02010803020104030203" pitchFamily="2" charset="-79"/>
              <a:cs typeface="Aharoni" panose="02010803020104030203" pitchFamily="2" charset="-79"/>
            </a:endParaRPr>
          </a:p>
          <a:p>
            <a:pPr algn="ctr"/>
            <a:endParaRPr lang="en-GB"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71843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a:solidFill>
            <a:schemeClr val="accent2">
              <a:lumMod val="20000"/>
              <a:lumOff val="80000"/>
            </a:schemeClr>
          </a:solidFill>
        </p:spPr>
        <p:txBody>
          <a:bodyPr/>
          <a:lstStyle/>
          <a:p>
            <a:r>
              <a:rPr lang="en-US" dirty="0"/>
              <a:t>P &amp;P writing</a:t>
            </a:r>
          </a:p>
        </p:txBody>
      </p:sp>
      <p:sp>
        <p:nvSpPr>
          <p:cNvPr id="4" name="Content Placeholder 3"/>
          <p:cNvSpPr>
            <a:spLocks noGrp="1"/>
          </p:cNvSpPr>
          <p:nvPr>
            <p:ph idx="1"/>
          </p:nvPr>
        </p:nvSpPr>
        <p:spPr>
          <a:xfrm>
            <a:off x="0" y="1600200"/>
            <a:ext cx="9144000" cy="5141168"/>
          </a:xfrm>
        </p:spPr>
        <p:txBody>
          <a:bodyPr>
            <a:normAutofit fontScale="70000" lnSpcReduction="20000"/>
          </a:bodyPr>
          <a:lstStyle/>
          <a:p>
            <a:r>
              <a:rPr lang="en-US" dirty="0"/>
              <a:t>Define all terms used within the </a:t>
            </a:r>
            <a:r>
              <a:rPr lang="en-US" dirty="0" smtClean="0"/>
              <a:t>policy</a:t>
            </a:r>
            <a:r>
              <a:rPr lang="ar-JO" dirty="0"/>
              <a:t> تحديد جميع المصطلحات المستخدمة في السياسة</a:t>
            </a:r>
            <a:endParaRPr lang="en-US" dirty="0"/>
          </a:p>
          <a:p>
            <a:r>
              <a:rPr lang="en-US" dirty="0"/>
              <a:t>Select a simple, recognizable name for the policy</a:t>
            </a:r>
            <a:r>
              <a:rPr lang="en-US" dirty="0" smtClean="0"/>
              <a:t>.</a:t>
            </a:r>
            <a:r>
              <a:rPr lang="ar-JO" dirty="0"/>
              <a:t> حدد اسمًا بسيطًا يمكن التعرف عليه للنهج</a:t>
            </a:r>
            <a:r>
              <a:rPr lang="ar-JO" dirty="0" smtClean="0"/>
              <a:t>. </a:t>
            </a:r>
            <a:endParaRPr lang="en-US" dirty="0"/>
          </a:p>
          <a:p>
            <a:r>
              <a:rPr lang="en-US" dirty="0"/>
              <a:t>Combine separate policies on the same subject into one policy. If it becomes lengthy, create a table of contents so the user can easily locate specific sections</a:t>
            </a:r>
            <a:r>
              <a:rPr lang="en-US" dirty="0" smtClean="0"/>
              <a:t>.</a:t>
            </a:r>
            <a:r>
              <a:rPr lang="ar-JO" dirty="0"/>
              <a:t> اجمع بين سياسات منفصلة حول نفس الموضوع في سياسة واحدة. إذا أصبح طويلاً ، فأنشئ جدول محتويات حتى يتمكن المستخدم من تحديد أقسام معينة بسهولة.</a:t>
            </a:r>
            <a:endParaRPr lang="en-US" dirty="0"/>
          </a:p>
          <a:p>
            <a:r>
              <a:rPr lang="en-US" dirty="0"/>
              <a:t>Ensure responsibility for carrying out each action step is explicitly stated, not implied</a:t>
            </a:r>
            <a:r>
              <a:rPr lang="en-US" dirty="0" smtClean="0"/>
              <a:t>.</a:t>
            </a:r>
            <a:r>
              <a:rPr lang="ar-JO" dirty="0"/>
              <a:t> تأكد من أن المسؤولية عن تنفيذ كل خطوة عمل مذكورة صراحة وليست ضمنية</a:t>
            </a:r>
            <a:r>
              <a:rPr lang="ar-JO" dirty="0" smtClean="0"/>
              <a:t>. </a:t>
            </a:r>
            <a:endParaRPr lang="en-US" dirty="0"/>
          </a:p>
          <a:p>
            <a:r>
              <a:rPr lang="en-US" dirty="0"/>
              <a:t>Refrain from using superlative words or statements,</a:t>
            </a:r>
            <a:br>
              <a:rPr lang="en-US" dirty="0"/>
            </a:br>
            <a:r>
              <a:rPr lang="en-US" dirty="0"/>
              <a:t>such </a:t>
            </a:r>
            <a:r>
              <a:rPr lang="en-US" dirty="0" smtClean="0"/>
              <a:t>as:</a:t>
            </a:r>
            <a:r>
              <a:rPr lang="ar-JO" dirty="0"/>
              <a:t>الامتناع عن استخدام الكلمات أو العبارات التفضيلية ، مثل</a:t>
            </a:r>
            <a:r>
              <a:rPr lang="ar-JO" dirty="0" smtClean="0"/>
              <a:t>: </a:t>
            </a:r>
            <a:endParaRPr lang="en-US" dirty="0"/>
          </a:p>
          <a:p>
            <a:pPr>
              <a:buNone/>
            </a:pPr>
            <a:r>
              <a:rPr lang="en-US" i="1" dirty="0"/>
              <a:t>a) Highest, safest, best (level of care</a:t>
            </a:r>
            <a:r>
              <a:rPr lang="en-US" i="1" dirty="0" smtClean="0"/>
              <a:t>)</a:t>
            </a:r>
            <a:r>
              <a:rPr lang="ar-JO" i="1" dirty="0"/>
              <a:t> أ) الأعلى والأسلم والأفضل (مستوى الرعاية</a:t>
            </a:r>
            <a:r>
              <a:rPr lang="ar-JO" i="1" dirty="0" smtClean="0"/>
              <a:t>) </a:t>
            </a:r>
            <a:endParaRPr lang="en-US" i="1" dirty="0"/>
          </a:p>
          <a:p>
            <a:pPr>
              <a:buNone/>
            </a:pPr>
            <a:r>
              <a:rPr lang="en-US" i="1" dirty="0"/>
              <a:t>b) Assure, ensure (preferable to use “to promote</a:t>
            </a:r>
            <a:r>
              <a:rPr lang="en-US" i="1" dirty="0" smtClean="0"/>
              <a:t>”)</a:t>
            </a:r>
            <a:r>
              <a:rPr lang="ar-JO" i="1" dirty="0"/>
              <a:t> ب) أؤكد ، تأكد (يفضل استخدام "للترويج</a:t>
            </a:r>
            <a:r>
              <a:rPr lang="ar-JO" i="1" dirty="0" smtClean="0"/>
              <a:t>") </a:t>
            </a:r>
            <a:endParaRPr lang="en-US" i="1" dirty="0"/>
          </a:p>
          <a:p>
            <a:endParaRPr lang="en-US" dirty="0"/>
          </a:p>
        </p:txBody>
      </p:sp>
      <p:pic>
        <p:nvPicPr>
          <p:cNvPr id="55298" name="Picture 2" descr="policy management"/>
          <p:cNvPicPr>
            <a:picLocks noChangeAspect="1" noChangeArrowheads="1"/>
          </p:cNvPicPr>
          <p:nvPr/>
        </p:nvPicPr>
        <p:blipFill>
          <a:blip r:embed="rId2" cstate="print"/>
          <a:srcRect/>
          <a:stretch>
            <a:fillRect/>
          </a:stretch>
        </p:blipFill>
        <p:spPr bwMode="auto">
          <a:xfrm>
            <a:off x="6551712" y="-387423"/>
            <a:ext cx="2592288" cy="1800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Establish naming and numbering conventions for use across the health system</a:t>
            </a:r>
            <a:r>
              <a:rPr lang="en-US" dirty="0" smtClean="0"/>
              <a:t>.</a:t>
            </a:r>
            <a:endParaRPr lang="ar-JO" dirty="0" smtClean="0"/>
          </a:p>
          <a:p>
            <a:pPr marL="0" indent="0">
              <a:buNone/>
            </a:pPr>
            <a:r>
              <a:rPr lang="ar-JO" dirty="0"/>
              <a:t>إنشاء اصطلاحات التسمية والترقيم لاستخدامها عبر النظام الصحي.</a:t>
            </a:r>
            <a:endParaRPr lang="en-US" dirty="0"/>
          </a:p>
          <a:p>
            <a:pPr>
              <a:buNone/>
            </a:pPr>
            <a:r>
              <a:rPr lang="en-US" dirty="0"/>
              <a:t>Number all pages, reflecting the total number of pages as well: page 1 of 5, 2 of 5, etc. Put the policy title/number in the header of each page</a:t>
            </a:r>
            <a:r>
              <a:rPr lang="en-US" dirty="0" smtClean="0"/>
              <a:t>.</a:t>
            </a:r>
            <a:r>
              <a:rPr lang="ar-JO" dirty="0"/>
              <a:t> قم بترقيم جميع الصفحات ، مما يعكس العدد الإجمالي للصفحات أيضًا: الصفحة 1 من 5 ، 2 من 5 ، إلخ. ضع عنوان / رقم السياسة في رأس كل صفحة.</a:t>
            </a:r>
            <a:endParaRPr lang="en-US" dirty="0"/>
          </a:p>
        </p:txBody>
      </p:sp>
      <p:pic>
        <p:nvPicPr>
          <p:cNvPr id="54274" name="Picture 2" descr="https://www.policymedical.com/wp-content/uploads/2015/12/1449877111_icons-11.png"/>
          <p:cNvPicPr>
            <a:picLocks noChangeAspect="1" noChangeArrowheads="1"/>
          </p:cNvPicPr>
          <p:nvPr/>
        </p:nvPicPr>
        <p:blipFill>
          <a:blip r:embed="rId2" cstate="print"/>
          <a:srcRect/>
          <a:stretch>
            <a:fillRect/>
          </a:stretch>
        </p:blipFill>
        <p:spPr bwMode="auto">
          <a:xfrm>
            <a:off x="7524328" y="0"/>
            <a:ext cx="1204393" cy="120439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1"/>
          </p:nvPr>
        </p:nvSpPr>
        <p:spPr>
          <a:xfrm>
            <a:off x="1104900" y="332656"/>
            <a:ext cx="6934200" cy="6408712"/>
          </a:xfrm>
          <a:solidFill>
            <a:schemeClr val="bg2">
              <a:lumMod val="75000"/>
            </a:schemeClr>
          </a:solidFill>
        </p:spPr>
        <p:txBody>
          <a:bodyPr>
            <a:normAutofit/>
          </a:bodyPr>
          <a:lstStyle/>
          <a:p>
            <a:pPr marL="90488" indent="0" algn="ctr">
              <a:lnSpc>
                <a:spcPct val="80000"/>
              </a:lnSpc>
              <a:buFontTx/>
              <a:buNone/>
            </a:pPr>
            <a:r>
              <a:rPr lang="en-US" sz="3200" b="1" dirty="0" smtClean="0"/>
              <a:t>Approvals</a:t>
            </a:r>
            <a:r>
              <a:rPr lang="ar-JO" sz="3200" b="1" dirty="0" smtClean="0"/>
              <a:t>الموافقات </a:t>
            </a:r>
            <a:endParaRPr lang="en-US" sz="3200" b="1" dirty="0"/>
          </a:p>
          <a:p>
            <a:pPr marL="90488" indent="0">
              <a:lnSpc>
                <a:spcPct val="80000"/>
              </a:lnSpc>
              <a:buFontTx/>
              <a:buNone/>
            </a:pPr>
            <a:r>
              <a:rPr lang="en-US" sz="1600" dirty="0"/>
              <a:t>       </a:t>
            </a:r>
            <a:endParaRPr lang="en-US" sz="1600" b="1" dirty="0"/>
          </a:p>
          <a:p>
            <a:pPr marL="90488" indent="0">
              <a:lnSpc>
                <a:spcPct val="80000"/>
              </a:lnSpc>
              <a:buFont typeface="Wingdings" pitchFamily="2" charset="2"/>
              <a:buChar char="Ø"/>
            </a:pPr>
            <a:r>
              <a:rPr lang="en-US" sz="2400" b="1" dirty="0"/>
              <a:t> The one who prepared the policy should sign it  </a:t>
            </a:r>
          </a:p>
          <a:p>
            <a:pPr marL="90488" indent="0">
              <a:lnSpc>
                <a:spcPct val="80000"/>
              </a:lnSpc>
              <a:buNone/>
            </a:pPr>
            <a:r>
              <a:rPr lang="ar-JO" sz="2400" b="1" dirty="0"/>
              <a:t>يجب على من أعد السياسة التوقيع عليها</a:t>
            </a:r>
            <a:endParaRPr lang="en-US" sz="2400" b="1" dirty="0"/>
          </a:p>
          <a:p>
            <a:pPr marL="90488" indent="0">
              <a:lnSpc>
                <a:spcPct val="80000"/>
              </a:lnSpc>
              <a:buFont typeface="Wingdings" pitchFamily="2" charset="2"/>
              <a:buChar char="Ø"/>
            </a:pPr>
            <a:r>
              <a:rPr lang="en-US" sz="2400" b="1" dirty="0"/>
              <a:t> If prepared by a group, then an additional approval sheet is attached to the policy with the signature of all members of the group. </a:t>
            </a:r>
          </a:p>
          <a:p>
            <a:pPr marL="90488" indent="0">
              <a:lnSpc>
                <a:spcPct val="80000"/>
              </a:lnSpc>
              <a:buNone/>
            </a:pPr>
            <a:r>
              <a:rPr lang="ar-JO" sz="2400" b="1" dirty="0"/>
              <a:t>إذا تم إعدادها من قبل مجموعة ، فسيتم إرفاق ورقة موافقة إضافية بالسياسة مع توقيع جميع أعضاء المجموعة.</a:t>
            </a:r>
            <a:endParaRPr lang="en-US" sz="2400" b="1" dirty="0"/>
          </a:p>
          <a:p>
            <a:pPr marL="90488" indent="0">
              <a:lnSpc>
                <a:spcPct val="80000"/>
              </a:lnSpc>
              <a:buFont typeface="Wingdings" pitchFamily="2" charset="2"/>
              <a:buChar char="Ø"/>
            </a:pPr>
            <a:r>
              <a:rPr lang="en-US" sz="2400" b="1" dirty="0"/>
              <a:t>  The leader of the group signs on every page of the policy</a:t>
            </a:r>
            <a:r>
              <a:rPr lang="en-US" sz="2400" b="1" dirty="0" smtClean="0"/>
              <a:t>.</a:t>
            </a:r>
            <a:r>
              <a:rPr lang="ar-JO" sz="2400" b="1" dirty="0"/>
              <a:t> يوقع قائد المجموعة على كل صفحة من صفحات السياسة</a:t>
            </a:r>
            <a:r>
              <a:rPr lang="ar-JO" sz="2400" b="1" dirty="0" smtClean="0"/>
              <a:t>. </a:t>
            </a:r>
            <a:endParaRPr lang="en-US" sz="2400" b="1" dirty="0"/>
          </a:p>
          <a:p>
            <a:pPr marL="90488" indent="0">
              <a:lnSpc>
                <a:spcPct val="80000"/>
              </a:lnSpc>
              <a:buFont typeface="Wingdings" pitchFamily="2" charset="2"/>
              <a:buChar char="Ø"/>
            </a:pPr>
            <a:endParaRPr lang="en-US" sz="2400" b="1" dirty="0"/>
          </a:p>
          <a:p>
            <a:pPr marL="90488" indent="0">
              <a:lnSpc>
                <a:spcPct val="80000"/>
              </a:lnSpc>
              <a:buFont typeface="Wingdings" pitchFamily="2" charset="2"/>
              <a:buChar char="Ø"/>
            </a:pPr>
            <a:r>
              <a:rPr lang="en-US" sz="2400" b="1" dirty="0"/>
              <a:t>   Interdepartmental policies should be reviewed and </a:t>
            </a:r>
            <a:r>
              <a:rPr lang="en-US" sz="2400" b="1" dirty="0" smtClean="0"/>
              <a:t>singed </a:t>
            </a:r>
            <a:r>
              <a:rPr lang="en-US" sz="2400" b="1" dirty="0"/>
              <a:t>by all department heads concerned</a:t>
            </a:r>
            <a:r>
              <a:rPr lang="en-US" sz="2400" b="1" dirty="0" smtClean="0"/>
              <a:t>.</a:t>
            </a:r>
            <a:endParaRPr lang="ar-JO" sz="2400" b="1" dirty="0" smtClean="0"/>
          </a:p>
          <a:p>
            <a:pPr marL="90488" indent="0">
              <a:lnSpc>
                <a:spcPct val="80000"/>
              </a:lnSpc>
              <a:buNone/>
            </a:pPr>
            <a:r>
              <a:rPr lang="ar-JO" sz="2400" b="1" dirty="0"/>
              <a:t>يجب مراجعة السياسات المشتركة بين الإدارات والتوقيع عليها من قبل جميع رؤساء الأقسام المعنيين.</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bg/>
                                          </p:spTgt>
                                        </p:tgtEl>
                                        <p:attrNameLst>
                                          <p:attrName>style.visibility</p:attrName>
                                        </p:attrNameLst>
                                      </p:cBhvr>
                                      <p:to>
                                        <p:strVal val="visible"/>
                                      </p:to>
                                    </p:set>
                                    <p:anim calcmode="lin" valueType="num">
                                      <p:cBhvr additive="base">
                                        <p:cTn id="7" dur="500" fill="hold"/>
                                        <p:tgtEl>
                                          <p:spTgt spid="368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0" end="0"/>
                                            </p:txEl>
                                          </p:spTgt>
                                        </p:tgtEl>
                                        <p:attrNameLst>
                                          <p:attrName>style.visibility</p:attrName>
                                        </p:attrNameLst>
                                      </p:cBhvr>
                                      <p:to>
                                        <p:strVal val="visible"/>
                                      </p:to>
                                    </p:set>
                                    <p:anim calcmode="lin" valueType="num">
                                      <p:cBhvr additive="base">
                                        <p:cTn id="13"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 calcmode="lin" valueType="num">
                                      <p:cBhvr additive="base">
                                        <p:cTn id="19"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6">
                                            <p:txEl>
                                              <p:pRg st="2" end="2"/>
                                            </p:txEl>
                                          </p:spTgt>
                                        </p:tgtEl>
                                        <p:attrNameLst>
                                          <p:attrName>style.visibility</p:attrName>
                                        </p:attrNameLst>
                                      </p:cBhvr>
                                      <p:to>
                                        <p:strVal val="visible"/>
                                      </p:to>
                                    </p:set>
                                    <p:anim calcmode="lin" valueType="num">
                                      <p:cBhvr additive="base">
                                        <p:cTn id="25"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6">
                                            <p:txEl>
                                              <p:pRg st="3" end="3"/>
                                            </p:txEl>
                                          </p:spTgt>
                                        </p:tgtEl>
                                        <p:attrNameLst>
                                          <p:attrName>style.visibility</p:attrName>
                                        </p:attrNameLst>
                                      </p:cBhvr>
                                      <p:to>
                                        <p:strVal val="visible"/>
                                      </p:to>
                                    </p:set>
                                    <p:anim calcmode="lin" valueType="num">
                                      <p:cBhvr additive="base">
                                        <p:cTn id="31" dur="5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6">
                                            <p:txEl>
                                              <p:pRg st="4" end="4"/>
                                            </p:txEl>
                                          </p:spTgt>
                                        </p:tgtEl>
                                        <p:attrNameLst>
                                          <p:attrName>style.visibility</p:attrName>
                                        </p:attrNameLst>
                                      </p:cBhvr>
                                      <p:to>
                                        <p:strVal val="visible"/>
                                      </p:to>
                                    </p:set>
                                    <p:anim calcmode="lin" valueType="num">
                                      <p:cBhvr additive="base">
                                        <p:cTn id="37"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6">
                                            <p:txEl>
                                              <p:pRg st="5" end="5"/>
                                            </p:txEl>
                                          </p:spTgt>
                                        </p:tgtEl>
                                        <p:attrNameLst>
                                          <p:attrName>style.visibility</p:attrName>
                                        </p:attrNameLst>
                                      </p:cBhvr>
                                      <p:to>
                                        <p:strVal val="visible"/>
                                      </p:to>
                                    </p:set>
                                    <p:anim calcmode="lin" valueType="num">
                                      <p:cBhvr additive="base">
                                        <p:cTn id="43" dur="5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866">
                                            <p:txEl>
                                              <p:pRg st="6" end="6"/>
                                            </p:txEl>
                                          </p:spTgt>
                                        </p:tgtEl>
                                        <p:attrNameLst>
                                          <p:attrName>style.visibility</p:attrName>
                                        </p:attrNameLst>
                                      </p:cBhvr>
                                      <p:to>
                                        <p:strVal val="visible"/>
                                      </p:to>
                                    </p:set>
                                    <p:anim calcmode="lin" valueType="num">
                                      <p:cBhvr additive="base">
                                        <p:cTn id="49" dur="500" fill="hold"/>
                                        <p:tgtEl>
                                          <p:spTgt spid="3686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8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866">
                                            <p:txEl>
                                              <p:pRg st="8" end="8"/>
                                            </p:txEl>
                                          </p:spTgt>
                                        </p:tgtEl>
                                        <p:attrNameLst>
                                          <p:attrName>style.visibility</p:attrName>
                                        </p:attrNameLst>
                                      </p:cBhvr>
                                      <p:to>
                                        <p:strVal val="visible"/>
                                      </p:to>
                                    </p:set>
                                    <p:anim calcmode="lin" valueType="num">
                                      <p:cBhvr additive="base">
                                        <p:cTn id="55" dur="500" fill="hold"/>
                                        <p:tgtEl>
                                          <p:spTgt spid="3686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8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6866">
                                            <p:txEl>
                                              <p:pRg st="9" end="9"/>
                                            </p:txEl>
                                          </p:spTgt>
                                        </p:tgtEl>
                                        <p:attrNameLst>
                                          <p:attrName>style.visibility</p:attrName>
                                        </p:attrNameLst>
                                      </p:cBhvr>
                                      <p:to>
                                        <p:strVal val="visible"/>
                                      </p:to>
                                    </p:set>
                                    <p:anim calcmode="lin" valueType="num">
                                      <p:cBhvr additive="base">
                                        <p:cTn id="61" dur="500" fill="hold"/>
                                        <p:tgtEl>
                                          <p:spTgt spid="3686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86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250825" y="620713"/>
            <a:ext cx="8588375" cy="4824412"/>
          </a:xfrm>
          <a:gradFill>
            <a:gsLst>
              <a:gs pos="0">
                <a:schemeClr val="accent3">
                  <a:lumMod val="40000"/>
                  <a:lumOff val="60000"/>
                </a:schemeClr>
              </a:gs>
              <a:gs pos="35000">
                <a:schemeClr val="accent6">
                  <a:tint val="37000"/>
                  <a:satMod val="300000"/>
                </a:schemeClr>
              </a:gs>
              <a:gs pos="100000">
                <a:schemeClr val="accent6">
                  <a:tint val="15000"/>
                  <a:satMod val="350000"/>
                </a:schemeClr>
              </a:gs>
            </a:gsLst>
            <a:lin ang="16200000" scaled="1"/>
          </a:gradFill>
        </p:spPr>
        <p:txBody>
          <a:bodyPr/>
          <a:lstStyle/>
          <a:p>
            <a:pPr marL="0" indent="0" algn="ctr" defTabSz="180975">
              <a:buFontTx/>
              <a:buNone/>
            </a:pPr>
            <a:r>
              <a:rPr lang="en-US" sz="3200" b="1" dirty="0" smtClean="0"/>
              <a:t>Approvals</a:t>
            </a:r>
            <a:r>
              <a:rPr lang="ar-JO" sz="3200" b="1" dirty="0" smtClean="0"/>
              <a:t>الموافقات </a:t>
            </a:r>
            <a:endParaRPr lang="en-US" sz="3200" b="1" dirty="0"/>
          </a:p>
          <a:p>
            <a:pPr marL="0" indent="0" algn="ctr" defTabSz="180975">
              <a:buFont typeface="Wingdings" pitchFamily="2" charset="2"/>
              <a:buChar char="Ø"/>
            </a:pPr>
            <a:r>
              <a:rPr lang="en-US" dirty="0"/>
              <a:t>All policies and procedures are reviewed and signed by the Total Quality Management Department </a:t>
            </a:r>
          </a:p>
          <a:p>
            <a:pPr marL="0" indent="0" defTabSz="180975">
              <a:buFont typeface="Wingdings" pitchFamily="2" charset="2"/>
              <a:buNone/>
            </a:pPr>
            <a:r>
              <a:rPr lang="ar-JO" dirty="0"/>
              <a:t>تتم مراجعة جميع السياسات والإجراءات والتوقيع عليها من قبل إدارة الجودة الشاملة</a:t>
            </a:r>
            <a:endParaRPr lang="en-US" dirty="0"/>
          </a:p>
          <a:p>
            <a:pPr marL="0" indent="0" defTabSz="180975">
              <a:buFont typeface="Wingdings" pitchFamily="2" charset="2"/>
              <a:buChar char="Ø"/>
            </a:pPr>
            <a:r>
              <a:rPr lang="en-US" dirty="0"/>
              <a:t>All policies and procedures should be approved by the following division heads as applicable and their official stamp affixed as </a:t>
            </a:r>
            <a:r>
              <a:rPr lang="en-US" dirty="0" smtClean="0"/>
              <a:t>appropriate</a:t>
            </a:r>
            <a:r>
              <a:rPr lang="ar-JO" dirty="0"/>
              <a:t>يجب اعتماد جميع السياسات والإجراءات من قبل رؤساء الأقسام التالية حسب الاقتضاء وإلصاق ختمهم الرسمي حسب </a:t>
            </a:r>
            <a:r>
              <a:rPr lang="ar-JO" dirty="0" smtClean="0"/>
              <a:t>الاقتضاء </a:t>
            </a:r>
            <a:endParaRPr lang="en-US" dirty="0"/>
          </a:p>
        </p:txBody>
      </p:sp>
      <p:pic>
        <p:nvPicPr>
          <p:cNvPr id="3" name="Picture 10" descr="http://www.crismanschool.org/Content/20122/accreditation_stamp.jpg"/>
          <p:cNvPicPr>
            <a:picLocks noChangeAspect="1" noChangeArrowheads="1"/>
          </p:cNvPicPr>
          <p:nvPr/>
        </p:nvPicPr>
        <p:blipFill>
          <a:blip r:embed="rId2" cstate="print"/>
          <a:srcRect/>
          <a:stretch>
            <a:fillRect/>
          </a:stretch>
        </p:blipFill>
        <p:spPr bwMode="auto">
          <a:xfrm>
            <a:off x="6444208" y="5013177"/>
            <a:ext cx="1946920" cy="15181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914">
                                            <p:bg/>
                                          </p:spTgt>
                                        </p:tgtEl>
                                        <p:attrNameLst>
                                          <p:attrName>style.visibility</p:attrName>
                                        </p:attrNameLst>
                                      </p:cBhvr>
                                      <p:to>
                                        <p:strVal val="visible"/>
                                      </p:to>
                                    </p:set>
                                    <p:animEffect transition="in" filter="barn(inHorizontal)">
                                      <p:cBhvr>
                                        <p:cTn id="7" dur="500"/>
                                        <p:tgtEl>
                                          <p:spTgt spid="3891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4">
                                            <p:txEl>
                                              <p:pRg st="0" end="0"/>
                                            </p:txEl>
                                          </p:spTgt>
                                        </p:tgtEl>
                                        <p:attrNameLst>
                                          <p:attrName>style.visibility</p:attrName>
                                        </p:attrNameLst>
                                      </p:cBhvr>
                                      <p:to>
                                        <p:strVal val="visible"/>
                                      </p:to>
                                    </p:set>
                                    <p:animEffect transition="in" filter="barn(inHorizontal)">
                                      <p:cBhvr>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8914">
                                            <p:txEl>
                                              <p:pRg st="1" end="1"/>
                                            </p:txEl>
                                          </p:spTgt>
                                        </p:tgtEl>
                                        <p:attrNameLst>
                                          <p:attrName>style.visibility</p:attrName>
                                        </p:attrNameLst>
                                      </p:cBhvr>
                                      <p:to>
                                        <p:strVal val="visible"/>
                                      </p:to>
                                    </p:set>
                                    <p:animEffect transition="in" filter="barn(inHorizontal)">
                                      <p:cBhvr>
                                        <p:cTn id="17" dur="500"/>
                                        <p:tgtEl>
                                          <p:spTgt spid="389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8914">
                                            <p:txEl>
                                              <p:pRg st="2" end="2"/>
                                            </p:txEl>
                                          </p:spTgt>
                                        </p:tgtEl>
                                        <p:attrNameLst>
                                          <p:attrName>style.visibility</p:attrName>
                                        </p:attrNameLst>
                                      </p:cBhvr>
                                      <p:to>
                                        <p:strVal val="visible"/>
                                      </p:to>
                                    </p:set>
                                    <p:animEffect transition="in" filter="barn(inHorizontal)">
                                      <p:cBhvr>
                                        <p:cTn id="22" dur="500"/>
                                        <p:tgtEl>
                                          <p:spTgt spid="389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8914">
                                            <p:txEl>
                                              <p:pRg st="3" end="3"/>
                                            </p:txEl>
                                          </p:spTgt>
                                        </p:tgtEl>
                                        <p:attrNameLst>
                                          <p:attrName>style.visibility</p:attrName>
                                        </p:attrNameLst>
                                      </p:cBhvr>
                                      <p:to>
                                        <p:strVal val="visible"/>
                                      </p:to>
                                    </p:set>
                                    <p:animEffect transition="in" filter="barn(inHorizontal)">
                                      <p:cBhvr>
                                        <p:cTn id="27" dur="5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611560" y="1196752"/>
            <a:ext cx="7808540" cy="4392488"/>
          </a:xfrm>
          <a:solidFill>
            <a:srgbClr val="E2C0DD"/>
          </a:solidFill>
        </p:spPr>
        <p:txBody>
          <a:bodyPr/>
          <a:lstStyle/>
          <a:p>
            <a:pPr marL="533400" indent="-533400">
              <a:buFont typeface="Wingdings" pitchFamily="2" charset="2"/>
              <a:buChar char="Ø"/>
            </a:pPr>
            <a:r>
              <a:rPr lang="en-US" sz="3200" dirty="0"/>
              <a:t>Implementation process </a:t>
            </a:r>
            <a:r>
              <a:rPr lang="en-US" sz="3200" dirty="0" smtClean="0"/>
              <a:t>involves:</a:t>
            </a:r>
            <a:r>
              <a:rPr lang="ar-JO" sz="3200" dirty="0"/>
              <a:t>تتضمن عملية التنفيذ ما يلي</a:t>
            </a:r>
            <a:r>
              <a:rPr lang="ar-JO" sz="3200" dirty="0" smtClean="0"/>
              <a:t>: </a:t>
            </a:r>
            <a:endParaRPr lang="en-US" sz="3200" dirty="0" smtClean="0"/>
          </a:p>
          <a:p>
            <a:pPr marL="914400" lvl="1" indent="-457200"/>
            <a:r>
              <a:rPr lang="en-US" sz="2800" dirty="0" smtClean="0"/>
              <a:t>Distribution </a:t>
            </a:r>
            <a:r>
              <a:rPr lang="ar-JO" sz="2800" dirty="0"/>
              <a:t>توزيع</a:t>
            </a:r>
            <a:endParaRPr lang="en-US" sz="2800" dirty="0" smtClean="0"/>
          </a:p>
          <a:p>
            <a:pPr marL="914400" lvl="1" indent="-457200"/>
            <a:r>
              <a:rPr lang="en-US" sz="2800" dirty="0" smtClean="0"/>
              <a:t>Familiarization </a:t>
            </a:r>
            <a:r>
              <a:rPr lang="ar-JO" sz="2800" dirty="0"/>
              <a:t>التآلف</a:t>
            </a:r>
            <a:endParaRPr lang="en-US" sz="2800" dirty="0"/>
          </a:p>
          <a:p>
            <a:pPr marL="914400" lvl="1" indent="-457200"/>
            <a:r>
              <a:rPr lang="en-US" sz="2800" dirty="0"/>
              <a:t>Actual </a:t>
            </a:r>
            <a:r>
              <a:rPr lang="en-US" sz="2800" dirty="0" smtClean="0"/>
              <a:t>practice</a:t>
            </a:r>
            <a:r>
              <a:rPr lang="ar-JO" sz="2800" dirty="0"/>
              <a:t> الممارسة </a:t>
            </a:r>
            <a:r>
              <a:rPr lang="ar-JO" sz="2800" dirty="0" smtClean="0"/>
              <a:t>الفعلية </a:t>
            </a:r>
            <a:endParaRPr lang="en-US" sz="2800" dirty="0"/>
          </a:p>
          <a:p>
            <a:pPr marL="914400" lvl="1" indent="-457200"/>
            <a:r>
              <a:rPr lang="en-US" sz="2800" dirty="0" smtClean="0"/>
              <a:t>Monitoring</a:t>
            </a:r>
            <a:r>
              <a:rPr lang="ar-JO" sz="2800" dirty="0"/>
              <a:t> </a:t>
            </a:r>
            <a:r>
              <a:rPr lang="ar-JO" sz="2800" dirty="0" smtClean="0"/>
              <a:t>يراقب </a:t>
            </a:r>
            <a:endParaRPr lang="en-US" sz="2800" dirty="0"/>
          </a:p>
        </p:txBody>
      </p:sp>
      <p:sp>
        <p:nvSpPr>
          <p:cNvPr id="40963" name="Text Box 3"/>
          <p:cNvSpPr txBox="1">
            <a:spLocks noChangeArrowheads="1"/>
          </p:cNvSpPr>
          <p:nvPr/>
        </p:nvSpPr>
        <p:spPr bwMode="auto">
          <a:xfrm>
            <a:off x="611560" y="319881"/>
            <a:ext cx="7808540" cy="579438"/>
          </a:xfrm>
          <a:prstGeom prst="rect">
            <a:avLst/>
          </a:prstGeom>
          <a:solidFill>
            <a:srgbClr val="92D050"/>
          </a:solidFill>
          <a:ln w="9525">
            <a:noFill/>
            <a:miter lim="800000"/>
            <a:headEnd/>
            <a:tailEnd/>
          </a:ln>
          <a:effectLst/>
        </p:spPr>
        <p:txBody>
          <a:bodyPr wrap="square">
            <a:spAutoFit/>
          </a:bodyPr>
          <a:lstStyle/>
          <a:p>
            <a:pPr algn="ctr">
              <a:spcBef>
                <a:spcPct val="20000"/>
              </a:spcBef>
              <a:buClr>
                <a:schemeClr val="bg2"/>
              </a:buClr>
              <a:buSzPct val="75000"/>
              <a:buFont typeface="Wingdings" pitchFamily="2" charset="2"/>
              <a:buNone/>
            </a:pPr>
            <a:r>
              <a:rPr lang="en-US" sz="3200" dirty="0"/>
              <a:t>Policy </a:t>
            </a:r>
            <a:r>
              <a:rPr lang="en-US" sz="3200" dirty="0" smtClean="0"/>
              <a:t>Implementation</a:t>
            </a:r>
            <a:r>
              <a:rPr lang="ar-JO" sz="3200" dirty="0"/>
              <a:t>تنفيذ </a:t>
            </a:r>
            <a:r>
              <a:rPr lang="ar-JO" sz="3200" dirty="0" smtClean="0"/>
              <a:t>السياسات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62">
                                            <p:bg/>
                                          </p:spTgt>
                                        </p:tgtEl>
                                        <p:attrNameLst>
                                          <p:attrName>style.visibility</p:attrName>
                                        </p:attrNameLst>
                                      </p:cBhvr>
                                      <p:to>
                                        <p:strVal val="visible"/>
                                      </p:to>
                                    </p:set>
                                    <p:anim calcmode="lin" valueType="num">
                                      <p:cBhvr>
                                        <p:cTn id="7" dur="500" fill="hold"/>
                                        <p:tgtEl>
                                          <p:spTgt spid="40962">
                                            <p:bg/>
                                          </p:spTgt>
                                        </p:tgtEl>
                                        <p:attrNameLst>
                                          <p:attrName>ppt_w</p:attrName>
                                        </p:attrNameLst>
                                      </p:cBhvr>
                                      <p:tavLst>
                                        <p:tav tm="0">
                                          <p:val>
                                            <p:fltVal val="0"/>
                                          </p:val>
                                        </p:tav>
                                        <p:tav tm="100000">
                                          <p:val>
                                            <p:strVal val="#ppt_w"/>
                                          </p:val>
                                        </p:tav>
                                      </p:tavLst>
                                    </p:anim>
                                    <p:anim calcmode="lin" valueType="num">
                                      <p:cBhvr>
                                        <p:cTn id="8" dur="500" fill="hold"/>
                                        <p:tgtEl>
                                          <p:spTgt spid="40962">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2">
                                            <p:txEl>
                                              <p:pRg st="0" end="0"/>
                                            </p:txEl>
                                          </p:spTgt>
                                        </p:tgtEl>
                                        <p:attrNameLst>
                                          <p:attrName>style.visibility</p:attrName>
                                        </p:attrNameLst>
                                      </p:cBhvr>
                                      <p:to>
                                        <p:strVal val="visible"/>
                                      </p:to>
                                    </p:set>
                                    <p:anim calcmode="lin" valueType="num">
                                      <p:cBhvr>
                                        <p:cTn id="13" dur="500" fill="hold"/>
                                        <p:tgtEl>
                                          <p:spTgt spid="4096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62">
                                            <p:txEl>
                                              <p:pRg st="1" end="1"/>
                                            </p:txEl>
                                          </p:spTgt>
                                        </p:tgtEl>
                                        <p:attrNameLst>
                                          <p:attrName>style.visibility</p:attrName>
                                        </p:attrNameLst>
                                      </p:cBhvr>
                                      <p:to>
                                        <p:strVal val="visible"/>
                                      </p:to>
                                    </p:set>
                                    <p:anim calcmode="lin" valueType="num">
                                      <p:cBhvr>
                                        <p:cTn id="19" dur="500" fill="hold"/>
                                        <p:tgtEl>
                                          <p:spTgt spid="4096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62">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0962">
                                            <p:txEl>
                                              <p:pRg st="2" end="2"/>
                                            </p:txEl>
                                          </p:spTgt>
                                        </p:tgtEl>
                                        <p:attrNameLst>
                                          <p:attrName>style.visibility</p:attrName>
                                        </p:attrNameLst>
                                      </p:cBhvr>
                                      <p:to>
                                        <p:strVal val="visible"/>
                                      </p:to>
                                    </p:set>
                                    <p:anim calcmode="lin" valueType="num">
                                      <p:cBhvr>
                                        <p:cTn id="23" dur="500" fill="hold"/>
                                        <p:tgtEl>
                                          <p:spTgt spid="4096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0962">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0962">
                                            <p:txEl>
                                              <p:pRg st="3" end="3"/>
                                            </p:txEl>
                                          </p:spTgt>
                                        </p:tgtEl>
                                        <p:attrNameLst>
                                          <p:attrName>style.visibility</p:attrName>
                                        </p:attrNameLst>
                                      </p:cBhvr>
                                      <p:to>
                                        <p:strVal val="visible"/>
                                      </p:to>
                                    </p:set>
                                    <p:anim calcmode="lin" valueType="num">
                                      <p:cBhvr>
                                        <p:cTn id="27" dur="500" fill="hold"/>
                                        <p:tgtEl>
                                          <p:spTgt spid="4096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0962">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0962">
                                            <p:txEl>
                                              <p:pRg st="4" end="4"/>
                                            </p:txEl>
                                          </p:spTgt>
                                        </p:tgtEl>
                                        <p:attrNameLst>
                                          <p:attrName>style.visibility</p:attrName>
                                        </p:attrNameLst>
                                      </p:cBhvr>
                                      <p:to>
                                        <p:strVal val="visible"/>
                                      </p:to>
                                    </p:set>
                                    <p:anim calcmode="lin" valueType="num">
                                      <p:cBhvr>
                                        <p:cTn id="31" dur="500" fill="hold"/>
                                        <p:tgtEl>
                                          <p:spTgt spid="4096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096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sz="half" idx="1"/>
          </p:nvPr>
        </p:nvSpPr>
        <p:spPr>
          <a:xfrm>
            <a:off x="379662" y="1412776"/>
            <a:ext cx="7992888" cy="5256584"/>
          </a:xfrm>
          <a:solidFill>
            <a:schemeClr val="bg1">
              <a:lumMod val="65000"/>
            </a:schemeClr>
          </a:solidFill>
        </p:spPr>
        <p:txBody>
          <a:bodyPr>
            <a:normAutofit fontScale="92500" lnSpcReduction="10000"/>
          </a:bodyPr>
          <a:lstStyle/>
          <a:p>
            <a:pPr marL="533400" indent="-533400">
              <a:buNone/>
            </a:pPr>
            <a:r>
              <a:rPr lang="en-US" b="1" dirty="0"/>
              <a:t>Distribute policies and obtain employee sign off     </a:t>
            </a:r>
            <a:r>
              <a:rPr lang="ar-JO" b="1" dirty="0"/>
              <a:t/>
            </a:r>
            <a:br>
              <a:rPr lang="ar-JO" b="1" dirty="0"/>
            </a:br>
            <a:r>
              <a:rPr lang="ar-JO" b="1" dirty="0"/>
              <a:t>توزيع السياسات والحصول على موافقة الموظف</a:t>
            </a:r>
            <a:endParaRPr lang="en-US" b="1" dirty="0"/>
          </a:p>
          <a:p>
            <a:pPr marL="533400" indent="-533400">
              <a:buFontTx/>
              <a:buNone/>
            </a:pPr>
            <a:r>
              <a:rPr lang="en-US" b="1" dirty="0"/>
              <a:t>All the hospital staff shall sign in the Acknowledgement Sheet to signify that they have read and understood the Policies and Procedures (Hospital general P&amp;P, Departmental, Safety, Infection Control, etc.). </a:t>
            </a:r>
            <a:endParaRPr lang="ar-JO" b="1" dirty="0" smtClean="0"/>
          </a:p>
          <a:p>
            <a:pPr marL="533400" indent="-533400">
              <a:buFontTx/>
              <a:buNone/>
            </a:pPr>
            <a:r>
              <a:rPr lang="ar-JO" b="1" dirty="0"/>
              <a:t>يجب على جميع موظفي المستشفى التوقيع في ورقة الإقرار للإشارة إلى أنهم قد قرأوا وفهموا السياسات والإجراءات (السياسات والإجراءات العامة بالمستشفى ، والإدارة ، والسلامة ، ومكافحة العدوى ، وما إلى ذلك).</a:t>
            </a:r>
            <a:endParaRPr lang="en-US" b="1" dirty="0"/>
          </a:p>
          <a:p>
            <a:pPr marL="533400" indent="-533400">
              <a:buFontTx/>
              <a:buNone/>
            </a:pPr>
            <a:r>
              <a:rPr lang="en-US" b="1" dirty="0"/>
              <a:t>     Original Copy filed in the Manual kept in every </a:t>
            </a:r>
            <a:r>
              <a:rPr lang="en-US" b="1" dirty="0" smtClean="0"/>
              <a:t>department</a:t>
            </a:r>
            <a:r>
              <a:rPr lang="ar-JO" b="1" dirty="0"/>
              <a:t>النسخة الأصلية المودعة في الدليل محفوظة في كل </a:t>
            </a:r>
            <a:r>
              <a:rPr lang="ar-JO" b="1" dirty="0" smtClean="0"/>
              <a:t>قسم </a:t>
            </a:r>
            <a:endParaRPr lang="en-US" b="1" dirty="0"/>
          </a:p>
        </p:txBody>
      </p:sp>
      <p:sp>
        <p:nvSpPr>
          <p:cNvPr id="41987" name="Text Box 3"/>
          <p:cNvSpPr txBox="1">
            <a:spLocks noChangeArrowheads="1"/>
          </p:cNvSpPr>
          <p:nvPr/>
        </p:nvSpPr>
        <p:spPr bwMode="auto">
          <a:xfrm>
            <a:off x="395536" y="53431"/>
            <a:ext cx="7272808" cy="1311128"/>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20000"/>
              </a:spcBef>
              <a:buClr>
                <a:schemeClr val="bg2"/>
              </a:buClr>
              <a:buSzPct val="75000"/>
              <a:buFont typeface="Wingdings" pitchFamily="2" charset="2"/>
              <a:buNone/>
            </a:pPr>
            <a:r>
              <a:rPr lang="en-US" sz="3600" dirty="0">
                <a:latin typeface="Times New Roman" pitchFamily="18" charset="0"/>
                <a:cs typeface="Times New Roman" pitchFamily="18" charset="0"/>
              </a:rPr>
              <a:t>Policy </a:t>
            </a:r>
            <a:r>
              <a:rPr lang="en-US" sz="3600" dirty="0" smtClean="0">
                <a:latin typeface="Times New Roman" pitchFamily="18" charset="0"/>
                <a:cs typeface="Times New Roman" pitchFamily="18" charset="0"/>
              </a:rPr>
              <a:t>Implementation/Distribution</a:t>
            </a:r>
            <a:endParaRPr lang="ar-JO" sz="3600" dirty="0" smtClean="0">
              <a:latin typeface="Times New Roman" pitchFamily="18" charset="0"/>
              <a:cs typeface="Times New Roman" pitchFamily="18" charset="0"/>
            </a:endParaRPr>
          </a:p>
          <a:p>
            <a:pPr algn="ctr">
              <a:spcBef>
                <a:spcPct val="20000"/>
              </a:spcBef>
              <a:buClr>
                <a:schemeClr val="bg2"/>
              </a:buClr>
              <a:buSzPct val="75000"/>
              <a:buFont typeface="Wingdings" pitchFamily="2" charset="2"/>
              <a:buNone/>
            </a:pPr>
            <a:r>
              <a:rPr lang="ar-JO" sz="3600" dirty="0">
                <a:latin typeface="Times New Roman" pitchFamily="18" charset="0"/>
                <a:cs typeface="Times New Roman" pitchFamily="18" charset="0"/>
              </a:rPr>
              <a:t>تنفيذ السياسة / التوزيع</a:t>
            </a:r>
            <a:endParaRPr lang="en-US" sz="3600" dirty="0">
              <a:latin typeface="Times New Roman" pitchFamily="18" charset="0"/>
              <a:cs typeface="Times New Roman" pitchFamily="18" charset="0"/>
            </a:endParaRPr>
          </a:p>
        </p:txBody>
      </p:sp>
      <p:pic>
        <p:nvPicPr>
          <p:cNvPr id="4098" name="Picture 2" descr="policy management"/>
          <p:cNvPicPr>
            <a:picLocks noChangeAspect="1" noChangeArrowheads="1"/>
          </p:cNvPicPr>
          <p:nvPr/>
        </p:nvPicPr>
        <p:blipFill>
          <a:blip r:embed="rId2" cstate="print"/>
          <a:srcRect/>
          <a:stretch>
            <a:fillRect/>
          </a:stretch>
        </p:blipFill>
        <p:spPr bwMode="auto">
          <a:xfrm>
            <a:off x="7668344" y="0"/>
            <a:ext cx="1659557" cy="16595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6">
                                            <p:bg/>
                                          </p:spTgt>
                                        </p:tgtEl>
                                        <p:attrNameLst>
                                          <p:attrName>style.visibility</p:attrName>
                                        </p:attrNameLst>
                                      </p:cBhvr>
                                      <p:to>
                                        <p:strVal val="visible"/>
                                      </p:to>
                                    </p:set>
                                    <p:animEffect transition="in" filter="box(in)">
                                      <p:cBhvr>
                                        <p:cTn id="7" dur="500"/>
                                        <p:tgtEl>
                                          <p:spTgt spid="41986">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6">
                                            <p:txEl>
                                              <p:pRg st="0" end="0"/>
                                            </p:txEl>
                                          </p:spTgt>
                                        </p:tgtEl>
                                        <p:attrNameLst>
                                          <p:attrName>style.visibility</p:attrName>
                                        </p:attrNameLst>
                                      </p:cBhvr>
                                      <p:to>
                                        <p:strVal val="visible"/>
                                      </p:to>
                                    </p:set>
                                    <p:animEffect transition="in" filter="box(in)">
                                      <p:cBhvr>
                                        <p:cTn id="12" dur="500"/>
                                        <p:tgtEl>
                                          <p:spTgt spid="419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6">
                                            <p:txEl>
                                              <p:pRg st="1" end="1"/>
                                            </p:txEl>
                                          </p:spTgt>
                                        </p:tgtEl>
                                        <p:attrNameLst>
                                          <p:attrName>style.visibility</p:attrName>
                                        </p:attrNameLst>
                                      </p:cBhvr>
                                      <p:to>
                                        <p:strVal val="visible"/>
                                      </p:to>
                                    </p:set>
                                    <p:animEffect transition="in" filter="box(in)">
                                      <p:cBhvr>
                                        <p:cTn id="17" dur="500"/>
                                        <p:tgtEl>
                                          <p:spTgt spid="419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986">
                                            <p:txEl>
                                              <p:pRg st="2" end="2"/>
                                            </p:txEl>
                                          </p:spTgt>
                                        </p:tgtEl>
                                        <p:attrNameLst>
                                          <p:attrName>style.visibility</p:attrName>
                                        </p:attrNameLst>
                                      </p:cBhvr>
                                      <p:to>
                                        <p:strVal val="visible"/>
                                      </p:to>
                                    </p:set>
                                    <p:animEffect transition="in" filter="box(in)">
                                      <p:cBhvr>
                                        <p:cTn id="22" dur="500"/>
                                        <p:tgtEl>
                                          <p:spTgt spid="419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986">
                                            <p:txEl>
                                              <p:pRg st="3" end="3"/>
                                            </p:txEl>
                                          </p:spTgt>
                                        </p:tgtEl>
                                        <p:attrNameLst>
                                          <p:attrName>style.visibility</p:attrName>
                                        </p:attrNameLst>
                                      </p:cBhvr>
                                      <p:to>
                                        <p:strVal val="visible"/>
                                      </p:to>
                                    </p:set>
                                    <p:animEffect transition="in" filter="box(in)">
                                      <p:cBhvr>
                                        <p:cTn id="27" dur="5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80728"/>
          </a:xfrm>
          <a:solidFill>
            <a:srgbClr val="92D050"/>
          </a:solidFill>
        </p:spPr>
        <p:txBody>
          <a:bodyPr>
            <a:normAutofit fontScale="90000"/>
          </a:bodyPr>
          <a:lstStyle/>
          <a:p>
            <a:r>
              <a:rPr lang="en-US" dirty="0"/>
              <a:t>Familiarisation and actual </a:t>
            </a:r>
            <a:r>
              <a:rPr lang="en-US" dirty="0" smtClean="0"/>
              <a:t>practice</a:t>
            </a:r>
            <a:r>
              <a:rPr lang="ar-JO" dirty="0"/>
              <a:t/>
            </a:r>
            <a:br>
              <a:rPr lang="ar-JO" dirty="0"/>
            </a:br>
            <a:r>
              <a:rPr lang="ar-JO" dirty="0"/>
              <a:t>التآلف والممارسة الفعلية</a:t>
            </a:r>
            <a:endParaRPr lang="en-US" dirty="0"/>
          </a:p>
        </p:txBody>
      </p:sp>
      <p:sp>
        <p:nvSpPr>
          <p:cNvPr id="3" name="Content Placeholder 2"/>
          <p:cNvSpPr>
            <a:spLocks noGrp="1"/>
          </p:cNvSpPr>
          <p:nvPr>
            <p:ph idx="1"/>
          </p:nvPr>
        </p:nvSpPr>
        <p:spPr>
          <a:xfrm>
            <a:off x="457200" y="1600200"/>
            <a:ext cx="8229600" cy="4925143"/>
          </a:xfrm>
          <a:solidFill>
            <a:srgbClr val="FFC000"/>
          </a:solidFill>
        </p:spPr>
        <p:txBody>
          <a:bodyPr>
            <a:normAutofit lnSpcReduction="10000"/>
          </a:bodyPr>
          <a:lstStyle/>
          <a:p>
            <a:r>
              <a:rPr lang="en-US" dirty="0" smtClean="0"/>
              <a:t>Train employees on the new policy</a:t>
            </a:r>
          </a:p>
          <a:p>
            <a:pPr>
              <a:buNone/>
            </a:pPr>
            <a:r>
              <a:rPr lang="en-US" dirty="0" smtClean="0"/>
              <a:t>Training helps employees see how policies apply to them. It walks them through how to properly follow procedures.</a:t>
            </a:r>
            <a:endParaRPr lang="ar-JO" dirty="0" smtClean="0"/>
          </a:p>
          <a:p>
            <a:pPr>
              <a:buNone/>
            </a:pPr>
            <a:r>
              <a:rPr lang="ar-JO" dirty="0"/>
              <a:t>تدريب الموظفين على السياسة الجديدة</a:t>
            </a:r>
          </a:p>
          <a:p>
            <a:pPr>
              <a:buNone/>
            </a:pPr>
            <a:r>
              <a:rPr lang="ar-JO" dirty="0"/>
              <a:t>يساعد التدريب الموظفين على معرفة كيفية تطبيق السياسات عليهم. يرشدهم خلال كيفية اتباع الإجراءات بشكل صحيح.</a:t>
            </a:r>
            <a:endParaRPr lang="en-US" dirty="0" smtClean="0"/>
          </a:p>
          <a:p>
            <a:r>
              <a:rPr lang="en-US" dirty="0" smtClean="0"/>
              <a:t>Monitor policy compliance and effectiveness</a:t>
            </a:r>
            <a:endParaRPr lang="ar-JO" dirty="0" smtClean="0"/>
          </a:p>
          <a:p>
            <a:r>
              <a:rPr lang="ar-JO" dirty="0"/>
              <a:t>مراقبة الامتثال للسياسة وفعاليتها</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88639"/>
          </a:xfrm>
          <a:solidFill>
            <a:schemeClr val="accent5">
              <a:lumMod val="40000"/>
              <a:lumOff val="60000"/>
            </a:schemeClr>
          </a:solidFill>
        </p:spPr>
        <p:txBody>
          <a:bodyPr/>
          <a:lstStyle/>
          <a:p>
            <a:r>
              <a:rPr lang="en-US" dirty="0" smtClean="0"/>
              <a:t>Monitoring</a:t>
            </a:r>
            <a:r>
              <a:rPr lang="ar-JO" dirty="0" smtClean="0"/>
              <a:t>يراقب </a:t>
            </a:r>
            <a:endParaRPr lang="en-US" dirty="0"/>
          </a:p>
        </p:txBody>
      </p:sp>
      <p:sp>
        <p:nvSpPr>
          <p:cNvPr id="28674" name="Rectangle 2"/>
          <p:cNvSpPr>
            <a:spLocks noGrp="1" noChangeArrowheads="1"/>
          </p:cNvSpPr>
          <p:nvPr>
            <p:ph idx="1"/>
          </p:nvPr>
        </p:nvSpPr>
        <p:spPr>
          <a:xfrm>
            <a:off x="323528" y="1268760"/>
            <a:ext cx="8229600" cy="5589240"/>
          </a:xfrm>
          <a:solidFill>
            <a:schemeClr val="bg1">
              <a:lumMod val="85000"/>
            </a:schemeClr>
          </a:solidFill>
        </p:spPr>
        <p:txBody>
          <a:bodyPr>
            <a:normAutofit lnSpcReduction="10000"/>
          </a:bodyPr>
          <a:lstStyle/>
          <a:p>
            <a:pPr marL="590550" indent="-590550">
              <a:buFont typeface="Wingdings" pitchFamily="2" charset="2"/>
              <a:buNone/>
            </a:pPr>
            <a:r>
              <a:rPr lang="en-US" sz="3000" dirty="0"/>
              <a:t>      It is recommended that all policies and procedures are subject for review every two (2) to 3 years and revised as needed (nature of policy</a:t>
            </a:r>
            <a:r>
              <a:rPr lang="en-US" sz="3000" dirty="0" smtClean="0"/>
              <a:t>).</a:t>
            </a:r>
            <a:r>
              <a:rPr lang="ar-JO" sz="3000" dirty="0"/>
              <a:t> من المستحسن أن تخضع جميع السياسات والإجراءات للمراجعة كل سنتين (2) إلى 3 سنوات ومراجعتها حسب الحاجة (طبيعة السياسة</a:t>
            </a:r>
            <a:r>
              <a:rPr lang="ar-JO" sz="3000" dirty="0" smtClean="0"/>
              <a:t>). </a:t>
            </a:r>
            <a:endParaRPr lang="en-US" sz="3000" dirty="0"/>
          </a:p>
          <a:p>
            <a:pPr marL="590550" indent="-590550">
              <a:buFont typeface="Wingdings" pitchFamily="2" charset="2"/>
              <a:buNone/>
            </a:pPr>
            <a:r>
              <a:rPr lang="en-US" dirty="0"/>
              <a:t>      To ensure multidisciplinary approach to the services provided in the hospital, all policies shall be reviewed by a multi-disciplinary team</a:t>
            </a:r>
            <a:r>
              <a:rPr lang="en-US" dirty="0" smtClean="0"/>
              <a:t>.</a:t>
            </a:r>
            <a:r>
              <a:rPr lang="ar-JO" dirty="0"/>
              <a:t> لضمان اتباع نهج متعدد التخصصات للخدمات المقدمة في المستشفى ، يجب مراجعة جميع السياسات من قبل فريق متعدد التخصصات.</a:t>
            </a:r>
            <a:endParaRPr lang="en-US" sz="3000" dirty="0"/>
          </a:p>
          <a:p>
            <a:pPr marL="590550" indent="-590550"/>
            <a:endParaRPr lang="en-US" sz="3000" dirty="0"/>
          </a:p>
        </p:txBody>
      </p:sp>
      <p:pic>
        <p:nvPicPr>
          <p:cNvPr id="11266" name="Picture 2" descr="https://www.policymedical.com/wp-content/uploads/2015/06/nurseblue.png"/>
          <p:cNvPicPr>
            <a:picLocks noChangeAspect="1" noChangeArrowheads="1"/>
          </p:cNvPicPr>
          <p:nvPr/>
        </p:nvPicPr>
        <p:blipFill>
          <a:blip r:embed="rId2" cstate="print"/>
          <a:srcRect/>
          <a:stretch>
            <a:fillRect/>
          </a:stretch>
        </p:blipFill>
        <p:spPr bwMode="auto">
          <a:xfrm>
            <a:off x="7083369" y="-459432"/>
            <a:ext cx="2088232" cy="2088232"/>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bg/>
                                          </p:spTgt>
                                        </p:tgtEl>
                                        <p:attrNameLst>
                                          <p:attrName>style.visibility</p:attrName>
                                        </p:attrNameLst>
                                      </p:cBhvr>
                                      <p:to>
                                        <p:strVal val="visible"/>
                                      </p:to>
                                    </p:set>
                                    <p:anim calcmode="lin" valueType="num">
                                      <p:cBhvr additive="base">
                                        <p:cTn id="7" dur="500" fill="hold"/>
                                        <p:tgtEl>
                                          <p:spTgt spid="2867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0" end="0"/>
                                            </p:txEl>
                                          </p:spTgt>
                                        </p:tgtEl>
                                        <p:attrNameLst>
                                          <p:attrName>style.visibility</p:attrName>
                                        </p:attrNameLst>
                                      </p:cBhvr>
                                      <p:to>
                                        <p:strVal val="visible"/>
                                      </p:to>
                                    </p:set>
                                    <p:anim calcmode="lin" valueType="num">
                                      <p:cBhvr additive="base">
                                        <p:cTn id="13"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1" end="1"/>
                                            </p:txEl>
                                          </p:spTgt>
                                        </p:tgtEl>
                                        <p:attrNameLst>
                                          <p:attrName>style.visibility</p:attrName>
                                        </p:attrNameLst>
                                      </p:cBhvr>
                                      <p:to>
                                        <p:strVal val="visible"/>
                                      </p:to>
                                    </p:set>
                                    <p:anim calcmode="lin" valueType="num">
                                      <p:cBhvr additive="base">
                                        <p:cTn id="19" dur="5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808038"/>
            <a:ext cx="8229600" cy="609600"/>
          </a:xfrm>
          <a:solidFill>
            <a:srgbClr val="92D050"/>
          </a:solidFill>
        </p:spPr>
        <p:txBody>
          <a:bodyPr>
            <a:normAutofit fontScale="90000"/>
          </a:bodyPr>
          <a:lstStyle/>
          <a:p>
            <a:r>
              <a:rPr lang="en-CA" b="1" dirty="0"/>
              <a:t>Policy </a:t>
            </a:r>
            <a:r>
              <a:rPr lang="en-CA" b="1" dirty="0" smtClean="0"/>
              <a:t>Analysis</a:t>
            </a:r>
            <a:r>
              <a:rPr lang="ar-JO" b="1" dirty="0"/>
              <a:t>تحليل </a:t>
            </a:r>
            <a:r>
              <a:rPr lang="ar-JO" b="1" dirty="0" smtClean="0"/>
              <a:t>السياسات </a:t>
            </a:r>
            <a:endParaRPr lang="en-US" b="1" dirty="0"/>
          </a:p>
        </p:txBody>
      </p:sp>
      <p:sp>
        <p:nvSpPr>
          <p:cNvPr id="48131" name="Rectangle 3"/>
          <p:cNvSpPr>
            <a:spLocks noGrp="1" noChangeArrowheads="1"/>
          </p:cNvSpPr>
          <p:nvPr>
            <p:ph type="body" idx="1"/>
          </p:nvPr>
        </p:nvSpPr>
        <p:spPr>
          <a:xfrm>
            <a:off x="457200" y="1600200"/>
            <a:ext cx="8229600" cy="4277071"/>
          </a:xfrm>
          <a:solidFill>
            <a:schemeClr val="accent5">
              <a:lumMod val="40000"/>
              <a:lumOff val="60000"/>
            </a:schemeClr>
          </a:solidFill>
        </p:spPr>
        <p:txBody>
          <a:bodyPr>
            <a:normAutofit/>
          </a:bodyPr>
          <a:lstStyle/>
          <a:p>
            <a:pPr>
              <a:buFontTx/>
              <a:buNone/>
            </a:pPr>
            <a:r>
              <a:rPr lang="en-CA" dirty="0"/>
              <a:t>  The process of predicting the impacts of possible policies (prospective) and evaluating past policies (retrospective</a:t>
            </a:r>
            <a:r>
              <a:rPr lang="en-CA" dirty="0" smtClean="0"/>
              <a:t>)</a:t>
            </a:r>
            <a:endParaRPr lang="ar-JO" dirty="0" smtClean="0"/>
          </a:p>
          <a:p>
            <a:pPr>
              <a:buFontTx/>
              <a:buNone/>
            </a:pPr>
            <a:r>
              <a:rPr lang="ar-JO" dirty="0"/>
              <a:t>عملية التنبؤ بتأثيرات السياسات الممكنة (المرتقبة) وتقييم السياسات السابقة (بأثر رجعي)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53EF6-7E0C-4FC0-89A0-2FE1309F4173}"/>
              </a:ext>
            </a:extLst>
          </p:cNvPr>
          <p:cNvSpPr>
            <a:spLocks noGrp="1"/>
          </p:cNvSpPr>
          <p:nvPr>
            <p:ph type="title"/>
          </p:nvPr>
        </p:nvSpPr>
        <p:spPr/>
        <p:txBody>
          <a:bodyPr/>
          <a:lstStyle/>
          <a:p>
            <a:r>
              <a:rPr lang="en-GB" dirty="0"/>
              <a:t>What is a policy? </a:t>
            </a:r>
            <a:r>
              <a:rPr lang="ar-JO" dirty="0"/>
              <a:t>ما هي السياسة؟</a:t>
            </a:r>
            <a:endParaRPr lang="en-GB" dirty="0"/>
          </a:p>
        </p:txBody>
      </p:sp>
      <p:sp>
        <p:nvSpPr>
          <p:cNvPr id="3" name="Content Placeholder 2">
            <a:extLst>
              <a:ext uri="{FF2B5EF4-FFF2-40B4-BE49-F238E27FC236}">
                <a16:creationId xmlns="" xmlns:a16="http://schemas.microsoft.com/office/drawing/2014/main" id="{8D85D813-BDEB-452D-997E-E9B6FAAD41ED}"/>
              </a:ext>
            </a:extLst>
          </p:cNvPr>
          <p:cNvSpPr>
            <a:spLocks noGrp="1"/>
          </p:cNvSpPr>
          <p:nvPr>
            <p:ph idx="1"/>
          </p:nvPr>
        </p:nvSpPr>
        <p:spPr/>
        <p:txBody>
          <a:bodyPr>
            <a:normAutofit fontScale="92500"/>
          </a:bodyPr>
          <a:lstStyle/>
          <a:p>
            <a:r>
              <a:rPr lang="en-GB" b="1" i="1" dirty="0"/>
              <a:t>Policy:</a:t>
            </a:r>
            <a:r>
              <a:rPr lang="en-GB" b="1" dirty="0"/>
              <a:t> </a:t>
            </a:r>
            <a:r>
              <a:rPr lang="en-US" dirty="0"/>
              <a:t>A set of principles</a:t>
            </a:r>
            <a:r>
              <a:rPr lang="en-GB" dirty="0"/>
              <a:t> outlining the context, goal, or purpose of an organization</a:t>
            </a:r>
            <a:r>
              <a:rPr lang="en-US" dirty="0"/>
              <a:t> </a:t>
            </a:r>
            <a:r>
              <a:rPr lang="en-US" b="1" dirty="0">
                <a:solidFill>
                  <a:srgbClr val="FF0000"/>
                </a:solidFill>
              </a:rPr>
              <a:t>to guide decision making </a:t>
            </a:r>
            <a:r>
              <a:rPr lang="en-US" dirty="0"/>
              <a:t>(action and inaction) in relation to processes or activities that take place or might be expected to occur (</a:t>
            </a:r>
            <a:r>
              <a:rPr lang="en-US" dirty="0" err="1"/>
              <a:t>Hollnagel</a:t>
            </a:r>
            <a:r>
              <a:rPr lang="en-US" dirty="0"/>
              <a:t> et al., 2014</a:t>
            </a:r>
            <a:r>
              <a:rPr lang="en-US" dirty="0" smtClean="0"/>
              <a:t>).</a:t>
            </a:r>
          </a:p>
          <a:p>
            <a:r>
              <a:rPr lang="ar-JO" dirty="0"/>
              <a:t>السياسة: مجموعة من المبادئ التي تحدد سياق أو هدف أو غرض منظمة ما لتوجيه عملية صنع القرار (الإجراء والتقاعس) فيما يتعلق بالعمليات أو الأنشطة التي تحدث أو يتوقع حدوثها (هولناجيل وآخرون ، 2014).</a:t>
            </a:r>
            <a:endParaRPr lang="en-US" dirty="0"/>
          </a:p>
          <a:p>
            <a:endParaRPr lang="en-US" dirty="0"/>
          </a:p>
          <a:p>
            <a:endParaRPr lang="en-GB" dirty="0"/>
          </a:p>
        </p:txBody>
      </p:sp>
    </p:spTree>
    <p:extLst>
      <p:ext uri="{BB962C8B-B14F-4D97-AF65-F5344CB8AC3E}">
        <p14:creationId xmlns:p14="http://schemas.microsoft.com/office/powerpoint/2010/main" val="19929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944562"/>
          </a:xfrm>
          <a:solidFill>
            <a:schemeClr val="accent4">
              <a:lumMod val="40000"/>
              <a:lumOff val="60000"/>
            </a:schemeClr>
          </a:solidFill>
        </p:spPr>
        <p:txBody>
          <a:bodyPr/>
          <a:lstStyle/>
          <a:p>
            <a:r>
              <a:rPr lang="en-US" b="1" dirty="0">
                <a:latin typeface="Times New Roman" pitchFamily="18" charset="0"/>
                <a:cs typeface="Times New Roman" pitchFamily="18" charset="0"/>
              </a:rPr>
              <a:t>Policy </a:t>
            </a:r>
            <a:r>
              <a:rPr lang="en-US" b="1" dirty="0" smtClean="0">
                <a:latin typeface="Times New Roman" pitchFamily="18" charset="0"/>
                <a:cs typeface="Times New Roman" pitchFamily="18" charset="0"/>
              </a:rPr>
              <a:t>Termination</a:t>
            </a:r>
            <a:r>
              <a:rPr lang="ar-JO" b="1" dirty="0">
                <a:latin typeface="Times New Roman" pitchFamily="18" charset="0"/>
              </a:rPr>
              <a:t>إنهاء </a:t>
            </a:r>
            <a:r>
              <a:rPr lang="ar-JO" b="1" dirty="0" smtClean="0">
                <a:latin typeface="Times New Roman" pitchFamily="18" charset="0"/>
              </a:rPr>
              <a:t>السياسة </a:t>
            </a:r>
            <a:endParaRPr lang="en-US" b="1" dirty="0">
              <a:latin typeface="Times New Roman" pitchFamily="18" charset="0"/>
              <a:cs typeface="Times New Roman" pitchFamily="18" charset="0"/>
            </a:endParaRPr>
          </a:p>
        </p:txBody>
      </p:sp>
      <p:sp>
        <p:nvSpPr>
          <p:cNvPr id="76803" name="Rectangle 3"/>
          <p:cNvSpPr>
            <a:spLocks noGrp="1" noChangeArrowheads="1"/>
          </p:cNvSpPr>
          <p:nvPr>
            <p:ph type="body" sz="half" idx="1"/>
          </p:nvPr>
        </p:nvSpPr>
        <p:spPr>
          <a:xfrm>
            <a:off x="755650" y="1989138"/>
            <a:ext cx="7543800" cy="3744118"/>
          </a:xfrm>
          <a:solidFill>
            <a:schemeClr val="accent6">
              <a:lumMod val="60000"/>
              <a:lumOff val="40000"/>
            </a:schemeClr>
          </a:solidFill>
        </p:spPr>
        <p:txBody>
          <a:bodyPr>
            <a:normAutofit/>
          </a:bodyPr>
          <a:lstStyle/>
          <a:p>
            <a:pPr>
              <a:buFont typeface="Wingdings" pitchFamily="2" charset="2"/>
              <a:buChar char="Ø"/>
            </a:pPr>
            <a:r>
              <a:rPr lang="en-US" sz="3200" dirty="0"/>
              <a:t>Policies should be terminated when cancelled by a later policy</a:t>
            </a:r>
          </a:p>
          <a:p>
            <a:pPr>
              <a:buFont typeface="Wingdings" pitchFamily="2" charset="2"/>
              <a:buNone/>
            </a:pPr>
            <a:r>
              <a:rPr lang="ar-JO" sz="3200" dirty="0"/>
              <a:t>يجب إنهاء السياسات عند إلغاؤها بواسطة سياسة لاحقة</a:t>
            </a:r>
            <a:endParaRPr lang="en-US" sz="3200" dirty="0"/>
          </a:p>
          <a:p>
            <a:pPr>
              <a:buFont typeface="Wingdings" pitchFamily="2" charset="2"/>
              <a:buChar char="Ø"/>
            </a:pPr>
            <a:r>
              <a:rPr lang="en-US" sz="3200" dirty="0"/>
              <a:t>A policy may be terminated by authority of the Program </a:t>
            </a:r>
            <a:r>
              <a:rPr lang="en-US" sz="3200" dirty="0" smtClean="0"/>
              <a:t>Director</a:t>
            </a:r>
            <a:endParaRPr lang="ar-JO" sz="3200" dirty="0" smtClean="0"/>
          </a:p>
          <a:p>
            <a:pPr marL="0" indent="0">
              <a:buNone/>
            </a:pPr>
            <a:r>
              <a:rPr lang="ar-JO" sz="3200" dirty="0"/>
              <a:t>يجوز إنهاء السياسة من قبل سلطة مدير البرنامج</a:t>
            </a:r>
            <a:endParaRPr lang="en-US" sz="3200" dirty="0"/>
          </a:p>
          <a:p>
            <a:pPr>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anim calcmode="lin" valueType="num">
                                      <p:cBhvr>
                                        <p:cTn id="9" dur="500" fill="hold"/>
                                        <p:tgtEl>
                                          <p:spTgt spid="76802"/>
                                        </p:tgtEl>
                                        <p:attrNameLst>
                                          <p:attrName>style.rotation</p:attrName>
                                        </p:attrNameLst>
                                      </p:cBhvr>
                                      <p:tavLst>
                                        <p:tav tm="0">
                                          <p:val>
                                            <p:fltVal val="360"/>
                                          </p:val>
                                        </p:tav>
                                        <p:tav tm="100000">
                                          <p:val>
                                            <p:fltVal val="0"/>
                                          </p:val>
                                        </p:tav>
                                      </p:tavLst>
                                    </p:anim>
                                    <p:animEffect transition="in" filter="fade">
                                      <p:cBhvr>
                                        <p:cTn id="10" dur="500"/>
                                        <p:tgtEl>
                                          <p:spTgt spid="7680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6803">
                                            <p:bg/>
                                          </p:spTgt>
                                        </p:tgtEl>
                                        <p:attrNameLst>
                                          <p:attrName>style.visibility</p:attrName>
                                        </p:attrNameLst>
                                      </p:cBhvr>
                                      <p:to>
                                        <p:strVal val="visible"/>
                                      </p:to>
                                    </p:set>
                                    <p:animEffect transition="in" filter="box(in)">
                                      <p:cBhvr>
                                        <p:cTn id="15" dur="500"/>
                                        <p:tgtEl>
                                          <p:spTgt spid="76803">
                                            <p:bg/>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6803">
                                            <p:txEl>
                                              <p:pRg st="0" end="0"/>
                                            </p:txEl>
                                          </p:spTgt>
                                        </p:tgtEl>
                                        <p:attrNameLst>
                                          <p:attrName>style.visibility</p:attrName>
                                        </p:attrNameLst>
                                      </p:cBhvr>
                                      <p:to>
                                        <p:strVal val="visible"/>
                                      </p:to>
                                    </p:set>
                                    <p:animEffect transition="in" filter="box(in)">
                                      <p:cBhvr>
                                        <p:cTn id="20" dur="500"/>
                                        <p:tgtEl>
                                          <p:spTgt spid="7680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6803">
                                            <p:txEl>
                                              <p:pRg st="1" end="1"/>
                                            </p:txEl>
                                          </p:spTgt>
                                        </p:tgtEl>
                                        <p:attrNameLst>
                                          <p:attrName>style.visibility</p:attrName>
                                        </p:attrNameLst>
                                      </p:cBhvr>
                                      <p:to>
                                        <p:strVal val="visible"/>
                                      </p:to>
                                    </p:set>
                                    <p:animEffect transition="in" filter="box(in)">
                                      <p:cBhvr>
                                        <p:cTn id="25" dur="500"/>
                                        <p:tgtEl>
                                          <p:spTgt spid="7680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6803">
                                            <p:txEl>
                                              <p:pRg st="2" end="2"/>
                                            </p:txEl>
                                          </p:spTgt>
                                        </p:tgtEl>
                                        <p:attrNameLst>
                                          <p:attrName>style.visibility</p:attrName>
                                        </p:attrNameLst>
                                      </p:cBhvr>
                                      <p:to>
                                        <p:strVal val="visible"/>
                                      </p:to>
                                    </p:set>
                                    <p:animEffect transition="in" filter="box(in)">
                                      <p:cBhvr>
                                        <p:cTn id="30" dur="500"/>
                                        <p:tgtEl>
                                          <p:spTgt spid="7680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6803">
                                            <p:txEl>
                                              <p:pRg st="3" end="3"/>
                                            </p:txEl>
                                          </p:spTgt>
                                        </p:tgtEl>
                                        <p:attrNameLst>
                                          <p:attrName>style.visibility</p:attrName>
                                        </p:attrNameLst>
                                      </p:cBhvr>
                                      <p:to>
                                        <p:strVal val="visible"/>
                                      </p:to>
                                    </p:set>
                                    <p:animEffect transition="in" filter="box(in)">
                                      <p:cBhvr>
                                        <p:cTn id="35"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60" y="12998"/>
            <a:ext cx="9144000" cy="1143000"/>
          </a:xfrm>
        </p:spPr>
        <p:txBody>
          <a:bodyPr>
            <a:normAutofit fontScale="90000"/>
          </a:bodyPr>
          <a:lstStyle/>
          <a:p>
            <a:r>
              <a:rPr lang="en-US" b="1" dirty="0"/>
              <a:t>Electronic Policy </a:t>
            </a:r>
            <a:r>
              <a:rPr lang="en-US" b="1" dirty="0" smtClean="0"/>
              <a:t>Libraries</a:t>
            </a:r>
            <a:r>
              <a:rPr lang="ar-JO" b="1" dirty="0"/>
              <a:t>مكتبات السياسة </a:t>
            </a:r>
            <a:r>
              <a:rPr lang="ar-JO" b="1" dirty="0" smtClean="0"/>
              <a:t>الإلكترونية </a:t>
            </a:r>
            <a:endParaRPr lang="en-US" dirty="0"/>
          </a:p>
        </p:txBody>
      </p:sp>
      <p:sp>
        <p:nvSpPr>
          <p:cNvPr id="3" name="Content Placeholder 2"/>
          <p:cNvSpPr>
            <a:spLocks noGrp="1"/>
          </p:cNvSpPr>
          <p:nvPr>
            <p:ph idx="1"/>
          </p:nvPr>
        </p:nvSpPr>
        <p:spPr>
          <a:xfrm>
            <a:off x="-30460" y="1155998"/>
            <a:ext cx="9144000" cy="5702002"/>
          </a:xfrm>
          <a:solidFill>
            <a:schemeClr val="accent2">
              <a:lumMod val="40000"/>
              <a:lumOff val="60000"/>
            </a:schemeClr>
          </a:solidFill>
        </p:spPr>
        <p:txBody>
          <a:bodyPr>
            <a:noAutofit/>
          </a:bodyPr>
          <a:lstStyle/>
          <a:p>
            <a:r>
              <a:rPr lang="en-US" sz="2000" b="1" dirty="0"/>
              <a:t>Most healthcare organizations have replaced paper policy and procedure manuals with electronic policy libraries </a:t>
            </a:r>
            <a:r>
              <a:rPr lang="ar-JO" sz="2000" b="1" dirty="0"/>
              <a:t>قامت معظم مؤسسات الرعاية الصحية باستبدال كتيبات السياسات والإجراءات الورقية بمكتبات السياسة الإلكترونية</a:t>
            </a:r>
            <a:endParaRPr lang="en-US" sz="2000" b="1" dirty="0" smtClean="0"/>
          </a:p>
          <a:p>
            <a:r>
              <a:rPr lang="en-US" sz="2800" b="1" dirty="0" smtClean="0"/>
              <a:t>To </a:t>
            </a:r>
            <a:r>
              <a:rPr lang="en-US" sz="2800" b="1" dirty="0" err="1"/>
              <a:t>optimise</a:t>
            </a:r>
            <a:r>
              <a:rPr lang="en-US" sz="2800" b="1" dirty="0"/>
              <a:t> the usefulness of electronic </a:t>
            </a:r>
            <a:r>
              <a:rPr lang="en-US" sz="2800" b="1" dirty="0" smtClean="0"/>
              <a:t>libraries:</a:t>
            </a:r>
            <a:r>
              <a:rPr lang="ar-JO" sz="2800" b="1" dirty="0"/>
              <a:t>لتحسين فائدة المكتبات الإلكترونية:</a:t>
            </a:r>
            <a:endParaRPr lang="en-US" sz="2800" b="1" dirty="0"/>
          </a:p>
          <a:p>
            <a:pPr marL="514350" indent="-514350">
              <a:buFont typeface="+mj-lt"/>
              <a:buAutoNum type="arabicPeriod"/>
            </a:pPr>
            <a:r>
              <a:rPr lang="en-US" sz="2000" b="1" dirty="0"/>
              <a:t>Provide indices by policy name, subject, and sponsoring domain (administration, nursing, pharmacy, etc</a:t>
            </a:r>
            <a:r>
              <a:rPr lang="en-US" sz="2000" b="1" dirty="0" smtClean="0"/>
              <a:t>.)</a:t>
            </a:r>
            <a:r>
              <a:rPr lang="ar-JO" sz="2000" b="1" dirty="0"/>
              <a:t> تقديم مؤشرات حسب اسم السياسة والموضوع ومجال الرعاية (الإدارة ، والتمريض ، والصيدلة ، وما إلى ذلك</a:t>
            </a:r>
            <a:r>
              <a:rPr lang="ar-JO" sz="2000" b="1" dirty="0" smtClean="0"/>
              <a:t>) </a:t>
            </a:r>
            <a:endParaRPr lang="en-US" sz="2000" b="1" dirty="0"/>
          </a:p>
          <a:p>
            <a:pPr marL="514350" indent="-514350">
              <a:buFont typeface="+mj-lt"/>
              <a:buAutoNum type="arabicPeriod"/>
            </a:pPr>
            <a:r>
              <a:rPr lang="en-US" sz="2000" b="1" dirty="0"/>
              <a:t>Incorporate </a:t>
            </a:r>
            <a:r>
              <a:rPr lang="en-US" sz="2000" b="1" dirty="0">
                <a:solidFill>
                  <a:srgbClr val="FF0000"/>
                </a:solidFill>
              </a:rPr>
              <a:t>“word search” </a:t>
            </a:r>
            <a:r>
              <a:rPr lang="en-US" sz="2000" b="1" dirty="0"/>
              <a:t>functionality in order to facilitate searches for pertinent policies irrespective of their issuing domains</a:t>
            </a:r>
            <a:r>
              <a:rPr lang="en-US" sz="2000" b="1" dirty="0" smtClean="0"/>
              <a:t>.</a:t>
            </a:r>
            <a:r>
              <a:rPr lang="ar-JO" sz="2000" b="1" dirty="0"/>
              <a:t> قم بتضمين وظيفة "البحث عن الكلمات" لتسهيل عمليات البحث عن السياسات ذات الصلة بغض النظر عن مجالات إصدارها</a:t>
            </a:r>
            <a:r>
              <a:rPr lang="ar-JO" sz="2000" b="1" dirty="0" smtClean="0"/>
              <a:t>. </a:t>
            </a:r>
            <a:endParaRPr lang="en-US" sz="2000" b="1" dirty="0"/>
          </a:p>
          <a:p>
            <a:pPr marL="514350" indent="-514350">
              <a:buFont typeface="+mj-lt"/>
              <a:buAutoNum type="arabicPeriod"/>
            </a:pPr>
            <a:r>
              <a:rPr lang="en-US" sz="2000" b="1" dirty="0"/>
              <a:t>Do not prohibit access to policies of one domain to personnel in other domains. persons in other departments may need to refer to those documents</a:t>
            </a:r>
            <a:r>
              <a:rPr lang="en-US" sz="2000" b="1" dirty="0" smtClean="0"/>
              <a:t>.</a:t>
            </a:r>
            <a:r>
              <a:rPr lang="ar-JO" sz="2000" b="1" dirty="0"/>
              <a:t> لا تحظر الوصول إلى سياسات مجال واحد للموظفين في المجالات الأخرى. قد يحتاج الأشخاص في الإدارات الأخرى إلى الرجوع إلى تلك الوثائق.</a:t>
            </a:r>
            <a:endParaRPr lang="en-US" sz="2000" b="1" dirty="0"/>
          </a:p>
          <a:p>
            <a:endParaRPr lang="en-US"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332656"/>
            <a:ext cx="8229600" cy="5904656"/>
          </a:xfrm>
          <a:solidFill>
            <a:schemeClr val="accent3">
              <a:lumMod val="40000"/>
              <a:lumOff val="60000"/>
            </a:schemeClr>
          </a:solidFill>
        </p:spPr>
        <p:txBody>
          <a:bodyPr>
            <a:normAutofit fontScale="85000" lnSpcReduction="10000"/>
          </a:bodyPr>
          <a:lstStyle/>
          <a:p>
            <a:pPr marL="514350" indent="-514350">
              <a:buNone/>
            </a:pPr>
            <a:r>
              <a:rPr lang="en-US" dirty="0"/>
              <a:t>4. Immediately remove a policy that has been officially retired or replaced from the </a:t>
            </a:r>
            <a:r>
              <a:rPr lang="en-US" b="1" dirty="0">
                <a:solidFill>
                  <a:srgbClr val="FF0000"/>
                </a:solidFill>
              </a:rPr>
              <a:t>“active” </a:t>
            </a:r>
            <a:r>
              <a:rPr lang="en-US" dirty="0"/>
              <a:t>database and transfer it in the designated</a:t>
            </a:r>
            <a:r>
              <a:rPr lang="en-US" b="1" dirty="0">
                <a:solidFill>
                  <a:srgbClr val="FF0000"/>
                </a:solidFill>
              </a:rPr>
              <a:t> archives</a:t>
            </a:r>
            <a:r>
              <a:rPr lang="en-US" dirty="0" smtClean="0"/>
              <a:t>.</a:t>
            </a:r>
            <a:r>
              <a:rPr lang="ar-JO" dirty="0"/>
              <a:t> 4. قم على الفور بإزالة السياسة التي تم سحبها رسميًا أو استبدالها من قاعدة البيانات "النشطة" ونقلها إلى الأرشيفات المخصصة.</a:t>
            </a:r>
            <a:endParaRPr lang="en-US" dirty="0"/>
          </a:p>
          <a:p>
            <a:pPr marL="514350" indent="-514350">
              <a:buNone/>
            </a:pPr>
            <a:r>
              <a:rPr lang="en-US" dirty="0"/>
              <a:t>5. Create an electronic archive for storing “retired” or prior versions of policies. This will facilitate access in response to legal discovery requests</a:t>
            </a:r>
            <a:r>
              <a:rPr lang="en-US" dirty="0" smtClean="0"/>
              <a:t>.</a:t>
            </a:r>
            <a:r>
              <a:rPr lang="ar-JO" dirty="0"/>
              <a:t> 5. إنشاء أرشيف إلكتروني لتخزين "المتقاعدين" أو الإصدارات السابقة من السياسات. سيؤدي ذلك إلى تسهيل الوصول استجابة لطلبات الاكتشاف القانونية</a:t>
            </a:r>
            <a:r>
              <a:rPr lang="ar-JO" dirty="0" smtClean="0"/>
              <a:t>. </a:t>
            </a:r>
            <a:endParaRPr lang="en-US" dirty="0"/>
          </a:p>
          <a:p>
            <a:pPr marL="514350" indent="-514350">
              <a:buNone/>
            </a:pPr>
            <a:r>
              <a:rPr lang="en-US" dirty="0"/>
              <a:t>6. Check with your corporate compliance office regarding organizational document retention policies.</a:t>
            </a:r>
          </a:p>
          <a:p>
            <a:r>
              <a:rPr lang="ar-JO" dirty="0"/>
              <a:t>6. تحقق مع مكتب الامتثال لشركتك فيما يتعلق بسياسات الاحتفاظ بالمستندات التنظيمية.</a:t>
            </a:r>
            <a:endParaRPr lang="en-US" dirty="0"/>
          </a:p>
        </p:txBody>
      </p:sp>
      <p:pic>
        <p:nvPicPr>
          <p:cNvPr id="4" name="Picture 5" descr="http://www.ibmsystemsmag.com/getattachment/086ac55d-fcbd-4d9c-a66b-d68999335bdd"/>
          <p:cNvPicPr>
            <a:picLocks noChangeAspect="1" noChangeArrowheads="1"/>
          </p:cNvPicPr>
          <p:nvPr/>
        </p:nvPicPr>
        <p:blipFill>
          <a:blip r:embed="rId2" cstate="print"/>
          <a:srcRect/>
          <a:stretch>
            <a:fillRect/>
          </a:stretch>
        </p:blipFill>
        <p:spPr bwMode="auto">
          <a:xfrm>
            <a:off x="5736039" y="5805264"/>
            <a:ext cx="1596578" cy="75299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266396" cy="673460"/>
            <a:chOff x="0" y="823811"/>
            <a:chExt cx="355196" cy="673460"/>
          </a:xfrm>
        </p:grpSpPr>
        <p:sp>
          <p:nvSpPr>
            <p:cNvPr id="12" name="Rectangle 11">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B9B47BBD-E1EF-4BE3-B3DA-FFBD0DA452EF}"/>
              </a:ext>
            </a:extLst>
          </p:cNvPr>
          <p:cNvSpPr>
            <a:spLocks noGrp="1"/>
          </p:cNvSpPr>
          <p:nvPr>
            <p:ph idx="1"/>
          </p:nvPr>
        </p:nvSpPr>
        <p:spPr>
          <a:xfrm>
            <a:off x="443039" y="2330505"/>
            <a:ext cx="3419569" cy="3979585"/>
          </a:xfrm>
        </p:spPr>
        <p:txBody>
          <a:bodyPr anchor="ctr">
            <a:normAutofit/>
          </a:bodyPr>
          <a:lstStyle/>
          <a:p>
            <a:pPr marL="0" indent="0" algn="ctr">
              <a:buNone/>
            </a:pPr>
            <a:r>
              <a:rPr lang="en-GB" sz="6600" b="1" dirty="0">
                <a:solidFill>
                  <a:srgbClr val="FF0000"/>
                </a:solidFill>
              </a:rPr>
              <a:t>Thank </a:t>
            </a:r>
            <a:r>
              <a:rPr lang="en-GB" sz="6600" b="1" dirty="0" smtClean="0">
                <a:solidFill>
                  <a:srgbClr val="FF0000"/>
                </a:solidFill>
              </a:rPr>
              <a:t>you</a:t>
            </a:r>
            <a:endParaRPr lang="ar-JO" sz="6600" b="1" dirty="0" smtClean="0">
              <a:solidFill>
                <a:srgbClr val="FF0000"/>
              </a:solidFill>
            </a:endParaRPr>
          </a:p>
          <a:p>
            <a:pPr marL="0" indent="0" algn="ctr">
              <a:buNone/>
            </a:pPr>
            <a:r>
              <a:rPr lang="ar-JO" sz="6600" b="1" dirty="0" smtClean="0">
                <a:solidFill>
                  <a:srgbClr val="FF0000"/>
                </a:solidFill>
              </a:rPr>
              <a:t>شكراً</a:t>
            </a:r>
          </a:p>
          <a:p>
            <a:pPr marL="0" indent="0" algn="ctr">
              <a:buNone/>
            </a:pPr>
            <a:endParaRPr lang="en-GB" sz="6600" b="1" dirty="0">
              <a:solidFill>
                <a:srgbClr val="FF0000"/>
              </a:solidFill>
            </a:endParaRPr>
          </a:p>
        </p:txBody>
      </p:sp>
      <p:sp>
        <p:nvSpPr>
          <p:cNvPr id="17" name="Rectangle 16">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CB4C76C5-BE71-43C4-B1ED-1B7B1298B91E}"/>
              </a:ext>
            </a:extLst>
          </p:cNvPr>
          <p:cNvPicPr>
            <a:picLocks noChangeAspect="1"/>
          </p:cNvPicPr>
          <p:nvPr/>
        </p:nvPicPr>
        <p:blipFill rotWithShape="1">
          <a:blip r:embed="rId2"/>
          <a:srcRect l="243" r="3044" b="-2"/>
          <a:stretch/>
        </p:blipFill>
        <p:spPr>
          <a:xfrm>
            <a:off x="4483341" y="799352"/>
            <a:ext cx="4069057" cy="5259296"/>
          </a:xfrm>
          <a:prstGeom prst="rect">
            <a:avLst/>
          </a:prstGeom>
        </p:spPr>
      </p:pic>
      <p:sp>
        <p:nvSpPr>
          <p:cNvPr id="5" name="Heart 4"/>
          <p:cNvSpPr/>
          <p:nvPr/>
        </p:nvSpPr>
        <p:spPr>
          <a:xfrm>
            <a:off x="1835696" y="5517232"/>
            <a:ext cx="609385" cy="54141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35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24744"/>
          </a:xfrm>
          <a:solidFill>
            <a:schemeClr val="accent6">
              <a:lumMod val="40000"/>
              <a:lumOff val="60000"/>
            </a:schemeClr>
          </a:solidFill>
        </p:spPr>
        <p:txBody>
          <a:bodyPr>
            <a:normAutofit fontScale="90000"/>
          </a:bodyPr>
          <a:lstStyle/>
          <a:p>
            <a:r>
              <a:rPr lang="en-US" dirty="0"/>
              <a:t>Examples of hospital policies </a:t>
            </a:r>
            <a:r>
              <a:rPr lang="en-US" dirty="0" smtClean="0"/>
              <a:t/>
            </a:r>
            <a:br>
              <a:rPr lang="en-US" dirty="0" smtClean="0"/>
            </a:br>
            <a:r>
              <a:rPr lang="ar-JO" dirty="0" smtClean="0"/>
              <a:t>أمثلة </a:t>
            </a:r>
            <a:r>
              <a:rPr lang="ar-JO" dirty="0"/>
              <a:t>على سياسات المستشفى</a:t>
            </a:r>
            <a:endParaRPr lang="en-US" dirty="0"/>
          </a:p>
        </p:txBody>
      </p:sp>
      <p:sp>
        <p:nvSpPr>
          <p:cNvPr id="51203" name="Rectangle 3"/>
          <p:cNvSpPr>
            <a:spLocks noGrp="1" noChangeArrowheads="1"/>
          </p:cNvSpPr>
          <p:nvPr>
            <p:ph type="body" idx="1"/>
          </p:nvPr>
        </p:nvSpPr>
        <p:spPr>
          <a:xfrm>
            <a:off x="457200" y="1396151"/>
            <a:ext cx="8229600" cy="5273209"/>
          </a:xfrm>
          <a:solidFill>
            <a:schemeClr val="accent3">
              <a:lumMod val="60000"/>
              <a:lumOff val="40000"/>
            </a:schemeClr>
          </a:solidFill>
        </p:spPr>
        <p:txBody>
          <a:bodyPr>
            <a:normAutofit fontScale="92500" lnSpcReduction="10000"/>
          </a:bodyPr>
          <a:lstStyle/>
          <a:p>
            <a:pPr>
              <a:buFontTx/>
              <a:buNone/>
            </a:pPr>
            <a:r>
              <a:rPr lang="en-US" sz="2800" b="1" u="sng" dirty="0"/>
              <a:t>Policy</a:t>
            </a:r>
            <a:r>
              <a:rPr lang="en-US" sz="2800" b="1" u="sng" dirty="0" smtClean="0"/>
              <a:t>:</a:t>
            </a:r>
            <a:r>
              <a:rPr lang="ar-JO" sz="2800" b="1" u="sng" dirty="0"/>
              <a:t> </a:t>
            </a:r>
            <a:r>
              <a:rPr lang="ar-JO" sz="2800" b="1" u="sng" dirty="0" smtClean="0"/>
              <a:t>سياسة</a:t>
            </a:r>
            <a:r>
              <a:rPr lang="en-US" sz="2800" b="1" u="sng" dirty="0" smtClean="0"/>
              <a:t> </a:t>
            </a:r>
            <a:endParaRPr lang="en-US" sz="2800" dirty="0"/>
          </a:p>
          <a:p>
            <a:r>
              <a:rPr lang="en-GB" sz="2800" dirty="0"/>
              <a:t>Promoting Natural Childbirth</a:t>
            </a:r>
            <a:r>
              <a:rPr lang="en-GB" sz="2800" dirty="0" smtClean="0"/>
              <a:t>.</a:t>
            </a:r>
            <a:r>
              <a:rPr lang="ar-JO" sz="2800" dirty="0"/>
              <a:t> تشجيع الولادة الطبيعية.</a:t>
            </a:r>
            <a:endParaRPr lang="en-GB" sz="2800" dirty="0"/>
          </a:p>
          <a:p>
            <a:r>
              <a:rPr lang="en-GB" sz="2800" dirty="0"/>
              <a:t>Attention to patient safety</a:t>
            </a:r>
            <a:r>
              <a:rPr lang="en-GB" sz="2800" dirty="0" smtClean="0"/>
              <a:t>.</a:t>
            </a:r>
            <a:r>
              <a:rPr lang="ar-JO" sz="2800" dirty="0"/>
              <a:t> الاهتمام بسلامة المريض</a:t>
            </a:r>
            <a:r>
              <a:rPr lang="ar-JO" sz="2800" dirty="0" smtClean="0"/>
              <a:t>.</a:t>
            </a:r>
            <a:r>
              <a:rPr lang="en-US" sz="2800" dirty="0" smtClean="0"/>
              <a:t> </a:t>
            </a:r>
            <a:endParaRPr lang="en-US" sz="2800" dirty="0"/>
          </a:p>
          <a:p>
            <a:r>
              <a:rPr lang="en-US" sz="2800" dirty="0"/>
              <a:t>Medication shall be administered by a qualified registered nurse only upon a written physician’s order</a:t>
            </a:r>
            <a:r>
              <a:rPr lang="en-US" sz="2800" dirty="0" smtClean="0"/>
              <a:t>.</a:t>
            </a:r>
            <a:r>
              <a:rPr lang="ar-JO" sz="2800" dirty="0"/>
              <a:t> يجب أن تدار الأدوية من قبل ممرضة مسجلة مؤهلة فقط بأمر كتابي من الطبيب</a:t>
            </a:r>
            <a:r>
              <a:rPr lang="ar-JO" sz="2800" dirty="0" smtClean="0"/>
              <a:t>.</a:t>
            </a:r>
            <a:r>
              <a:rPr lang="en-US" sz="2800" dirty="0" smtClean="0"/>
              <a:t> </a:t>
            </a:r>
            <a:endParaRPr lang="en-US" sz="2800" dirty="0"/>
          </a:p>
          <a:p>
            <a:r>
              <a:rPr lang="en-US" sz="2800" dirty="0"/>
              <a:t>Employee should provide three months notice before terminating his/her </a:t>
            </a:r>
            <a:r>
              <a:rPr lang="en-US" sz="2800" dirty="0" smtClean="0"/>
              <a:t>contract</a:t>
            </a:r>
            <a:r>
              <a:rPr lang="ar-JO" sz="2800" dirty="0"/>
              <a:t>يجب على الموظف تقديم إشعار لمدة ثلاثة أشهر قبل إنهاء عقده</a:t>
            </a:r>
            <a:endParaRPr lang="en-US" sz="2800" dirty="0"/>
          </a:p>
          <a:p>
            <a:r>
              <a:rPr lang="en-US" sz="2800" dirty="0"/>
              <a:t>Employer should give the employee a month notice before terminating his/her </a:t>
            </a:r>
            <a:r>
              <a:rPr lang="en-US" sz="2800" dirty="0" smtClean="0"/>
              <a:t>contract</a:t>
            </a:r>
          </a:p>
          <a:p>
            <a:r>
              <a:rPr lang="ar-JO" sz="2800" dirty="0"/>
              <a:t>يجب على صاحب العمل إخطار الموظف قبل شهر من إنهاء عقده</a:t>
            </a:r>
            <a:endParaRPr lang="en-US" sz="28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dirty="0"/>
              <a:t>Procedure</a:t>
            </a:r>
            <a:r>
              <a:rPr lang="en-US" b="1" dirty="0" smtClean="0"/>
              <a:t>? </a:t>
            </a:r>
            <a:r>
              <a:rPr lang="ar-JO" b="1" dirty="0" smtClean="0"/>
              <a:t>الاجراءات</a:t>
            </a:r>
            <a:r>
              <a:rPr lang="en-US" b="1" dirty="0"/>
              <a:t/>
            </a:r>
            <a:br>
              <a:rPr lang="en-US" b="1" dirty="0"/>
            </a:br>
            <a:endParaRPr lang="en-US" dirty="0"/>
          </a:p>
        </p:txBody>
      </p:sp>
      <p:sp>
        <p:nvSpPr>
          <p:cNvPr id="3" name="Content Placeholder 2"/>
          <p:cNvSpPr>
            <a:spLocks noGrp="1"/>
          </p:cNvSpPr>
          <p:nvPr>
            <p:ph idx="1"/>
          </p:nvPr>
        </p:nvSpPr>
        <p:spPr/>
        <p:txBody>
          <a:bodyPr>
            <a:normAutofit lnSpcReduction="10000"/>
          </a:bodyPr>
          <a:lstStyle/>
          <a:p>
            <a:pPr>
              <a:buNone/>
            </a:pPr>
            <a:r>
              <a:rPr lang="en-US" b="1" i="1" dirty="0"/>
              <a:t>Procedure:</a:t>
            </a:r>
            <a:r>
              <a:rPr lang="en-US" dirty="0"/>
              <a:t> The desired</a:t>
            </a:r>
            <a:r>
              <a:rPr lang="en-US" b="1" dirty="0">
                <a:solidFill>
                  <a:srgbClr val="FF0000"/>
                </a:solidFill>
              </a:rPr>
              <a:t>, intentional action steps </a:t>
            </a:r>
            <a:r>
              <a:rPr lang="en-US" dirty="0"/>
              <a:t>to be taken by specified persons to achieve a certain objective in a defined set of circumstances.</a:t>
            </a:r>
          </a:p>
          <a:p>
            <a:pPr>
              <a:buNone/>
            </a:pPr>
            <a:r>
              <a:rPr lang="en-US" dirty="0"/>
              <a:t>i.e. How to carry out the policy!</a:t>
            </a:r>
          </a:p>
          <a:p>
            <a:pPr>
              <a:buNone/>
            </a:pPr>
            <a:r>
              <a:rPr lang="ar-JO" b="1" i="1" dirty="0"/>
              <a:t>الإجراء: خطوات العمل المرغوبة والمقصودة التي يجب أن يتخذها أشخاص محددون لتحقيق هدف معين في مجموعة محددة من الظروف.</a:t>
            </a:r>
          </a:p>
          <a:p>
            <a:pPr>
              <a:buNone/>
            </a:pPr>
            <a:r>
              <a:rPr lang="ar-JO" b="1" i="1" dirty="0"/>
              <a:t>أي كيف تنفذ السياسة!</a:t>
            </a:r>
            <a:endParaRPr lang="en-US"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FA2D4-C937-4FF8-AA69-762B6563578F}"/>
              </a:ext>
            </a:extLst>
          </p:cNvPr>
          <p:cNvSpPr>
            <a:spLocks noGrp="1"/>
          </p:cNvSpPr>
          <p:nvPr>
            <p:ph type="title"/>
          </p:nvPr>
        </p:nvSpPr>
        <p:spPr>
          <a:xfrm>
            <a:off x="467544" y="188640"/>
            <a:ext cx="8229600" cy="1143000"/>
          </a:xfrm>
        </p:spPr>
        <p:txBody>
          <a:bodyPr>
            <a:normAutofit fontScale="90000"/>
          </a:bodyPr>
          <a:lstStyle/>
          <a:p>
            <a:r>
              <a:rPr lang="en-GB" dirty="0"/>
              <a:t>Policy </a:t>
            </a:r>
            <a:r>
              <a:rPr lang="en-GB" dirty="0" err="1"/>
              <a:t>vs</a:t>
            </a:r>
            <a:r>
              <a:rPr lang="en-GB" dirty="0"/>
              <a:t> </a:t>
            </a:r>
            <a:r>
              <a:rPr lang="en-GB" dirty="0" smtClean="0"/>
              <a:t>procedure</a:t>
            </a:r>
            <a:r>
              <a:rPr lang="ar-JO" dirty="0"/>
              <a:t/>
            </a:r>
            <a:br>
              <a:rPr lang="ar-JO" dirty="0"/>
            </a:br>
            <a:r>
              <a:rPr lang="ar-JO" dirty="0"/>
              <a:t>السياسة مقابل الإجراء</a:t>
            </a:r>
            <a:endParaRPr lang="en-GB" dirty="0"/>
          </a:p>
        </p:txBody>
      </p:sp>
      <p:graphicFrame>
        <p:nvGraphicFramePr>
          <p:cNvPr id="5" name="Diagram 4">
            <a:extLst>
              <a:ext uri="{FF2B5EF4-FFF2-40B4-BE49-F238E27FC236}">
                <a16:creationId xmlns="" xmlns:a16="http://schemas.microsoft.com/office/drawing/2014/main" id="{CB7C8D02-BF92-45EC-935B-176E0B9C3C24}"/>
              </a:ext>
            </a:extLst>
          </p:cNvPr>
          <p:cNvGraphicFramePr/>
          <p:nvPr>
            <p:extLst>
              <p:ext uri="{D42A27DB-BD31-4B8C-83A1-F6EECF244321}">
                <p14:modId xmlns:p14="http://schemas.microsoft.com/office/powerpoint/2010/main" val="1900685459"/>
              </p:ext>
            </p:extLst>
          </p:nvPr>
        </p:nvGraphicFramePr>
        <p:xfrm>
          <a:off x="457200" y="1417638"/>
          <a:ext cx="8507288" cy="5107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2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B3B38697-962D-4696-B7F7-EAD5374E3268}"/>
              </a:ext>
            </a:extLst>
          </p:cNvPr>
          <p:cNvGraphicFramePr>
            <a:graphicFrameLocks noGrp="1"/>
          </p:cNvGraphicFramePr>
          <p:nvPr>
            <p:ph idx="1"/>
            <p:extLst>
              <p:ext uri="{D42A27DB-BD31-4B8C-83A1-F6EECF244321}">
                <p14:modId xmlns:p14="http://schemas.microsoft.com/office/powerpoint/2010/main" val="3850790293"/>
              </p:ext>
            </p:extLst>
          </p:nvPr>
        </p:nvGraphicFramePr>
        <p:xfrm>
          <a:off x="107504" y="260648"/>
          <a:ext cx="892899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97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F1EEFE6-B0AA-4C4F-8A74-47E4E8CC7702}"/>
              </a:ext>
            </a:extLst>
          </p:cNvPr>
          <p:cNvSpPr>
            <a:spLocks noGrp="1"/>
          </p:cNvSpPr>
          <p:nvPr>
            <p:ph idx="1"/>
          </p:nvPr>
        </p:nvSpPr>
        <p:spPr>
          <a:xfrm>
            <a:off x="457200" y="3501008"/>
            <a:ext cx="8147248" cy="3129211"/>
          </a:xfrm>
          <a:solidFill>
            <a:schemeClr val="accent4">
              <a:lumMod val="20000"/>
              <a:lumOff val="80000"/>
            </a:schemeClr>
          </a:solidFill>
        </p:spPr>
        <p:txBody>
          <a:bodyPr>
            <a:normAutofit fontScale="85000" lnSpcReduction="20000"/>
          </a:bodyPr>
          <a:lstStyle/>
          <a:p>
            <a:pPr>
              <a:buNone/>
            </a:pPr>
            <a:r>
              <a:rPr lang="en-US" b="1" i="1" dirty="0"/>
              <a:t>Guideline:</a:t>
            </a:r>
            <a:r>
              <a:rPr lang="en-US" b="1" dirty="0"/>
              <a:t> </a:t>
            </a:r>
            <a:r>
              <a:rPr lang="en-US" dirty="0"/>
              <a:t>Recommended actions for </a:t>
            </a:r>
            <a:r>
              <a:rPr lang="en-US" b="1" dirty="0">
                <a:solidFill>
                  <a:srgbClr val="FF0000"/>
                </a:solidFill>
              </a:rPr>
              <a:t>a specific situation or type of case. </a:t>
            </a:r>
            <a:endParaRPr lang="ar-JO" b="1" dirty="0" smtClean="0">
              <a:solidFill>
                <a:srgbClr val="FF0000"/>
              </a:solidFill>
            </a:endParaRPr>
          </a:p>
          <a:p>
            <a:pPr>
              <a:buNone/>
            </a:pPr>
            <a:r>
              <a:rPr lang="ar-JO" b="1" dirty="0">
                <a:solidFill>
                  <a:srgbClr val="FF0000"/>
                </a:solidFill>
              </a:rPr>
              <a:t>إرشادات: الإجراءات الموصى بها لحالة أو نوع معين من الحالات.</a:t>
            </a:r>
            <a:endParaRPr lang="en-US" b="1" dirty="0" smtClean="0">
              <a:solidFill>
                <a:srgbClr val="FF0000"/>
              </a:solidFill>
            </a:endParaRPr>
          </a:p>
          <a:p>
            <a:pPr>
              <a:buNone/>
            </a:pPr>
            <a:r>
              <a:rPr lang="en-US" dirty="0"/>
              <a:t>For example, </a:t>
            </a:r>
            <a:r>
              <a:rPr lang="en-US" dirty="0" smtClean="0"/>
              <a:t>A </a:t>
            </a:r>
            <a:r>
              <a:rPr lang="en-US" dirty="0"/>
              <a:t>clinical practice guideline </a:t>
            </a:r>
            <a:r>
              <a:rPr lang="en-US" dirty="0" smtClean="0"/>
              <a:t>that outline </a:t>
            </a:r>
            <a:r>
              <a:rPr lang="en-US" dirty="0"/>
              <a:t>blood-testing practices for patients who are taking anticoagulants</a:t>
            </a:r>
            <a:r>
              <a:rPr lang="en-US" dirty="0" smtClean="0"/>
              <a:t>.</a:t>
            </a:r>
            <a:endParaRPr lang="ar-JO" dirty="0" smtClean="0"/>
          </a:p>
          <a:p>
            <a:pPr>
              <a:buNone/>
            </a:pPr>
            <a:r>
              <a:rPr lang="ar-JO" dirty="0"/>
              <a:t>على سبيل المثال ، دليل الممارسة السريرية الذي يحدد ممارسات فحص الدم للمرضى الذين يتناولون مضادات التخثر.</a:t>
            </a:r>
            <a:endParaRPr lang="en-US" dirty="0"/>
          </a:p>
          <a:p>
            <a:endParaRPr lang="en-GB" dirty="0"/>
          </a:p>
        </p:txBody>
      </p:sp>
      <p:sp>
        <p:nvSpPr>
          <p:cNvPr id="4" name="TextBox 3">
            <a:extLst>
              <a:ext uri="{FF2B5EF4-FFF2-40B4-BE49-F238E27FC236}">
                <a16:creationId xmlns="" xmlns:a16="http://schemas.microsoft.com/office/drawing/2014/main" id="{E760D0DA-B506-4C1E-BE37-D4777C1B7C8B}"/>
              </a:ext>
            </a:extLst>
          </p:cNvPr>
          <p:cNvSpPr txBox="1"/>
          <p:nvPr/>
        </p:nvSpPr>
        <p:spPr>
          <a:xfrm>
            <a:off x="479304" y="318135"/>
            <a:ext cx="8125144" cy="3046988"/>
          </a:xfrm>
          <a:prstGeom prst="rect">
            <a:avLst/>
          </a:prstGeom>
          <a:solidFill>
            <a:schemeClr val="accent5">
              <a:lumMod val="20000"/>
              <a:lumOff val="80000"/>
            </a:schemeClr>
          </a:solidFill>
        </p:spPr>
        <p:txBody>
          <a:bodyPr wrap="square" rtlCol="0">
            <a:spAutoFit/>
          </a:bodyPr>
          <a:lstStyle/>
          <a:p>
            <a:pPr>
              <a:buNone/>
            </a:pPr>
            <a:r>
              <a:rPr lang="en-US" sz="2400" b="1" i="1" dirty="0"/>
              <a:t>Protocol: </a:t>
            </a:r>
            <a:r>
              <a:rPr lang="en-US" sz="2400" b="1" dirty="0"/>
              <a:t>Synonymous with procedure. Often used when describing </a:t>
            </a:r>
            <a:r>
              <a:rPr lang="en-US" sz="2400" b="1" dirty="0">
                <a:solidFill>
                  <a:srgbClr val="FF0000"/>
                </a:solidFill>
              </a:rPr>
              <a:t>clinical patient care-related interventions</a:t>
            </a:r>
            <a:r>
              <a:rPr lang="en-US" sz="2400" b="1" dirty="0" smtClean="0"/>
              <a:t>.</a:t>
            </a:r>
            <a:r>
              <a:rPr lang="ar-JO" sz="2400" b="1" dirty="0"/>
              <a:t> البروتوكول: مرادف للإجراء. غالبًا ما تستخدم عند وصف التدخلات السريرية المتعلقة برعاية المريض.</a:t>
            </a:r>
            <a:endParaRPr lang="en-US" sz="2400" b="1" dirty="0"/>
          </a:p>
          <a:p>
            <a:pPr>
              <a:buNone/>
            </a:pPr>
            <a:r>
              <a:rPr lang="en-US" sz="2400" b="1" dirty="0"/>
              <a:t> For example, a chemotherapy protocol or protocol to quality healthcare delivery</a:t>
            </a:r>
            <a:r>
              <a:rPr lang="en-US" sz="2400" b="1" dirty="0" smtClean="0"/>
              <a:t>.</a:t>
            </a:r>
            <a:endParaRPr lang="ar-JO" sz="2400" b="1" dirty="0" smtClean="0"/>
          </a:p>
          <a:p>
            <a:pPr>
              <a:buNone/>
            </a:pPr>
            <a:r>
              <a:rPr lang="ar-JO" sz="2400" b="1" dirty="0"/>
              <a:t>على سبيل المثال ، بروتوكول أو بروتوكول للعلاج الكيميائي لتقديم رعاية صحية عالية الجودة.</a:t>
            </a:r>
            <a:endParaRPr lang="en-US" sz="2400" b="1" dirty="0"/>
          </a:p>
        </p:txBody>
      </p:sp>
    </p:spTree>
    <p:extLst>
      <p:ext uri="{BB962C8B-B14F-4D97-AF65-F5344CB8AC3E}">
        <p14:creationId xmlns:p14="http://schemas.microsoft.com/office/powerpoint/2010/main" val="2351610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352" y="188640"/>
            <a:ext cx="8579296" cy="720080"/>
          </a:xfrm>
          <a:solidFill>
            <a:schemeClr val="accent3">
              <a:lumMod val="40000"/>
              <a:lumOff val="60000"/>
            </a:schemeClr>
          </a:solidFill>
        </p:spPr>
        <p:txBody>
          <a:bodyPr>
            <a:normAutofit fontScale="90000"/>
          </a:bodyPr>
          <a:lstStyle/>
          <a:p>
            <a:r>
              <a:rPr lang="en-US" sz="2800" b="1" dirty="0" smtClean="0"/>
              <a:t>The </a:t>
            </a:r>
            <a:r>
              <a:rPr lang="en-US" sz="2800" b="1" dirty="0"/>
              <a:t>Purpose of Policies and Procedures</a:t>
            </a:r>
            <a:br>
              <a:rPr lang="en-US" sz="2800" b="1" dirty="0"/>
            </a:br>
            <a:r>
              <a:rPr lang="ar-JO" sz="2800" b="1" dirty="0"/>
              <a:t>الغرض من السياسات والإجراءات</a:t>
            </a:r>
            <a:endParaRPr lang="en-US" sz="2800" dirty="0"/>
          </a:p>
        </p:txBody>
      </p:sp>
      <p:sp>
        <p:nvSpPr>
          <p:cNvPr id="3" name="Content Placeholder 2"/>
          <p:cNvSpPr>
            <a:spLocks noGrp="1"/>
          </p:cNvSpPr>
          <p:nvPr>
            <p:ph idx="1"/>
          </p:nvPr>
        </p:nvSpPr>
        <p:spPr>
          <a:xfrm>
            <a:off x="107504" y="1124744"/>
            <a:ext cx="9036496" cy="5733256"/>
          </a:xfrm>
          <a:solidFill>
            <a:schemeClr val="accent4">
              <a:lumMod val="20000"/>
              <a:lumOff val="80000"/>
            </a:schemeClr>
          </a:solidFill>
        </p:spPr>
        <p:txBody>
          <a:bodyPr>
            <a:noAutofit/>
          </a:bodyPr>
          <a:lstStyle/>
          <a:p>
            <a:pPr marL="514350" indent="-514350">
              <a:buNone/>
            </a:pPr>
            <a:r>
              <a:rPr lang="en-US" sz="2000" b="1" dirty="0">
                <a:solidFill>
                  <a:srgbClr val="FF0000"/>
                </a:solidFill>
              </a:rPr>
              <a:t>Formalized, written policies and procedures fulfill a number of important </a:t>
            </a:r>
            <a:r>
              <a:rPr lang="en-US" sz="2000" b="1" dirty="0" smtClean="0">
                <a:solidFill>
                  <a:srgbClr val="FF0000"/>
                </a:solidFill>
              </a:rPr>
              <a:t>purposes:</a:t>
            </a:r>
            <a:r>
              <a:rPr lang="ar-JO" sz="2000" b="1" dirty="0">
                <a:solidFill>
                  <a:srgbClr val="FF0000"/>
                </a:solidFill>
              </a:rPr>
              <a:t>تحقق السياسات والإجراءات الرسمية والمكتوبة عددًا من الأغراض المهمة</a:t>
            </a:r>
            <a:r>
              <a:rPr lang="ar-JO" sz="2000" b="1" dirty="0" smtClean="0">
                <a:solidFill>
                  <a:srgbClr val="FF0000"/>
                </a:solidFill>
              </a:rPr>
              <a:t>: </a:t>
            </a:r>
            <a:endParaRPr lang="en-US" sz="2000" b="1" dirty="0">
              <a:solidFill>
                <a:srgbClr val="FF0000"/>
              </a:solidFill>
            </a:endParaRPr>
          </a:p>
          <a:p>
            <a:pPr marL="514350" indent="-514350">
              <a:buFont typeface="+mj-lt"/>
              <a:buAutoNum type="arabicPeriod"/>
            </a:pPr>
            <a:r>
              <a:rPr lang="en-US" sz="2000" b="1" dirty="0"/>
              <a:t>Ensure adherence with recognized professional practices </a:t>
            </a:r>
            <a:r>
              <a:rPr lang="en-US" sz="2000" b="1" dirty="0" smtClean="0"/>
              <a:t>therefore </a:t>
            </a:r>
            <a:r>
              <a:rPr lang="en-US" sz="2000" b="1" dirty="0"/>
              <a:t>reducing practice </a:t>
            </a:r>
            <a:r>
              <a:rPr lang="en-US" sz="2000" b="1" dirty="0" smtClean="0"/>
              <a:t>variation </a:t>
            </a:r>
            <a:r>
              <a:rPr lang="en-GB" sz="2000" b="1" dirty="0" smtClean="0"/>
              <a:t>(standardization)</a:t>
            </a:r>
            <a:r>
              <a:rPr lang="en-US" sz="2000" b="1" dirty="0" smtClean="0"/>
              <a:t>.</a:t>
            </a:r>
            <a:r>
              <a:rPr lang="ar-JO" sz="2000" b="1" dirty="0"/>
              <a:t/>
            </a:r>
            <a:br>
              <a:rPr lang="ar-JO" sz="2000" b="1" dirty="0"/>
            </a:br>
            <a:r>
              <a:rPr lang="ar-JO" sz="2000" b="1" dirty="0"/>
              <a:t>ضمان الالتزام بالممارسات المهنية المعترف بها وبالتالي تقليل تنوع الممارسات (التوحيد القياسي).</a:t>
            </a:r>
            <a:endParaRPr lang="en-US" sz="2000" b="1" dirty="0"/>
          </a:p>
          <a:p>
            <a:pPr marL="514350" indent="-514350">
              <a:buFont typeface="+mj-lt"/>
              <a:buAutoNum type="arabicPeriod"/>
            </a:pPr>
            <a:r>
              <a:rPr lang="en-US" sz="2000" b="1" dirty="0"/>
              <a:t>Promote compliance with regulations. (i.e. All policies and procedures should not contradict with the government rules and regulations and MOH policies and procedures</a:t>
            </a:r>
            <a:r>
              <a:rPr lang="en-US" sz="2000" b="1" dirty="0" smtClean="0"/>
              <a:t>).</a:t>
            </a:r>
            <a:r>
              <a:rPr lang="ar-JO" sz="2000" b="1" dirty="0"/>
              <a:t/>
            </a:r>
            <a:br>
              <a:rPr lang="ar-JO" sz="2000" b="1" dirty="0"/>
            </a:br>
            <a:r>
              <a:rPr lang="ar-JO" sz="2000" b="1" dirty="0"/>
              <a:t>تعزيز الامتثال للوائح. (أي يجب ألا تتعارض جميع السياسات والإجراءات مع القواعد واللوائح الحكومية وسياسات وإجراءات وزارة الصحة).</a:t>
            </a:r>
            <a:endParaRPr lang="en-US" sz="2000" b="1" dirty="0"/>
          </a:p>
          <a:p>
            <a:pPr marL="514350" indent="-514350">
              <a:buFont typeface="+mj-lt"/>
              <a:buAutoNum type="arabicPeriod"/>
            </a:pPr>
            <a:r>
              <a:rPr lang="en-US" sz="2000" b="1" dirty="0"/>
              <a:t>Can be used to ensure adherence to the  accreditation </a:t>
            </a:r>
            <a:r>
              <a:rPr lang="en-US" sz="2000" b="1" dirty="0" smtClean="0"/>
              <a:t>requirements</a:t>
            </a:r>
            <a:r>
              <a:rPr lang="ar-JO" sz="2000" b="1" dirty="0"/>
              <a:t/>
            </a:r>
            <a:br>
              <a:rPr lang="ar-JO" sz="2000" b="1" dirty="0"/>
            </a:br>
            <a:r>
              <a:rPr lang="ar-JO" sz="2000" b="1" dirty="0"/>
              <a:t>يمكن استخدامها لضمان الالتزام بمتطلبات الاعتماد</a:t>
            </a:r>
            <a:endParaRPr lang="en-US" sz="2000" b="1" dirty="0"/>
          </a:p>
          <a:p>
            <a:pPr marL="514350" indent="-514350">
              <a:buFont typeface="+mj-lt"/>
              <a:buAutoNum type="arabicPeriod"/>
            </a:pPr>
            <a:r>
              <a:rPr lang="en-GB" sz="2000" b="1" dirty="0" smtClean="0"/>
              <a:t>Help </a:t>
            </a:r>
            <a:r>
              <a:rPr lang="en-US" sz="2000" b="1" dirty="0"/>
              <a:t>staff</a:t>
            </a:r>
            <a:r>
              <a:rPr lang="en-GB" sz="2000" b="1" dirty="0"/>
              <a:t> understand their roles and responsibilities within the organization</a:t>
            </a:r>
            <a:r>
              <a:rPr lang="en-US" sz="2000" b="1" dirty="0"/>
              <a:t>. particularly new personnel</a:t>
            </a:r>
            <a:r>
              <a:rPr lang="en-US" sz="2000" b="1" dirty="0" smtClean="0"/>
              <a:t>.</a:t>
            </a:r>
            <a:r>
              <a:rPr lang="ar-JO" sz="2000" b="1" dirty="0"/>
              <a:t/>
            </a:r>
            <a:br>
              <a:rPr lang="ar-JO" sz="2000" b="1" dirty="0"/>
            </a:br>
            <a:r>
              <a:rPr lang="ar-JO" sz="2000" b="1" dirty="0"/>
              <a:t>ساعد الموظفين على فهم أدوارهم ومسؤولياتهم داخل المنظمة. الموظفين الجدد بشكل خاص.</a:t>
            </a:r>
            <a:endParaRPr lang="en-US" sz="2000" b="1" dirty="0"/>
          </a:p>
          <a:p>
            <a:pPr marL="514350" indent="-514350">
              <a:buFont typeface="+mj-lt"/>
              <a:buAutoNum type="arabicPeriod"/>
            </a:pPr>
            <a:r>
              <a:rPr lang="en-US" sz="2000" b="1" dirty="0"/>
              <a:t>Reduce reliance on memory, which has been shown to be a major source of human </a:t>
            </a:r>
            <a:r>
              <a:rPr lang="en-US" sz="2000" b="1" dirty="0" smtClean="0"/>
              <a:t>errors.</a:t>
            </a:r>
            <a:r>
              <a:rPr lang="ar-JO" sz="2000" b="1" dirty="0"/>
              <a:t>  </a:t>
            </a:r>
            <a:r>
              <a:rPr lang="ar-JO" sz="2000" b="1" dirty="0" smtClean="0"/>
              <a:t> تقليل </a:t>
            </a:r>
            <a:r>
              <a:rPr lang="ar-JO" sz="2000" b="1" dirty="0"/>
              <a:t>الاعتماد على الذاكرة ، والتي ثبت أنها مصدر رئيسي للأخطاء البشرية.</a:t>
            </a:r>
            <a:endParaRPr lang="en-US" sz="2000" b="1" dirty="0"/>
          </a:p>
          <a:p>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2" ma:contentTypeDescription="Create a new document." ma:contentTypeScope="" ma:versionID="2f94e754527fe78e1de30ed3cca51445">
  <xsd:schema xmlns:xsd="http://www.w3.org/2001/XMLSchema" xmlns:xs="http://www.w3.org/2001/XMLSchema" xmlns:p="http://schemas.microsoft.com/office/2006/metadata/properties" xmlns:ns2="fc516222-088f-486e-bbf3-ebdc6d995d82" targetNamespace="http://schemas.microsoft.com/office/2006/metadata/properties" ma:root="true" ma:fieldsID="a0dd503e1c4dc224bbdbf493c39156e8" ns2:_="">
    <xsd:import namespace="fc516222-088f-486e-bbf3-ebdc6d995d8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23BB6C-9DDA-4050-BA35-A427DF6897E1}">
  <ds:schemaRefs>
    <ds:schemaRef ds:uri="http://schemas.microsoft.com/sharepoint/v3/contenttype/forms"/>
  </ds:schemaRefs>
</ds:datastoreItem>
</file>

<file path=customXml/itemProps2.xml><?xml version="1.0" encoding="utf-8"?>
<ds:datastoreItem xmlns:ds="http://schemas.openxmlformats.org/officeDocument/2006/customXml" ds:itemID="{A049CA40-E603-43CE-9DF0-A1D5FEB8F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16222-088f-486e-bbf3-ebdc6d995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7C6609-55EB-4575-9E07-A2A6A9E736E2}">
  <ds:schemaRefs>
    <ds:schemaRef ds:uri="http://purl.org/dc/elements/1.1/"/>
    <ds:schemaRef ds:uri="http://www.w3.org/XML/1998/namespace"/>
    <ds:schemaRef ds:uri="fc516222-088f-486e-bbf3-ebdc6d995d82"/>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177</TotalTime>
  <Words>1985</Words>
  <Application>Microsoft Office PowerPoint</Application>
  <PresentationFormat>On-screen Show (4:3)</PresentationFormat>
  <Paragraphs>216</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Aharoni</vt:lpstr>
      <vt:lpstr>Arial</vt:lpstr>
      <vt:lpstr>Calibri</vt:lpstr>
      <vt:lpstr>Times New Roman</vt:lpstr>
      <vt:lpstr>Wingdings</vt:lpstr>
      <vt:lpstr>Office Theme</vt:lpstr>
      <vt:lpstr>Health policies and procedures for Healthcare Organisations السياسات والإجراءات الصحية لمنظمات الرعاية الصحية</vt:lpstr>
      <vt:lpstr>Introduction مقدمة </vt:lpstr>
      <vt:lpstr>What is a policy? ما هي السياسة؟</vt:lpstr>
      <vt:lpstr>Examples of hospital policies  أمثلة على سياسات المستشفى</vt:lpstr>
      <vt:lpstr>Procedure? الاجراءات </vt:lpstr>
      <vt:lpstr>Policy vs procedure السياسة مقابل الإجراء</vt:lpstr>
      <vt:lpstr>PowerPoint Presentation</vt:lpstr>
      <vt:lpstr>PowerPoint Presentation</vt:lpstr>
      <vt:lpstr>The Purpose of Policies and Procedures الغرض من السياسات والإجراءات</vt:lpstr>
      <vt:lpstr>Types of hospital policies and procedures أنواع سياسات وإجراءات المستشفى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Responsibility المسئولية </vt:lpstr>
      <vt:lpstr>How Do You Formulate or Write a Policy? كيف تصوغ أو تكتب سياسة؟</vt:lpstr>
      <vt:lpstr> How Do You Formulate or Write a Policy? كيف تصوغ أو تكتب سياسة؟</vt:lpstr>
      <vt:lpstr>P &amp;P writing</vt:lpstr>
      <vt:lpstr>PowerPoint Presentation</vt:lpstr>
      <vt:lpstr>PowerPoint Presentation</vt:lpstr>
      <vt:lpstr>PowerPoint Presentation</vt:lpstr>
      <vt:lpstr>PowerPoint Presentation</vt:lpstr>
      <vt:lpstr>PowerPoint Presentation</vt:lpstr>
      <vt:lpstr>Familiarisation and actual practice التآلف والممارسة الفعلية</vt:lpstr>
      <vt:lpstr>Monitoringيراقب </vt:lpstr>
      <vt:lpstr>Policy Analysisتحليل السياسات </vt:lpstr>
      <vt:lpstr>Policy Terminationإنهاء السياسة </vt:lpstr>
      <vt:lpstr>Electronic Policy Librariesمكتبات السياسة الإلكترونية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policies and procedures for Healthcare Organisations</dc:title>
  <dc:creator>Judah, Hassan</dc:creator>
  <cp:lastModifiedBy>user</cp:lastModifiedBy>
  <cp:revision>24</cp:revision>
  <dcterms:created xsi:type="dcterms:W3CDTF">2020-04-01T22:36:55Z</dcterms:created>
  <dcterms:modified xsi:type="dcterms:W3CDTF">2022-06-07T18:58:54Z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