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6" r:id="rId5"/>
    <p:sldId id="294" r:id="rId6"/>
    <p:sldId id="288" r:id="rId7"/>
    <p:sldId id="295" r:id="rId8"/>
    <p:sldId id="299" r:id="rId9"/>
    <p:sldId id="318" r:id="rId10"/>
    <p:sldId id="317" r:id="rId11"/>
    <p:sldId id="296" r:id="rId12"/>
    <p:sldId id="297" r:id="rId13"/>
    <p:sldId id="298" r:id="rId14"/>
    <p:sldId id="300" r:id="rId15"/>
    <p:sldId id="301" r:id="rId16"/>
    <p:sldId id="302" r:id="rId17"/>
    <p:sldId id="303" r:id="rId18"/>
    <p:sldId id="304" r:id="rId19"/>
    <p:sldId id="305" r:id="rId20"/>
    <p:sldId id="316" r:id="rId21"/>
    <p:sldId id="306" r:id="rId22"/>
    <p:sldId id="319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274" autoAdjust="0"/>
  </p:normalViewPr>
  <p:slideViewPr>
    <p:cSldViewPr snapToGrid="0">
      <p:cViewPr varScale="1">
        <p:scale>
          <a:sx n="86" d="100"/>
          <a:sy n="86" d="100"/>
        </p:scale>
        <p:origin x="114" y="20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5/2/2023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5/2/2023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5/2/2023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5/2/2023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5/2/2023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ti.bmj.com/content/78/suppl_1/i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405557" y="3051682"/>
            <a:ext cx="5645620" cy="1036992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Dr. Israa Al-Rawashdeh </a:t>
            </a:r>
            <a:r>
              <a:rPr lang="en-US" sz="2400" dirty="0" err="1"/>
              <a:t>MD,MPH,PhD</a:t>
            </a:r>
            <a:endParaRPr lang="en-US" sz="2400" dirty="0"/>
          </a:p>
          <a:p>
            <a:r>
              <a:rPr lang="en-US" sz="2400" dirty="0"/>
              <a:t>Faculty of Medicine</a:t>
            </a:r>
          </a:p>
          <a:p>
            <a:r>
              <a:rPr lang="en-US" sz="2400" dirty="0"/>
              <a:t>Mutah University</a:t>
            </a:r>
          </a:p>
          <a:p>
            <a:r>
              <a:rPr lang="en-US" sz="2400" dirty="0"/>
              <a:t>2023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63486" y="242695"/>
            <a:ext cx="9683643" cy="2509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Sexually transmitted infections</a:t>
            </a:r>
            <a:br>
              <a:rPr lang="en-US" dirty="0" smtClean="0"/>
            </a:br>
            <a:r>
              <a:rPr lang="en-US" dirty="0" smtClean="0"/>
              <a:t>(Public Health Perspective)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331" t="20834" r="7833" b="5208"/>
          <a:stretch/>
        </p:blipFill>
        <p:spPr>
          <a:xfrm>
            <a:off x="1524000" y="648138"/>
            <a:ext cx="8724901" cy="568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8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783239"/>
          </a:xfrm>
        </p:spPr>
        <p:txBody>
          <a:bodyPr/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062" y="993734"/>
            <a:ext cx="11094938" cy="47244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1"/>
            <a:r>
              <a:rPr lang="en-US" sz="3200" dirty="0" smtClean="0"/>
              <a:t>300 million women have an HPV infection, the primary cause of cervical cancer.</a:t>
            </a:r>
          </a:p>
          <a:p>
            <a:pPr lvl="1"/>
            <a:r>
              <a:rPr lang="en-US" sz="3200" dirty="0" smtClean="0"/>
              <a:t> </a:t>
            </a:r>
            <a:r>
              <a:rPr lang="en-US" sz="3200" dirty="0"/>
              <a:t>An estimated 240 million people are living with chronic hepatitis B globally.</a:t>
            </a:r>
          </a:p>
          <a:p>
            <a:pPr marL="457200" lvl="1" indent="0">
              <a:buNone/>
            </a:pP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Both HPV and hepatitis B infections are preventable with vaccination.</a:t>
            </a:r>
            <a:endParaRPr lang="en-US" sz="3200" dirty="0"/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2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195" y="365127"/>
            <a:ext cx="8255155" cy="473074"/>
          </a:xfrm>
        </p:spPr>
        <p:txBody>
          <a:bodyPr>
            <a:normAutofit fontScale="90000"/>
          </a:bodyPr>
          <a:lstStyle/>
          <a:p>
            <a:r>
              <a:rPr lang="en-US" dirty="0"/>
              <a:t>Sexually Transmitted </a:t>
            </a:r>
            <a:r>
              <a:rPr lang="en-US" dirty="0" smtClean="0"/>
              <a:t>Infections:</a:t>
            </a:r>
            <a:br>
              <a:rPr lang="en-US" dirty="0" smtClean="0"/>
            </a:br>
            <a:r>
              <a:rPr lang="en-US" dirty="0" smtClean="0"/>
              <a:t>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783" y="990601"/>
            <a:ext cx="9274628" cy="5186363"/>
          </a:xfrm>
        </p:spPr>
        <p:txBody>
          <a:bodyPr>
            <a:normAutofit/>
          </a:bodyPr>
          <a:lstStyle/>
          <a:p>
            <a:r>
              <a:rPr lang="en-US" sz="3200" dirty="0"/>
              <a:t>Impact: STIs can have serious consequences beyond the immediate impact of the infection itself.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200" dirty="0">
                <a:solidFill>
                  <a:srgbClr val="FF0000"/>
                </a:solidFill>
              </a:rPr>
              <a:t>HIV risk </a:t>
            </a:r>
            <a:r>
              <a:rPr lang="en-GB" sz="3200" dirty="0"/>
              <a:t>– the presence of a sexually transmitted infection, such as syphilis, gonorrhoea, or HSV, increases the risk of acquiring or transmitting HIV infection (by </a:t>
            </a:r>
            <a:r>
              <a:rPr lang="en-GB" sz="3200" u="sng" dirty="0"/>
              <a:t>two to three times</a:t>
            </a:r>
            <a:r>
              <a:rPr lang="en-GB" sz="3200" dirty="0"/>
              <a:t>, in some populations)</a:t>
            </a:r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195943" y="373963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522" y="152401"/>
            <a:ext cx="7886700" cy="625475"/>
          </a:xfrm>
        </p:spPr>
        <p:txBody>
          <a:bodyPr/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890" y="914400"/>
            <a:ext cx="7014755" cy="554538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Mother-to-child transmission of STIs can result in </a:t>
            </a:r>
            <a:r>
              <a:rPr lang="en-GB" sz="2800" b="1" dirty="0" err="1">
                <a:solidFill>
                  <a:srgbClr val="FF0000"/>
                </a:solidFill>
              </a:rPr>
              <a:t>Fetal</a:t>
            </a:r>
            <a:r>
              <a:rPr lang="en-GB" sz="2800" b="1" dirty="0">
                <a:solidFill>
                  <a:srgbClr val="FF0000"/>
                </a:solidFill>
              </a:rPr>
              <a:t> and neonatal impact:</a:t>
            </a:r>
            <a:endParaRPr lang="en-US" sz="2800" dirty="0">
              <a:solidFill>
                <a:srgbClr val="FF0000"/>
              </a:solidFill>
            </a:endParaRPr>
          </a:p>
          <a:p>
            <a:pPr lvl="1"/>
            <a:r>
              <a:rPr lang="en-US" sz="2800" dirty="0"/>
              <a:t>Stillbirth, neonatal death, </a:t>
            </a:r>
          </a:p>
          <a:p>
            <a:pPr lvl="1"/>
            <a:r>
              <a:rPr lang="en-US" sz="2800" dirty="0"/>
              <a:t>Low-birth-weight and prematurity, </a:t>
            </a:r>
          </a:p>
          <a:p>
            <a:pPr lvl="1"/>
            <a:r>
              <a:rPr lang="en-US" sz="2800" dirty="0"/>
              <a:t>Sepsis, pneumonia, neonatal conjunctivitis, and congenital deformities. </a:t>
            </a:r>
          </a:p>
          <a:p>
            <a:pPr marL="3429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dirty="0"/>
              <a:t>Syphilis in pregnancy leads to over 300 000 </a:t>
            </a:r>
            <a:r>
              <a:rPr lang="en-GB" sz="2400" dirty="0" err="1"/>
              <a:t>fetal</a:t>
            </a:r>
            <a:r>
              <a:rPr lang="en-GB" sz="2400" dirty="0"/>
              <a:t> and neonatal deaths each year, and places an additional 215 000 infants at increased risk of early death</a:t>
            </a:r>
          </a:p>
          <a:p>
            <a:pPr marL="0" indent="0">
              <a:buNone/>
            </a:pPr>
            <a:r>
              <a:rPr lang="en-GB" sz="2400" dirty="0"/>
              <a:t>Worldwide, up to </a:t>
            </a:r>
            <a:r>
              <a:rPr lang="en-GB" sz="2400" dirty="0" smtClean="0"/>
              <a:t>4000 </a:t>
            </a:r>
            <a:r>
              <a:rPr lang="en-GB" sz="2400" dirty="0"/>
              <a:t>newborn babies become </a:t>
            </a:r>
            <a:r>
              <a:rPr lang="en-GB" sz="2400" u="sng" dirty="0"/>
              <a:t>blind </a:t>
            </a:r>
            <a:r>
              <a:rPr lang="en-GB" sz="2400" dirty="0"/>
              <a:t>every year because of eye infections attributable to </a:t>
            </a:r>
            <a:r>
              <a:rPr lang="en-GB" sz="2400" u="sng" dirty="0"/>
              <a:t>untreated maternal gonococcal </a:t>
            </a:r>
            <a:r>
              <a:rPr lang="en-GB" sz="2400" dirty="0"/>
              <a:t>and </a:t>
            </a:r>
            <a:r>
              <a:rPr lang="en-GB" sz="2400" u="sng" dirty="0"/>
              <a:t>chlamydial infections. </a:t>
            </a:r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349" y="1888448"/>
            <a:ext cx="3177976" cy="3738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049" y="104776"/>
            <a:ext cx="2095500" cy="1647825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6881949" y="5411679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960" y="286605"/>
            <a:ext cx="7543800" cy="551596"/>
          </a:xfrm>
        </p:spPr>
        <p:txBody>
          <a:bodyPr>
            <a:normAutofit fontScale="90000"/>
          </a:bodyPr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834" y="838202"/>
            <a:ext cx="10450285" cy="3055243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Impact: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100" b="1" dirty="0">
                <a:solidFill>
                  <a:srgbClr val="FF0000"/>
                </a:solidFill>
              </a:rPr>
              <a:t>Cervical cancer – </a:t>
            </a:r>
            <a:r>
              <a:rPr lang="en-GB" sz="3200" dirty="0"/>
              <a:t>the </a:t>
            </a:r>
            <a:r>
              <a:rPr lang="en-GB" sz="3200" u="sng" dirty="0"/>
              <a:t>human papillomavirus HPV </a:t>
            </a:r>
            <a:r>
              <a:rPr lang="en-GB" sz="2800" dirty="0"/>
              <a:t>(16 and 18) </a:t>
            </a:r>
            <a:r>
              <a:rPr lang="en-GB" sz="3200" dirty="0"/>
              <a:t>infection is responsible for an estimated 530 000 cases of cervical cancer and 264 000 cervical cancer deaths each year</a:t>
            </a:r>
            <a:endParaRPr lang="en-US" sz="32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STIs such as </a:t>
            </a:r>
            <a:r>
              <a:rPr lang="en-US" sz="3200" u="sng" dirty="0" err="1"/>
              <a:t>gonorrhoea</a:t>
            </a:r>
            <a:r>
              <a:rPr lang="en-US" sz="3200" u="sng" dirty="0"/>
              <a:t> and chlamydia </a:t>
            </a:r>
            <a:r>
              <a:rPr lang="en-US" sz="3200" dirty="0"/>
              <a:t>are major causes of </a:t>
            </a:r>
            <a:r>
              <a:rPr lang="en-US" sz="3200" b="1" dirty="0">
                <a:solidFill>
                  <a:srgbClr val="FF0000"/>
                </a:solidFill>
              </a:rPr>
              <a:t>pelvic inflammatory disease </a:t>
            </a:r>
            <a:r>
              <a:rPr lang="en-US" sz="3200" dirty="0"/>
              <a:t>(PID) and </a:t>
            </a:r>
            <a:r>
              <a:rPr lang="en-US" sz="3200" b="1" dirty="0">
                <a:solidFill>
                  <a:srgbClr val="FF0000"/>
                </a:solidFill>
              </a:rPr>
              <a:t>infertility</a:t>
            </a:r>
            <a:r>
              <a:rPr lang="en-US" sz="3200" dirty="0"/>
              <a:t> in women. </a:t>
            </a:r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733801"/>
            <a:ext cx="9067800" cy="3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7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337" y="78910"/>
            <a:ext cx="9756393" cy="887741"/>
          </a:xfrm>
        </p:spPr>
        <p:txBody>
          <a:bodyPr/>
          <a:lstStyle/>
          <a:p>
            <a:r>
              <a:rPr lang="en-GB" dirty="0"/>
              <a:t>STI: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63" y="1063206"/>
            <a:ext cx="10193165" cy="457559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rgbClr val="FF0000"/>
                </a:solidFill>
              </a:rPr>
              <a:t> The physical, psychological and social consequences </a:t>
            </a:r>
            <a:r>
              <a:rPr lang="en-GB" sz="2400" dirty="0"/>
              <a:t>of sexually transmitted infections severely compromise the quality of life of those infected.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749" y="2495388"/>
            <a:ext cx="2488981" cy="4010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3425889"/>
            <a:ext cx="4290604" cy="30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0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01674"/>
          </a:xfrm>
        </p:spPr>
        <p:txBody>
          <a:bodyPr/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066802"/>
            <a:ext cx="9784080" cy="565467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GB" sz="2800" dirty="0"/>
              <a:t>Sign and symptoms of STIs:</a:t>
            </a:r>
          </a:p>
          <a:p>
            <a:pPr marL="0" indent="0">
              <a:buNone/>
            </a:pPr>
            <a:r>
              <a:rPr lang="en-GB" sz="2800" b="1" u="sng" dirty="0"/>
              <a:t> Male:</a:t>
            </a:r>
          </a:p>
          <a:p>
            <a:r>
              <a:rPr lang="en-GB" sz="2800" dirty="0"/>
              <a:t>Urethral discharge </a:t>
            </a:r>
          </a:p>
          <a:p>
            <a:r>
              <a:rPr lang="en-GB" sz="2800" dirty="0"/>
              <a:t>Burning and pain during urination </a:t>
            </a:r>
          </a:p>
          <a:p>
            <a:pPr marL="0" indent="0">
              <a:buNone/>
            </a:pPr>
            <a:r>
              <a:rPr lang="en-GB" sz="2800" b="1" u="sng" dirty="0"/>
              <a:t>Female:</a:t>
            </a:r>
          </a:p>
          <a:p>
            <a:r>
              <a:rPr lang="en-GB" sz="2800" dirty="0"/>
              <a:t>Abnormal vaginal discharge </a:t>
            </a:r>
          </a:p>
          <a:p>
            <a:r>
              <a:rPr lang="en-GB" sz="2800" dirty="0"/>
              <a:t>Burning and/or increased frequency of urination </a:t>
            </a:r>
          </a:p>
          <a:p>
            <a:r>
              <a:rPr lang="en-GB" sz="2800" dirty="0"/>
              <a:t>Lower abdominal pain </a:t>
            </a:r>
          </a:p>
          <a:p>
            <a:pPr marL="0" indent="0">
              <a:buNone/>
            </a:pPr>
            <a:r>
              <a:rPr lang="en-US" sz="2800" b="1" u="sng" dirty="0"/>
              <a:t>Both:</a:t>
            </a:r>
          </a:p>
          <a:p>
            <a:pPr marL="0" indent="0">
              <a:buNone/>
            </a:pPr>
            <a:r>
              <a:rPr lang="en-GB" sz="2800" dirty="0"/>
              <a:t>Pain, itch, Papules, vesicles, erosion/ulcers or fleshy growths in and around genitalia, perineum and anus/rectum, oral cavity and occasionally on other sites.</a:t>
            </a:r>
          </a:p>
          <a:p>
            <a:pPr marL="0" indent="0">
              <a:buNone/>
            </a:pPr>
            <a:r>
              <a:rPr lang="en-GB" sz="2800" dirty="0"/>
              <a:t>Swelling in inguinal, anal region or scrotum. </a:t>
            </a:r>
            <a:endParaRPr lang="en-US" sz="2800" dirty="0"/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10663428" y="4079268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7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651" y="78910"/>
            <a:ext cx="9691079" cy="1233424"/>
          </a:xfrm>
        </p:spPr>
        <p:txBody>
          <a:bodyPr/>
          <a:lstStyle/>
          <a:p>
            <a:r>
              <a:rPr lang="en-GB" dirty="0" smtClean="0"/>
              <a:t>Prevention and control: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Prevention and control of STIs are based on the following five major strategies </a:t>
            </a:r>
            <a:r>
              <a:rPr lang="en-US" dirty="0" smtClean="0"/>
              <a:t>:</a:t>
            </a:r>
            <a:endParaRPr lang="en-US" dirty="0"/>
          </a:p>
          <a:p>
            <a:pPr marL="502920" indent="-457200">
              <a:buFont typeface="+mj-lt"/>
              <a:buAutoNum type="arabicPeriod"/>
            </a:pPr>
            <a:r>
              <a:rPr lang="en-US" b="1" dirty="0"/>
              <a:t>Accurate risk assessment and education and counseling </a:t>
            </a:r>
            <a:r>
              <a:rPr lang="en-US" dirty="0"/>
              <a:t>of persons at risk regarding ways to avoid STIs through changes in sexual behaviors and use of recommended prevention services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/>
              <a:t>Pre-exposure vaccination </a:t>
            </a:r>
            <a:r>
              <a:rPr lang="en-US" dirty="0"/>
              <a:t>for vaccine-preventable STIs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/>
              <a:t>Identification</a:t>
            </a:r>
            <a:r>
              <a:rPr lang="en-US" dirty="0"/>
              <a:t> of persons with an asymptomatic infection and persons with symptoms associated with an STI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Effective </a:t>
            </a:r>
            <a:r>
              <a:rPr lang="en-US" b="1" dirty="0"/>
              <a:t>diagnosis, treatment, counseling, and follow-up </a:t>
            </a:r>
            <a:r>
              <a:rPr lang="en-US" dirty="0"/>
              <a:t>of persons who are infected with an STI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Evaluation, treatment, and counseling of </a:t>
            </a:r>
            <a:r>
              <a:rPr lang="en-US" b="1" dirty="0"/>
              <a:t>sex partners </a:t>
            </a:r>
            <a:r>
              <a:rPr lang="en-US" dirty="0"/>
              <a:t>of persons who are infected with an STI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01674"/>
          </a:xfrm>
          <a:solidFill>
            <a:schemeClr val="accent2"/>
          </a:solidFill>
        </p:spPr>
        <p:txBody>
          <a:bodyPr/>
          <a:lstStyle/>
          <a:p>
            <a:r>
              <a:rPr lang="en-GB" dirty="0"/>
              <a:t>Primary Prevention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463" y="1524000"/>
            <a:ext cx="10267406" cy="5105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/>
              <a:t>1. Pre-Exposure Vaccination: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u="sng" dirty="0">
                <a:solidFill>
                  <a:srgbClr val="FF0000"/>
                </a:solidFill>
              </a:rPr>
              <a:t>Pre-exposure vaccination is one of the most effective methods for preventing transmission of HPV, HAV, and HBV.</a:t>
            </a:r>
          </a:p>
          <a:p>
            <a:pPr marL="0" indent="0">
              <a:buNone/>
            </a:pPr>
            <a:r>
              <a:rPr lang="en-GB" u="sng" dirty="0">
                <a:solidFill>
                  <a:srgbClr val="FF0000"/>
                </a:solidFill>
              </a:rPr>
              <a:t>HPV vaccination is recommended routinely for males and females aged 11 or 12 years and can be administered beginning at age 9 years.</a:t>
            </a:r>
          </a:p>
          <a:p>
            <a:pPr marL="0" indent="0">
              <a:buNone/>
            </a:pPr>
            <a:r>
              <a:rPr lang="en-GB" u="sng" dirty="0"/>
              <a:t>Hepatitis B vaccination is recommended for all unvaccinated, uninfected persons who are sexually active with more than one partner or are being evaluated or treated for an STI. hepatitis B vaccines are recommended for MSM, persons who inject drugs, persons with chronic liver disease, and persons with HIV or hepatitis C infections who have not had hepatitis B.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10663428" y="4849976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8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1370"/>
          <a:stretch/>
        </p:blipFill>
        <p:spPr>
          <a:xfrm>
            <a:off x="1788045" y="3562350"/>
            <a:ext cx="8605639" cy="3161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45" y="209006"/>
            <a:ext cx="8492424" cy="3141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88045" y="2122442"/>
            <a:ext cx="8492424" cy="1012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three-dose schedule also applies </a:t>
            </a:r>
            <a:r>
              <a:rPr lang="en-US" dirty="0" smtClean="0"/>
              <a:t>for immunocompromised </a:t>
            </a:r>
            <a:r>
              <a:rPr lang="en-US" dirty="0"/>
              <a:t>persons initiating vaccination at ages 9 through 26 years; and </a:t>
            </a:r>
            <a:r>
              <a:rPr lang="en-US" dirty="0" smtClean="0"/>
              <a:t> to </a:t>
            </a:r>
            <a:r>
              <a:rPr lang="en-US" dirty="0"/>
              <a:t>adults initiating vaccination at ages 27 through 45 years.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741623" y="289342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3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37436"/>
            <a:ext cx="8464731" cy="400438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u="sng" dirty="0"/>
              <a:t>Sexually Transmitted Infection (STI): </a:t>
            </a:r>
            <a:r>
              <a:rPr lang="en-US" sz="2400" u="sng" dirty="0"/>
              <a:t>are </a:t>
            </a:r>
            <a:r>
              <a:rPr lang="en-GB" sz="2400" u="sng" dirty="0"/>
              <a:t>infections that result </a:t>
            </a:r>
            <a:r>
              <a:rPr lang="en-GB" sz="2400" dirty="0"/>
              <a:t>from the transmission of a pathogenic organism predominantly </a:t>
            </a:r>
            <a:r>
              <a:rPr lang="en-US" sz="2400" dirty="0"/>
              <a:t>through </a:t>
            </a:r>
            <a:r>
              <a:rPr lang="en-GB" sz="2400" dirty="0"/>
              <a:t>sexual </a:t>
            </a:r>
            <a:r>
              <a:rPr lang="en-GB" sz="2400" dirty="0" smtClean="0"/>
              <a:t>contact.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u="sng" dirty="0" smtClean="0"/>
              <a:t>Sexually </a:t>
            </a:r>
            <a:r>
              <a:rPr lang="en-GB" sz="2400" u="sng" dirty="0"/>
              <a:t>Transmitted Disease (STD): refers to a recognizable disease </a:t>
            </a:r>
            <a:r>
              <a:rPr lang="en-GB" sz="2400" dirty="0"/>
              <a:t>state that has developed from an infection.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58537" y="737436"/>
            <a:ext cx="4506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Definition: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766" y="1447801"/>
            <a:ext cx="8264761" cy="47291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342900" lvl="1" indent="0">
              <a:buNone/>
            </a:pPr>
            <a:r>
              <a:rPr lang="en-GB" sz="2100" b="1" u="sng" dirty="0"/>
              <a:t>2. </a:t>
            </a:r>
            <a:r>
              <a:rPr lang="en-US" sz="2100" b="1" u="sng" dirty="0"/>
              <a:t>Barrier methods</a:t>
            </a:r>
          </a:p>
          <a:p>
            <a:pPr lvl="1"/>
            <a:r>
              <a:rPr lang="en-US" sz="2400" dirty="0"/>
              <a:t>When used </a:t>
            </a:r>
            <a:r>
              <a:rPr lang="en-US" sz="2400" u="sng" dirty="0"/>
              <a:t>correctly and consistently, </a:t>
            </a:r>
            <a:r>
              <a:rPr lang="en-US" sz="2400" b="1" i="1" u="sng" dirty="0">
                <a:solidFill>
                  <a:srgbClr val="FF0000"/>
                </a:solidFill>
              </a:rPr>
              <a:t>condoms</a:t>
            </a:r>
            <a:r>
              <a:rPr lang="en-US" sz="2400" dirty="0"/>
              <a:t> offer one of the most effective methods of protection against STIs, including HIV. </a:t>
            </a:r>
          </a:p>
          <a:p>
            <a:pPr lvl="1"/>
            <a:r>
              <a:rPr lang="en-US" sz="2400" dirty="0"/>
              <a:t>Female condoms are effective and safe, but are not used as widely by national </a:t>
            </a:r>
            <a:r>
              <a:rPr lang="en-US" sz="2400" dirty="0" err="1"/>
              <a:t>programmes</a:t>
            </a:r>
            <a:r>
              <a:rPr lang="en-US" sz="2400" dirty="0"/>
              <a:t> as male condoms.</a:t>
            </a:r>
          </a:p>
          <a:p>
            <a:pPr marL="0" indent="0">
              <a:buNone/>
            </a:pPr>
            <a:r>
              <a:rPr lang="en-GB" sz="2800" dirty="0"/>
              <a:t>Contraceptive methods that are not mechanical barriers offer no protection against HIV or other STIs</a:t>
            </a:r>
          </a:p>
          <a:p>
            <a:pPr marL="342900" lvl="1" indent="0">
              <a:buNone/>
            </a:pPr>
            <a:r>
              <a:rPr lang="en-GB" sz="2100" b="1" u="sng" dirty="0"/>
              <a:t>3. Male Circumcision</a:t>
            </a:r>
            <a:endParaRPr lang="en-US" sz="2100" b="1" u="sng" dirty="0"/>
          </a:p>
          <a:p>
            <a:r>
              <a:rPr lang="en-GB" dirty="0"/>
              <a:t>Male circumcision reduces the risk for HIV infection </a:t>
            </a:r>
            <a:r>
              <a:rPr lang="en-GB" u="sng" dirty="0"/>
              <a:t>by 50%–60% </a:t>
            </a:r>
            <a:r>
              <a:rPr lang="en-GB" dirty="0"/>
              <a:t>and certain STIs including high-risk genital HPV infection and genital herpes among heterosexual men.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80160" y="372502"/>
            <a:ext cx="7886700" cy="70167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Primary Prevention Methods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348" y="283555"/>
            <a:ext cx="1978479" cy="1478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109" y="4689219"/>
            <a:ext cx="2400638" cy="1912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527" y="2986666"/>
            <a:ext cx="3162300" cy="1447800"/>
          </a:xfrm>
          <a:prstGeom prst="rect">
            <a:avLst/>
          </a:prstGeom>
        </p:spPr>
      </p:pic>
      <p:sp>
        <p:nvSpPr>
          <p:cNvPr id="9" name="5-Point Star 8"/>
          <p:cNvSpPr/>
          <p:nvPr/>
        </p:nvSpPr>
        <p:spPr>
          <a:xfrm>
            <a:off x="365760" y="346589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9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01674"/>
          </a:xfrm>
        </p:spPr>
        <p:txBody>
          <a:bodyPr/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594" y="1295400"/>
            <a:ext cx="9500834" cy="5334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/>
              <a:t>4. </a:t>
            </a:r>
            <a:r>
              <a:rPr lang="en-US" sz="2400" b="1" u="sng" dirty="0"/>
              <a:t>Counselling and </a:t>
            </a:r>
            <a:r>
              <a:rPr lang="en-US" sz="2400" b="1" u="sng" dirty="0" err="1"/>
              <a:t>behavioural</a:t>
            </a:r>
            <a:r>
              <a:rPr lang="en-US" sz="2400" b="1" u="sng" dirty="0"/>
              <a:t> approaches</a:t>
            </a:r>
          </a:p>
          <a:p>
            <a:pPr lvl="1"/>
            <a:r>
              <a:rPr lang="en-US" sz="2800" dirty="0"/>
              <a:t>Comprehensive sexuality education, STI and HIV pre- and post-test counselling;</a:t>
            </a:r>
          </a:p>
          <a:p>
            <a:pPr lvl="1"/>
            <a:r>
              <a:rPr lang="en-US" sz="2800" dirty="0"/>
              <a:t>Safer sexual </a:t>
            </a:r>
            <a:r>
              <a:rPr lang="en-US" sz="2800" dirty="0" err="1"/>
              <a:t>behaviours</a:t>
            </a:r>
            <a:r>
              <a:rPr lang="en-US" sz="2800" dirty="0"/>
              <a:t>/risk-reduction counselling, condom promotion;</a:t>
            </a:r>
          </a:p>
          <a:p>
            <a:pPr lvl="1"/>
            <a:r>
              <a:rPr lang="en-US" sz="2800" dirty="0"/>
              <a:t>STI interventions targeted to key populations, such as sex workers, men who have sex with men (MSM) and people who inject drugs; </a:t>
            </a:r>
          </a:p>
          <a:p>
            <a:pPr lvl="1"/>
            <a:r>
              <a:rPr lang="en-US" sz="2800" dirty="0" smtClean="0"/>
              <a:t>Improve </a:t>
            </a:r>
            <a:r>
              <a:rPr lang="en-US" sz="2800" dirty="0"/>
              <a:t>people’s ability to </a:t>
            </a:r>
            <a:r>
              <a:rPr lang="en-US" sz="2800" dirty="0">
                <a:solidFill>
                  <a:srgbClr val="FF0000"/>
                </a:solidFill>
              </a:rPr>
              <a:t>recognize</a:t>
            </a:r>
            <a:r>
              <a:rPr lang="en-US" sz="2800" dirty="0"/>
              <a:t> the symptoms of STIs and increase the likelihood they will </a:t>
            </a:r>
            <a:r>
              <a:rPr lang="en-US" sz="2800" dirty="0">
                <a:solidFill>
                  <a:srgbClr val="FF0000"/>
                </a:solidFill>
              </a:rPr>
              <a:t>seek care </a:t>
            </a:r>
            <a:r>
              <a:rPr lang="en-US" sz="2800" dirty="0"/>
              <a:t>or encourage a sexual partner to do so. </a:t>
            </a:r>
          </a:p>
          <a:p>
            <a:pPr lvl="1"/>
            <a:r>
              <a:rPr lang="en-GB" sz="2800" dirty="0"/>
              <a:t>Abstinence and Reduction of Number of Sex Partners Abstinence from oral, vaginal, and anal sex and participating in a long-term, mutually monogamous relationship (Commitment) with a partner known to be uninfected are prevention approaches to avoid transmission of STIs. </a:t>
            </a:r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2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726" y="1485900"/>
            <a:ext cx="9265702" cy="4152901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lnSpc>
                <a:spcPct val="70000"/>
              </a:lnSpc>
              <a:buNone/>
            </a:pPr>
            <a:r>
              <a:rPr lang="en-GB" b="1" dirty="0"/>
              <a:t>5. Pre and Post- exposure Prophylaxis for STIs and HIV.</a:t>
            </a:r>
          </a:p>
          <a:p>
            <a:r>
              <a:rPr lang="en-GB" dirty="0"/>
              <a:t>Example:</a:t>
            </a:r>
          </a:p>
          <a:p>
            <a:r>
              <a:rPr lang="en-GB" dirty="0"/>
              <a:t>Doxycycline prophylaxis has been examined for preventing bacterial STIs</a:t>
            </a:r>
          </a:p>
          <a:p>
            <a:r>
              <a:rPr lang="en-GB" dirty="0"/>
              <a:t>Antiviral drugs: fixed-dose combination of </a:t>
            </a:r>
            <a:r>
              <a:rPr lang="en-GB" dirty="0" err="1"/>
              <a:t>emtricitabine</a:t>
            </a:r>
            <a:r>
              <a:rPr lang="en-GB" dirty="0"/>
              <a:t> (FTC) and either </a:t>
            </a:r>
            <a:r>
              <a:rPr lang="en-GB" dirty="0" err="1"/>
              <a:t>tenofovir</a:t>
            </a:r>
            <a:r>
              <a:rPr lang="en-GB" dirty="0"/>
              <a:t> </a:t>
            </a:r>
            <a:r>
              <a:rPr lang="en-GB" dirty="0" err="1"/>
              <a:t>disoproxil</a:t>
            </a:r>
            <a:r>
              <a:rPr lang="en-GB" dirty="0"/>
              <a:t> </a:t>
            </a:r>
            <a:r>
              <a:rPr lang="en-GB" dirty="0" err="1"/>
              <a:t>fumarate</a:t>
            </a:r>
            <a:r>
              <a:rPr lang="en-GB" dirty="0"/>
              <a:t> (TDF) or </a:t>
            </a:r>
            <a:r>
              <a:rPr lang="en-GB" dirty="0" err="1"/>
              <a:t>tenofovir</a:t>
            </a:r>
            <a:r>
              <a:rPr lang="en-GB" dirty="0"/>
              <a:t> </a:t>
            </a:r>
            <a:r>
              <a:rPr lang="en-GB" dirty="0" err="1"/>
              <a:t>alafenamide</a:t>
            </a:r>
            <a:r>
              <a:rPr lang="en-GB" dirty="0"/>
              <a:t> (TAF)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52650" y="365127"/>
            <a:ext cx="7886700" cy="701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Sexually Transmitted Infections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49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Sexually </a:t>
            </a:r>
            <a:r>
              <a:rPr lang="en-US"/>
              <a:t>Transmitted Infections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527" y="1600201"/>
            <a:ext cx="6048988" cy="4756151"/>
          </a:xfrm>
        </p:spPr>
        <p:txBody>
          <a:bodyPr>
            <a:normAutofit/>
          </a:bodyPr>
          <a:lstStyle/>
          <a:p>
            <a:r>
              <a:rPr lang="en-US" sz="2400" b="1" dirty="0"/>
              <a:t>Unfortunately,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Lack of public awareness,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Lack of training of health workers</a:t>
            </a:r>
            <a:r>
              <a:rPr lang="en-US" sz="2400" dirty="0"/>
              <a:t>, </a:t>
            </a:r>
          </a:p>
          <a:p>
            <a:pPr lvl="1"/>
            <a:r>
              <a:rPr lang="en-US" sz="2400" dirty="0"/>
              <a:t>Long-standing, widespread </a:t>
            </a:r>
            <a:r>
              <a:rPr lang="en-US" sz="2400" b="1" dirty="0">
                <a:solidFill>
                  <a:srgbClr val="FF0000"/>
                </a:solidFill>
              </a:rPr>
              <a:t>stigma</a:t>
            </a:r>
            <a:r>
              <a:rPr lang="en-US" sz="2400" dirty="0"/>
              <a:t> around STIs remain barriers to greater effective use of these interventions.</a:t>
            </a:r>
          </a:p>
          <a:p>
            <a:pPr marL="0" indent="0">
              <a:buNone/>
            </a:pPr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4286"/>
          <a:stretch/>
        </p:blipFill>
        <p:spPr>
          <a:xfrm>
            <a:off x="7168982" y="1312334"/>
            <a:ext cx="4443898" cy="507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Sexually </a:t>
            </a:r>
            <a:r>
              <a:rPr lang="en-US"/>
              <a:t>Transmitted Infections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091" y="1554480"/>
            <a:ext cx="8981259" cy="492252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Management:</a:t>
            </a:r>
          </a:p>
          <a:p>
            <a:r>
              <a:rPr lang="en-US" sz="2800" b="1" dirty="0"/>
              <a:t>Case management:</a:t>
            </a:r>
          </a:p>
          <a:p>
            <a:pPr lvl="1"/>
            <a:r>
              <a:rPr lang="en-US" sz="2400" dirty="0"/>
              <a:t>STI </a:t>
            </a:r>
            <a:r>
              <a:rPr lang="en-US" sz="2400" u="sng" dirty="0"/>
              <a:t>case management is the care of a person with an STI-related syndrome or with a positive test for one or more STI.</a:t>
            </a:r>
            <a:endParaRPr lang="en-US" sz="2800" b="1" u="sng" dirty="0"/>
          </a:p>
          <a:p>
            <a:r>
              <a:rPr lang="en-US" sz="2600" dirty="0"/>
              <a:t>The components of case management include: </a:t>
            </a:r>
          </a:p>
          <a:p>
            <a:pPr lvl="1"/>
            <a:r>
              <a:rPr lang="en-US" sz="2200" dirty="0"/>
              <a:t>History taking, examination, correct diagnosis, early and effective treatment,</a:t>
            </a:r>
          </a:p>
          <a:p>
            <a:pPr lvl="1"/>
            <a:r>
              <a:rPr lang="en-US" sz="2200" dirty="0"/>
              <a:t> Advice on sexual </a:t>
            </a:r>
            <a:r>
              <a:rPr lang="en-US" sz="2200" dirty="0" err="1"/>
              <a:t>behaviour</a:t>
            </a:r>
            <a:r>
              <a:rPr lang="en-US" sz="2200" dirty="0"/>
              <a:t>, promotion and/or provision of condoms, </a:t>
            </a:r>
          </a:p>
          <a:p>
            <a:pPr lvl="1"/>
            <a:r>
              <a:rPr lang="en-US" sz="2200" dirty="0"/>
              <a:t>Partner notification and treatment, </a:t>
            </a:r>
          </a:p>
          <a:p>
            <a:pPr lvl="1"/>
            <a:r>
              <a:rPr lang="en-US" sz="2200" dirty="0"/>
              <a:t>Case reporting and </a:t>
            </a:r>
          </a:p>
          <a:p>
            <a:pPr lvl="1"/>
            <a:r>
              <a:rPr lang="en-US" sz="2200" dirty="0"/>
              <a:t>Clinical follow-up as </a:t>
            </a:r>
            <a:r>
              <a:rPr lang="en-US" sz="2400" dirty="0"/>
              <a:t>appropriate</a:t>
            </a:r>
            <a:r>
              <a:rPr lang="en-US" sz="22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600891" y="64008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549274"/>
          </a:xfrm>
        </p:spPr>
        <p:txBody>
          <a:bodyPr>
            <a:normAutofit fontScale="90000"/>
          </a:bodyPr>
          <a:lstStyle/>
          <a:p>
            <a:r>
              <a:rPr lang="en-GB" dirty="0"/>
              <a:t>Treatment of STIs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4663" y="1066801"/>
            <a:ext cx="9278765" cy="565467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dirty="0"/>
              <a:t>Effective treatment is currently available for several STIs.</a:t>
            </a:r>
          </a:p>
          <a:p>
            <a:r>
              <a:rPr lang="en-GB" dirty="0"/>
              <a:t> Three bacterial STIs (chlamydia, gonorrhoea and syphilis) and one parasitic STI (</a:t>
            </a:r>
            <a:r>
              <a:rPr lang="en-GB" dirty="0" err="1"/>
              <a:t>trichomoniasis</a:t>
            </a:r>
            <a:r>
              <a:rPr lang="en-GB" dirty="0"/>
              <a:t>) are generally curable with existing, effective </a:t>
            </a:r>
            <a:r>
              <a:rPr lang="en-GB" dirty="0">
                <a:solidFill>
                  <a:srgbClr val="FF0000"/>
                </a:solidFill>
              </a:rPr>
              <a:t>single dose regimens of antibiotics. </a:t>
            </a:r>
          </a:p>
          <a:p>
            <a:r>
              <a:rPr lang="en-GB" dirty="0"/>
              <a:t> For herpes and HIV, the most effective medications available are</a:t>
            </a:r>
            <a:r>
              <a:rPr lang="en-GB" dirty="0">
                <a:solidFill>
                  <a:srgbClr val="FF0000"/>
                </a:solidFill>
              </a:rPr>
              <a:t> antivirals </a:t>
            </a:r>
            <a:r>
              <a:rPr lang="en-GB" dirty="0"/>
              <a:t>that can modulate the course of the disease, though they cannot cure the disease. </a:t>
            </a:r>
          </a:p>
          <a:p>
            <a:r>
              <a:rPr lang="en-GB" dirty="0"/>
              <a:t> For hepatitis B, </a:t>
            </a:r>
            <a:r>
              <a:rPr lang="en-GB" dirty="0">
                <a:solidFill>
                  <a:srgbClr val="FF0000"/>
                </a:solidFill>
              </a:rPr>
              <a:t>immune system modulators (interferon</a:t>
            </a:r>
            <a:r>
              <a:rPr lang="en-GB" dirty="0"/>
              <a:t>) and </a:t>
            </a:r>
            <a:r>
              <a:rPr lang="en-GB" u="sng" dirty="0"/>
              <a:t>antiviral medications can help to fight the virus and slow damage to the liver.</a:t>
            </a:r>
          </a:p>
          <a:p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Resistance of STIs – in particular gonorrhoea – </a:t>
            </a:r>
            <a:r>
              <a:rPr lang="en-GB" dirty="0"/>
              <a:t>to antibiotics has increased rapidly in recent years and has reduced treatment options. </a:t>
            </a:r>
          </a:p>
          <a:p>
            <a:r>
              <a:rPr lang="en-GB" dirty="0"/>
              <a:t>The emergence of decreased susceptibility of gonorrhoea to the “last line” treatment option (oral and injectable </a:t>
            </a:r>
            <a:r>
              <a:rPr lang="en-GB" dirty="0" err="1"/>
              <a:t>cephalosporins</a:t>
            </a:r>
            <a:r>
              <a:rPr lang="en-GB" dirty="0"/>
              <a:t>) + antimicrobial resistance already shown to </a:t>
            </a:r>
            <a:r>
              <a:rPr lang="en-GB" dirty="0" err="1"/>
              <a:t>penicillins</a:t>
            </a:r>
            <a:r>
              <a:rPr lang="en-GB" dirty="0"/>
              <a:t>, sulphonamides, </a:t>
            </a:r>
            <a:r>
              <a:rPr lang="en-GB" dirty="0" err="1"/>
              <a:t>tetracyclines</a:t>
            </a:r>
            <a:r>
              <a:rPr lang="en-GB" dirty="0"/>
              <a:t>, quinolones and macrolides </a:t>
            </a:r>
            <a:r>
              <a:rPr lang="en-GB" u="sng" dirty="0"/>
              <a:t>make gonorrhoea a multidrug-resistant organism</a:t>
            </a:r>
            <a:r>
              <a:rPr lang="en-GB" dirty="0"/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Sexually </a:t>
            </a:r>
            <a:r>
              <a:rPr lang="en-US"/>
              <a:t>Transmitted Infections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526" y="1524001"/>
            <a:ext cx="9717204" cy="4968239"/>
          </a:xfrm>
        </p:spPr>
        <p:txBody>
          <a:bodyPr>
            <a:normAutofit/>
          </a:bodyPr>
          <a:lstStyle/>
          <a:p>
            <a:r>
              <a:rPr lang="en-US" sz="2800" b="1" smtClean="0"/>
              <a:t>Management:</a:t>
            </a:r>
          </a:p>
          <a:p>
            <a:r>
              <a:rPr lang="en-GB" smtClean="0"/>
              <a:t>The identification of consistent groups of symptoms and easily recognized signs (syndromes) to guide treatment, </a:t>
            </a:r>
            <a:r>
              <a:rPr lang="en-GB" u="sng" smtClean="0"/>
              <a:t>without the use of laboratory tests.</a:t>
            </a:r>
          </a:p>
          <a:p>
            <a:pPr marL="0" indent="0" algn="ctr">
              <a:buNone/>
            </a:pPr>
            <a:r>
              <a:rPr lang="en-US" smtClean="0"/>
              <a:t>This is called </a:t>
            </a:r>
            <a:r>
              <a:rPr lang="en-US" b="1" smtClean="0">
                <a:solidFill>
                  <a:srgbClr val="FF0000"/>
                </a:solidFill>
              </a:rPr>
              <a:t>syndromic management</a:t>
            </a:r>
            <a:r>
              <a:rPr lang="en-US" smtClean="0"/>
              <a:t>. </a:t>
            </a:r>
          </a:p>
          <a:p>
            <a:r>
              <a:rPr lang="en-US" sz="2300" smtClean="0"/>
              <a:t>This approach mainly followed </a:t>
            </a:r>
            <a:r>
              <a:rPr lang="en-GB" sz="2400" u="sng" smtClean="0"/>
              <a:t>(In poor countries)</a:t>
            </a:r>
            <a:r>
              <a:rPr lang="en-US" sz="2300" smtClean="0"/>
              <a:t>, allows health workers to diagnose a specific infection on the basis of observed syndromes as:</a:t>
            </a:r>
          </a:p>
          <a:p>
            <a:pPr lvl="1"/>
            <a:r>
              <a:rPr lang="en-US" smtClean="0"/>
              <a:t>vaginal discharge, </a:t>
            </a:r>
          </a:p>
          <a:p>
            <a:pPr lvl="1"/>
            <a:r>
              <a:rPr lang="en-US" smtClean="0"/>
              <a:t>urethral discharge,</a:t>
            </a:r>
          </a:p>
          <a:p>
            <a:pPr lvl="1"/>
            <a:r>
              <a:rPr lang="en-US" smtClean="0"/>
              <a:t> genital ulcers, </a:t>
            </a:r>
          </a:p>
          <a:p>
            <a:pPr lvl="1"/>
            <a:r>
              <a:rPr lang="en-US" smtClean="0"/>
              <a:t>abdominal pain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261257" y="1175657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1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C58-560A-4B8A-BEC4-473241E4182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28" name="Picture 4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28" y="631163"/>
            <a:ext cx="893417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7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939993"/>
          </a:xfrm>
        </p:spPr>
        <p:txBody>
          <a:bodyPr/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8274" y="1267097"/>
            <a:ext cx="9322526" cy="536230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/>
              <a:t>Management:</a:t>
            </a:r>
          </a:p>
          <a:p>
            <a:r>
              <a:rPr lang="en-US" b="1" dirty="0"/>
              <a:t>STI case management</a:t>
            </a:r>
          </a:p>
          <a:p>
            <a:pPr lvl="1"/>
            <a:r>
              <a:rPr lang="en-US" sz="2000" u="sng" dirty="0"/>
              <a:t>Syndromic management is simple, assures rapid, same-day treatment, and avoids expensive or unavailable diagnostic tests for patients that present with symptoms. </a:t>
            </a:r>
          </a:p>
          <a:p>
            <a:pPr lvl="1"/>
            <a:r>
              <a:rPr lang="en-US" sz="2000" dirty="0"/>
              <a:t>This approach results to </a:t>
            </a:r>
            <a:r>
              <a:rPr lang="en-US" sz="2000" dirty="0">
                <a:solidFill>
                  <a:srgbClr val="FF0000"/>
                </a:solidFill>
              </a:rPr>
              <a:t>overtreatment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missed</a:t>
            </a:r>
            <a:r>
              <a:rPr lang="en-US" sz="2000" dirty="0"/>
              <a:t> treatment as majority of STIs are asymptomatic. </a:t>
            </a:r>
          </a:p>
          <a:p>
            <a:pPr lvl="1"/>
            <a:r>
              <a:rPr lang="en-US" sz="2000" dirty="0" smtClean="0"/>
              <a:t>Therefore, </a:t>
            </a:r>
            <a:r>
              <a:rPr lang="en-US" sz="2000" dirty="0"/>
              <a:t>in addition to syndromic management, </a:t>
            </a:r>
            <a:r>
              <a:rPr lang="en-US" sz="2000" dirty="0">
                <a:solidFill>
                  <a:srgbClr val="FF0000"/>
                </a:solidFill>
              </a:rPr>
              <a:t>screening</a:t>
            </a:r>
            <a:r>
              <a:rPr lang="en-US" sz="2000" dirty="0"/>
              <a:t> strategies are essential.</a:t>
            </a:r>
          </a:p>
          <a:p>
            <a:pPr lvl="1"/>
            <a:r>
              <a:rPr lang="en-US" sz="2000" dirty="0"/>
              <a:t>To interrupt transmission of infection and prevent re-infection, treating </a:t>
            </a:r>
            <a:r>
              <a:rPr lang="en-US" sz="2000" b="1" dirty="0">
                <a:solidFill>
                  <a:srgbClr val="FF0000"/>
                </a:solidFill>
              </a:rPr>
              <a:t>sexual partners </a:t>
            </a:r>
            <a:r>
              <a:rPr lang="en-US" sz="2000" dirty="0"/>
              <a:t>is an important component of STI case management.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156972" y="809897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9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87829" y="1312334"/>
            <a:ext cx="5159827" cy="432646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STIs are spread predominantly by sexual contact, including vaginal, anal and oral sex. </a:t>
            </a:r>
            <a:r>
              <a:rPr lang="en-GB" sz="2400" dirty="0"/>
              <a:t>Person-to person after infected individuals (with acute, chronic or asymptomatic clinical forms).</a:t>
            </a:r>
            <a:endParaRPr lang="en-US" sz="2400" dirty="0"/>
          </a:p>
          <a:p>
            <a:r>
              <a:rPr lang="en-US" sz="2400" dirty="0"/>
              <a:t>Some STIs can also be spread through </a:t>
            </a:r>
            <a:r>
              <a:rPr lang="en-US" sz="2400" dirty="0">
                <a:solidFill>
                  <a:srgbClr val="FF0000"/>
                </a:solidFill>
              </a:rPr>
              <a:t>non-sexual </a:t>
            </a:r>
            <a:r>
              <a:rPr lang="en-US" sz="2400" dirty="0"/>
              <a:t>means such as </a:t>
            </a:r>
            <a:r>
              <a:rPr lang="en-GB" sz="2400" dirty="0"/>
              <a:t>mother to child (</a:t>
            </a:r>
            <a:r>
              <a:rPr lang="en-US" sz="2400" dirty="0">
                <a:solidFill>
                  <a:srgbClr val="FF0000"/>
                </a:solidFill>
              </a:rPr>
              <a:t>during pregnancy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FF0000"/>
                </a:solidFill>
              </a:rPr>
              <a:t>childbirth</a:t>
            </a:r>
            <a:r>
              <a:rPr lang="en-US" sz="2400" dirty="0"/>
              <a:t>.) </a:t>
            </a:r>
            <a:r>
              <a:rPr lang="en-GB" sz="2400" dirty="0"/>
              <a:t>or through </a:t>
            </a:r>
            <a:r>
              <a:rPr lang="en-GB" sz="2400" dirty="0">
                <a:solidFill>
                  <a:srgbClr val="FF0000"/>
                </a:solidFill>
              </a:rPr>
              <a:t>blood products </a:t>
            </a:r>
            <a:r>
              <a:rPr lang="en-GB" sz="2400" dirty="0"/>
              <a:t>and </a:t>
            </a:r>
            <a:r>
              <a:rPr lang="en-GB" sz="2400" dirty="0">
                <a:solidFill>
                  <a:srgbClr val="FF0000"/>
                </a:solidFill>
              </a:rPr>
              <a:t>tissue transfer (organ transplants), contaminated needles and fomites such as </a:t>
            </a:r>
            <a:r>
              <a:rPr lang="en-GB" sz="2400" dirty="0" smtClean="0">
                <a:solidFill>
                  <a:srgbClr val="FF0000"/>
                </a:solidFill>
              </a:rPr>
              <a:t>toothbrushes or towels</a:t>
            </a:r>
            <a:r>
              <a:rPr lang="en-GB" sz="2400" dirty="0" smtClean="0"/>
              <a:t>.</a:t>
            </a:r>
            <a:endParaRPr lang="en-GB" sz="2400" dirty="0"/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082" y="365759"/>
            <a:ext cx="5335718" cy="3000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103" y="4038601"/>
            <a:ext cx="4924697" cy="2462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8355" t="14157" b="4785"/>
          <a:stretch/>
        </p:blipFill>
        <p:spPr>
          <a:xfrm>
            <a:off x="8151223" y="3174274"/>
            <a:ext cx="2821578" cy="161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583" y="1485901"/>
            <a:ext cx="7380513" cy="4118066"/>
          </a:xfrm>
        </p:spPr>
        <p:txBody>
          <a:bodyPr/>
          <a:lstStyle/>
          <a:p>
            <a:r>
              <a:rPr lang="en-GB" dirty="0"/>
              <a:t>Human beings are the only natural reservoir for STI etiological agents. </a:t>
            </a:r>
          </a:p>
          <a:p>
            <a:r>
              <a:rPr lang="en-US" dirty="0"/>
              <a:t>A person can have an STI without having obvious symptoms of disease (asymptomatic)</a:t>
            </a:r>
            <a:endParaRPr lang="en-GB" dirty="0"/>
          </a:p>
          <a:p>
            <a:r>
              <a:rPr lang="en-GB" dirty="0"/>
              <a:t>Several STI can occur in one same individual.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0" y="78910"/>
            <a:ext cx="2571750" cy="6645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8537" y="6331141"/>
            <a:ext cx="637546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Albrecht Durer's (1471-1528) woodcut of a syphilitic man covered in chancres.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95943" y="373963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076" y="314043"/>
            <a:ext cx="10998924" cy="482791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Sexually Transmitted Infections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Magnitude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8" y="796834"/>
            <a:ext cx="8908868" cy="592400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/>
              <a:t>STIs </a:t>
            </a:r>
            <a:r>
              <a:rPr lang="en-US" sz="2400" dirty="0"/>
              <a:t>have a great impact on sexual and reproductive health worldwide.</a:t>
            </a:r>
          </a:p>
          <a:p>
            <a:pPr lvl="1"/>
            <a:r>
              <a:rPr lang="en-US" sz="2400" dirty="0"/>
              <a:t>More than 1 million STIs are acquired every day</a:t>
            </a:r>
            <a:r>
              <a:rPr lang="en-US" sz="2400" dirty="0" smtClean="0"/>
              <a:t>.</a:t>
            </a:r>
          </a:p>
          <a:p>
            <a:pPr lvl="1"/>
            <a:r>
              <a:rPr lang="en-US" sz="2400" dirty="0" smtClean="0"/>
              <a:t>There </a:t>
            </a:r>
            <a:r>
              <a:rPr lang="en-US" sz="2400" dirty="0"/>
              <a:t>are approximately </a:t>
            </a:r>
            <a:r>
              <a:rPr lang="en-US" sz="2400" dirty="0" smtClean="0"/>
              <a:t>36.7 </a:t>
            </a:r>
            <a:r>
              <a:rPr lang="en-US" sz="2400" dirty="0"/>
              <a:t>million people living with HIV by the end of 2015 ,</a:t>
            </a:r>
            <a:r>
              <a:rPr lang="en-US" sz="2400" dirty="0" smtClean="0"/>
              <a:t> 2.1 </a:t>
            </a:r>
            <a:r>
              <a:rPr lang="en-US" sz="2400" dirty="0"/>
              <a:t>million of which were newly </a:t>
            </a:r>
            <a:r>
              <a:rPr lang="en-US" sz="2400" dirty="0" smtClean="0"/>
              <a:t>infected.</a:t>
            </a:r>
          </a:p>
          <a:p>
            <a:pPr lvl="1"/>
            <a:r>
              <a:rPr lang="en-US" sz="2400" dirty="0"/>
              <a:t>More than 500 million people are living with genital HSV (herpes) </a:t>
            </a:r>
            <a:r>
              <a:rPr lang="en-US" sz="2400" dirty="0" smtClean="0"/>
              <a:t>infection.</a:t>
            </a:r>
            <a:endParaRPr lang="en-US" sz="2400" dirty="0"/>
          </a:p>
          <a:p>
            <a:pPr lvl="1"/>
            <a:r>
              <a:rPr lang="en-US" sz="2400" dirty="0"/>
              <a:t>In 2016, WHO estimated 376 million new infections with 1 of 4 STIs </a:t>
            </a:r>
            <a:r>
              <a:rPr lang="en-GB" sz="2400" dirty="0"/>
              <a:t>among people 15–49 years of age </a:t>
            </a:r>
            <a:r>
              <a:rPr lang="en-US" sz="2400" dirty="0"/>
              <a:t>: </a:t>
            </a:r>
          </a:p>
          <a:p>
            <a:pPr lvl="2"/>
            <a:r>
              <a:rPr lang="en-US" sz="2400" dirty="0"/>
              <a:t>Chlamydia (127 million), </a:t>
            </a:r>
          </a:p>
          <a:p>
            <a:pPr lvl="2"/>
            <a:r>
              <a:rPr lang="en-US" sz="2400" dirty="0" err="1"/>
              <a:t>Gonorrhoea</a:t>
            </a:r>
            <a:r>
              <a:rPr lang="en-US" sz="2400" dirty="0"/>
              <a:t> (87 million), </a:t>
            </a:r>
          </a:p>
          <a:p>
            <a:pPr lvl="2"/>
            <a:r>
              <a:rPr lang="en-US" sz="2400" dirty="0"/>
              <a:t>Syphilis (6.3 million</a:t>
            </a:r>
            <a:r>
              <a:rPr lang="en-US" sz="2400" dirty="0" smtClean="0"/>
              <a:t>), </a:t>
            </a:r>
            <a:r>
              <a:rPr lang="en-US" sz="2400" dirty="0"/>
              <a:t>and </a:t>
            </a:r>
          </a:p>
          <a:p>
            <a:pPr lvl="2"/>
            <a:r>
              <a:rPr lang="en-US" sz="2400" dirty="0" err="1"/>
              <a:t>Trichomoniasis</a:t>
            </a:r>
            <a:r>
              <a:rPr lang="en-US" sz="2400" dirty="0"/>
              <a:t> (156 million). </a:t>
            </a:r>
            <a:endParaRPr lang="en-US" sz="2400" dirty="0" smtClean="0"/>
          </a:p>
          <a:p>
            <a:pPr lvl="2"/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988" y="4520285"/>
            <a:ext cx="2970088" cy="193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7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en-US" sz="3600" dirty="0">
                <a:solidFill>
                  <a:srgbClr val="080808"/>
                </a:solidFill>
                <a:latin typeface="Helvetica" panose="020B0604020202020204" pitchFamily="34" charset="0"/>
              </a:rPr>
              <a:t>Risk factors</a:t>
            </a:r>
            <a:br>
              <a:rPr lang="en-US" altLang="en-US" sz="3600" dirty="0">
                <a:solidFill>
                  <a:srgbClr val="080808"/>
                </a:solidFill>
                <a:latin typeface="Helvetica" panose="020B0604020202020204" pitchFamily="34" charset="0"/>
              </a:rPr>
            </a:br>
            <a:endParaRPr lang="en-US" dirty="0"/>
          </a:p>
        </p:txBody>
      </p:sp>
      <p:sp>
        <p:nvSpPr>
          <p:cNvPr id="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87278" y="996433"/>
            <a:ext cx="10708251" cy="42174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21424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Factors that may increase STIs’ risk include:</a:t>
            </a:r>
          </a:p>
          <a:p>
            <a:pPr marL="342900" indent="-342900">
              <a:buClrTx/>
              <a:buSzTx/>
            </a:pPr>
            <a:r>
              <a:rPr lang="en-US" altLang="en-US" b="1" dirty="0">
                <a:solidFill>
                  <a:srgbClr val="080808"/>
                </a:solidFill>
                <a:latin typeface="Helvetica" panose="020B0604020202020204" pitchFamily="34" charset="0"/>
              </a:rPr>
              <a:t>Age</a:t>
            </a:r>
            <a:r>
              <a:rPr lang="en-US" altLang="en-US" dirty="0">
                <a:solidFill>
                  <a:srgbClr val="080808"/>
                </a:solidFill>
                <a:latin typeface="Helvetica" panose="020B0604020202020204" pitchFamily="34" charset="0"/>
              </a:rPr>
              <a:t> </a:t>
            </a:r>
            <a:r>
              <a:rPr lang="en-US" altLang="en-US" dirty="0" smtClean="0">
                <a:solidFill>
                  <a:srgbClr val="080808"/>
                </a:solidFill>
                <a:latin typeface="Helvetica" panose="020B0604020202020204" pitchFamily="34" charset="0"/>
              </a:rPr>
              <a:t>(</a:t>
            </a:r>
            <a:r>
              <a:rPr lang="en-US" altLang="en-US" dirty="0">
                <a:solidFill>
                  <a:srgbClr val="080808"/>
                </a:solidFill>
                <a:latin typeface="Helvetica" panose="020B0604020202020204" pitchFamily="34" charset="0"/>
              </a:rPr>
              <a:t>Half the new STIs occur in people between the ages of 15 and </a:t>
            </a:r>
            <a:r>
              <a:rPr lang="en-US" altLang="en-US" dirty="0" smtClean="0">
                <a:solidFill>
                  <a:srgbClr val="080808"/>
                </a:solidFill>
                <a:latin typeface="Helvetica" panose="020B0604020202020204" pitchFamily="34" charset="0"/>
              </a:rPr>
              <a:t>24</a:t>
            </a:r>
            <a:r>
              <a:rPr lang="en-US" altLang="en-US" dirty="0">
                <a:solidFill>
                  <a:srgbClr val="080808"/>
                </a:solidFill>
                <a:latin typeface="Helvetica" panose="020B0604020202020204" pitchFamily="34" charset="0"/>
              </a:rPr>
              <a:t>)</a:t>
            </a:r>
            <a:endParaRPr lang="en-US" altLang="en-US" b="1" dirty="0" smtClean="0">
              <a:solidFill>
                <a:srgbClr val="080808"/>
              </a:solidFill>
              <a:latin typeface="Helvetica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b="1" dirty="0" smtClean="0">
                <a:solidFill>
                  <a:srgbClr val="080808"/>
                </a:solidFill>
                <a:latin typeface="Helvetica" panose="020B0604020202020204" pitchFamily="34" charset="0"/>
              </a:rPr>
              <a:t>U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nprotected </a:t>
            </a:r>
            <a:r>
              <a:rPr lang="en-US" altLang="en-US" b="1" dirty="0" smtClean="0">
                <a:solidFill>
                  <a:srgbClr val="080808"/>
                </a:solidFill>
                <a:latin typeface="Helvetica" panose="020B0604020202020204" pitchFamily="34" charset="0"/>
              </a:rPr>
              <a:t>sexual activities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 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Having sexual contact with multiple partners.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 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Previous history of STIs.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 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Misuse of alcohol or use of recreational drugs.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 Increase susceptibility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to participate in risky behaviors.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Injecting drugs.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 Needle sharing spreads many serious infections, including HIV, hepatitis B and hepatitis C.</a:t>
            </a: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rgbClr val="080808"/>
              </a:solidFill>
              <a:effectLst/>
              <a:latin typeface="Helvetica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Transmission from mothers to infants</a:t>
            </a:r>
            <a:r>
              <a:rPr kumimoji="0" lang="en-US" altLang="en-US" b="1" i="0" u="none" strike="noStrike" cap="none" normalizeH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80808"/>
                </a:solidFill>
                <a:effectLst/>
                <a:latin typeface="Helvetica" panose="020B0604020202020204" pitchFamily="34" charset="0"/>
              </a:rPr>
              <a:t>Certain STIs — such as gonorrhea, chlamydia, HIV and syphilis — can be passed from mothers to their infants during pregnancy or delivery.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en-US" b="1" dirty="0">
                <a:solidFill>
                  <a:srgbClr val="080808"/>
                </a:solidFill>
                <a:latin typeface="Helvetica" panose="020B0604020202020204" pitchFamily="34" charset="0"/>
              </a:rPr>
              <a:t>Immune status of the individual</a:t>
            </a:r>
            <a:endParaRPr lang="en-US" altLang="en-US" b="1" dirty="0">
              <a:solidFill>
                <a:srgbClr val="080808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586" y="6131388"/>
            <a:ext cx="10568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rate of spread (Ro) of </a:t>
            </a:r>
            <a:r>
              <a:rPr lang="en-US" dirty="0" smtClean="0"/>
              <a:t>STIs in </a:t>
            </a:r>
            <a:r>
              <a:rPr lang="en-US" dirty="0"/>
              <a:t>populations: </a:t>
            </a:r>
            <a:r>
              <a:rPr lang="en-US" dirty="0">
                <a:solidFill>
                  <a:srgbClr val="FF0000"/>
                </a:solidFill>
              </a:rPr>
              <a:t>infectivity (β)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rate of exposure between infected and susceptible individuals (C)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duration of infection (D),</a:t>
            </a:r>
            <a:r>
              <a:rPr lang="en-US" dirty="0"/>
              <a:t> and the factors that affect those variables. 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9457508" y="99643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Framework: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8" y="1398603"/>
            <a:ext cx="9515114" cy="424019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4642" y="2782389"/>
            <a:ext cx="1601507" cy="24296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374674"/>
            <a:ext cx="4872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F0"/>
                </a:solidFill>
                <a:hlinkClick r:id="rId3"/>
              </a:rPr>
              <a:t>https://</a:t>
            </a:r>
            <a:r>
              <a:rPr lang="en-US" sz="1100" dirty="0" smtClean="0">
                <a:solidFill>
                  <a:srgbClr val="00B0F0"/>
                </a:solidFill>
                <a:hlinkClick r:id="rId3"/>
              </a:rPr>
              <a:t>sti.bmj.com/content/78/suppl_1/i3</a:t>
            </a:r>
            <a:endParaRPr lang="en-US" sz="1100" dirty="0" smtClean="0">
              <a:solidFill>
                <a:srgbClr val="00B0F0"/>
              </a:solidFill>
            </a:endParaRPr>
          </a:p>
          <a:p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082834" y="3545259"/>
            <a:ext cx="940526" cy="3645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6486253" y="3545259"/>
            <a:ext cx="802821" cy="3474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7445447" y="3562350"/>
            <a:ext cx="802821" cy="3474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7089622" y="3245731"/>
            <a:ext cx="555277" cy="2519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69545"/>
            <a:ext cx="7543800" cy="813285"/>
          </a:xfrm>
        </p:spPr>
        <p:txBody>
          <a:bodyPr/>
          <a:lstStyle/>
          <a:p>
            <a:r>
              <a:rPr lang="en-US" dirty="0"/>
              <a:t>Sexually Transmitted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154" y="1082830"/>
            <a:ext cx="9139646" cy="5394171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r>
              <a:rPr lang="en-US" sz="3400" dirty="0"/>
              <a:t>More than 30 different bacteria, viruses and parasites are known to be transmitted through sexual contact. </a:t>
            </a:r>
          </a:p>
          <a:p>
            <a:r>
              <a:rPr lang="en-US" sz="3400" dirty="0"/>
              <a:t>Eight of these pathogens are responsible for the greatest incidence of STIs. </a:t>
            </a:r>
          </a:p>
          <a:p>
            <a:r>
              <a:rPr lang="en-US" sz="3400" dirty="0"/>
              <a:t>Of these 8 infections; 4 are currently </a:t>
            </a:r>
            <a:r>
              <a:rPr lang="en-US" sz="3400" b="1" dirty="0">
                <a:solidFill>
                  <a:srgbClr val="FF0000"/>
                </a:solidFill>
              </a:rPr>
              <a:t>curable</a:t>
            </a:r>
            <a:r>
              <a:rPr lang="en-US" sz="3400" dirty="0"/>
              <a:t>: syphilis, </a:t>
            </a:r>
            <a:r>
              <a:rPr lang="en-US" sz="3400" dirty="0" err="1"/>
              <a:t>gonorrhoea</a:t>
            </a:r>
            <a:r>
              <a:rPr lang="en-US" sz="3400" dirty="0"/>
              <a:t>, chlamydia and </a:t>
            </a:r>
            <a:r>
              <a:rPr lang="en-US" sz="3400" dirty="0" err="1"/>
              <a:t>trichomoniasis</a:t>
            </a:r>
            <a:r>
              <a:rPr lang="en-US" sz="3400" dirty="0"/>
              <a:t>. </a:t>
            </a:r>
          </a:p>
          <a:p>
            <a:r>
              <a:rPr lang="en-US" sz="3400" dirty="0"/>
              <a:t>The other 4 are viral infections which are </a:t>
            </a:r>
            <a:r>
              <a:rPr lang="en-US" sz="3400" b="1" dirty="0">
                <a:solidFill>
                  <a:srgbClr val="FF0000"/>
                </a:solidFill>
              </a:rPr>
              <a:t>incurable</a:t>
            </a:r>
            <a:r>
              <a:rPr lang="en-US" sz="3400" dirty="0"/>
              <a:t>: hepatitis B, herpes simplex virus (HSV or herpes), HIV, and human papillomavirus (HPV). </a:t>
            </a:r>
          </a:p>
          <a:p>
            <a:r>
              <a:rPr lang="en-GB" sz="3400" dirty="0"/>
              <a:t>Symptoms or disease due to the incurable viral infections can be reduced or modified through long term treatment.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4" y="155978"/>
            <a:ext cx="8871857" cy="510229"/>
          </a:xfrm>
        </p:spPr>
        <p:txBody>
          <a:bodyPr>
            <a:normAutofit fontScale="90000"/>
          </a:bodyPr>
          <a:lstStyle/>
          <a:p>
            <a:r>
              <a:rPr lang="en-GB" dirty="0"/>
              <a:t>STIs: Pathogens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325" y="666207"/>
            <a:ext cx="11051177" cy="588699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u="sng" dirty="0"/>
              <a:t>Bacteria :</a:t>
            </a:r>
          </a:p>
          <a:p>
            <a:pPr marL="0" indent="0">
              <a:buNone/>
            </a:pPr>
            <a:r>
              <a:rPr lang="en-GB" dirty="0" err="1"/>
              <a:t>Gonorrhea</a:t>
            </a:r>
            <a:r>
              <a:rPr lang="en-GB" dirty="0"/>
              <a:t> (Neisseria </a:t>
            </a:r>
            <a:r>
              <a:rPr lang="en-GB" dirty="0" err="1"/>
              <a:t>gonorrhoeae</a:t>
            </a:r>
            <a:r>
              <a:rPr lang="en-GB" dirty="0"/>
              <a:t>) </a:t>
            </a:r>
          </a:p>
          <a:p>
            <a:pPr marL="0" indent="0">
              <a:buNone/>
            </a:pPr>
            <a:r>
              <a:rPr lang="en-GB" dirty="0"/>
              <a:t>Chlamydia (Chlamydia trachomatis) </a:t>
            </a:r>
          </a:p>
          <a:p>
            <a:pPr marL="0" indent="0">
              <a:buNone/>
            </a:pPr>
            <a:r>
              <a:rPr lang="en-GB" dirty="0"/>
              <a:t>Syphilis (</a:t>
            </a:r>
            <a:r>
              <a:rPr lang="en-GB" dirty="0" err="1"/>
              <a:t>Treponema</a:t>
            </a:r>
            <a:r>
              <a:rPr lang="en-GB" dirty="0"/>
              <a:t> </a:t>
            </a:r>
            <a:r>
              <a:rPr lang="en-GB" dirty="0" err="1"/>
              <a:t>pallidum</a:t>
            </a:r>
            <a:r>
              <a:rPr lang="en-GB" dirty="0"/>
              <a:t>) </a:t>
            </a:r>
          </a:p>
          <a:p>
            <a:pPr marL="0" indent="0">
              <a:buNone/>
            </a:pPr>
            <a:r>
              <a:rPr lang="en-GB" dirty="0" err="1"/>
              <a:t>Chancroid</a:t>
            </a:r>
            <a:r>
              <a:rPr lang="en-GB" dirty="0"/>
              <a:t> (</a:t>
            </a:r>
            <a:r>
              <a:rPr lang="en-GB" dirty="0" err="1"/>
              <a:t>Haemophilus</a:t>
            </a:r>
            <a:r>
              <a:rPr lang="en-GB" dirty="0"/>
              <a:t> </a:t>
            </a:r>
            <a:r>
              <a:rPr lang="en-GB" dirty="0" err="1"/>
              <a:t>ducreyi</a:t>
            </a:r>
            <a:r>
              <a:rPr lang="en-GB" dirty="0"/>
              <a:t>) </a:t>
            </a:r>
          </a:p>
          <a:p>
            <a:pPr marL="0" indent="0">
              <a:buNone/>
            </a:pPr>
            <a:r>
              <a:rPr lang="en-GB" b="1" u="sng" dirty="0"/>
              <a:t>Viruses:</a:t>
            </a:r>
          </a:p>
          <a:p>
            <a:pPr marL="0" indent="0">
              <a:buNone/>
            </a:pPr>
            <a:r>
              <a:rPr lang="en-GB" dirty="0"/>
              <a:t>Genital warts and cervical—mainly-cancer (human papillomavirus)</a:t>
            </a:r>
          </a:p>
          <a:p>
            <a:pPr marL="0" indent="0">
              <a:buNone/>
            </a:pPr>
            <a:r>
              <a:rPr lang="en-GB" dirty="0"/>
              <a:t>Genital herpes (herpes simplex virus) </a:t>
            </a:r>
          </a:p>
          <a:p>
            <a:pPr marL="0" indent="0">
              <a:buNone/>
            </a:pPr>
            <a:r>
              <a:rPr lang="en-GB" dirty="0"/>
              <a:t>Hepatitis B (hepatitis B virus)</a:t>
            </a:r>
          </a:p>
          <a:p>
            <a:pPr marL="0" indent="0">
              <a:buNone/>
            </a:pPr>
            <a:r>
              <a:rPr lang="en-GB" dirty="0"/>
              <a:t>AIDS (HIV)</a:t>
            </a:r>
          </a:p>
          <a:p>
            <a:pPr marL="0" indent="0">
              <a:buNone/>
            </a:pPr>
            <a:r>
              <a:rPr lang="en-GB" b="1" u="sng" dirty="0"/>
              <a:t>Parasites and protozoa:</a:t>
            </a:r>
          </a:p>
          <a:p>
            <a:pPr marL="0" indent="0">
              <a:buNone/>
            </a:pPr>
            <a:r>
              <a:rPr lang="en-GB" dirty="0" err="1"/>
              <a:t>Trichomoniasis</a:t>
            </a:r>
            <a:r>
              <a:rPr lang="en-GB" dirty="0"/>
              <a:t> (</a:t>
            </a:r>
            <a:r>
              <a:rPr lang="en-GB" dirty="0" err="1"/>
              <a:t>Trichomonas</a:t>
            </a:r>
            <a:r>
              <a:rPr lang="en-GB" dirty="0"/>
              <a:t> </a:t>
            </a:r>
            <a:r>
              <a:rPr lang="en-GB" dirty="0" err="1"/>
              <a:t>vaginalis</a:t>
            </a:r>
            <a:r>
              <a:rPr lang="en-GB" dirty="0"/>
              <a:t>) </a:t>
            </a:r>
          </a:p>
          <a:p>
            <a:pPr marL="0" indent="0">
              <a:buNone/>
            </a:pPr>
            <a:r>
              <a:rPr lang="en-GB" dirty="0"/>
              <a:t>Pubic lice (</a:t>
            </a:r>
            <a:r>
              <a:rPr lang="en-GB" dirty="0" err="1"/>
              <a:t>Phthirus</a:t>
            </a:r>
            <a:r>
              <a:rPr lang="en-GB" dirty="0"/>
              <a:t> pubis)</a:t>
            </a:r>
          </a:p>
          <a:p>
            <a:pPr marL="0" indent="0">
              <a:buNone/>
            </a:pPr>
            <a:r>
              <a:rPr lang="en-GB" b="1" u="sng" dirty="0"/>
              <a:t>Candidiasis or "yeast infection“</a:t>
            </a:r>
            <a:r>
              <a:rPr lang="en-GB" sz="2600" b="1" u="sng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ADB9-FB0F-43E3-B992-64CAC93A0F3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83827785"/>
</p:tagLst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F5AFAE-B80F-42D3-94B4-729362BC1BCB}">
  <ds:schemaRefs>
    <ds:schemaRef ds:uri="a4f35948-e619-41b3-aa29-22878b09cfd2"/>
    <ds:schemaRef ds:uri="40262f94-9f35-4ac3-9a90-690165a166b7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3555</TotalTime>
  <Words>1742</Words>
  <Application>Microsoft Office PowerPoint</Application>
  <PresentationFormat>Widescreen</PresentationFormat>
  <Paragraphs>182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Cambria</vt:lpstr>
      <vt:lpstr>Helvetica</vt:lpstr>
      <vt:lpstr>Wingdings</vt:lpstr>
      <vt:lpstr>Back to School 16x9</vt:lpstr>
      <vt:lpstr>PowerPoint Presentation</vt:lpstr>
      <vt:lpstr>Sexually Transmitted Infection (STI): are infections that result from the transmission of a pathogenic organism predominantly through sexual contact.  Sexually Transmitted Disease (STD): refers to a recognizable disease state that has developed from an infection.</vt:lpstr>
      <vt:lpstr>PowerPoint Presentation</vt:lpstr>
      <vt:lpstr>PowerPoint Presentation</vt:lpstr>
      <vt:lpstr> Sexually Transmitted Infections  Magnitude:</vt:lpstr>
      <vt:lpstr>Risk factors </vt:lpstr>
      <vt:lpstr>Framework:</vt:lpstr>
      <vt:lpstr>Sexually Transmitted Infections</vt:lpstr>
      <vt:lpstr>STIs: Pathogens</vt:lpstr>
      <vt:lpstr>PowerPoint Presentation</vt:lpstr>
      <vt:lpstr>Sexually Transmitted Infections</vt:lpstr>
      <vt:lpstr>Sexually Transmitted Infections: Impact</vt:lpstr>
      <vt:lpstr>Sexually Transmitted Infections</vt:lpstr>
      <vt:lpstr>Sexually Transmitted Infections</vt:lpstr>
      <vt:lpstr>STI: Impacts</vt:lpstr>
      <vt:lpstr>Sexually Transmitted Infections</vt:lpstr>
      <vt:lpstr>Prevention and control:</vt:lpstr>
      <vt:lpstr>Primary Prevention Methods</vt:lpstr>
      <vt:lpstr>PowerPoint Presentation</vt:lpstr>
      <vt:lpstr>PowerPoint Presentation</vt:lpstr>
      <vt:lpstr>Sexually Transmitted Infections</vt:lpstr>
      <vt:lpstr>PowerPoint Presentation</vt:lpstr>
      <vt:lpstr>Sexually Transmitted Infections</vt:lpstr>
      <vt:lpstr>Sexually Transmitted Infections</vt:lpstr>
      <vt:lpstr>Treatment of STIs</vt:lpstr>
      <vt:lpstr>Sexually Transmitted Infections</vt:lpstr>
      <vt:lpstr>PowerPoint Presentation</vt:lpstr>
      <vt:lpstr>Sexually Transmitted Infections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Israa Moh.. Alrawashdeh</dc:creator>
  <cp:lastModifiedBy>Dr Israa Moh.. Alrawashdeh</cp:lastModifiedBy>
  <cp:revision>83</cp:revision>
  <dcterms:created xsi:type="dcterms:W3CDTF">2023-04-29T10:02:53Z</dcterms:created>
  <dcterms:modified xsi:type="dcterms:W3CDTF">2023-05-02T07:58:20Z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