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13" r:id="rId5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134657-6C27-16AF-BF2E-0E6380CB27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F486FA5-DA8B-C954-53DD-8497A69ECC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48CCB-4D91-4A9D-8B2E-47AE0F86570E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D72384-12D2-9B13-AFBB-2DA1D4123E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FA5ECE-D9BD-30F8-65DA-67C278C34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9E07E-DB38-4B68-9828-DBF9E8B460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2874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7A4D082-2FC1-895E-1005-719BE4DEA4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D8D4F9-1E38-9CED-5A43-B4325CC91A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6621D8-786F-6C86-F1B1-69CBD8FEA0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A48CCB-4D91-4A9D-8B2E-47AE0F86570E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13C936-3D93-280A-BC9B-E0247B18B7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09F141-6C29-243A-7CBE-96243840B8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29E07E-DB38-4B68-9828-DBF9E8B460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729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DE623E6-6508-E24F-CF14-CBC063DB91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8000">
                <a:solidFill>
                  <a:srgbClr val="FF0000"/>
                </a:solidFill>
              </a:rPr>
              <a:t>Chest pain</a:t>
            </a:r>
            <a:endParaRPr lang="en-US" sz="8000" dirty="0">
              <a:solidFill>
                <a:srgbClr val="FF00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5D67DEB-45FD-5669-3964-43E84867C55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1958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E792C64-151A-C8B3-86F2-695A07CA81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 b="1">
                <a:solidFill>
                  <a:schemeClr val="bg1"/>
                </a:solidFill>
              </a:rPr>
              <a:t>History</a:t>
            </a:r>
            <a:r>
              <a:rPr lang="en-US">
                <a:solidFill>
                  <a:schemeClr val="bg1"/>
                </a:solidFill>
              </a:rPr>
              <a:t> 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6951BDA-C804-0A73-B17C-CC8E8EBC9C9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8819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546FC91-8F2D-4FC2-D840-9F1C0C3DB3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1D8B0FD-A6DC-6F55-7AE2-E16F7B01D79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7091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08244FC-55EA-2680-AD21-DA4A4C8509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>
                <a:solidFill>
                  <a:schemeClr val="bg1"/>
                </a:solidFill>
              </a:rPr>
              <a:t>Examination</a:t>
            </a:r>
            <a:r>
              <a:rPr lang="en-US" sz="5400" b="1"/>
              <a:t> </a:t>
            </a:r>
            <a:endParaRPr lang="en-US" sz="5400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B75C210-FCEC-CECC-9742-D39BE7D0889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6035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AC2CC26-CD09-06F8-3A40-F741CF2BEA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0500A16-C797-56D9-F22B-400314F8B21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010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74DB8DF-1881-69DB-A8DB-AD88047EA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3C9BF48-848F-85B3-34E1-3777ED825FA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8320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17F3C91-BC0B-F3C1-33AB-FC0165AAAD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8DB83FD-01C8-E937-4A21-B479BAA6319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2049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DAA0E34-F5AC-6494-4E0E-1015609300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>
                <a:solidFill>
                  <a:srgbClr val="FF0000"/>
                </a:solidFill>
              </a:rPr>
              <a:t>(1) Acute coronary syndrome</a:t>
            </a:r>
            <a:endParaRPr lang="en-US" sz="5400" dirty="0">
              <a:solidFill>
                <a:srgbClr val="FF00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D6B4F12-9220-D7FB-6BFB-9684F8F0F12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0987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6E1AFB4-5BCF-9B73-EE99-3FB604426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B883092-0954-1A1C-78C8-7B4BDEA67DF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8137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D7DAD03-4E92-522D-10EB-B47820083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E12143F-8D18-9041-EB62-BC0611669DB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3009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2F4B8CB-A7C1-121F-F2D1-2763413F58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56927C7-C6D5-E696-33EA-47D36961046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6512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008BFF6-9C42-5304-B8EB-13B56EC713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>
                <a:solidFill>
                  <a:schemeClr val="bg1"/>
                </a:solidFill>
              </a:rPr>
              <a:t>Background</a:t>
            </a:r>
            <a:r>
              <a:rPr lang="en-US" sz="5400"/>
              <a:t> 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4AEFC5C-E07B-6888-A7DA-AC9B4C69051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8668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5575E5F-59D7-2D15-EDDA-C9833F84D7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EF67E1A-F076-CE96-C835-8EAE84FE89B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8154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53D821D-808E-9766-CE7A-68DA6F4960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5DDE49D-D23C-CB45-5206-FF82AE0262A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9929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59A0244-78A2-37FE-A887-C3B3DB92DA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852A483-CEB4-A730-B4C6-1B54A00D6FB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7204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8517C33-4B8E-7AE7-C469-85AB7A2DAE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b="1">
                <a:solidFill>
                  <a:schemeClr val="bg1"/>
                </a:solidFill>
              </a:rPr>
              <a:t>Investigations</a:t>
            </a:r>
            <a:r>
              <a:rPr lang="en-US">
                <a:solidFill>
                  <a:schemeClr val="bg1"/>
                </a:solidFill>
              </a:rPr>
              <a:t> 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7DBB857-F085-1D8B-6CD1-F5884C32400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2074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1530432-9214-7C75-B1E4-BD7B1000F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b="1">
                <a:solidFill>
                  <a:schemeClr val="bg1"/>
                </a:solidFill>
              </a:rPr>
              <a:t>Cardiac markers</a:t>
            </a:r>
            <a:endParaRPr lang="en-US" sz="6000" b="1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53D3812-616D-8915-3C21-6A2F5E7F492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3254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E1E2A06-6080-D930-700B-81155A5DF0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 </a:t>
            </a:r>
            <a:r>
              <a:rPr lang="en-US" sz="6600" b="1">
                <a:solidFill>
                  <a:schemeClr val="bg1"/>
                </a:solidFill>
              </a:rPr>
              <a:t>Treatment 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181A59D-5602-5E13-EC61-BF7BFAABAE5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9036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FDEE019-C896-4E44-EF56-83D2392527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AE65795-3982-F5AC-55D5-AE3C3D53AF8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5532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5F455A6-1282-EE94-4C3A-909414770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>
                <a:solidFill>
                  <a:schemeClr val="bg1"/>
                </a:solidFill>
              </a:rPr>
              <a:t>Chest pain- discharge plan </a:t>
            </a:r>
            <a:endParaRPr lang="en-US" sz="5400" b="1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E7B89FF-E06D-7254-7C5F-D5072D074B8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9704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DAB3432-4BE0-D62C-E21D-D914A4C39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AEB8DEE-A8A8-685B-1B12-3D0F29E07F6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9215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D011D44-0BAB-5EF0-6930-3CFE3A3CDF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040A291-500D-CC31-EF69-EAD702A5288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7961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87A1F71-7004-380B-D1BD-2E72566ED2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>
                <a:solidFill>
                  <a:schemeClr val="bg1"/>
                </a:solidFill>
              </a:rPr>
              <a:t>Our goal</a:t>
            </a:r>
            <a:endParaRPr lang="en-US" sz="5400" b="1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70BE387-55A1-7788-360F-B219384491C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93342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D05935B-8A21-73CC-0DB3-E6560914F3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4471112-6356-588F-D296-00C6B4503B7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49381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EA4F01F-6348-7E95-6A87-2F2FBBD9A2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199BF0E-8044-709D-1F2F-00B4663730D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29072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7708B40-D4FB-66DC-21DB-09050D49B7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0000"/>
                </a:solidFill>
              </a:rPr>
              <a:t>(2) Pulmonary embolism 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F6533C9-0BF1-A08F-D38E-7AD3FC832FB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98235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5AAF38E-9590-FA5E-0AA1-9EF89FEF08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702A88E-56FD-82F7-260D-5234C3B3ED9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95495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A7BF9B1-C37E-C5C7-9EB9-3A373E710B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9C46878-0A66-52E9-0114-AD45A4EF1E3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5480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1DD9950-B4FD-F5C8-B84F-3DED311E06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>
                <a:solidFill>
                  <a:srgbClr val="FF0000"/>
                </a:solidFill>
              </a:rPr>
              <a:t>(3) Aortic dissection </a:t>
            </a:r>
            <a:endParaRPr lang="en-US" sz="6000" dirty="0">
              <a:solidFill>
                <a:srgbClr val="FF00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7DC00FE-7271-1A27-5750-80546B656B4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24218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1BF82C8-BC87-36A4-62E5-247B9D8D6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>
                <a:solidFill>
                  <a:schemeClr val="bg1"/>
                </a:solidFill>
              </a:rPr>
              <a:t>Classification</a:t>
            </a:r>
            <a:r>
              <a:rPr lang="en-US"/>
              <a:t> 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B2D96C4-6716-719E-AD56-F5FEB60830B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47573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1BE8D8D-E73A-C642-6C54-0E59F4F6F4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3341B00-0979-7FD6-3C93-23D08C9FAC8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74613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DBBA163-A14B-303D-3D7D-A5A54E5A6E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A9F6D98-EFCF-4314-7BB4-4C286378ACC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45222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16374ED-8D4B-E3CB-E12B-08D2CCA529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3146704-CE86-48B1-42D8-4EFC83CE3D9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9746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8D13372-F8A4-0D43-2C08-2191E8F45A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>
                <a:solidFill>
                  <a:schemeClr val="bg1"/>
                </a:solidFill>
              </a:rPr>
              <a:t>Differential diagnosis </a:t>
            </a:r>
            <a:endParaRPr lang="en-US" sz="5400" b="1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1FB8AAD-0980-734A-3C6C-85406D3D2EF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7221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FA4A21F-0F15-F342-921E-6BB6F73A70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/>
              <a:t> </a:t>
            </a:r>
            <a:r>
              <a:rPr lang="en-US" sz="5400" b="1">
                <a:solidFill>
                  <a:srgbClr val="FF0000"/>
                </a:solidFill>
              </a:rPr>
              <a:t>(4) Tension pneumothorax</a:t>
            </a:r>
            <a:endParaRPr lang="en-US" sz="5400" b="1" dirty="0">
              <a:solidFill>
                <a:srgbClr val="FF00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382ADD0-F2C7-9410-5A14-58318681B65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92498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64C907F-8F3A-D6E7-914A-96CD54EF7A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436A90D-EAEA-701B-0312-9185C92DD91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84117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5E7A947-F5F5-0C23-0730-18136E71E6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>
                <a:solidFill>
                  <a:srgbClr val="FF0000"/>
                </a:solidFill>
              </a:rPr>
              <a:t>(5) Esophageal Rupture </a:t>
            </a:r>
            <a:endParaRPr lang="en-US" sz="5400" b="1" dirty="0">
              <a:solidFill>
                <a:srgbClr val="FF00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E32AB7F-1251-8CFA-1D9F-826D0060142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9160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2069DC7-0FBA-6BBB-EFCB-36DFFCD9C9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2981350-A356-D764-DC73-DCA161B4A63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84151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E2FB5FE-1A6E-7381-D469-F12CECC53B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D70284A-AEA8-1820-9ED7-A81660B14FE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85643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A2B6797-5BB8-6C4B-E78F-872478D024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8DC64B1-0276-BB36-80CA-2F6BD2B3A85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06886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22397E2-482C-124B-DB94-3A0EC61769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F961822-BB1D-1C73-F73B-95AEE5FBBD4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76612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DD467A9-D2F3-F3C6-981F-196641CF96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>
                <a:solidFill>
                  <a:schemeClr val="bg1"/>
                </a:solidFill>
              </a:rPr>
              <a:t>Rule out chest pain in primary care </a:t>
            </a:r>
            <a:r>
              <a:rPr lang="en-US" sz="2400">
                <a:solidFill>
                  <a:schemeClr val="bg1"/>
                </a:solidFill>
                <a:latin typeface="Facit"/>
              </a:rPr>
              <a:t>(</a:t>
            </a:r>
            <a:r>
              <a:rPr lang="en-US" sz="2400" b="0" i="0">
                <a:solidFill>
                  <a:schemeClr val="bg1"/>
                </a:solidFill>
                <a:effectLst/>
                <a:latin typeface="Facit"/>
              </a:rPr>
              <a:t>Marburg Heart Score {MHS})</a:t>
            </a:r>
            <a:endParaRPr lang="en-US" sz="5400" b="1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63C5CBB-1E2D-1CA8-6120-26F6C5CE2C3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29445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2667382-2E3F-1CAB-1FFE-E6874FCFC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B724D6D-B30B-490E-C8E6-FEED99259E3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46436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EB49D20-AFCC-08B5-FF08-FA96A507DC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BA45188-FC7B-9E55-D5FF-BEAD4011F63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7965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D668F32-D442-1707-59A2-95FC21AEC3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800">
                <a:solidFill>
                  <a:schemeClr val="bg1"/>
                </a:solidFill>
              </a:rPr>
              <a:t>Life Threatening Causes of Chest Pain </a:t>
            </a:r>
            <a:br>
              <a:rPr lang="en-US" sz="4800">
                <a:solidFill>
                  <a:schemeClr val="bg1"/>
                </a:solidFill>
              </a:rPr>
            </a:br>
            <a:r>
              <a:rPr lang="en-US" sz="4800">
                <a:solidFill>
                  <a:schemeClr val="bg1"/>
                </a:solidFill>
              </a:rPr>
              <a:t>{the deadly six}   PET MAC</a:t>
            </a:r>
            <a:endParaRPr lang="en-US" sz="4800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228E406-B163-025C-852A-4AAD663D6F7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1387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8CFEF23-3E00-BBDC-934A-58F71BB8E1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>
                <a:solidFill>
                  <a:schemeClr val="bg1"/>
                </a:solidFill>
              </a:rPr>
              <a:t>Visceral Pain</a:t>
            </a:r>
            <a:endParaRPr lang="en-US" sz="5400" b="1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A5F4F43-D0B2-A9D0-B54B-84701974054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375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FE74440-D9A2-809E-777F-DE02DA211C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b="1">
                <a:solidFill>
                  <a:schemeClr val="bg1"/>
                </a:solidFill>
              </a:rPr>
              <a:t>Parietal Pain</a:t>
            </a:r>
            <a:endParaRPr lang="en-US" sz="6000" b="1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6F0374A-FC09-0003-D8C2-070037DD680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8802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72DABD0-92AF-9698-769D-8B6637BA5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b="1">
                <a:solidFill>
                  <a:schemeClr val="bg1"/>
                </a:solidFill>
              </a:rPr>
              <a:t>Initial approach</a:t>
            </a:r>
            <a:endParaRPr lang="en-US" sz="6000" b="1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F89CE3A-420A-7503-BF18-52CDED6B069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7056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F6EC0DE-4358-8A65-6C87-90E2B7323F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035E15E-F4AB-ED1C-556C-A99F0B30B82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5029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80</Words>
  <Application>Microsoft Office PowerPoint</Application>
  <PresentationFormat>Widescreen</PresentationFormat>
  <Paragraphs>21</Paragraphs>
  <Slides>49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4" baseType="lpstr">
      <vt:lpstr>Arial</vt:lpstr>
      <vt:lpstr>Calibri</vt:lpstr>
      <vt:lpstr>Calibri Light</vt:lpstr>
      <vt:lpstr>Facit</vt:lpstr>
      <vt:lpstr>Office Theme</vt:lpstr>
      <vt:lpstr>Chest pain</vt:lpstr>
      <vt:lpstr>Background </vt:lpstr>
      <vt:lpstr>Our goal</vt:lpstr>
      <vt:lpstr>Differential diagnosis </vt:lpstr>
      <vt:lpstr>Life Threatening Causes of Chest Pain  {the deadly six}   PET MAC</vt:lpstr>
      <vt:lpstr>Visceral Pain</vt:lpstr>
      <vt:lpstr>Parietal Pain</vt:lpstr>
      <vt:lpstr>Initial approach</vt:lpstr>
      <vt:lpstr>PowerPoint Presentation</vt:lpstr>
      <vt:lpstr>History </vt:lpstr>
      <vt:lpstr>PowerPoint Presentation</vt:lpstr>
      <vt:lpstr>Examination </vt:lpstr>
      <vt:lpstr>PowerPoint Presentation</vt:lpstr>
      <vt:lpstr>PowerPoint Presentation</vt:lpstr>
      <vt:lpstr>PowerPoint Presentation</vt:lpstr>
      <vt:lpstr>(1) Acute coronary syndrome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Investigations </vt:lpstr>
      <vt:lpstr>Cardiac markers</vt:lpstr>
      <vt:lpstr> Treatment </vt:lpstr>
      <vt:lpstr>PowerPoint Presentation</vt:lpstr>
      <vt:lpstr>Chest pain- discharge plan </vt:lpstr>
      <vt:lpstr>PowerPoint Presentation</vt:lpstr>
      <vt:lpstr>PowerPoint Presentation</vt:lpstr>
      <vt:lpstr>PowerPoint Presentation</vt:lpstr>
      <vt:lpstr>PowerPoint Presentation</vt:lpstr>
      <vt:lpstr>(2) Pulmonary embolism </vt:lpstr>
      <vt:lpstr>PowerPoint Presentation</vt:lpstr>
      <vt:lpstr>PowerPoint Presentation</vt:lpstr>
      <vt:lpstr>(3) Aortic dissection </vt:lpstr>
      <vt:lpstr>Classification </vt:lpstr>
      <vt:lpstr>PowerPoint Presentation</vt:lpstr>
      <vt:lpstr>PowerPoint Presentation</vt:lpstr>
      <vt:lpstr>PowerPoint Presentation</vt:lpstr>
      <vt:lpstr> (4) Tension pneumothorax</vt:lpstr>
      <vt:lpstr>PowerPoint Presentation</vt:lpstr>
      <vt:lpstr>(5) Esophageal Rupture </vt:lpstr>
      <vt:lpstr>PowerPoint Presentation</vt:lpstr>
      <vt:lpstr>PowerPoint Presentation</vt:lpstr>
      <vt:lpstr>PowerPoint Presentation</vt:lpstr>
      <vt:lpstr>PowerPoint Presentation</vt:lpstr>
      <vt:lpstr>Rule out chest pain in primary care (Marburg Heart Score {MHS})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Chest pain</dc:title>
  <dc:creator>HSAlsayed</dc:creator>
  <cp:lastModifiedBy>HSAlsayed</cp:lastModifiedBy>
  <cp:revision>2</cp:revision>
  <dcterms:created xsi:type="dcterms:W3CDTF">2023-02-23T14:02:03Z</dcterms:created>
  <dcterms:modified xsi:type="dcterms:W3CDTF">2023-02-23T14:24:38Z</dcterms:modified>
</cp:coreProperties>
</file>