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45"/>
  </p:notesMasterIdLst>
  <p:sldIdLst>
    <p:sldId id="256" r:id="rId5"/>
    <p:sldId id="274" r:id="rId6"/>
    <p:sldId id="271" r:id="rId7"/>
    <p:sldId id="272" r:id="rId8"/>
    <p:sldId id="293" r:id="rId9"/>
    <p:sldId id="275" r:id="rId10"/>
    <p:sldId id="276" r:id="rId11"/>
    <p:sldId id="295" r:id="rId12"/>
    <p:sldId id="298" r:id="rId13"/>
    <p:sldId id="296" r:id="rId14"/>
    <p:sldId id="297" r:id="rId15"/>
    <p:sldId id="277" r:id="rId16"/>
    <p:sldId id="278" r:id="rId17"/>
    <p:sldId id="257" r:id="rId18"/>
    <p:sldId id="258" r:id="rId19"/>
    <p:sldId id="259" r:id="rId20"/>
    <p:sldId id="279" r:id="rId21"/>
    <p:sldId id="280" r:id="rId22"/>
    <p:sldId id="285" r:id="rId23"/>
    <p:sldId id="282" r:id="rId24"/>
    <p:sldId id="283" r:id="rId25"/>
    <p:sldId id="261" r:id="rId26"/>
    <p:sldId id="262" r:id="rId27"/>
    <p:sldId id="263" r:id="rId28"/>
    <p:sldId id="265" r:id="rId29"/>
    <p:sldId id="267" r:id="rId30"/>
    <p:sldId id="266" r:id="rId31"/>
    <p:sldId id="268" r:id="rId32"/>
    <p:sldId id="289" r:id="rId33"/>
    <p:sldId id="291" r:id="rId34"/>
    <p:sldId id="294" r:id="rId35"/>
    <p:sldId id="269" r:id="rId36"/>
    <p:sldId id="270" r:id="rId37"/>
    <p:sldId id="286" r:id="rId38"/>
    <p:sldId id="287" r:id="rId39"/>
    <p:sldId id="288" r:id="rId40"/>
    <p:sldId id="301" r:id="rId41"/>
    <p:sldId id="299" r:id="rId42"/>
    <p:sldId id="300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theme" Target="theme/theme1.xml" /><Relationship Id="rId8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70AD5-E796-449E-A28A-2D21FB5BCAB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D100-0A16-4AB5-8922-973EE188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FB5EF-5B7D-4327-BE8D-EE2369F11B02}" type="slidenum">
              <a:rPr lang="ar-SA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28749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0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80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61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9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0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832B-447B-43E1-A4F9-77246377593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81742B-AF3A-4EA5-9A5F-136637D5A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3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1484784"/>
            <a:ext cx="8409957" cy="2566052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/>
              <a:t> RBC disorders 2</a:t>
            </a:r>
            <a:br>
              <a:rPr lang="en-US" dirty="0"/>
            </a:br>
            <a:r>
              <a:rPr lang="en-US" dirty="0"/>
              <a:t>Anemia of diminished 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445224"/>
            <a:ext cx="325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Sura</a:t>
            </a:r>
            <a:r>
              <a:rPr lang="en-US" sz="2400" b="1" dirty="0"/>
              <a:t> Al </a:t>
            </a:r>
            <a:r>
              <a:rPr lang="en-US" sz="2400" b="1" dirty="0" err="1"/>
              <a:t>Rawabdeh</a:t>
            </a:r>
            <a:r>
              <a:rPr lang="en-US" sz="2400" b="1" dirty="0"/>
              <a:t> MD</a:t>
            </a:r>
          </a:p>
          <a:p>
            <a:r>
              <a:rPr lang="en-US" sz="2400" b="1" dirty="0"/>
              <a:t>March 30 2022</a:t>
            </a:r>
          </a:p>
        </p:txBody>
      </p:sp>
    </p:spTree>
    <p:extLst>
      <p:ext uri="{BB962C8B-B14F-4D97-AF65-F5344CB8AC3E}">
        <p14:creationId xmlns:p14="http://schemas.microsoft.com/office/powerpoint/2010/main" val="231774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82" y="1412776"/>
            <a:ext cx="7900249" cy="467286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A normal red blood cell is shaped like a disk with a depressed center. It is very flexible, which enables it to change shape – this is needed for a red blood cell to squeeze through the narrowest of blood vessels called capillaries 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Normally, red blood cells are relatively equal in shape and size.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However, in some conditions and diseases, red blood cells can have a distorted shape or be smaller or larger than normal while still maintaining their core function (oxygen and carbon dioxide transport).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0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94849" cy="388077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Red blood cell distribution width (RDW) is the variation of the size/volume of your red blood cells.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Basically, it tells you how equal or unequal your red blood cells are in size. It is a part of a complete blood count, which also measures your hemoglobin, hematocrit, and red and white blood cell counts.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Low values mean that your red blood cells are roughly similar in size, which is normal and desirable.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Higher values mean that your red blood cells are produced in different sizes.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 In other words, there is some issue with red blood cell production or survival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1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36339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•Anemia of chronic disease is impaired red cell production associated with </a:t>
            </a:r>
            <a:r>
              <a:rPr lang="en-US" sz="2800" b="1" dirty="0"/>
              <a:t>chronic diseases that produce systemic inflammation </a:t>
            </a:r>
          </a:p>
          <a:p>
            <a:endParaRPr lang="en-US" sz="2800" dirty="0"/>
          </a:p>
          <a:p>
            <a:r>
              <a:rPr lang="en-US" sz="2800" dirty="0"/>
              <a:t>•The most common cause of </a:t>
            </a:r>
            <a:r>
              <a:rPr lang="en-US" sz="2800" b="1" dirty="0"/>
              <a:t>anemia among hospitalized </a:t>
            </a:r>
            <a:r>
              <a:rPr lang="en-US" sz="2800" dirty="0"/>
              <a:t>patients.</a:t>
            </a:r>
          </a:p>
          <a:p>
            <a:r>
              <a:rPr lang="en-US" sz="2800" dirty="0"/>
              <a:t>•Examples include chronic microbial inflammation, autoimmune inflammation, and malignancy.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656" y="81145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2-Anemia of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38825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Lab findings</a:t>
            </a:r>
          </a:p>
          <a:p>
            <a:endParaRPr lang="en-US" sz="4000" dirty="0"/>
          </a:p>
          <a:p>
            <a:r>
              <a:rPr lang="en-US" sz="3600" dirty="0"/>
              <a:t>• Low HB and </a:t>
            </a:r>
            <a:r>
              <a:rPr lang="en-US" sz="3600" dirty="0" err="1"/>
              <a:t>Hct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•Can be hypochromic microcytic or  normochromic normocytic.</a:t>
            </a:r>
          </a:p>
          <a:p>
            <a:endParaRPr lang="en-US" sz="3600" dirty="0"/>
          </a:p>
          <a:p>
            <a:r>
              <a:rPr lang="en-US" sz="3600" dirty="0"/>
              <a:t>•High ferritin and low TIBC(exactly opposite to iron deficiency anemia)</a:t>
            </a:r>
          </a:p>
        </p:txBody>
      </p:sp>
    </p:spTree>
    <p:extLst>
      <p:ext uri="{BB962C8B-B14F-4D97-AF65-F5344CB8AC3E}">
        <p14:creationId xmlns:p14="http://schemas.microsoft.com/office/powerpoint/2010/main" val="117455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3- Macrocytic Anemia: &gt; 99 </a:t>
            </a:r>
            <a:r>
              <a:rPr lang="en-US" altLang="en-US" sz="3600" b="1" dirty="0" err="1">
                <a:solidFill>
                  <a:schemeClr val="tx1"/>
                </a:solidFill>
                <a:latin typeface="Copperplate Gothic Light" pitchFamily="34" charset="0"/>
              </a:rPr>
              <a:t>fl</a:t>
            </a:r>
            <a:b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</a:br>
            <a:b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(B12 and/or Folate Deficiency)</a:t>
            </a:r>
            <a:b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</a:br>
            <a:b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*look for Reticulocyte count, if increased think of secondary </a:t>
            </a:r>
            <a:r>
              <a:rPr lang="en-US" altLang="en-US" sz="2800" dirty="0" err="1">
                <a:solidFill>
                  <a:schemeClr val="tx1"/>
                </a:solidFill>
                <a:latin typeface="Corbel" pitchFamily="34" charset="0"/>
              </a:rPr>
              <a:t>macrocytosis</a:t>
            </a: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:</a:t>
            </a: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1- Recent hemorrhage</a:t>
            </a: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2-Treated anemia</a:t>
            </a: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3- Hemolytic anemia</a:t>
            </a: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rbel" pitchFamily="34" charset="0"/>
              </a:rPr>
              <a:t>*</a:t>
            </a:r>
            <a:r>
              <a:rPr lang="en-US" altLang="en-US" sz="28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All of the above cause Macrocytosis with Reticulocytosis</a:t>
            </a:r>
            <a:endParaRPr lang="ar-JO" altLang="en-US" sz="36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6631"/>
            <a:ext cx="8504653" cy="6275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https://www.picswe.com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https://accessmedicine.mhmedical.com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55" y="436510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Pernicious anemia</a:t>
            </a:r>
          </a:p>
          <a:p>
            <a:r>
              <a:rPr lang="en-US" dirty="0"/>
              <a:t>Autoimmune attack on gastric mucosa.</a:t>
            </a:r>
          </a:p>
          <a:p>
            <a:r>
              <a:rPr lang="en-US" dirty="0"/>
              <a:t>three types of antibodies</a:t>
            </a:r>
          </a:p>
          <a:p>
            <a:r>
              <a:rPr lang="en-US" dirty="0"/>
              <a:t>1-parietal </a:t>
            </a:r>
            <a:r>
              <a:rPr lang="en-US" dirty="0" err="1"/>
              <a:t>canalicular</a:t>
            </a:r>
            <a:r>
              <a:rPr lang="en-US" dirty="0"/>
              <a:t> antibodies</a:t>
            </a:r>
          </a:p>
          <a:p>
            <a:r>
              <a:rPr lang="en-US" dirty="0"/>
              <a:t>2-blocking antibodies</a:t>
            </a:r>
          </a:p>
          <a:p>
            <a:r>
              <a:rPr lang="en-US" dirty="0"/>
              <a:t>3-intrinsic factor–B12 complex antibodies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20"/>
            <a:ext cx="5167287" cy="36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955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2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manifestations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•Related to anemia similar to those found in </a:t>
            </a:r>
            <a:r>
              <a:rPr lang="en-US" sz="2800" dirty="0" err="1"/>
              <a:t>folate</a:t>
            </a:r>
            <a:r>
              <a:rPr lang="en-US" sz="2800" dirty="0"/>
              <a:t> deficiency</a:t>
            </a:r>
          </a:p>
          <a:p>
            <a:r>
              <a:rPr lang="en-US" sz="2800" dirty="0"/>
              <a:t>•Additionally, leukopenia with </a:t>
            </a:r>
            <a:r>
              <a:rPr lang="en-US" sz="2800" dirty="0" err="1"/>
              <a:t>hypersementedneutrophils</a:t>
            </a:r>
            <a:r>
              <a:rPr lang="en-US" sz="2800" dirty="0"/>
              <a:t> can be seen</a:t>
            </a:r>
          </a:p>
          <a:p>
            <a:endParaRPr lang="en-US" sz="2800" dirty="0"/>
          </a:p>
          <a:p>
            <a:r>
              <a:rPr lang="en-US" sz="2800" dirty="0"/>
              <a:t>•</a:t>
            </a:r>
            <a:r>
              <a:rPr lang="en-US" sz="2800" dirty="0">
                <a:solidFill>
                  <a:srgbClr val="FF0000"/>
                </a:solidFill>
              </a:rPr>
              <a:t>Neurological symptoms: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Numbness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Unsteady gate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Loss of position sense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 risk of malignancy in patient with pernicious anemia</a:t>
            </a:r>
          </a:p>
        </p:txBody>
      </p:sp>
    </p:spTree>
    <p:extLst>
      <p:ext uri="{BB962C8B-B14F-4D97-AF65-F5344CB8AC3E}">
        <p14:creationId xmlns:p14="http://schemas.microsoft.com/office/powerpoint/2010/main" val="333667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008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7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2" y="609600"/>
            <a:ext cx="8405048" cy="58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" y="0"/>
            <a:ext cx="9126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3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manifestations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•Nonspecific symptoms of anemia, weakness, fatigue…</a:t>
            </a:r>
            <a:r>
              <a:rPr lang="en-US" sz="3600" dirty="0" err="1"/>
              <a:t>etc</a:t>
            </a:r>
            <a:endParaRPr lang="en-US" sz="3600" dirty="0"/>
          </a:p>
          <a:p>
            <a:r>
              <a:rPr lang="en-US" sz="3600" dirty="0"/>
              <a:t>•GI symptoms due to the effect on GI epithelial lining cells.</a:t>
            </a:r>
          </a:p>
          <a:p>
            <a:r>
              <a:rPr lang="en-US" sz="3600" dirty="0"/>
              <a:t>•NO neurological symptoms</a:t>
            </a:r>
          </a:p>
          <a:p>
            <a:r>
              <a:rPr lang="en-US" sz="3600" dirty="0"/>
              <a:t>•Diagnose by serum and RBC </a:t>
            </a:r>
            <a:r>
              <a:rPr lang="en-US" sz="3600" dirty="0" err="1"/>
              <a:t>folate</a:t>
            </a:r>
            <a:r>
              <a:rPr lang="en-US" sz="3600" dirty="0"/>
              <a:t> levels.</a:t>
            </a:r>
          </a:p>
        </p:txBody>
      </p:sp>
    </p:spTree>
    <p:extLst>
      <p:ext uri="{BB962C8B-B14F-4D97-AF65-F5344CB8AC3E}">
        <p14:creationId xmlns:p14="http://schemas.microsoft.com/office/powerpoint/2010/main" val="46033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36461"/>
            <a:ext cx="5714999" cy="5817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69582"/>
            <a:ext cx="299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https://www.sterlingcare.com</a:t>
            </a:r>
          </a:p>
        </p:txBody>
      </p:sp>
    </p:spTree>
    <p:extLst>
      <p:ext uri="{BB962C8B-B14F-4D97-AF65-F5344CB8AC3E}">
        <p14:creationId xmlns:p14="http://schemas.microsoft.com/office/powerpoint/2010/main" val="1683280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4648200"/>
            <a:ext cx="4191000" cy="1524000"/>
          </a:xfrm>
        </p:spPr>
        <p:txBody>
          <a:bodyPr/>
          <a:lstStyle/>
          <a:p>
            <a:r>
              <a:rPr lang="en-US" altLang="en-US" sz="2000"/>
              <a:t>Macro-ovalocytes </a:t>
            </a:r>
          </a:p>
          <a:p>
            <a:r>
              <a:rPr lang="en-US" altLang="en-US" sz="2000"/>
              <a:t>Moderate anisopoikilocytosis </a:t>
            </a:r>
          </a:p>
          <a:p>
            <a:r>
              <a:rPr lang="en-US" altLang="en-US" sz="2000"/>
              <a:t>Neutrophilic hypersegmentation</a:t>
            </a:r>
            <a:endParaRPr lang="en-US" altLang="en-US" sz="2000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480001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"/>
            <a:ext cx="4495800" cy="33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6777"/>
            <a:ext cx="4378325" cy="33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4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thy.med.nagoya-u.ac.jp/atlas/img/t8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7" y="479862"/>
            <a:ext cx="8248013" cy="5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00800"/>
            <a:ext cx="228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http://pathy.med.nagoya-u.ac.jp</a:t>
            </a:r>
          </a:p>
        </p:txBody>
      </p:sp>
    </p:spTree>
    <p:extLst>
      <p:ext uri="{BB962C8B-B14F-4D97-AF65-F5344CB8AC3E}">
        <p14:creationId xmlns:p14="http://schemas.microsoft.com/office/powerpoint/2010/main" val="213656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019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4-Normocytic/Normochromic</a:t>
            </a:r>
            <a:br>
              <a:rPr lang="en-US" altLang="en-US" sz="3600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2800" u="sng" dirty="0">
                <a:solidFill>
                  <a:schemeClr val="tx1"/>
                </a:solidFill>
                <a:latin typeface="Copperplate Gothic Light" pitchFamily="34" charset="0"/>
              </a:rPr>
              <a:t>1)Anemia OCD</a:t>
            </a:r>
            <a:br>
              <a:rPr lang="en-US" altLang="en-US" sz="2800" u="sng" dirty="0">
                <a:solidFill>
                  <a:schemeClr val="tx1"/>
                </a:solidFill>
                <a:latin typeface="Copperplate Gothic Light" pitchFamily="34" charset="0"/>
              </a:rPr>
            </a:br>
            <a:br>
              <a:rPr lang="en-US" altLang="en-US" sz="2800" u="sng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opperplate Gothic Light" pitchFamily="34" charset="0"/>
              </a:rPr>
              <a:t>…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Cytokine (IL-6) induced Hepcidin production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Hepcidin binds ferroportin and induces it is internalization and degradation…so: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Decrease RBC life span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Decrease Iron Mobilization from stores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 Increase iron stores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i="1" u="sng" dirty="0">
                <a:solidFill>
                  <a:schemeClr val="tx1"/>
                </a:solidFill>
                <a:latin typeface="Corbel" pitchFamily="34" charset="0"/>
              </a:rPr>
              <a:t>Lab findings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: Low iron, High Ferritin, Low Transferrin, Low TIBC</a:t>
            </a:r>
            <a:br>
              <a:rPr lang="en-US" altLang="en-US" sz="2400" dirty="0">
                <a:solidFill>
                  <a:schemeClr val="tx1"/>
                </a:solidFill>
                <a:latin typeface="Copperplate Gothic Light" pitchFamily="34" charset="0"/>
              </a:rPr>
            </a:br>
            <a:br>
              <a:rPr lang="en-US" altLang="en-US" sz="2400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3200" u="sng" dirty="0">
                <a:solidFill>
                  <a:schemeClr val="tx1"/>
                </a:solidFill>
                <a:latin typeface="Copperplate Gothic Light" pitchFamily="34" charset="0"/>
              </a:rPr>
              <a:t>2)under-production</a:t>
            </a:r>
            <a:br>
              <a:rPr lang="en-US" altLang="en-US" sz="3200" dirty="0">
                <a:solidFill>
                  <a:schemeClr val="tx1"/>
                </a:solidFill>
                <a:latin typeface="Copperplate Gothic Light" pitchFamily="34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Copperplate Gothic Light" pitchFamily="34" charset="0"/>
              </a:rPr>
              <a:t>…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Dec.Reticulocyte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count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*Pure red cell aplasia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*Aplastic anemia</a:t>
            </a:r>
            <a:b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*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Myelophthisic</a:t>
            </a:r>
            <a:br>
              <a:rPr lang="en-US" altLang="en-US" sz="2400" dirty="0">
                <a:solidFill>
                  <a:schemeClr val="tx1"/>
                </a:solidFill>
                <a:latin typeface="Copperplate Gothic Light" pitchFamily="34" charset="0"/>
              </a:rPr>
            </a:br>
            <a:endParaRPr lang="ar-JO" altLang="en-US" sz="2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7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2" y="412923"/>
            <a:ext cx="8623037" cy="59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0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latin typeface="Copperplate Gothic Light" pitchFamily="34" charset="0"/>
              </a:rPr>
              <a:t>Aplastic Anemia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i="1" dirty="0"/>
              <a:t>Aplastic anemia refers to a syndrome of chronic primary </a:t>
            </a:r>
            <a:r>
              <a:rPr lang="en-US" sz="2800" b="1" i="1" dirty="0"/>
              <a:t>hematopoietic failure </a:t>
            </a:r>
            <a:r>
              <a:rPr lang="en-US" sz="2800" i="1" dirty="0"/>
              <a:t>and attendant  </a:t>
            </a:r>
            <a:r>
              <a:rPr lang="en-US" sz="2800" b="1" i="1" dirty="0"/>
              <a:t>pancytopenia</a:t>
            </a:r>
            <a:r>
              <a:rPr lang="en-US" sz="2800" i="1" dirty="0"/>
              <a:t>(anemia, neutropenia, and thrombocytopenia)</a:t>
            </a:r>
            <a:r>
              <a:rPr lang="en-US" sz="2800" dirty="0">
                <a:latin typeface="Corbel" pitchFamily="34" charset="0"/>
              </a:rPr>
              <a:t>, that is </a:t>
            </a:r>
            <a:r>
              <a:rPr lang="en-US" altLang="en-US" sz="2800" dirty="0">
                <a:latin typeface="Corbel" pitchFamily="34" charset="0"/>
              </a:rPr>
              <a:t>secondary to suppression of multipotent myeloid stem cells.</a:t>
            </a:r>
          </a:p>
          <a:p>
            <a:pPr eaLnBrk="1" hangingPunct="1"/>
            <a:r>
              <a:rPr lang="en-US" altLang="en-US" sz="2800" dirty="0">
                <a:latin typeface="Corbel" pitchFamily="34" charset="0"/>
              </a:rPr>
              <a:t>Idiopathic</a:t>
            </a:r>
          </a:p>
          <a:p>
            <a:pPr eaLnBrk="1" hangingPunct="1"/>
            <a:r>
              <a:rPr lang="en-US" altLang="en-US" sz="2800" dirty="0">
                <a:latin typeface="Corbel" pitchFamily="34" charset="0"/>
              </a:rPr>
              <a:t>Secondary:</a:t>
            </a:r>
          </a:p>
          <a:p>
            <a:pPr>
              <a:buNone/>
            </a:pPr>
            <a:r>
              <a:rPr lang="en-US" altLang="en-US" sz="2800" dirty="0">
                <a:latin typeface="Corbel" pitchFamily="34" charset="0"/>
              </a:rPr>
              <a:t>* Idiosyncratic</a:t>
            </a:r>
          </a:p>
          <a:p>
            <a:pPr>
              <a:buNone/>
            </a:pPr>
            <a:r>
              <a:rPr lang="en-US" altLang="en-US" sz="2800" dirty="0">
                <a:latin typeface="Corbel" pitchFamily="34" charset="0"/>
              </a:rPr>
              <a:t>* Predictable, reversible, dose dependent :</a:t>
            </a:r>
          </a:p>
          <a:p>
            <a:pPr eaLnBrk="1" hangingPunct="1">
              <a:buNone/>
            </a:pPr>
            <a:r>
              <a:rPr lang="en-US" altLang="en-US" sz="2800" dirty="0">
                <a:latin typeface="Corbel" pitchFamily="34" charset="0"/>
              </a:rPr>
              <a:t>  </a:t>
            </a:r>
            <a:r>
              <a:rPr lang="en-US" altLang="en-US" sz="2800" dirty="0">
                <a:latin typeface="Bradley Hand ITC" pitchFamily="66" charset="0"/>
              </a:rPr>
              <a:t>XRT, </a:t>
            </a:r>
            <a:r>
              <a:rPr lang="en-US" altLang="en-US" sz="2800" dirty="0" err="1">
                <a:latin typeface="Bradley Hand ITC" pitchFamily="66" charset="0"/>
              </a:rPr>
              <a:t>myelotoxic</a:t>
            </a:r>
            <a:r>
              <a:rPr lang="en-US" altLang="en-US" sz="2800" dirty="0">
                <a:latin typeface="Bradley Hand ITC" pitchFamily="66" charset="0"/>
              </a:rPr>
              <a:t> drugs, drugs, chemicals, &amp;Viral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109062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325"/>
            <a:ext cx="42481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6085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8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628801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•Iron deficiency anemia</a:t>
            </a:r>
          </a:p>
          <a:p>
            <a:r>
              <a:rPr lang="en-US" sz="2800" dirty="0"/>
              <a:t>•Anemia of chronic disease</a:t>
            </a:r>
          </a:p>
          <a:p>
            <a:r>
              <a:rPr lang="en-US" sz="2800" dirty="0"/>
              <a:t>•Megaloblastic anemia</a:t>
            </a:r>
          </a:p>
          <a:p>
            <a:r>
              <a:rPr lang="en-US" sz="2800" dirty="0"/>
              <a:t>•Others</a:t>
            </a:r>
          </a:p>
          <a:p>
            <a:r>
              <a:rPr lang="en-US" sz="2800" dirty="0"/>
              <a:t>- anemia  in liver disease</a:t>
            </a:r>
          </a:p>
          <a:p>
            <a:r>
              <a:rPr lang="en-US" sz="2800" dirty="0"/>
              <a:t>- anemia in renal disease</a:t>
            </a:r>
          </a:p>
          <a:p>
            <a:r>
              <a:rPr lang="en-US" sz="2800" dirty="0"/>
              <a:t>- aplastic anemia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Myelophthisic</a:t>
            </a:r>
            <a:r>
              <a:rPr lang="en-US" sz="2800" dirty="0"/>
              <a:t> anemia</a:t>
            </a:r>
          </a:p>
        </p:txBody>
      </p:sp>
    </p:spTree>
    <p:extLst>
      <p:ext uri="{BB962C8B-B14F-4D97-AF65-F5344CB8AC3E}">
        <p14:creationId xmlns:p14="http://schemas.microsoft.com/office/powerpoint/2010/main" val="1332711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•Any age with no gender predilection</a:t>
            </a:r>
          </a:p>
          <a:p>
            <a:r>
              <a:rPr lang="en-US" sz="2800" dirty="0"/>
              <a:t>•Stigmata of pancytopenia</a:t>
            </a:r>
          </a:p>
          <a:p>
            <a:r>
              <a:rPr lang="en-US" sz="2800" dirty="0"/>
              <a:t>•Normocytic and occasionally macrocytic anemia.</a:t>
            </a:r>
          </a:p>
          <a:p>
            <a:r>
              <a:rPr lang="en-US" sz="2800" dirty="0"/>
              <a:t>•No splenomegaly</a:t>
            </a:r>
          </a:p>
          <a:p>
            <a:r>
              <a:rPr lang="en-US" sz="2800" dirty="0"/>
              <a:t>•No increased reticulocyte count</a:t>
            </a:r>
          </a:p>
          <a:p>
            <a:r>
              <a:rPr lang="en-US" sz="2800" dirty="0"/>
              <a:t>•Bone marrow exam is a must for diagnosis</a:t>
            </a:r>
          </a:p>
          <a:p>
            <a:r>
              <a:rPr lang="en-US" sz="2800" dirty="0"/>
              <a:t>•Respond well to immunosuppressive therapy, BM transplantation is the treatment of choice with 5 year survival of more than 75%.</a:t>
            </a:r>
          </a:p>
        </p:txBody>
      </p:sp>
    </p:spTree>
    <p:extLst>
      <p:ext uri="{BB962C8B-B14F-4D97-AF65-F5344CB8AC3E}">
        <p14:creationId xmlns:p14="http://schemas.microsoft.com/office/powerpoint/2010/main" val="332356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93943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20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thy.med.nagoya-u.ac.jp/atlas/img/t4/img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" y="-12399"/>
            <a:ext cx="9158539" cy="68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43600"/>
            <a:ext cx="1676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pathy.med.nagoya-u.ac</a:t>
            </a:r>
          </a:p>
        </p:txBody>
      </p:sp>
    </p:spTree>
    <p:extLst>
      <p:ext uri="{BB962C8B-B14F-4D97-AF65-F5344CB8AC3E}">
        <p14:creationId xmlns:p14="http://schemas.microsoft.com/office/powerpoint/2010/main" val="349471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01871-013-f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88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593771"/>
            <a:ext cx="6246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•Multiple etiologies:</a:t>
            </a:r>
          </a:p>
          <a:p>
            <a:r>
              <a:rPr lang="en-US" sz="2800" dirty="0"/>
              <a:t>•Iron deficiency is the most common</a:t>
            </a:r>
          </a:p>
          <a:p>
            <a:r>
              <a:rPr lang="en-US" sz="2800" dirty="0"/>
              <a:t>•</a:t>
            </a:r>
            <a:r>
              <a:rPr lang="en-US" sz="2800" dirty="0" err="1"/>
              <a:t>Hypersplenism</a:t>
            </a:r>
            <a:endParaRPr lang="en-US" sz="2800" dirty="0"/>
          </a:p>
          <a:p>
            <a:r>
              <a:rPr lang="en-US" sz="2800" dirty="0"/>
              <a:t>•Therapy related hemolytic anemia and suppression of EPO receptor</a:t>
            </a:r>
          </a:p>
          <a:p>
            <a:r>
              <a:rPr lang="en-US" sz="2800" dirty="0"/>
              <a:t>•Alcoholic-cirrhosis-induced </a:t>
            </a:r>
            <a:r>
              <a:rPr lang="en-US" sz="2800" dirty="0" err="1"/>
              <a:t>folate</a:t>
            </a:r>
            <a:r>
              <a:rPr lang="en-US" sz="2800" dirty="0"/>
              <a:t> deficiency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75347"/>
            <a:ext cx="653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5- Anemia</a:t>
            </a:r>
            <a:r>
              <a:rPr lang="en-US" dirty="0"/>
              <a:t> </a:t>
            </a:r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in liver disease</a:t>
            </a:r>
          </a:p>
        </p:txBody>
      </p:sp>
    </p:spTree>
    <p:extLst>
      <p:ext uri="{BB962C8B-B14F-4D97-AF65-F5344CB8AC3E}">
        <p14:creationId xmlns:p14="http://schemas.microsoft.com/office/powerpoint/2010/main" val="2549137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6-Anemia</a:t>
            </a:r>
            <a:r>
              <a:rPr lang="en-US" dirty="0"/>
              <a:t> </a:t>
            </a:r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of renal disease</a:t>
            </a:r>
          </a:p>
          <a:p>
            <a:endParaRPr lang="en-US" sz="3200" b="1" dirty="0">
              <a:latin typeface="Copperplate Gothic Light" pitchFamily="34" charset="0"/>
              <a:ea typeface="+mj-ea"/>
              <a:cs typeface="+mj-cs"/>
            </a:endParaRPr>
          </a:p>
          <a:p>
            <a:endParaRPr lang="en-US" sz="3200" b="1" dirty="0">
              <a:latin typeface="Copperplate Gothic Light" pitchFamily="34" charset="0"/>
              <a:ea typeface="+mj-ea"/>
              <a:cs typeface="+mj-cs"/>
            </a:endParaRPr>
          </a:p>
          <a:p>
            <a:r>
              <a:rPr lang="en-US" sz="3200" dirty="0"/>
              <a:t>• Related to decrease EPO production by the damaged kidney.</a:t>
            </a:r>
          </a:p>
          <a:p>
            <a:r>
              <a:rPr lang="en-US" sz="3200" dirty="0"/>
              <a:t>•High levels of inflammatory cytokines</a:t>
            </a:r>
          </a:p>
          <a:p>
            <a:r>
              <a:rPr lang="en-US" sz="3200" dirty="0"/>
              <a:t>•Hemolysis</a:t>
            </a:r>
          </a:p>
          <a:p>
            <a:r>
              <a:rPr lang="en-US" sz="3200" dirty="0"/>
              <a:t>•Chronic bleeding</a:t>
            </a:r>
          </a:p>
          <a:p>
            <a:r>
              <a:rPr lang="en-US" sz="3200" dirty="0"/>
              <a:t>•</a:t>
            </a:r>
            <a:r>
              <a:rPr lang="en-US" sz="3200" dirty="0" err="1"/>
              <a:t>Folate</a:t>
            </a:r>
            <a:r>
              <a:rPr lang="en-US" sz="3200" dirty="0"/>
              <a:t> deficiency in patients on dialysis.</a:t>
            </a:r>
          </a:p>
        </p:txBody>
      </p:sp>
    </p:spTree>
    <p:extLst>
      <p:ext uri="{BB962C8B-B14F-4D97-AF65-F5344CB8AC3E}">
        <p14:creationId xmlns:p14="http://schemas.microsoft.com/office/powerpoint/2010/main" val="2465833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84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Extensive infiltration of the marrow by tumors or other lesions.</a:t>
            </a:r>
          </a:p>
          <a:p>
            <a:endParaRPr lang="en-US" sz="3200" dirty="0"/>
          </a:p>
          <a:p>
            <a:r>
              <a:rPr lang="en-US" sz="3200" dirty="0"/>
              <a:t>•Metastatic cancer (lung, breast, prostate)</a:t>
            </a:r>
          </a:p>
          <a:p>
            <a:r>
              <a:rPr lang="en-US" sz="3200" dirty="0"/>
              <a:t>•Tuberculosis</a:t>
            </a:r>
          </a:p>
          <a:p>
            <a:r>
              <a:rPr lang="en-US" sz="3200" dirty="0"/>
              <a:t>•Lipid storage disorders</a:t>
            </a:r>
          </a:p>
          <a:p>
            <a:r>
              <a:rPr lang="en-US" sz="3200" dirty="0"/>
              <a:t>•</a:t>
            </a:r>
            <a:r>
              <a:rPr lang="en-US" sz="3200" dirty="0" err="1"/>
              <a:t>Osteoscelrosis</a:t>
            </a:r>
            <a:endParaRPr lang="en-US" sz="3200" dirty="0"/>
          </a:p>
          <a:p>
            <a:r>
              <a:rPr lang="en-US" sz="3200" dirty="0"/>
              <a:t>•</a:t>
            </a:r>
            <a:r>
              <a:rPr lang="en-US" sz="3200" dirty="0" err="1"/>
              <a:t>Leukoerythroblasticreaction</a:t>
            </a:r>
            <a:r>
              <a:rPr lang="en-US" sz="3200" dirty="0"/>
              <a:t> on peripheral blood.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opperplate Gothic Light" pitchFamily="34" charset="0"/>
                <a:ea typeface="+mj-ea"/>
                <a:cs typeface="+mj-cs"/>
              </a:rPr>
              <a:t>Myelophthisic</a:t>
            </a:r>
            <a:r>
              <a:rPr lang="en-US" dirty="0"/>
              <a:t>  </a:t>
            </a:r>
            <a:r>
              <a:rPr lang="en-US" sz="3200" b="1" dirty="0">
                <a:latin typeface="Copperplate Gothic Light" pitchFamily="34" charset="0"/>
                <a:ea typeface="+mj-ea"/>
                <a:cs typeface="+mj-cs"/>
              </a:rPr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2274685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5145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086225"/>
            <a:ext cx="3676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8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8"/>
            <a:ext cx="9277773" cy="68281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9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31" y="-25186"/>
            <a:ext cx="9174331" cy="70900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2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1-Iron deficiency anemia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•Iron deficiency can result from </a:t>
            </a:r>
          </a:p>
          <a:p>
            <a:pPr marL="0" indent="0">
              <a:buNone/>
            </a:pPr>
            <a:r>
              <a:rPr lang="en-US" dirty="0"/>
              <a:t>(1) dietary </a:t>
            </a:r>
          </a:p>
          <a:p>
            <a:pPr marL="0" indent="0">
              <a:buNone/>
            </a:pPr>
            <a:r>
              <a:rPr lang="en-US" dirty="0"/>
              <a:t>(2) impaired absorption,</a:t>
            </a:r>
          </a:p>
          <a:p>
            <a:pPr marL="0" indent="0">
              <a:buNone/>
            </a:pPr>
            <a:r>
              <a:rPr lang="en-US" dirty="0"/>
              <a:t>(3) increased requirement,</a:t>
            </a:r>
          </a:p>
          <a:p>
            <a:pPr marL="0" indent="0">
              <a:buNone/>
            </a:pPr>
            <a:r>
              <a:rPr lang="en-US" dirty="0"/>
              <a:t>(4) chronic blood loss.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1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795463"/>
            <a:ext cx="5610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8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•Negative iron balance due to any reason</a:t>
            </a:r>
          </a:p>
          <a:p>
            <a:pPr marL="0" indent="0">
              <a:buNone/>
            </a:pPr>
            <a:r>
              <a:rPr lang="en-US" dirty="0"/>
              <a:t>•Compensation by storage iron</a:t>
            </a:r>
          </a:p>
          <a:p>
            <a:pPr marL="0" indent="0">
              <a:buNone/>
            </a:pPr>
            <a:r>
              <a:rPr lang="en-US" dirty="0"/>
              <a:t>•Progressive deficiency until complete depletion</a:t>
            </a:r>
          </a:p>
          <a:p>
            <a:pPr marL="0" indent="0">
              <a:buNone/>
            </a:pPr>
            <a:r>
              <a:rPr lang="en-US" dirty="0"/>
              <a:t>•Anemia develops accompanied by low ferritin and low transferrin saturation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morphology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52588"/>
            <a:ext cx="65246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308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•Low hemoglobin and hematocrit</a:t>
            </a:r>
          </a:p>
          <a:p>
            <a:r>
              <a:rPr lang="en-US" sz="2800" dirty="0"/>
              <a:t>•Low MCV</a:t>
            </a:r>
          </a:p>
          <a:p>
            <a:r>
              <a:rPr lang="en-US" sz="2800" dirty="0"/>
              <a:t>•Low MCH</a:t>
            </a:r>
          </a:p>
          <a:p>
            <a:r>
              <a:rPr lang="en-US" sz="2800" dirty="0"/>
              <a:t>•Low iron levels</a:t>
            </a:r>
          </a:p>
          <a:p>
            <a:r>
              <a:rPr lang="en-US" sz="2800" dirty="0"/>
              <a:t>•Low ferritin</a:t>
            </a:r>
          </a:p>
          <a:p>
            <a:r>
              <a:rPr lang="en-US" sz="2800" dirty="0"/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TIBC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•</a:t>
            </a:r>
            <a:r>
              <a:rPr lang="en-US" sz="2800" b="1" dirty="0">
                <a:solidFill>
                  <a:srgbClr val="FF0000"/>
                </a:solidFill>
              </a:rPr>
              <a:t>High RDW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•Low </a:t>
            </a:r>
            <a:r>
              <a:rPr lang="en-US" sz="2800" dirty="0" err="1"/>
              <a:t>hepcidin</a:t>
            </a:r>
            <a:endParaRPr lang="en-US" sz="2800" dirty="0"/>
          </a:p>
          <a:p>
            <a:r>
              <a:rPr lang="en-US" sz="2800" dirty="0"/>
              <a:t>•Low transferrin saturation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6064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Lab findings</a:t>
            </a:r>
          </a:p>
        </p:txBody>
      </p:sp>
    </p:spTree>
    <p:extLst>
      <p:ext uri="{BB962C8B-B14F-4D97-AF65-F5344CB8AC3E}">
        <p14:creationId xmlns:p14="http://schemas.microsoft.com/office/powerpoint/2010/main" val="96377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60590"/>
            <a:ext cx="8208911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RDW or red blood cell distribution width is a measure of how equal your red blood cells are in size. It can help your doctor diagnose various blood-related disorders and diseases.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In addition, it is also increased in seemingly unrelated disorders and diseases that nevertheless affect blood cell production and lifespan. </a:t>
            </a:r>
          </a:p>
        </p:txBody>
      </p:sp>
    </p:spTree>
    <p:extLst>
      <p:ext uri="{BB962C8B-B14F-4D97-AF65-F5344CB8AC3E}">
        <p14:creationId xmlns:p14="http://schemas.microsoft.com/office/powerpoint/2010/main" val="160283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6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8CEF4-D452-40D5-BC03-E847D7B1D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28DD0-3447-4C4A-9444-A178F93BFF9F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C5279F49-5E38-4B19-9ADE-2C4281068DB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826</Words>
  <Application>Microsoft Office PowerPoint</Application>
  <PresentationFormat>On-screen Show (4:3)</PresentationFormat>
  <Paragraphs>135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  RBC disorders 2 Anemia of diminished production </vt:lpstr>
      <vt:lpstr>PowerPoint Presentation</vt:lpstr>
      <vt:lpstr>PowerPoint Presentation</vt:lpstr>
      <vt:lpstr>1-Iron deficiency anemia </vt:lpstr>
      <vt:lpstr>pathogenesis</vt:lpstr>
      <vt:lpstr>PowerPoint Presentation</vt:lpstr>
      <vt:lpstr>PowerPoint Presentation</vt:lpstr>
      <vt:lpstr>RDW</vt:lpstr>
      <vt:lpstr>PowerPoint Presentation</vt:lpstr>
      <vt:lpstr>RDW</vt:lpstr>
      <vt:lpstr>RDW</vt:lpstr>
      <vt:lpstr>PowerPoint Presentation</vt:lpstr>
      <vt:lpstr>PowerPoint Presentation</vt:lpstr>
      <vt:lpstr>3- Macrocytic Anemia: &gt; 99 fl  (B12 and/or Folate Deficiency)  *look for Reticulocyte count, if increased think of secondary macrocytosis:  1- Recent hemorrhage 2-Treated anemia 3- Hemolytic anemia  *All of the above cause Macrocytosis with Reticulocytosis</vt:lpstr>
      <vt:lpstr>PowerPoint Presentation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PowerPoint Presentation</vt:lpstr>
      <vt:lpstr>PowerPoint Presentation</vt:lpstr>
      <vt:lpstr>4-Normocytic/Normochromic 1)Anemia OCD  …Cytokine (IL-6) induced Hepcidin production Hepcidin binds ferroportin and induces it is internalization and degradation…so: Decrease RBC life span  Decrease Iron Mobilization from stores   Increase iron stores Lab findings: Low iron, High Ferritin, Low Transferrin, Low TIBC  2)under-production …Dec.Reticulocyte count *Pure red cell aplasia *Aplastic anemia *Myelophthisic </vt:lpstr>
      <vt:lpstr>PowerPoint Presentation</vt:lpstr>
      <vt:lpstr>Aplastic Anemia</vt:lpstr>
      <vt:lpstr>PowerPoint Presentation</vt:lpstr>
      <vt:lpstr>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Sanabil Hassanat</cp:lastModifiedBy>
  <cp:revision>29</cp:revision>
  <dcterms:created xsi:type="dcterms:W3CDTF">2021-03-22T10:55:23Z</dcterms:created>
  <dcterms:modified xsi:type="dcterms:W3CDTF">2022-03-30T10:33:56Z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