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99" r:id="rId3"/>
    <p:sldId id="310" r:id="rId4"/>
    <p:sldId id="300" r:id="rId5"/>
    <p:sldId id="301" r:id="rId6"/>
    <p:sldId id="302" r:id="rId7"/>
    <p:sldId id="305" r:id="rId8"/>
    <p:sldId id="303" r:id="rId9"/>
    <p:sldId id="304" r:id="rId10"/>
    <p:sldId id="307" r:id="rId11"/>
    <p:sldId id="308" r:id="rId12"/>
    <p:sldId id="309" r:id="rId13"/>
    <p:sldId id="323" r:id="rId14"/>
    <p:sldId id="322" r:id="rId15"/>
    <p:sldId id="321" r:id="rId16"/>
    <p:sldId id="324" r:id="rId17"/>
    <p:sldId id="315" r:id="rId18"/>
    <p:sldId id="316" r:id="rId19"/>
    <p:sldId id="317" r:id="rId20"/>
    <p:sldId id="318" r:id="rId21"/>
    <p:sldId id="319" r:id="rId22"/>
    <p:sldId id="320" r:id="rId23"/>
    <p:sldId id="314" r:id="rId24"/>
    <p:sldId id="313" r:id="rId25"/>
    <p:sldId id="311" r:id="rId26"/>
    <p:sldId id="31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0" autoAdjust="0"/>
  </p:normalViewPr>
  <p:slideViewPr>
    <p:cSldViewPr showGuide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D5234F5-9A20-4A0A-A134-47E45BECDF9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34F5-9A20-4A0A-A134-47E45BECDF9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34F5-9A20-4A0A-A134-47E45BECDF9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5234F5-9A20-4A0A-A134-47E45BECDF9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D5234F5-9A20-4A0A-A134-47E45BECDF9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34F5-9A20-4A0A-A134-47E45BECDF9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34F5-9A20-4A0A-A134-47E45BECDF9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5234F5-9A20-4A0A-A134-47E45BECDF9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34F5-9A20-4A0A-A134-47E45BECDF9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5234F5-9A20-4A0A-A134-47E45BECDF9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5234F5-9A20-4A0A-A134-47E45BECDF9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D5234F5-9A20-4A0A-A134-47E45BECDF9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476672"/>
            <a:ext cx="6172200" cy="1894362"/>
          </a:xfrm>
        </p:spPr>
        <p:txBody>
          <a:bodyPr/>
          <a:lstStyle/>
          <a:p>
            <a:r>
              <a:rPr lang="en-US" dirty="0" smtClean="0"/>
              <a:t>STOMACH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0" y="2924175"/>
            <a:ext cx="6172200" cy="3451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Dr. </a:t>
            </a:r>
            <a:r>
              <a:rPr lang="en-US" sz="2400" b="1" dirty="0" err="1" smtClean="0"/>
              <a:t>Bushra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AlTarawneh</a:t>
            </a:r>
            <a:r>
              <a:rPr lang="en-US" sz="2400" b="1" dirty="0" smtClean="0"/>
              <a:t>, MD</a:t>
            </a:r>
            <a:endParaRPr lang="en-US" sz="2400" b="1" dirty="0"/>
          </a:p>
          <a:p>
            <a:pPr algn="ctr"/>
            <a:r>
              <a:rPr lang="en-US" sz="2400" b="1" dirty="0"/>
              <a:t>Anatomical pathology </a:t>
            </a:r>
            <a:br>
              <a:rPr lang="en-US" sz="2400" b="1" dirty="0"/>
            </a:br>
            <a:r>
              <a:rPr lang="en-US" sz="2400" b="1" dirty="0"/>
              <a:t>Mutah University</a:t>
            </a:r>
            <a:br>
              <a:rPr lang="en-US" sz="2400" b="1" dirty="0"/>
            </a:br>
            <a:r>
              <a:rPr lang="en-US" sz="2400" b="1" dirty="0"/>
              <a:t>School of Medicine- </a:t>
            </a:r>
            <a:r>
              <a:rPr lang="en-US" sz="2400" b="1" dirty="0" smtClean="0"/>
              <a:t>Department of Microbiology &amp; Pathology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GIT lectures 2022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70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55652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Autoimmune </a:t>
            </a:r>
            <a:r>
              <a:rPr lang="en-US" dirty="0"/>
              <a:t>gastritis is associated with loss of parietal</a:t>
            </a:r>
          </a:p>
          <a:p>
            <a:pPr marL="0" indent="0">
              <a:buNone/>
            </a:pPr>
            <a:r>
              <a:rPr lang="en-US" dirty="0"/>
              <a:t>cells, which secrete acid and intrinsic factor. Deficient acid</a:t>
            </a:r>
          </a:p>
          <a:p>
            <a:pPr marL="0" indent="0">
              <a:buNone/>
            </a:pPr>
            <a:r>
              <a:rPr lang="en-US" dirty="0"/>
              <a:t>production stimulates gastrin release, resulting in </a:t>
            </a:r>
            <a:r>
              <a:rPr lang="en-US" dirty="0" smtClean="0"/>
              <a:t> </a:t>
            </a:r>
            <a:r>
              <a:rPr lang="en-US" dirty="0" err="1" smtClean="0"/>
              <a:t>hypergastrinemia</a:t>
            </a:r>
            <a:r>
              <a:rPr lang="en-US" dirty="0" smtClean="0"/>
              <a:t> and </a:t>
            </a:r>
            <a:r>
              <a:rPr lang="en-US" dirty="0"/>
              <a:t>hyperplasia of </a:t>
            </a:r>
            <a:r>
              <a:rPr lang="en-US" dirty="0" err="1"/>
              <a:t>antral</a:t>
            </a:r>
            <a:r>
              <a:rPr lang="en-US" dirty="0"/>
              <a:t> gastrin-producing G cells.</a:t>
            </a:r>
          </a:p>
          <a:p>
            <a:r>
              <a:rPr lang="en-US" dirty="0"/>
              <a:t>Lack of intrinsic factor disables </a:t>
            </a:r>
            <a:r>
              <a:rPr lang="en-US" dirty="0" err="1"/>
              <a:t>ileal</a:t>
            </a:r>
            <a:r>
              <a:rPr lang="en-US" dirty="0"/>
              <a:t> vitamin B12 absorption,</a:t>
            </a:r>
          </a:p>
          <a:p>
            <a:pPr marL="0" indent="0">
              <a:buNone/>
            </a:pPr>
            <a:r>
              <a:rPr lang="en-US" dirty="0"/>
              <a:t>leading to B12 deficiency and </a:t>
            </a:r>
            <a:r>
              <a:rPr lang="en-US" dirty="0" err="1"/>
              <a:t>megaloblastic</a:t>
            </a:r>
            <a:r>
              <a:rPr lang="en-US" dirty="0"/>
              <a:t> anemia </a:t>
            </a:r>
            <a:r>
              <a:rPr lang="en-US" b="1" dirty="0"/>
              <a:t>(</a:t>
            </a:r>
            <a:r>
              <a:rPr lang="en-US" b="1" dirty="0" smtClean="0"/>
              <a:t>pernicious anemia</a:t>
            </a:r>
            <a:r>
              <a:rPr lang="en-US" b="1" dirty="0"/>
              <a:t>); </a:t>
            </a:r>
            <a:r>
              <a:rPr lang="en-US" dirty="0"/>
              <a:t>reduced serum concentration of </a:t>
            </a:r>
            <a:r>
              <a:rPr lang="en-US" dirty="0" smtClean="0"/>
              <a:t>pepsinogen I </a:t>
            </a:r>
            <a:r>
              <a:rPr lang="en-US" dirty="0"/>
              <a:t>reflects chief cell loss. </a:t>
            </a:r>
            <a:endParaRPr lang="en-US" dirty="0" smtClean="0"/>
          </a:p>
          <a:p>
            <a:r>
              <a:rPr lang="en-US" dirty="0" smtClean="0"/>
              <a:t>Although </a:t>
            </a:r>
            <a:r>
              <a:rPr lang="en-US" i="1" dirty="0"/>
              <a:t>H. pylori </a:t>
            </a:r>
            <a:r>
              <a:rPr lang="en-US" dirty="0"/>
              <a:t>can </a:t>
            </a:r>
            <a:r>
              <a:rPr lang="en-US" dirty="0" smtClean="0"/>
              <a:t>cause </a:t>
            </a:r>
            <a:r>
              <a:rPr lang="en-US" dirty="0" err="1" smtClean="0"/>
              <a:t>hypochlorhydria</a:t>
            </a:r>
            <a:r>
              <a:rPr lang="en-US" dirty="0"/>
              <a:t>, it is not associated with </a:t>
            </a:r>
            <a:r>
              <a:rPr lang="en-US" dirty="0" err="1"/>
              <a:t>achlorhydria</a:t>
            </a:r>
            <a:r>
              <a:rPr lang="en-US" dirty="0"/>
              <a:t> </a:t>
            </a:r>
            <a:r>
              <a:rPr lang="en-US" dirty="0" smtClean="0"/>
              <a:t>or pernicious </a:t>
            </a:r>
            <a:r>
              <a:rPr lang="en-US" dirty="0"/>
              <a:t>anemia, because the parietal and chief cell </a:t>
            </a:r>
            <a:r>
              <a:rPr lang="en-US" dirty="0" smtClean="0"/>
              <a:t>damage is </a:t>
            </a:r>
            <a:r>
              <a:rPr lang="en-US" dirty="0"/>
              <a:t>not as severe as in autoimmune gastritis.</a:t>
            </a:r>
          </a:p>
        </p:txBody>
      </p:sp>
    </p:spTree>
    <p:extLst>
      <p:ext uri="{BB962C8B-B14F-4D97-AF65-F5344CB8AC3E}">
        <p14:creationId xmlns:p14="http://schemas.microsoft.com/office/powerpoint/2010/main" val="3514112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124744"/>
            <a:ext cx="8686800" cy="48737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Autoimmune </a:t>
            </a:r>
            <a:r>
              <a:rPr lang="en-US" dirty="0"/>
              <a:t>gastritis is characterized by diffuse </a:t>
            </a:r>
            <a:r>
              <a:rPr lang="en-US" b="1" dirty="0"/>
              <a:t>damage </a:t>
            </a:r>
            <a:r>
              <a:rPr lang="en-US" b="1" dirty="0" smtClean="0"/>
              <a:t>of the </a:t>
            </a:r>
            <a:r>
              <a:rPr lang="en-US" b="1" dirty="0"/>
              <a:t>oxyntic </a:t>
            </a:r>
            <a:r>
              <a:rPr lang="en-US" dirty="0"/>
              <a:t>(acid-producing) </a:t>
            </a:r>
            <a:r>
              <a:rPr lang="en-US" b="1" dirty="0"/>
              <a:t>mucosa </a:t>
            </a:r>
            <a:r>
              <a:rPr lang="en-US" dirty="0"/>
              <a:t>within the body </a:t>
            </a:r>
            <a:r>
              <a:rPr lang="en-US" dirty="0" smtClean="0"/>
              <a:t>and fundus.</a:t>
            </a:r>
          </a:p>
          <a:p>
            <a:endParaRPr lang="en-US" dirty="0" smtClean="0"/>
          </a:p>
          <a:p>
            <a:r>
              <a:rPr lang="en-US" dirty="0" smtClean="0"/>
              <a:t>With </a:t>
            </a:r>
            <a:r>
              <a:rPr lang="en-US" b="1" dirty="0"/>
              <a:t>diffuse atrophy, </a:t>
            </a:r>
            <a:r>
              <a:rPr lang="en-US" dirty="0"/>
              <a:t>the oxyntic mucosa of </a:t>
            </a:r>
            <a:r>
              <a:rPr lang="en-US" dirty="0" smtClean="0"/>
              <a:t>the body </a:t>
            </a:r>
            <a:r>
              <a:rPr lang="en-US" dirty="0"/>
              <a:t>and fundus appears markedly thinned, and </a:t>
            </a:r>
            <a:r>
              <a:rPr lang="en-US" dirty="0" err="1"/>
              <a:t>rugal</a:t>
            </a:r>
            <a:r>
              <a:rPr lang="en-US" dirty="0"/>
              <a:t> </a:t>
            </a:r>
            <a:r>
              <a:rPr lang="en-US" dirty="0" smtClean="0"/>
              <a:t>folds are </a:t>
            </a:r>
            <a:r>
              <a:rPr lang="en-US" dirty="0"/>
              <a:t>lost.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inflammatory infiltrate </a:t>
            </a:r>
            <a:r>
              <a:rPr lang="en-US" dirty="0"/>
              <a:t>more commonly is composed of lymphocytes, macrophages</a:t>
            </a:r>
            <a:r>
              <a:rPr lang="en-US" dirty="0" smtClean="0"/>
              <a:t>, and </a:t>
            </a:r>
            <a:r>
              <a:rPr lang="en-US" dirty="0"/>
              <a:t>plasma cells;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contrast with </a:t>
            </a:r>
            <a:r>
              <a:rPr lang="en-US" b="1" i="1" dirty="0"/>
              <a:t>H. pylori </a:t>
            </a:r>
            <a:r>
              <a:rPr lang="en-US" b="1" dirty="0"/>
              <a:t>gastritis</a:t>
            </a:r>
            <a:r>
              <a:rPr lang="en-US" b="1" dirty="0" smtClean="0"/>
              <a:t>,  </a:t>
            </a:r>
            <a:r>
              <a:rPr lang="en-US" dirty="0" smtClean="0"/>
              <a:t>the </a:t>
            </a:r>
            <a:r>
              <a:rPr lang="en-US" dirty="0"/>
              <a:t>inflammatory reaction most often is deep </a:t>
            </a:r>
            <a:r>
              <a:rPr lang="en-US" dirty="0" smtClean="0"/>
              <a:t>and centered </a:t>
            </a:r>
            <a:r>
              <a:rPr lang="en-US" dirty="0"/>
              <a:t>on the gastric glands. </a:t>
            </a:r>
            <a:endParaRPr lang="en-US" dirty="0" smtClean="0"/>
          </a:p>
          <a:p>
            <a:r>
              <a:rPr lang="en-US" b="1" dirty="0" smtClean="0"/>
              <a:t>Parietal </a:t>
            </a:r>
            <a:r>
              <a:rPr lang="en-US" b="1" dirty="0"/>
              <a:t>and chief cell </a:t>
            </a:r>
            <a:r>
              <a:rPr lang="en-US" b="1" dirty="0" smtClean="0"/>
              <a:t>loss </a:t>
            </a:r>
            <a:r>
              <a:rPr lang="en-US" dirty="0" smtClean="0"/>
              <a:t>can </a:t>
            </a:r>
            <a:r>
              <a:rPr lang="en-US" dirty="0"/>
              <a:t>be extensive, and </a:t>
            </a:r>
            <a:r>
              <a:rPr lang="en-US" b="1" dirty="0"/>
              <a:t>intestinal metaplasia </a:t>
            </a:r>
            <a:r>
              <a:rPr lang="en-US" dirty="0"/>
              <a:t>may develop.</a:t>
            </a:r>
          </a:p>
        </p:txBody>
      </p:sp>
    </p:spTree>
    <p:extLst>
      <p:ext uri="{BB962C8B-B14F-4D97-AF65-F5344CB8AC3E}">
        <p14:creationId xmlns:p14="http://schemas.microsoft.com/office/powerpoint/2010/main" val="1072610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85698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684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Gastric adenomas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867328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Gastric </a:t>
            </a:r>
            <a:r>
              <a:rPr lang="en-US" dirty="0"/>
              <a:t>adenomas are most commonly located in the </a:t>
            </a:r>
            <a:r>
              <a:rPr lang="en-US" dirty="0" err="1" smtClean="0"/>
              <a:t>antrum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By </a:t>
            </a:r>
            <a:r>
              <a:rPr lang="en-US" dirty="0"/>
              <a:t>definition, all gastrointestinal adenomas exhibit</a:t>
            </a:r>
          </a:p>
          <a:p>
            <a:pPr marL="0" indent="0">
              <a:buNone/>
            </a:pPr>
            <a:r>
              <a:rPr lang="en-US" dirty="0"/>
              <a:t>epithelial dysplasia, which can be classified as low- or </a:t>
            </a:r>
            <a:r>
              <a:rPr lang="en-US" dirty="0" err="1"/>
              <a:t>highgrade</a:t>
            </a:r>
            <a:r>
              <a:rPr lang="en-US" dirty="0"/>
              <a:t>.</a:t>
            </a:r>
          </a:p>
          <a:p>
            <a:r>
              <a:rPr lang="en-US" dirty="0"/>
              <a:t>Both grades may include enlargement, elongation, </a:t>
            </a:r>
            <a:r>
              <a:rPr lang="en-US" dirty="0" smtClean="0"/>
              <a:t>and </a:t>
            </a:r>
            <a:r>
              <a:rPr lang="en-US" dirty="0" err="1" smtClean="0"/>
              <a:t>hyperchromasia</a:t>
            </a:r>
            <a:r>
              <a:rPr lang="en-US" dirty="0" smtClean="0"/>
              <a:t> </a:t>
            </a:r>
            <a:r>
              <a:rPr lang="en-US" dirty="0"/>
              <a:t>of epithelial cell nuclei, epithelial crowding</a:t>
            </a:r>
            <a:r>
              <a:rPr lang="en-US" dirty="0" smtClean="0"/>
              <a:t>, and </a:t>
            </a:r>
            <a:r>
              <a:rPr lang="en-US" dirty="0" err="1"/>
              <a:t>pseudostratification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High-grade </a:t>
            </a:r>
            <a:r>
              <a:rPr lang="en-US" dirty="0"/>
              <a:t>dysplasia is </a:t>
            </a:r>
            <a:r>
              <a:rPr lang="en-US" dirty="0" smtClean="0"/>
              <a:t>characterized by </a:t>
            </a:r>
            <a:r>
              <a:rPr lang="en-US" dirty="0"/>
              <a:t>more severe </a:t>
            </a:r>
            <a:r>
              <a:rPr lang="en-US" dirty="0" err="1"/>
              <a:t>cytologic</a:t>
            </a:r>
            <a:r>
              <a:rPr lang="en-US" dirty="0"/>
              <a:t> </a:t>
            </a:r>
            <a:r>
              <a:rPr lang="en-US" dirty="0" err="1"/>
              <a:t>atypia</a:t>
            </a:r>
            <a:r>
              <a:rPr lang="en-US" dirty="0"/>
              <a:t> and irregular architecture</a:t>
            </a:r>
            <a:r>
              <a:rPr lang="en-US" dirty="0" smtClean="0"/>
              <a:t>, including </a:t>
            </a:r>
            <a:r>
              <a:rPr lang="en-US" dirty="0"/>
              <a:t>glandular budding and gland-within-gland, or</a:t>
            </a:r>
          </a:p>
          <a:p>
            <a:pPr marL="0" indent="0">
              <a:buNone/>
            </a:pPr>
            <a:r>
              <a:rPr lang="en-US" dirty="0"/>
              <a:t>cribriform, structures.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42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Gastric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686800" cy="6768752"/>
          </a:xfrm>
        </p:spPr>
        <p:txBody>
          <a:bodyPr>
            <a:noAutofit/>
          </a:bodyPr>
          <a:lstStyle/>
          <a:p>
            <a:r>
              <a:rPr lang="en-US" dirty="0" smtClean="0"/>
              <a:t>Gastric </a:t>
            </a:r>
            <a:r>
              <a:rPr lang="en-US" dirty="0"/>
              <a:t>cancer is more common in lower socioeconomic</a:t>
            </a:r>
          </a:p>
          <a:p>
            <a:pPr marL="0" indent="0">
              <a:buNone/>
            </a:pPr>
            <a:r>
              <a:rPr lang="en-US" dirty="0"/>
              <a:t>groups and in persons with </a:t>
            </a:r>
            <a:r>
              <a:rPr lang="en-US" i="1" dirty="0"/>
              <a:t>multifocal mucosal atrophy and</a:t>
            </a:r>
          </a:p>
          <a:p>
            <a:pPr marL="0" indent="0">
              <a:buNone/>
            </a:pPr>
            <a:r>
              <a:rPr lang="en-US" i="1" dirty="0"/>
              <a:t>intestinal metaplasia. </a:t>
            </a:r>
            <a:r>
              <a:rPr lang="en-US" dirty="0"/>
              <a:t>PUD does not impart an increased </a:t>
            </a:r>
            <a:r>
              <a:rPr lang="en-US" dirty="0" smtClean="0"/>
              <a:t>risk of </a:t>
            </a:r>
            <a:r>
              <a:rPr lang="en-US" dirty="0"/>
              <a:t>gastric </a:t>
            </a:r>
            <a:r>
              <a:rPr lang="en-US" dirty="0" smtClean="0"/>
              <a:t>cancer.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Gastric adenocarcinomas are classified according to their</a:t>
            </a:r>
          </a:p>
          <a:p>
            <a:pPr marL="0" indent="0">
              <a:buNone/>
            </a:pPr>
            <a:r>
              <a:rPr lang="en-US" dirty="0"/>
              <a:t>location in the stomach as well as gross and histologic morphology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Lauren classification </a:t>
            </a:r>
            <a:r>
              <a:rPr lang="en-US" dirty="0"/>
              <a:t>that separates gastric</a:t>
            </a:r>
          </a:p>
          <a:p>
            <a:pPr marL="0" indent="0">
              <a:buNone/>
            </a:pPr>
            <a:r>
              <a:rPr lang="en-US" dirty="0"/>
              <a:t>cancers into </a:t>
            </a:r>
            <a:r>
              <a:rPr lang="en-US" b="1" dirty="0"/>
              <a:t>intestinal </a:t>
            </a:r>
            <a:r>
              <a:rPr lang="en-US" dirty="0"/>
              <a:t>and </a:t>
            </a:r>
            <a:r>
              <a:rPr lang="en-US" b="1" dirty="0"/>
              <a:t>diffuse </a:t>
            </a:r>
            <a:r>
              <a:rPr lang="en-US" dirty="0"/>
              <a:t>types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6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202332"/>
            <a:ext cx="8496944" cy="6453336"/>
          </a:xfrm>
        </p:spPr>
        <p:txBody>
          <a:bodyPr>
            <a:noAutofit/>
          </a:bodyPr>
          <a:lstStyle/>
          <a:p>
            <a:r>
              <a:rPr lang="en-US" sz="2000" dirty="0" smtClean="0"/>
              <a:t> Intestinal-type </a:t>
            </a:r>
            <a:r>
              <a:rPr lang="en-US" sz="2000" dirty="0"/>
              <a:t>cancers tend to be bulky </a:t>
            </a:r>
            <a:r>
              <a:rPr lang="en-US" sz="2000" dirty="0" smtClean="0"/>
              <a:t>and are </a:t>
            </a:r>
            <a:r>
              <a:rPr lang="en-US" sz="2000" dirty="0"/>
              <a:t>composed of glandular structures similar to </a:t>
            </a:r>
            <a:r>
              <a:rPr lang="en-US" sz="2000" dirty="0" smtClean="0"/>
              <a:t>esophageal and </a:t>
            </a:r>
            <a:r>
              <a:rPr lang="en-US" sz="2000" dirty="0"/>
              <a:t>colonic adenocarcinoma.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They typically </a:t>
            </a:r>
            <a:r>
              <a:rPr lang="en-US" sz="2000" dirty="0"/>
              <a:t>grow along broad cohesive fronts to form </a:t>
            </a:r>
            <a:r>
              <a:rPr lang="en-US" sz="2000" dirty="0" smtClean="0"/>
              <a:t>either an </a:t>
            </a:r>
            <a:r>
              <a:rPr lang="en-US" sz="2000" dirty="0" err="1"/>
              <a:t>exophytic</a:t>
            </a:r>
            <a:r>
              <a:rPr lang="en-US" sz="2000" dirty="0"/>
              <a:t> mass or an ulcerated tumor.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neoplastic </a:t>
            </a:r>
            <a:r>
              <a:rPr lang="en-US" sz="2000" dirty="0" smtClean="0"/>
              <a:t>cells often </a:t>
            </a:r>
            <a:r>
              <a:rPr lang="en-US" sz="2000" dirty="0"/>
              <a:t>contain apical </a:t>
            </a:r>
            <a:r>
              <a:rPr lang="en-US" sz="2000" dirty="0" err="1"/>
              <a:t>mucin</a:t>
            </a:r>
            <a:r>
              <a:rPr lang="en-US" sz="2000" dirty="0"/>
              <a:t> vacuoles, and abundant </a:t>
            </a:r>
            <a:r>
              <a:rPr lang="en-US" sz="2000" dirty="0" err="1"/>
              <a:t>mucin</a:t>
            </a:r>
            <a:r>
              <a:rPr lang="en-US" sz="2000" dirty="0"/>
              <a:t> </a:t>
            </a:r>
            <a:r>
              <a:rPr lang="en-US" sz="2000" dirty="0" smtClean="0"/>
              <a:t>may be </a:t>
            </a:r>
            <a:r>
              <a:rPr lang="en-US" sz="2000" dirty="0"/>
              <a:t>present in gland </a:t>
            </a:r>
            <a:r>
              <a:rPr lang="en-US" sz="2000" dirty="0" err="1"/>
              <a:t>lumina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Diffuse gastric cancers display an infiltrative growth </a:t>
            </a:r>
            <a:r>
              <a:rPr lang="en-US" sz="2000" dirty="0" smtClean="0"/>
              <a:t>pattern and </a:t>
            </a:r>
            <a:r>
              <a:rPr lang="en-US" sz="2000" dirty="0"/>
              <a:t>are composed of </a:t>
            </a:r>
            <a:r>
              <a:rPr lang="en-US" sz="2000" dirty="0" err="1"/>
              <a:t>discohesive</a:t>
            </a:r>
            <a:r>
              <a:rPr lang="en-US" sz="2000" dirty="0"/>
              <a:t> cells </a:t>
            </a:r>
            <a:r>
              <a:rPr lang="en-US" sz="2000" dirty="0" smtClean="0"/>
              <a:t>with large </a:t>
            </a:r>
            <a:r>
              <a:rPr lang="en-US" sz="2000" dirty="0" err="1"/>
              <a:t>mucin</a:t>
            </a:r>
            <a:r>
              <a:rPr lang="en-US" sz="2000" dirty="0"/>
              <a:t> vacuoles that expand the cytoplasm and push </a:t>
            </a:r>
            <a:r>
              <a:rPr lang="en-US" sz="2000" dirty="0" smtClean="0"/>
              <a:t>the nucleus </a:t>
            </a:r>
            <a:r>
              <a:rPr lang="en-US" sz="2000" dirty="0"/>
              <a:t>to the periphery, creating a </a:t>
            </a:r>
            <a:r>
              <a:rPr lang="en-US" sz="2000" b="1" dirty="0" smtClean="0"/>
              <a:t>signet </a:t>
            </a:r>
            <a:r>
              <a:rPr lang="en-US" sz="2000" b="1" dirty="0"/>
              <a:t>ring cell </a:t>
            </a:r>
            <a:r>
              <a:rPr lang="en-US" sz="2000" dirty="0" smtClean="0"/>
              <a:t>morphology.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These infiltrative </a:t>
            </a:r>
            <a:r>
              <a:rPr lang="en-US" sz="2000" dirty="0"/>
              <a:t>tumors often evoke a </a:t>
            </a:r>
            <a:r>
              <a:rPr lang="en-US" sz="2000" b="1" dirty="0" err="1"/>
              <a:t>desmoplastic</a:t>
            </a:r>
            <a:r>
              <a:rPr lang="en-US" sz="2000" b="1" dirty="0"/>
              <a:t> </a:t>
            </a:r>
            <a:r>
              <a:rPr lang="en-US" sz="2000" dirty="0"/>
              <a:t>reaction </a:t>
            </a:r>
            <a:r>
              <a:rPr lang="en-US" sz="2000" dirty="0" smtClean="0"/>
              <a:t>that stiffens </a:t>
            </a:r>
            <a:r>
              <a:rPr lang="en-US" sz="2000" dirty="0"/>
              <a:t>the gastric wall and may cause diffuse </a:t>
            </a:r>
            <a:r>
              <a:rPr lang="en-US" sz="2000" dirty="0" err="1"/>
              <a:t>rugal</a:t>
            </a:r>
            <a:r>
              <a:rPr lang="en-US" sz="2000" dirty="0"/>
              <a:t> </a:t>
            </a:r>
            <a:r>
              <a:rPr lang="en-US" sz="2000" dirty="0" smtClean="0"/>
              <a:t>flattening and </a:t>
            </a:r>
            <a:r>
              <a:rPr lang="en-US" sz="2000" dirty="0"/>
              <a:t>a rigid, thickened wall that imparts a “leather bottle</a:t>
            </a:r>
            <a:r>
              <a:rPr lang="en-US" sz="2000" dirty="0" smtClean="0"/>
              <a:t>” appearance </a:t>
            </a:r>
            <a:r>
              <a:rPr lang="en-US" sz="2000" dirty="0"/>
              <a:t>termed </a:t>
            </a:r>
            <a:r>
              <a:rPr lang="en-US" sz="2000" b="1" dirty="0" err="1"/>
              <a:t>linitis</a:t>
            </a:r>
            <a:r>
              <a:rPr lang="en-US" sz="2000" b="1" dirty="0"/>
              <a:t> </a:t>
            </a:r>
            <a:r>
              <a:rPr lang="en-US" sz="2000" b="1" dirty="0" err="1"/>
              <a:t>plastica</a:t>
            </a:r>
            <a:r>
              <a:rPr lang="en-US" sz="2000" b="1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1679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86308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Intestinal-type </a:t>
            </a:r>
            <a:r>
              <a:rPr lang="en-US" sz="3200" dirty="0" smtClean="0"/>
              <a:t>adenocarcinoma consisting </a:t>
            </a:r>
            <a:r>
              <a:rPr lang="en-US" sz="3200" dirty="0"/>
              <a:t>of an elevated mass with heaped-up </a:t>
            </a:r>
            <a:r>
              <a:rPr lang="en-US" sz="3200" dirty="0" smtClean="0"/>
              <a:t> borders </a:t>
            </a:r>
            <a:r>
              <a:rPr lang="en-US" sz="3200" dirty="0"/>
              <a:t>and</a:t>
            </a:r>
            <a:br>
              <a:rPr lang="en-US" sz="3200" dirty="0"/>
            </a:br>
            <a:r>
              <a:rPr lang="en-US" sz="3200" dirty="0"/>
              <a:t>central ulceration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327275"/>
            <a:ext cx="65151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131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24936" cy="1228998"/>
          </a:xfrm>
        </p:spPr>
        <p:txBody>
          <a:bodyPr>
            <a:noAutofit/>
          </a:bodyPr>
          <a:lstStyle/>
          <a:p>
            <a:r>
              <a:rPr lang="en-US" sz="1600" b="1" i="1" dirty="0"/>
              <a:t/>
            </a:r>
            <a:br>
              <a:rPr lang="en-US" sz="1600" b="1" i="1" dirty="0"/>
            </a:br>
            <a:r>
              <a:rPr lang="en-US" sz="1600" b="1" dirty="0" smtClean="0"/>
              <a:t>A, </a:t>
            </a:r>
            <a:r>
              <a:rPr lang="en-US" sz="1600" b="1" dirty="0" err="1"/>
              <a:t>Linitis</a:t>
            </a:r>
            <a:r>
              <a:rPr lang="en-US" sz="1600" b="1" dirty="0"/>
              <a:t> </a:t>
            </a:r>
            <a:r>
              <a:rPr lang="en-US" sz="1600" b="1" dirty="0" err="1"/>
              <a:t>plastica</a:t>
            </a:r>
            <a:r>
              <a:rPr lang="en-US" sz="1600" b="1" dirty="0"/>
              <a:t>. The gastric wall is markedly thickened, and </a:t>
            </a:r>
            <a:r>
              <a:rPr lang="en-US" sz="1600" b="1" dirty="0" err="1"/>
              <a:t>rugal</a:t>
            </a:r>
            <a:r>
              <a:rPr lang="en-US" sz="1600" b="1" dirty="0"/>
              <a:t> </a:t>
            </a:r>
            <a:r>
              <a:rPr lang="en-US" sz="1600" b="1" dirty="0" smtClean="0"/>
              <a:t>folds are </a:t>
            </a:r>
            <a:r>
              <a:rPr lang="en-US" sz="1600" b="1" dirty="0"/>
              <a:t>partially lost. </a:t>
            </a:r>
            <a:r>
              <a:rPr lang="en-US" sz="1600" b="1" dirty="0" smtClean="0"/>
              <a:t>B, </a:t>
            </a:r>
            <a:r>
              <a:rPr lang="en-US" sz="1600" b="1" dirty="0"/>
              <a:t>Signet ring cells with large cytoplasmic </a:t>
            </a:r>
            <a:r>
              <a:rPr lang="en-US" sz="1600" b="1" dirty="0" err="1"/>
              <a:t>mucin</a:t>
            </a:r>
            <a:r>
              <a:rPr lang="en-US" sz="1600" b="1" dirty="0"/>
              <a:t> </a:t>
            </a:r>
            <a:r>
              <a:rPr lang="en-US" sz="1600" b="1" dirty="0" smtClean="0"/>
              <a:t>vacuoles and </a:t>
            </a:r>
            <a:r>
              <a:rPr lang="en-US" sz="1600" b="1" dirty="0"/>
              <a:t>peripherally displaced, crescent-shaped nuclei.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70378"/>
            <a:ext cx="30099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4099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523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219256" cy="6285312"/>
          </a:xfrm>
        </p:spPr>
        <p:txBody>
          <a:bodyPr>
            <a:noAutofit/>
          </a:bodyPr>
          <a:lstStyle/>
          <a:p>
            <a:r>
              <a:rPr lang="en-US" sz="2000" dirty="0"/>
              <a:t>Clinical Features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mean age at presentation of Intestinal-type gastric cancer </a:t>
            </a:r>
            <a:r>
              <a:rPr lang="en-US" sz="2000" dirty="0" smtClean="0"/>
              <a:t>: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is 55 </a:t>
            </a:r>
            <a:r>
              <a:rPr lang="en-US" sz="2000" dirty="0"/>
              <a:t>years, and the male-to-female ratio is 2 : 1.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By </a:t>
            </a:r>
            <a:r>
              <a:rPr lang="en-US" sz="2000" dirty="0"/>
              <a:t>contrast</a:t>
            </a:r>
            <a:r>
              <a:rPr lang="en-US" sz="2000" dirty="0" smtClean="0"/>
              <a:t>, the </a:t>
            </a:r>
            <a:r>
              <a:rPr lang="en-US" sz="2000" dirty="0"/>
              <a:t>incidence of diffuse gastric cancer is </a:t>
            </a:r>
            <a:r>
              <a:rPr lang="en-US" sz="2000" dirty="0" smtClean="0"/>
              <a:t>occurs </a:t>
            </a:r>
            <a:r>
              <a:rPr lang="en-US" sz="2000" dirty="0"/>
              <a:t>at similar frequencies in males </a:t>
            </a:r>
            <a:r>
              <a:rPr lang="en-US" sz="2000" dirty="0" smtClean="0"/>
              <a:t>and females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i="1" dirty="0" smtClean="0"/>
              <a:t>The </a:t>
            </a:r>
            <a:r>
              <a:rPr lang="en-US" sz="2000" i="1" dirty="0"/>
              <a:t>depth of invasion and the extent of nodal and </a:t>
            </a:r>
            <a:r>
              <a:rPr lang="en-US" sz="2000" i="1" dirty="0" smtClean="0"/>
              <a:t>distant metastasis </a:t>
            </a:r>
            <a:r>
              <a:rPr lang="en-US" sz="2000" i="1" dirty="0"/>
              <a:t>at the time of diagnosis remain the most </a:t>
            </a:r>
            <a:r>
              <a:rPr lang="en-US" sz="2000" i="1" dirty="0" smtClean="0"/>
              <a:t>powerful prognostic </a:t>
            </a:r>
            <a:r>
              <a:rPr lang="en-US" sz="2000" i="1" dirty="0"/>
              <a:t>indicators for gastric cancer. 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3657942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Lymphoma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9036496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Although </a:t>
            </a:r>
            <a:r>
              <a:rPr lang="en-US" dirty="0" err="1"/>
              <a:t>extranodal</a:t>
            </a:r>
            <a:r>
              <a:rPr lang="en-US" dirty="0"/>
              <a:t> lymphomas can arise in virtually </a:t>
            </a:r>
            <a:r>
              <a:rPr lang="en-US" dirty="0" smtClean="0"/>
              <a:t>any tissue</a:t>
            </a:r>
            <a:r>
              <a:rPr lang="en-US" dirty="0"/>
              <a:t>, they do so most commonly in the </a:t>
            </a:r>
            <a:r>
              <a:rPr lang="en-US" dirty="0" smtClean="0"/>
              <a:t>gastrointestinal tract</a:t>
            </a:r>
            <a:r>
              <a:rPr lang="en-US" dirty="0"/>
              <a:t>, particularly the stomach.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Nearly </a:t>
            </a:r>
            <a:r>
              <a:rPr lang="en-US" dirty="0"/>
              <a:t>5% of all gastric </a:t>
            </a:r>
            <a:r>
              <a:rPr lang="en-US" dirty="0" smtClean="0"/>
              <a:t>malignancies are </a:t>
            </a:r>
            <a:r>
              <a:rPr lang="en-US" dirty="0"/>
              <a:t>primary lymphomas, the most common of </a:t>
            </a:r>
            <a:r>
              <a:rPr lang="en-US" dirty="0" smtClean="0"/>
              <a:t>which are indolent lymphomas of </a:t>
            </a:r>
            <a:r>
              <a:rPr lang="en-US" i="1" dirty="0"/>
              <a:t>mucosa-associated lymphoid tissue </a:t>
            </a:r>
            <a:r>
              <a:rPr lang="en-US" dirty="0"/>
              <a:t>(MALT), or </a:t>
            </a:r>
            <a:r>
              <a:rPr lang="en-US" i="1" dirty="0" err="1"/>
              <a:t>MALTomas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3817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INFLAMMATORY DISEASE</a:t>
            </a:r>
            <a:br>
              <a:rPr lang="en-US" dirty="0"/>
            </a:br>
            <a:r>
              <a:rPr lang="en-US" dirty="0"/>
              <a:t>OF THE STOMACH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6365304"/>
          </a:xfrm>
        </p:spPr>
        <p:txBody>
          <a:bodyPr>
            <a:noAutofit/>
          </a:bodyPr>
          <a:lstStyle/>
          <a:p>
            <a:r>
              <a:rPr lang="en-US" sz="2000" dirty="0"/>
              <a:t>The gastric lumen is strongly acidic, with a pH close </a:t>
            </a:r>
            <a:r>
              <a:rPr lang="en-US" sz="2000" dirty="0" smtClean="0"/>
              <a:t>to  one more </a:t>
            </a:r>
            <a:r>
              <a:rPr lang="en-US" sz="2000" dirty="0"/>
              <a:t>than a million times more acidic than the </a:t>
            </a:r>
            <a:r>
              <a:rPr lang="en-US" sz="2000" dirty="0" smtClean="0"/>
              <a:t>blood. </a:t>
            </a:r>
          </a:p>
          <a:p>
            <a:r>
              <a:rPr lang="en-US" sz="2000" dirty="0" smtClean="0"/>
              <a:t>Multiple </a:t>
            </a:r>
            <a:r>
              <a:rPr lang="en-US" sz="2000" dirty="0"/>
              <a:t>mechanisms </a:t>
            </a:r>
            <a:r>
              <a:rPr lang="en-US" sz="2000" dirty="0" smtClean="0"/>
              <a:t>have evolved </a:t>
            </a:r>
            <a:r>
              <a:rPr lang="en-US" sz="2000" dirty="0"/>
              <a:t>to protect the gastric mucosa  and disruption of any of these </a:t>
            </a:r>
            <a:r>
              <a:rPr lang="en-US" sz="2000" dirty="0" smtClean="0"/>
              <a:t>protective mechanisms will lead to  Acute </a:t>
            </a:r>
            <a:r>
              <a:rPr lang="en-US" sz="2000" dirty="0"/>
              <a:t>or chronic </a:t>
            </a:r>
            <a:r>
              <a:rPr lang="en-US" sz="2000" dirty="0" smtClean="0"/>
              <a:t>gastritis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961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Carcinoid Tumor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8892480" cy="542121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Carcinoid </a:t>
            </a:r>
            <a:r>
              <a:rPr lang="en-US" dirty="0"/>
              <a:t>tumors arise from neuroendocrine organs (e.g.,</a:t>
            </a:r>
          </a:p>
          <a:p>
            <a:pPr marL="0" indent="0">
              <a:buNone/>
            </a:pPr>
            <a:r>
              <a:rPr lang="en-US" dirty="0"/>
              <a:t>the endocrine pancreas) and neuroendocrine-differentiated</a:t>
            </a:r>
          </a:p>
          <a:p>
            <a:pPr marL="0" indent="0">
              <a:buNone/>
            </a:pPr>
            <a:r>
              <a:rPr lang="en-US" dirty="0"/>
              <a:t>gastrointestinal epithelia (e.g., G-cells).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majority </a:t>
            </a:r>
            <a:r>
              <a:rPr lang="en-US" dirty="0" smtClean="0"/>
              <a:t>are found </a:t>
            </a:r>
            <a:r>
              <a:rPr lang="en-US" dirty="0"/>
              <a:t>in the gastrointestinal tract, and more than 40</a:t>
            </a:r>
            <a:r>
              <a:rPr lang="en-US" dirty="0" smtClean="0"/>
              <a:t>% occur </a:t>
            </a:r>
            <a:r>
              <a:rPr lang="en-US" dirty="0"/>
              <a:t>in the small </a:t>
            </a:r>
            <a:r>
              <a:rPr lang="en-US" dirty="0" smtClean="0"/>
              <a:t>intestine.</a:t>
            </a:r>
          </a:p>
          <a:p>
            <a:endParaRPr lang="en-US" dirty="0" smtClean="0"/>
          </a:p>
          <a:p>
            <a:r>
              <a:rPr lang="en-US" dirty="0" smtClean="0"/>
              <a:t> Gastric carcinoids </a:t>
            </a:r>
            <a:r>
              <a:rPr lang="en-US" dirty="0"/>
              <a:t>may be associated with endocrine cell hyperplasia</a:t>
            </a:r>
            <a:r>
              <a:rPr lang="en-US" dirty="0" smtClean="0"/>
              <a:t>, chronic </a:t>
            </a:r>
            <a:r>
              <a:rPr lang="en-US" dirty="0"/>
              <a:t>atrophic gastritis, and </a:t>
            </a:r>
            <a:r>
              <a:rPr lang="en-US" dirty="0" err="1"/>
              <a:t>Zollinger</a:t>
            </a:r>
            <a:r>
              <a:rPr lang="en-US" dirty="0"/>
              <a:t>-Ellison syndrome.</a:t>
            </a:r>
          </a:p>
          <a:p>
            <a:r>
              <a:rPr lang="en-US" dirty="0" smtClean="0"/>
              <a:t>The </a:t>
            </a:r>
            <a:r>
              <a:rPr lang="en-US" dirty="0"/>
              <a:t>most </a:t>
            </a:r>
            <a:r>
              <a:rPr lang="en-US" dirty="0" smtClean="0"/>
              <a:t>current WHO </a:t>
            </a:r>
            <a:r>
              <a:rPr lang="en-US" dirty="0"/>
              <a:t>classification describes these as low- or </a:t>
            </a:r>
            <a:r>
              <a:rPr lang="en-US" dirty="0" smtClean="0"/>
              <a:t>intermediate grade </a:t>
            </a:r>
            <a:r>
              <a:rPr lang="en-US" dirty="0"/>
              <a:t>neuroendocrine tumors.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is important </a:t>
            </a:r>
            <a:r>
              <a:rPr lang="en-US" dirty="0"/>
              <a:t>to recognize that site within the GI tract and</a:t>
            </a:r>
          </a:p>
          <a:p>
            <a:pPr marL="0" indent="0">
              <a:buNone/>
            </a:pPr>
            <a:r>
              <a:rPr lang="en-US" dirty="0"/>
              <a:t>extent of local invasion are also important </a:t>
            </a:r>
            <a:r>
              <a:rPr lang="en-US" dirty="0" smtClean="0"/>
              <a:t>prognostic indicators 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High-grade </a:t>
            </a:r>
            <a:r>
              <a:rPr lang="en-US" dirty="0"/>
              <a:t>neuroendocrine tumors</a:t>
            </a:r>
            <a:r>
              <a:rPr lang="en-US" dirty="0" smtClean="0"/>
              <a:t>, termed </a:t>
            </a:r>
            <a:r>
              <a:rPr lang="en-US" i="1" dirty="0"/>
              <a:t>neuroendocrine carcinoma</a:t>
            </a:r>
            <a:r>
              <a:rPr lang="en-US" dirty="0"/>
              <a:t>, frequently display </a:t>
            </a:r>
            <a:r>
              <a:rPr lang="en-US" dirty="0" smtClean="0"/>
              <a:t>necrosis and</a:t>
            </a:r>
            <a:r>
              <a:rPr lang="en-US" dirty="0"/>
              <a:t>, in the GI tract, are most common in the jejunum.</a:t>
            </a:r>
          </a:p>
        </p:txBody>
      </p:sp>
    </p:spTree>
    <p:extLst>
      <p:ext uri="{BB962C8B-B14F-4D97-AF65-F5344CB8AC3E}">
        <p14:creationId xmlns:p14="http://schemas.microsoft.com/office/powerpoint/2010/main" val="113738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686800" cy="62133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MORPHOLOGY</a:t>
            </a:r>
          </a:p>
          <a:p>
            <a:r>
              <a:rPr lang="en-US" dirty="0"/>
              <a:t>Carcinoid tumors are intramural or submucosal masses </a:t>
            </a:r>
            <a:r>
              <a:rPr lang="en-US" dirty="0" smtClean="0"/>
              <a:t>that create </a:t>
            </a:r>
            <a:r>
              <a:rPr lang="en-US" dirty="0"/>
              <a:t>small polypoid lesions 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On histologic examination, carcinoid tumors are composed</a:t>
            </a:r>
          </a:p>
          <a:p>
            <a:pPr marL="0" indent="0">
              <a:buNone/>
            </a:pPr>
            <a:r>
              <a:rPr lang="en-US" dirty="0"/>
              <a:t>of islands, </a:t>
            </a:r>
            <a:r>
              <a:rPr lang="en-US" dirty="0" err="1"/>
              <a:t>trabeculae</a:t>
            </a:r>
            <a:r>
              <a:rPr lang="en-US" dirty="0"/>
              <a:t>, strands, glands, or sheets of</a:t>
            </a:r>
          </a:p>
          <a:p>
            <a:pPr marL="0" indent="0">
              <a:buNone/>
            </a:pPr>
            <a:r>
              <a:rPr lang="en-US" dirty="0"/>
              <a:t>uniform cells with scant, pink granular cytoplasm and a </a:t>
            </a:r>
            <a:r>
              <a:rPr lang="en-US" dirty="0" smtClean="0"/>
              <a:t>round to </a:t>
            </a:r>
            <a:r>
              <a:rPr lang="en-US" dirty="0"/>
              <a:t>oval stippled </a:t>
            </a:r>
            <a:r>
              <a:rPr lang="en-US" dirty="0" smtClean="0"/>
              <a:t>nucleus.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Clinical </a:t>
            </a:r>
            <a:r>
              <a:rPr lang="en-US" b="1" dirty="0"/>
              <a:t>Features</a:t>
            </a:r>
          </a:p>
          <a:p>
            <a:r>
              <a:rPr lang="en-US" dirty="0"/>
              <a:t>The peak incidence of carcinoid tumors is in the </a:t>
            </a:r>
            <a:r>
              <a:rPr lang="en-US" dirty="0" smtClean="0"/>
              <a:t>sixth decade.. </a:t>
            </a:r>
            <a:r>
              <a:rPr lang="en-US" dirty="0"/>
              <a:t>Symptoms </a:t>
            </a:r>
            <a:r>
              <a:rPr lang="en-US" dirty="0" smtClean="0"/>
              <a:t>are  determined </a:t>
            </a:r>
            <a:r>
              <a:rPr lang="en-US" dirty="0"/>
              <a:t>by the hormones produced. For example, </a:t>
            </a:r>
            <a:r>
              <a:rPr lang="en-US" dirty="0" smtClean="0"/>
              <a:t>the </a:t>
            </a:r>
            <a:r>
              <a:rPr lang="en-US" i="1" dirty="0" smtClean="0"/>
              <a:t>carcinoid </a:t>
            </a:r>
            <a:r>
              <a:rPr lang="en-US" i="1" dirty="0"/>
              <a:t>syndrome </a:t>
            </a:r>
            <a:r>
              <a:rPr lang="en-US" dirty="0"/>
              <a:t>is caused by vasoactive </a:t>
            </a:r>
            <a:r>
              <a:rPr lang="en-US" dirty="0" smtClean="0"/>
              <a:t>substances secreted </a:t>
            </a:r>
            <a:r>
              <a:rPr lang="en-US" dirty="0"/>
              <a:t>by the tumor that cause cutaneous flushing, sweating</a:t>
            </a:r>
            <a:r>
              <a:rPr lang="en-US" dirty="0" smtClean="0"/>
              <a:t>, bronchospasm</a:t>
            </a:r>
            <a:r>
              <a:rPr lang="en-US" dirty="0"/>
              <a:t>, colicky abdominal pain, diarrhea, </a:t>
            </a:r>
            <a:r>
              <a:rPr lang="en-US" dirty="0" smtClean="0"/>
              <a:t>and right-sided </a:t>
            </a:r>
            <a:r>
              <a:rPr lang="en-US" dirty="0"/>
              <a:t>cardiac valvular fibrosis.</a:t>
            </a:r>
          </a:p>
        </p:txBody>
      </p:sp>
    </p:spTree>
    <p:extLst>
      <p:ext uri="{BB962C8B-B14F-4D97-AF65-F5344CB8AC3E}">
        <p14:creationId xmlns:p14="http://schemas.microsoft.com/office/powerpoint/2010/main" val="1542585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75240" cy="1844824"/>
          </a:xfrm>
        </p:spPr>
        <p:txBody>
          <a:bodyPr>
            <a:noAutofit/>
          </a:bodyPr>
          <a:lstStyle/>
          <a:p>
            <a:r>
              <a:rPr lang="en-US" sz="1400" dirty="0"/>
              <a:t>Gastrointestinal carcinoid tumor (neuroendocrine</a:t>
            </a:r>
            <a:br>
              <a:rPr lang="en-US" sz="1400" dirty="0"/>
            </a:br>
            <a:r>
              <a:rPr lang="en-US" sz="1400" dirty="0"/>
              <a:t>tumor). </a:t>
            </a:r>
            <a:r>
              <a:rPr lang="en-US" sz="1400" b="1" dirty="0"/>
              <a:t>A, </a:t>
            </a:r>
            <a:r>
              <a:rPr lang="en-US" sz="1400" dirty="0"/>
              <a:t>Carcinoid tumors often form a </a:t>
            </a:r>
            <a:r>
              <a:rPr lang="en-US" sz="1400" dirty="0" smtClean="0"/>
              <a:t>submucosal. B. Shows </a:t>
            </a:r>
            <a:r>
              <a:rPr lang="en-US" sz="1400" dirty="0"/>
              <a:t>the bland cytology that typifies carcinoid tumors. The </a:t>
            </a:r>
            <a:r>
              <a:rPr lang="en-US" sz="1400" dirty="0" smtClean="0"/>
              <a:t>chromatin texture</a:t>
            </a:r>
            <a:r>
              <a:rPr lang="en-US" sz="1400" dirty="0"/>
              <a:t>, with fine and coarse clumps, frequently assumes a </a:t>
            </a:r>
            <a:r>
              <a:rPr lang="en-US" sz="1400" b="1" dirty="0">
                <a:solidFill>
                  <a:srgbClr val="FF0000"/>
                </a:solidFill>
              </a:rPr>
              <a:t>“salt </a:t>
            </a:r>
            <a:r>
              <a:rPr lang="en-US" sz="1400" b="1" dirty="0" smtClean="0">
                <a:solidFill>
                  <a:srgbClr val="FF0000"/>
                </a:solidFill>
              </a:rPr>
              <a:t>and pepper</a:t>
            </a:r>
            <a:r>
              <a:rPr lang="en-US" sz="1400" b="1" dirty="0">
                <a:solidFill>
                  <a:srgbClr val="FF0000"/>
                </a:solidFill>
              </a:rPr>
              <a:t>” pattern</a:t>
            </a:r>
            <a:r>
              <a:rPr lang="en-US" sz="1400" dirty="0"/>
              <a:t>. </a:t>
            </a:r>
            <a:br>
              <a:rPr lang="en-US" sz="1400" dirty="0"/>
            </a:br>
            <a:r>
              <a:rPr lang="en-US" sz="1400" dirty="0"/>
              <a:t>aggressive.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41" y="2133600"/>
            <a:ext cx="33813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56" y="1988840"/>
            <a:ext cx="30384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682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The most important prognostic factor for gastrointestinal carcinoid</a:t>
            </a:r>
            <a:br>
              <a:rPr lang="en-US" i="1" dirty="0"/>
            </a:br>
            <a:r>
              <a:rPr lang="en-US" i="1" dirty="0"/>
              <a:t>tumors is location: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35280" cy="48737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 smtClean="0"/>
              <a:t>. Foregut </a:t>
            </a:r>
            <a:r>
              <a:rPr lang="en-US" i="1" dirty="0"/>
              <a:t>carcinoid tumors, </a:t>
            </a:r>
            <a:r>
              <a:rPr lang="en-US" dirty="0"/>
              <a:t>those found within the stomach</a:t>
            </a:r>
            <a:r>
              <a:rPr lang="en-US" dirty="0" smtClean="0"/>
              <a:t>, duodenum </a:t>
            </a:r>
            <a:r>
              <a:rPr lang="en-US" dirty="0"/>
              <a:t>proximal to the ligament of </a:t>
            </a:r>
            <a:r>
              <a:rPr lang="en-US" dirty="0" err="1"/>
              <a:t>Treitz</a:t>
            </a:r>
            <a:r>
              <a:rPr lang="en-US" dirty="0"/>
              <a:t>, </a:t>
            </a:r>
            <a:r>
              <a:rPr lang="en-US" dirty="0" smtClean="0"/>
              <a:t>and esophagus</a:t>
            </a:r>
            <a:r>
              <a:rPr lang="en-US" dirty="0"/>
              <a:t>, rarely metastasize and generally are cured</a:t>
            </a:r>
          </a:p>
          <a:p>
            <a:pPr marL="0" indent="0">
              <a:buNone/>
            </a:pPr>
            <a:r>
              <a:rPr lang="en-US" dirty="0"/>
              <a:t>by </a:t>
            </a:r>
            <a:r>
              <a:rPr lang="en-US" dirty="0" smtClean="0"/>
              <a:t>resection.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i="1" dirty="0" err="1"/>
              <a:t>Midgut</a:t>
            </a:r>
            <a:r>
              <a:rPr lang="en-US" i="1" dirty="0"/>
              <a:t> carcinoid tumors </a:t>
            </a:r>
            <a:r>
              <a:rPr lang="en-US" dirty="0"/>
              <a:t>that arise in the jejunum </a:t>
            </a:r>
            <a:r>
              <a:rPr lang="en-US" dirty="0" smtClean="0"/>
              <a:t>and ileum </a:t>
            </a:r>
            <a:r>
              <a:rPr lang="en-US" dirty="0"/>
              <a:t>often are multiple and tend to be aggressive. </a:t>
            </a:r>
            <a:r>
              <a:rPr lang="en-US" dirty="0" smtClean="0"/>
              <a:t>In these </a:t>
            </a:r>
            <a:r>
              <a:rPr lang="en-US" dirty="0"/>
              <a:t>tumors, greater depth of local invasion, </a:t>
            </a:r>
            <a:r>
              <a:rPr lang="en-US" dirty="0" smtClean="0"/>
              <a:t>increased size</a:t>
            </a:r>
            <a:r>
              <a:rPr lang="en-US" dirty="0"/>
              <a:t>, and presence of necrosis and mitosis are </a:t>
            </a:r>
            <a:r>
              <a:rPr lang="en-US" dirty="0" smtClean="0"/>
              <a:t>associated with </a:t>
            </a:r>
            <a:r>
              <a:rPr lang="en-US" dirty="0"/>
              <a:t>poor outcome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i="1" dirty="0"/>
              <a:t>Hindgut carcinoids </a:t>
            </a:r>
            <a:r>
              <a:rPr lang="en-US" dirty="0"/>
              <a:t>arising in the appendix and </a:t>
            </a:r>
            <a:r>
              <a:rPr lang="en-US" dirty="0" err="1" smtClean="0"/>
              <a:t>colorectum</a:t>
            </a:r>
            <a:r>
              <a:rPr lang="en-US" dirty="0" smtClean="0"/>
              <a:t> typically </a:t>
            </a:r>
            <a:r>
              <a:rPr lang="en-US" dirty="0"/>
              <a:t>are discovered incidentally. Those in </a:t>
            </a:r>
            <a:r>
              <a:rPr lang="en-US" dirty="0" smtClean="0"/>
              <a:t>the appendix </a:t>
            </a:r>
            <a:r>
              <a:rPr lang="en-US" dirty="0"/>
              <a:t>occur at any age and are almost </a:t>
            </a:r>
            <a:r>
              <a:rPr lang="en-US" dirty="0" smtClean="0"/>
              <a:t>uniformly benign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15919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Gastrointestinal Stromal Tumor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7992888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The most </a:t>
            </a:r>
            <a:r>
              <a:rPr lang="en-US" dirty="0"/>
              <a:t>common </a:t>
            </a:r>
            <a:r>
              <a:rPr lang="en-US" dirty="0" err="1"/>
              <a:t>mesenchymal</a:t>
            </a:r>
            <a:r>
              <a:rPr lang="en-US" dirty="0"/>
              <a:t> tumor of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 stomach.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Overall</a:t>
            </a:r>
            <a:r>
              <a:rPr lang="en-US" dirty="0"/>
              <a:t>, GISTs are slightly more common in males. </a:t>
            </a:r>
            <a:r>
              <a:rPr lang="en-US" dirty="0" smtClean="0"/>
              <a:t>The peak </a:t>
            </a:r>
            <a:r>
              <a:rPr lang="en-US" dirty="0"/>
              <a:t>incidence of gastric GIST is around 60 years of </a:t>
            </a:r>
            <a:r>
              <a:rPr lang="en-US" dirty="0" err="1" smtClean="0"/>
              <a:t>age,with</a:t>
            </a:r>
            <a:r>
              <a:rPr lang="en-US" dirty="0" smtClean="0"/>
              <a:t> </a:t>
            </a:r>
            <a:r>
              <a:rPr lang="en-US" dirty="0"/>
              <a:t>less than 10% occurring in persons younger than </a:t>
            </a:r>
            <a:r>
              <a:rPr lang="en-US" dirty="0" smtClean="0"/>
              <a:t>40 years </a:t>
            </a:r>
            <a:r>
              <a:rPr lang="en-US" dirty="0"/>
              <a:t>of age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Approximately </a:t>
            </a:r>
            <a:r>
              <a:rPr lang="en-US" b="1" dirty="0"/>
              <a:t>75% to 80% of all GISTs have oncogenic</a:t>
            </a:r>
            <a:r>
              <a:rPr lang="en-US" b="1" dirty="0" smtClean="0"/>
              <a:t>, gain-of-function </a:t>
            </a:r>
            <a:r>
              <a:rPr lang="en-US" b="1" dirty="0"/>
              <a:t>mutations of the gene </a:t>
            </a:r>
            <a:r>
              <a:rPr lang="en-US" b="1" dirty="0" smtClean="0"/>
              <a:t>encoding the </a:t>
            </a:r>
            <a:r>
              <a:rPr lang="en-US" b="1" dirty="0"/>
              <a:t>tyrosine kinase c-KIT,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45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28092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Symptoms </a:t>
            </a:r>
            <a:r>
              <a:rPr lang="en-US" dirty="0"/>
              <a:t>of GISTs at presentation may be related to </a:t>
            </a:r>
            <a:r>
              <a:rPr lang="en-US" dirty="0" smtClean="0"/>
              <a:t>mass effects </a:t>
            </a:r>
            <a:r>
              <a:rPr lang="en-US" dirty="0"/>
              <a:t>or mucosal ulceration. </a:t>
            </a:r>
            <a:endParaRPr lang="en-US" dirty="0" smtClean="0"/>
          </a:p>
          <a:p>
            <a:r>
              <a:rPr lang="en-US" dirty="0" smtClean="0"/>
              <a:t>Complete </a:t>
            </a:r>
            <a:r>
              <a:rPr lang="en-US" dirty="0"/>
              <a:t>surgical </a:t>
            </a:r>
            <a:r>
              <a:rPr lang="en-US" dirty="0" smtClean="0"/>
              <a:t>resection is </a:t>
            </a:r>
            <a:r>
              <a:rPr lang="en-US" dirty="0"/>
              <a:t>the primary treatment for localized gastric GIST. </a:t>
            </a:r>
            <a:endParaRPr lang="en-US" dirty="0" smtClean="0"/>
          </a:p>
          <a:p>
            <a:r>
              <a:rPr lang="en-US" dirty="0" smtClean="0"/>
              <a:t>The prognosis </a:t>
            </a:r>
            <a:r>
              <a:rPr lang="en-US" dirty="0"/>
              <a:t>correlates with tumor size, mitotic index, </a:t>
            </a:r>
            <a:r>
              <a:rPr lang="en-US" dirty="0" smtClean="0"/>
              <a:t>and location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Patients </a:t>
            </a:r>
            <a:r>
              <a:rPr lang="en-US" dirty="0"/>
              <a:t>with </a:t>
            </a:r>
            <a:r>
              <a:rPr lang="en-US" dirty="0" err="1"/>
              <a:t>unresectable</a:t>
            </a:r>
            <a:r>
              <a:rPr lang="en-US" dirty="0"/>
              <a:t>, recurrent, or metastatic </a:t>
            </a:r>
            <a:r>
              <a:rPr lang="en-US" dirty="0" smtClean="0"/>
              <a:t>disease often </a:t>
            </a:r>
            <a:r>
              <a:rPr lang="en-US" dirty="0"/>
              <a:t>respond to </a:t>
            </a:r>
            <a:r>
              <a:rPr lang="en-US" i="1" dirty="0" err="1">
                <a:solidFill>
                  <a:srgbClr val="FF0000"/>
                </a:solidFill>
              </a:rPr>
              <a:t>imatinib</a:t>
            </a:r>
            <a:r>
              <a:rPr lang="en-US" i="1" dirty="0"/>
              <a:t>, </a:t>
            </a:r>
            <a:r>
              <a:rPr lang="en-US" dirty="0"/>
              <a:t>an inhibitor of the tyrosine </a:t>
            </a:r>
            <a:r>
              <a:rPr lang="en-US" dirty="0" smtClean="0"/>
              <a:t>kinase activity </a:t>
            </a:r>
            <a:r>
              <a:rPr lang="en-US" dirty="0"/>
              <a:t>of c-KIT </a:t>
            </a:r>
            <a:r>
              <a:rPr lang="en-US" dirty="0" smtClean="0"/>
              <a:t>and PDGFRA.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347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MORPHOLOGY</a:t>
            </a:r>
          </a:p>
          <a:p>
            <a:r>
              <a:rPr lang="en-US" dirty="0"/>
              <a:t>Primary gastric GISTs usually form a solitary, </a:t>
            </a:r>
            <a:r>
              <a:rPr lang="en-US" dirty="0" err="1"/>
              <a:t>wellcircumscribed</a:t>
            </a:r>
            <a:r>
              <a:rPr lang="en-US" dirty="0" smtClean="0"/>
              <a:t>, fleshy</a:t>
            </a:r>
            <a:r>
              <a:rPr lang="en-US" dirty="0"/>
              <a:t>, submucosal mass. </a:t>
            </a:r>
            <a:endParaRPr lang="en-US" dirty="0" smtClean="0"/>
          </a:p>
          <a:p>
            <a:r>
              <a:rPr lang="en-US" dirty="0" smtClean="0"/>
              <a:t>In GISTs </a:t>
            </a:r>
            <a:r>
              <a:rPr lang="en-US" dirty="0"/>
              <a:t>can be composed of thin, elongated </a:t>
            </a:r>
            <a:r>
              <a:rPr lang="en-US" b="1" dirty="0"/>
              <a:t>spindle cells </a:t>
            </a:r>
            <a:r>
              <a:rPr lang="en-US" dirty="0" smtClean="0"/>
              <a:t>or plumper </a:t>
            </a:r>
            <a:r>
              <a:rPr lang="en-US" b="1" dirty="0" err="1"/>
              <a:t>epithelioid</a:t>
            </a:r>
            <a:r>
              <a:rPr lang="en-US" b="1" dirty="0"/>
              <a:t> cells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 </a:t>
            </a:r>
            <a:r>
              <a:rPr lang="en-US" dirty="0"/>
              <a:t>The most useful </a:t>
            </a:r>
            <a:r>
              <a:rPr lang="en-US" dirty="0" smtClean="0"/>
              <a:t>diagnostic marker </a:t>
            </a:r>
            <a:r>
              <a:rPr lang="en-US" dirty="0"/>
              <a:t>is c-KIT, consistent with the relationship between</a:t>
            </a:r>
          </a:p>
          <a:p>
            <a:r>
              <a:rPr lang="en-US" dirty="0"/>
              <a:t>GISTs and interstitial cells of </a:t>
            </a:r>
            <a:r>
              <a:rPr lang="en-US" dirty="0" err="1"/>
              <a:t>Cajal</a:t>
            </a:r>
            <a:r>
              <a:rPr lang="en-US" dirty="0"/>
              <a:t>, which is </a:t>
            </a:r>
            <a:r>
              <a:rPr lang="en-US" dirty="0" err="1" smtClean="0"/>
              <a:t>immunohistochemically</a:t>
            </a:r>
            <a:r>
              <a:rPr lang="en-US" dirty="0" smtClean="0"/>
              <a:t> detectable </a:t>
            </a:r>
            <a:r>
              <a:rPr lang="en-US" dirty="0"/>
              <a:t>in 95% of these </a:t>
            </a:r>
            <a:r>
              <a:rPr lang="en-US" dirty="0" smtClean="0"/>
              <a:t>tumors.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5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890710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0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Gastritis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histologic examination</a:t>
            </a:r>
            <a:r>
              <a:rPr lang="en-US" dirty="0" smtClean="0"/>
              <a:t>,. </a:t>
            </a:r>
            <a:r>
              <a:rPr lang="en-US" dirty="0"/>
              <a:t>Lamina propria lymphocytes and plasma cells are </a:t>
            </a:r>
            <a:r>
              <a:rPr lang="en-US" dirty="0" smtClean="0"/>
              <a:t>prominent</a:t>
            </a:r>
            <a:r>
              <a:rPr lang="en-US" dirty="0"/>
              <a:t>. The presence of neutrophils above the </a:t>
            </a:r>
            <a:r>
              <a:rPr lang="en-US" dirty="0" smtClean="0"/>
              <a:t>basement membrane—specifically</a:t>
            </a:r>
            <a:r>
              <a:rPr lang="en-US" dirty="0"/>
              <a:t>, in direct contact with </a:t>
            </a:r>
            <a:r>
              <a:rPr lang="en-US" dirty="0" smtClean="0"/>
              <a:t>epithelial cells—is </a:t>
            </a:r>
            <a:r>
              <a:rPr lang="en-US" dirty="0"/>
              <a:t>abnormal in all parts of the gastrointestinal tract </a:t>
            </a:r>
            <a:r>
              <a:rPr lang="en-US" dirty="0" smtClean="0"/>
              <a:t>and signifies </a:t>
            </a:r>
            <a:r>
              <a:rPr lang="en-US" b="1" dirty="0"/>
              <a:t>active inflammation</a:t>
            </a:r>
            <a:r>
              <a:rPr lang="en-US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5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Peptic Ulceration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507288" cy="5349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i="1" dirty="0">
                <a:solidFill>
                  <a:srgbClr val="FF0000"/>
                </a:solidFill>
              </a:rPr>
              <a:t>Stress ulcers</a:t>
            </a:r>
            <a:r>
              <a:rPr lang="en-US" i="1" dirty="0"/>
              <a:t>, </a:t>
            </a:r>
            <a:r>
              <a:rPr lang="en-US" dirty="0"/>
              <a:t>most commonly affecting critically ill</a:t>
            </a:r>
          </a:p>
          <a:p>
            <a:pPr marL="0" indent="0">
              <a:buNone/>
            </a:pPr>
            <a:r>
              <a:rPr lang="en-US" dirty="0"/>
              <a:t>patients with shock, sepsis, or severe </a:t>
            </a:r>
            <a:r>
              <a:rPr lang="en-US" dirty="0" smtClean="0"/>
              <a:t>trauma.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i="1" dirty="0">
                <a:solidFill>
                  <a:srgbClr val="FF0000"/>
                </a:solidFill>
              </a:rPr>
              <a:t>Curling ulcers, </a:t>
            </a:r>
            <a:r>
              <a:rPr lang="en-US" dirty="0"/>
              <a:t>occurring in the proximal duodenum </a:t>
            </a:r>
            <a:r>
              <a:rPr lang="en-US" dirty="0" smtClean="0"/>
              <a:t>and associated </a:t>
            </a:r>
            <a:r>
              <a:rPr lang="en-US" dirty="0"/>
              <a:t>with severe burns or trauma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i="1" dirty="0">
                <a:solidFill>
                  <a:srgbClr val="FF0000"/>
                </a:solidFill>
              </a:rPr>
              <a:t>Cushing ulcers, </a:t>
            </a:r>
            <a:r>
              <a:rPr lang="en-US" dirty="0"/>
              <a:t>arising in the stomach, duodenum, </a:t>
            </a:r>
            <a:r>
              <a:rPr lang="en-US" dirty="0" smtClean="0"/>
              <a:t>or esophagus </a:t>
            </a:r>
            <a:r>
              <a:rPr lang="en-US" dirty="0"/>
              <a:t>of persons with intracranial disease, have </a:t>
            </a:r>
            <a:r>
              <a:rPr lang="en-US" dirty="0" smtClean="0"/>
              <a:t>a high </a:t>
            </a:r>
            <a:r>
              <a:rPr lang="en-US" dirty="0"/>
              <a:t>incidence of </a:t>
            </a:r>
            <a:r>
              <a:rPr lang="en-US" dirty="0" smtClean="0"/>
              <a:t>perforation.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Symptoms of gastric ulcers include nausea, vomiting, </a:t>
            </a:r>
            <a:r>
              <a:rPr lang="en-US" dirty="0" smtClean="0"/>
              <a:t>and coffee-ground </a:t>
            </a:r>
            <a:r>
              <a:rPr lang="en-US" dirty="0"/>
              <a:t>hematemesis.</a:t>
            </a:r>
          </a:p>
        </p:txBody>
      </p:sp>
    </p:spTree>
    <p:extLst>
      <p:ext uri="{BB962C8B-B14F-4D97-AF65-F5344CB8AC3E}">
        <p14:creationId xmlns:p14="http://schemas.microsoft.com/office/powerpoint/2010/main" val="24686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Gastritis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795320" cy="5493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Helicobacter </a:t>
            </a:r>
            <a:r>
              <a:rPr lang="en-US" sz="2000" dirty="0"/>
              <a:t>pylori </a:t>
            </a:r>
            <a:r>
              <a:rPr lang="en-US" sz="2000" i="1" dirty="0"/>
              <a:t>Gastritis</a:t>
            </a:r>
          </a:p>
          <a:p>
            <a:r>
              <a:rPr lang="en-US" sz="2000" dirty="0" smtClean="0"/>
              <a:t>These </a:t>
            </a:r>
            <a:r>
              <a:rPr lang="en-US" sz="2000" dirty="0"/>
              <a:t>spiral-shaped or curved bacilli are </a:t>
            </a:r>
            <a:r>
              <a:rPr lang="en-US" sz="2000" dirty="0" err="1" smtClean="0"/>
              <a:t>presentin</a:t>
            </a:r>
            <a:r>
              <a:rPr lang="en-US" sz="2000" dirty="0" smtClean="0"/>
              <a:t> </a:t>
            </a:r>
            <a:r>
              <a:rPr lang="en-US" sz="2000" dirty="0"/>
              <a:t>gastric biopsy specimens 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i="1" dirty="0" smtClean="0"/>
              <a:t>H</a:t>
            </a:r>
            <a:r>
              <a:rPr lang="en-US" sz="2000" i="1" dirty="0"/>
              <a:t>. pylori </a:t>
            </a:r>
            <a:r>
              <a:rPr lang="en-US" sz="2000" dirty="0" smtClean="0"/>
              <a:t>organisms are </a:t>
            </a:r>
            <a:r>
              <a:rPr lang="en-US" sz="2000" dirty="0"/>
              <a:t>present in 90% of patients with chronic gastritis </a:t>
            </a:r>
            <a:r>
              <a:rPr lang="en-US" sz="2000" dirty="0" smtClean="0"/>
              <a:t>affecting the </a:t>
            </a:r>
            <a:r>
              <a:rPr lang="en-US" sz="2000" dirty="0" err="1"/>
              <a:t>antrum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In </a:t>
            </a:r>
            <a:r>
              <a:rPr lang="en-US" sz="2000" dirty="0"/>
              <a:t>addition, the increased acid </a:t>
            </a:r>
            <a:r>
              <a:rPr lang="en-US" sz="2000" dirty="0" smtClean="0"/>
              <a:t>secretion that </a:t>
            </a:r>
            <a:r>
              <a:rPr lang="en-US" sz="2000" dirty="0"/>
              <a:t>occurs in </a:t>
            </a:r>
            <a:r>
              <a:rPr lang="en-US" sz="2000" i="1" dirty="0"/>
              <a:t>H. pylori </a:t>
            </a:r>
            <a:r>
              <a:rPr lang="en-US" sz="2000" dirty="0"/>
              <a:t>gastritis may result in peptic </a:t>
            </a:r>
            <a:r>
              <a:rPr lang="en-US" sz="2000" dirty="0" smtClean="0"/>
              <a:t>ulcer disease </a:t>
            </a:r>
            <a:r>
              <a:rPr lang="en-US" sz="2000" dirty="0"/>
              <a:t>of the stomach or duodenum; </a:t>
            </a:r>
            <a:r>
              <a:rPr lang="en-US" sz="2000" i="1" dirty="0"/>
              <a:t>H. pylori </a:t>
            </a:r>
            <a:r>
              <a:rPr lang="en-US" sz="2000" dirty="0" smtClean="0"/>
              <a:t>infection also </a:t>
            </a:r>
            <a:r>
              <a:rPr lang="en-US" sz="2000" dirty="0"/>
              <a:t>confers increased risk of gastric cancer.</a:t>
            </a:r>
          </a:p>
          <a:p>
            <a:r>
              <a:rPr lang="en-US" sz="2000" dirty="0" smtClean="0"/>
              <a:t>The incidence of </a:t>
            </a:r>
            <a:r>
              <a:rPr lang="en-US" sz="2000" i="1" dirty="0" smtClean="0"/>
              <a:t>H</a:t>
            </a:r>
            <a:r>
              <a:rPr lang="en-US" sz="2000" i="1" dirty="0"/>
              <a:t>. pylori </a:t>
            </a:r>
            <a:r>
              <a:rPr lang="en-US" sz="2000" dirty="0"/>
              <a:t>infection correlates most closely with </a:t>
            </a:r>
            <a:r>
              <a:rPr lang="en-US" sz="2000" dirty="0" smtClean="0"/>
              <a:t>sanitation and </a:t>
            </a:r>
            <a:r>
              <a:rPr lang="en-US" sz="2000" dirty="0"/>
              <a:t>hygiene during an individual’s childhood</a:t>
            </a:r>
          </a:p>
        </p:txBody>
      </p:sp>
    </p:spTree>
    <p:extLst>
      <p:ext uri="{BB962C8B-B14F-4D97-AF65-F5344CB8AC3E}">
        <p14:creationId xmlns:p14="http://schemas.microsoft.com/office/powerpoint/2010/main" val="29935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363272" cy="5349208"/>
          </a:xfrm>
        </p:spPr>
        <p:txBody>
          <a:bodyPr>
            <a:noAutofit/>
          </a:bodyPr>
          <a:lstStyle/>
          <a:p>
            <a:r>
              <a:rPr lang="en-US" sz="1800" dirty="0"/>
              <a:t>MORPHOLOGY</a:t>
            </a:r>
          </a:p>
          <a:p>
            <a:r>
              <a:rPr lang="en-US" sz="1800" dirty="0"/>
              <a:t>Gastric biopsy specimens generally demonstrate 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r>
              <a:rPr lang="en-US" sz="1800" i="1" dirty="0" smtClean="0"/>
              <a:t>1- H</a:t>
            </a:r>
            <a:r>
              <a:rPr lang="en-US" sz="1800" i="1" dirty="0"/>
              <a:t>. </a:t>
            </a:r>
            <a:r>
              <a:rPr lang="en-US" sz="1800" i="1" dirty="0" err="1" smtClean="0"/>
              <a:t>pylori</a:t>
            </a:r>
            <a:r>
              <a:rPr lang="en-US" sz="1800" dirty="0" err="1" smtClean="0"/>
              <a:t>organism</a:t>
            </a:r>
            <a:r>
              <a:rPr lang="en-US" sz="1800" dirty="0" smtClean="0"/>
              <a:t> </a:t>
            </a:r>
            <a:r>
              <a:rPr lang="en-US" sz="1800" dirty="0"/>
              <a:t>is </a:t>
            </a:r>
            <a:r>
              <a:rPr lang="en-US" sz="1800" dirty="0" smtClean="0"/>
              <a:t>concentrated within </a:t>
            </a:r>
            <a:r>
              <a:rPr lang="en-US" sz="1800" dirty="0"/>
              <a:t>the superficial mucus overlying </a:t>
            </a:r>
            <a:r>
              <a:rPr lang="en-US" sz="1800" dirty="0" smtClean="0"/>
              <a:t>-epithelial </a:t>
            </a:r>
            <a:r>
              <a:rPr lang="en-US" sz="1800" dirty="0"/>
              <a:t>cells </a:t>
            </a:r>
            <a:r>
              <a:rPr lang="en-US" sz="1800" dirty="0" err="1"/>
              <a:t>in</a:t>
            </a:r>
            <a:r>
              <a:rPr lang="en-US" sz="1800" dirty="0" err="1" smtClean="0"/>
              <a:t>the</a:t>
            </a:r>
            <a:r>
              <a:rPr lang="en-US" sz="1800" dirty="0" smtClean="0"/>
              <a:t> </a:t>
            </a:r>
            <a:r>
              <a:rPr lang="en-US" sz="1800" dirty="0"/>
              <a:t>surface and neck regions</a:t>
            </a:r>
            <a:r>
              <a:rPr lang="en-US" sz="1800" dirty="0" smtClean="0"/>
              <a:t>. </a:t>
            </a:r>
          </a:p>
          <a:p>
            <a:pPr marL="0" indent="0">
              <a:buNone/>
            </a:pPr>
            <a:r>
              <a:rPr lang="en-US" sz="1800" dirty="0" smtClean="0"/>
              <a:t>2- The </a:t>
            </a:r>
            <a:r>
              <a:rPr lang="en-US" sz="1800" dirty="0"/>
              <a:t>superficial lamina propria includes large numbers </a:t>
            </a:r>
            <a:r>
              <a:rPr lang="en-US" sz="1800" dirty="0" smtClean="0"/>
              <a:t>of plasma </a:t>
            </a:r>
            <a:r>
              <a:rPr lang="en-US" sz="1800" dirty="0"/>
              <a:t>cells, </a:t>
            </a:r>
            <a:r>
              <a:rPr lang="en-US" sz="1800" dirty="0" smtClean="0"/>
              <a:t>neutrophils and lymphocytes.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3- </a:t>
            </a:r>
            <a:r>
              <a:rPr lang="en-US" sz="1800" dirty="0"/>
              <a:t>Lymphoid </a:t>
            </a:r>
            <a:r>
              <a:rPr lang="en-US" sz="1800" dirty="0" smtClean="0"/>
              <a:t>aggregates with </a:t>
            </a:r>
            <a:r>
              <a:rPr lang="en-US" sz="1800" dirty="0"/>
              <a:t>germinal </a:t>
            </a:r>
            <a:r>
              <a:rPr lang="en-US" sz="1800" dirty="0" smtClean="0"/>
              <a:t>centers and </a:t>
            </a:r>
            <a:r>
              <a:rPr lang="en-US" sz="1800" dirty="0"/>
              <a:t>represent an induced form of </a:t>
            </a:r>
            <a:r>
              <a:rPr lang="en-US" sz="1800" b="1" dirty="0" smtClean="0"/>
              <a:t>mucosa-associated lymphoid </a:t>
            </a:r>
            <a:r>
              <a:rPr lang="en-US" sz="1800" b="1" dirty="0"/>
              <a:t>tissue </a:t>
            </a:r>
            <a:r>
              <a:rPr lang="en-US" sz="1800" dirty="0"/>
              <a:t>(MALT) that has the potential to </a:t>
            </a:r>
            <a:r>
              <a:rPr lang="en-US" sz="1800" dirty="0" smtClean="0"/>
              <a:t>transform into </a:t>
            </a:r>
            <a:r>
              <a:rPr lang="en-US" sz="1800" dirty="0"/>
              <a:t>lymphoma.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4- Intestinal </a:t>
            </a:r>
            <a:r>
              <a:rPr lang="en-US" sz="1800" b="1" dirty="0"/>
              <a:t>metaplasia, </a:t>
            </a:r>
            <a:r>
              <a:rPr lang="en-US" sz="1800" dirty="0" smtClean="0"/>
              <a:t>characterized by </a:t>
            </a:r>
            <a:r>
              <a:rPr lang="en-US" sz="1800" dirty="0"/>
              <a:t>the presence of goblet cells and columnar absorptive </a:t>
            </a:r>
            <a:r>
              <a:rPr lang="en-US" sz="1800" dirty="0" smtClean="0"/>
              <a:t>cells.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409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noninvasive </a:t>
            </a:r>
            <a:r>
              <a:rPr lang="en-US" dirty="0"/>
              <a:t>serologic test for anti–</a:t>
            </a:r>
            <a:r>
              <a:rPr lang="en-US" i="1" dirty="0"/>
              <a:t>H. pylori </a:t>
            </a:r>
            <a:r>
              <a:rPr lang="en-US" dirty="0" smtClean="0"/>
              <a:t>antibodies includes:</a:t>
            </a:r>
          </a:p>
          <a:p>
            <a:pPr marL="0" indent="0">
              <a:buNone/>
            </a:pPr>
            <a:r>
              <a:rPr lang="en-US" dirty="0" smtClean="0"/>
              <a:t>1- Fecal </a:t>
            </a:r>
            <a:r>
              <a:rPr lang="en-US" dirty="0"/>
              <a:t>bacterial </a:t>
            </a:r>
            <a:r>
              <a:rPr lang="en-US" dirty="0" smtClean="0"/>
              <a:t>detection.</a:t>
            </a:r>
          </a:p>
          <a:p>
            <a:pPr marL="0" indent="0">
              <a:buNone/>
            </a:pPr>
            <a:r>
              <a:rPr lang="en-US" dirty="0" smtClean="0"/>
              <a:t>2- urea </a:t>
            </a:r>
            <a:r>
              <a:rPr lang="en-US" dirty="0"/>
              <a:t>breath test based </a:t>
            </a:r>
            <a:r>
              <a:rPr lang="en-US" dirty="0" smtClean="0"/>
              <a:t>on the </a:t>
            </a:r>
            <a:r>
              <a:rPr lang="en-US" dirty="0"/>
              <a:t>generation of ammonia by bacterial urease.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3- Polymerase </a:t>
            </a:r>
            <a:r>
              <a:rPr lang="en-US" dirty="0"/>
              <a:t>chain reaction (</a:t>
            </a:r>
            <a:r>
              <a:rPr lang="en-US" dirty="0" smtClean="0"/>
              <a:t>PCR)assay </a:t>
            </a:r>
            <a:r>
              <a:rPr lang="en-US" dirty="0"/>
              <a:t>for bacterial DNA. </a:t>
            </a:r>
            <a:endParaRPr lang="en-US" dirty="0" smtClean="0"/>
          </a:p>
          <a:p>
            <a:r>
              <a:rPr lang="en-US" dirty="0" smtClean="0"/>
              <a:t>Effective </a:t>
            </a:r>
            <a:r>
              <a:rPr lang="en-US" dirty="0"/>
              <a:t>treatments include </a:t>
            </a:r>
            <a:r>
              <a:rPr lang="en-US" dirty="0" smtClean="0"/>
              <a:t>combinations of </a:t>
            </a:r>
            <a:r>
              <a:rPr lang="en-US" dirty="0"/>
              <a:t>antibiotics and proton pump inhibitors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23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Autoimmune Gastritis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35280" cy="4873752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 smtClean="0"/>
              <a:t>Autoimmune </a:t>
            </a:r>
            <a:r>
              <a:rPr lang="en-US" i="1" dirty="0"/>
              <a:t>gastritis </a:t>
            </a:r>
            <a:r>
              <a:rPr lang="en-US" dirty="0"/>
              <a:t>accounts for less than 10% of cases </a:t>
            </a:r>
            <a:r>
              <a:rPr lang="en-US" dirty="0" smtClean="0"/>
              <a:t>of chronic </a:t>
            </a:r>
            <a:r>
              <a:rPr lang="en-US" dirty="0"/>
              <a:t>gastritis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In contrast with that caused by </a:t>
            </a:r>
            <a:r>
              <a:rPr lang="en-US" i="1" dirty="0"/>
              <a:t>H. pylori</a:t>
            </a:r>
            <a:r>
              <a:rPr lang="en-US" i="1" dirty="0" smtClean="0"/>
              <a:t>, </a:t>
            </a:r>
            <a:r>
              <a:rPr lang="en-US" dirty="0" smtClean="0"/>
              <a:t>Autoimmune </a:t>
            </a:r>
            <a:r>
              <a:rPr lang="en-US" dirty="0"/>
              <a:t>gastritis typically spares the </a:t>
            </a:r>
            <a:r>
              <a:rPr lang="en-US" dirty="0" err="1"/>
              <a:t>antrum</a:t>
            </a:r>
            <a:r>
              <a:rPr lang="en-US" dirty="0"/>
              <a:t> </a:t>
            </a:r>
            <a:r>
              <a:rPr lang="en-US" dirty="0" smtClean="0"/>
              <a:t>and induces </a:t>
            </a:r>
            <a:r>
              <a:rPr lang="en-US" i="1" dirty="0" err="1"/>
              <a:t>hypergastrinemia</a:t>
            </a:r>
            <a:r>
              <a:rPr lang="en-US" i="1" dirty="0"/>
              <a:t> </a:t>
            </a:r>
            <a:r>
              <a:rPr lang="en-US" i="1" dirty="0" smtClean="0"/>
              <a:t>.</a:t>
            </a:r>
          </a:p>
          <a:p>
            <a:endParaRPr lang="en-US" i="1" dirty="0" smtClean="0"/>
          </a:p>
          <a:p>
            <a:r>
              <a:rPr lang="en-US" dirty="0" smtClean="0"/>
              <a:t>Autoimmune gastritis is </a:t>
            </a:r>
            <a:r>
              <a:rPr lang="en-US" dirty="0"/>
              <a:t>characterized </a:t>
            </a:r>
            <a:r>
              <a:rPr lang="en-US" dirty="0" err="1"/>
              <a:t>byAntibodies</a:t>
            </a:r>
            <a:r>
              <a:rPr lang="en-US" dirty="0"/>
              <a:t> to parietal cells and intrinsic factor are present early in disease, but pernicious anemia develops in only a minority of patients.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The median age at diagnosis is 60 years, and there is a slight female predominance.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Autoimmune </a:t>
            </a:r>
            <a:r>
              <a:rPr lang="en-US" dirty="0"/>
              <a:t>gastritis often is associated with other autoimmune diseases.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99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A32495A456FB45BFDB9988B55A494F" ma:contentTypeVersion="2" ma:contentTypeDescription="Create a new document." ma:contentTypeScope="" ma:versionID="0bb3ee3308fccca120eaa7b11a8e0094">
  <xsd:schema xmlns:xsd="http://www.w3.org/2001/XMLSchema" xmlns:xs="http://www.w3.org/2001/XMLSchema" xmlns:p="http://schemas.microsoft.com/office/2006/metadata/properties" xmlns:ns2="ca03a235-cc1a-44c1-96bd-9adc7366b96d" targetNamespace="http://schemas.microsoft.com/office/2006/metadata/properties" ma:root="true" ma:fieldsID="41eec82e9e8cda7466af9203f2d7acfe" ns2:_="">
    <xsd:import namespace="ca03a235-cc1a-44c1-96bd-9adc7366b9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3a235-cc1a-44c1-96bd-9adc7366b9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F9D88D-5F31-4955-8E3C-821C8E4FBB82}"/>
</file>

<file path=customXml/itemProps2.xml><?xml version="1.0" encoding="utf-8"?>
<ds:datastoreItem xmlns:ds="http://schemas.openxmlformats.org/officeDocument/2006/customXml" ds:itemID="{DAEBCCBC-DF34-4FAA-959A-34DF334EA699}"/>
</file>

<file path=customXml/itemProps3.xml><?xml version="1.0" encoding="utf-8"?>
<ds:datastoreItem xmlns:ds="http://schemas.openxmlformats.org/officeDocument/2006/customXml" ds:itemID="{C0F3D604-2414-4139-B627-37CF44DFA412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499</TotalTime>
  <Words>1660</Words>
  <Application>Microsoft Office PowerPoint</Application>
  <PresentationFormat>On-screen Show (4:3)</PresentationFormat>
  <Paragraphs>145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Century Schoolbook</vt:lpstr>
      <vt:lpstr>Wingdings</vt:lpstr>
      <vt:lpstr>Wingdings 2</vt:lpstr>
      <vt:lpstr>Oriel</vt:lpstr>
      <vt:lpstr>STOMACH</vt:lpstr>
      <vt:lpstr>INFLAMMATORY DISEASE OF THE STOMACH</vt:lpstr>
      <vt:lpstr>PowerPoint Presentation</vt:lpstr>
      <vt:lpstr>Acute Gastritis</vt:lpstr>
      <vt:lpstr>Acute Peptic Ulceration </vt:lpstr>
      <vt:lpstr>Chronic Gastritis </vt:lpstr>
      <vt:lpstr>MORPHOLOGY </vt:lpstr>
      <vt:lpstr>PowerPoint Presentation</vt:lpstr>
      <vt:lpstr>Autoimmune Gastritis </vt:lpstr>
      <vt:lpstr>PATHOGENESIS </vt:lpstr>
      <vt:lpstr>MORPHOLOGY </vt:lpstr>
      <vt:lpstr>PowerPoint Presentation</vt:lpstr>
      <vt:lpstr>Gastric adenomas</vt:lpstr>
      <vt:lpstr>Gastric cancer</vt:lpstr>
      <vt:lpstr>PowerPoint Presentation</vt:lpstr>
      <vt:lpstr>Intestinal-type adenocarcinoma consisting of an elevated mass with heaped-up  borders and central ulceration</vt:lpstr>
      <vt:lpstr> A, Linitis plastica. The gastric wall is markedly thickened, and rugal folds are partially lost. B, Signet ring cells with large cytoplasmic mucin vacuoles and peripherally displaced, crescent-shaped nuclei.</vt:lpstr>
      <vt:lpstr>PowerPoint Presentation</vt:lpstr>
      <vt:lpstr>Lymphoma </vt:lpstr>
      <vt:lpstr>Carcinoid Tumor </vt:lpstr>
      <vt:lpstr>PowerPoint Presentation</vt:lpstr>
      <vt:lpstr>Gastrointestinal carcinoid tumor (neuroendocrine tumor). A, Carcinoid tumors often form a submucosal. B. Shows the bland cytology that typifies carcinoid tumors. The chromatin texture, with fine and coarse clumps, frequently assumes a “salt and pepper” pattern.  aggressive.</vt:lpstr>
      <vt:lpstr>The most important prognostic factor for gastrointestinal carcinoid tumors is location:</vt:lpstr>
      <vt:lpstr>Gastrointestinal Stromal Tumor</vt:lpstr>
      <vt:lpstr>Clinical Features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Admin</cp:lastModifiedBy>
  <cp:revision>42</cp:revision>
  <dcterms:created xsi:type="dcterms:W3CDTF">2020-02-12T20:15:40Z</dcterms:created>
  <dcterms:modified xsi:type="dcterms:W3CDTF">2022-04-04T08:02:04Z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0x01010077A32495A456FB45BFDB9988B55A494F</vt:lpwstr>
  </property>
</Properties>
</file>