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80" r:id="rId2"/>
    <p:sldMasterId id="2147483792" r:id="rId3"/>
    <p:sldMasterId id="2147483821" r:id="rId4"/>
    <p:sldMasterId id="2147483838" r:id="rId5"/>
  </p:sldMasterIdLst>
  <p:notesMasterIdLst>
    <p:notesMasterId r:id="rId71"/>
  </p:notesMasterIdLst>
  <p:sldIdLst>
    <p:sldId id="352" r:id="rId6"/>
    <p:sldId id="256" r:id="rId7"/>
    <p:sldId id="348" r:id="rId8"/>
    <p:sldId id="257" r:id="rId9"/>
    <p:sldId id="267" r:id="rId10"/>
    <p:sldId id="258" r:id="rId11"/>
    <p:sldId id="259" r:id="rId12"/>
    <p:sldId id="268" r:id="rId13"/>
    <p:sldId id="261" r:id="rId14"/>
    <p:sldId id="262" r:id="rId15"/>
    <p:sldId id="263" r:id="rId16"/>
    <p:sldId id="264" r:id="rId17"/>
    <p:sldId id="265" r:id="rId18"/>
    <p:sldId id="266" r:id="rId19"/>
    <p:sldId id="344" r:id="rId20"/>
    <p:sldId id="343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50" r:id="rId34"/>
    <p:sldId id="324" r:id="rId35"/>
    <p:sldId id="325" r:id="rId36"/>
    <p:sldId id="326" r:id="rId37"/>
    <p:sldId id="345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6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77419" autoAdjust="0"/>
  </p:normalViewPr>
  <p:slideViewPr>
    <p:cSldViewPr>
      <p:cViewPr>
        <p:scale>
          <a:sx n="66" d="100"/>
          <a:sy n="66" d="100"/>
        </p:scale>
        <p:origin x="-14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84AEF-E4A5-47BB-A311-CF16F34E6928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AC10309-AEC7-4017-B1F5-3C3DE4196B3F}">
      <dgm:prSet phldrT="[Text]"/>
      <dgm:spPr/>
      <dgm:t>
        <a:bodyPr/>
        <a:lstStyle/>
        <a:p>
          <a:r>
            <a:rPr lang="en-US" b="1" dirty="0"/>
            <a:t>Herpetic skin lesions </a:t>
          </a:r>
        </a:p>
      </dgm:t>
    </dgm:pt>
    <dgm:pt modelId="{948067EA-323F-4398-87D5-76FE2767E8B3}" type="parTrans" cxnId="{45C72050-0DA6-4142-A0E3-16BE3912E057}">
      <dgm:prSet/>
      <dgm:spPr/>
      <dgm:t>
        <a:bodyPr/>
        <a:lstStyle/>
        <a:p>
          <a:endParaRPr lang="en-US"/>
        </a:p>
      </dgm:t>
    </dgm:pt>
    <dgm:pt modelId="{64533D74-96E7-402D-A0AB-585B1BEB81A3}" type="sibTrans" cxnId="{45C72050-0DA6-4142-A0E3-16BE3912E057}">
      <dgm:prSet/>
      <dgm:spPr/>
      <dgm:t>
        <a:bodyPr/>
        <a:lstStyle/>
        <a:p>
          <a:endParaRPr lang="en-US"/>
        </a:p>
      </dgm:t>
    </dgm:pt>
    <dgm:pt modelId="{C449F2A6-D762-4038-B2E7-5052A0F654AD}">
      <dgm:prSet phldrT="[Text]"/>
      <dgm:spPr/>
      <dgm:t>
        <a:bodyPr/>
        <a:lstStyle/>
        <a:p>
          <a:r>
            <a:rPr lang="en-US" b="1" i="0" dirty="0" err="1"/>
            <a:t>Keratoconjunctivitis</a:t>
          </a:r>
          <a:endParaRPr lang="en-US" b="1" i="0" dirty="0"/>
        </a:p>
      </dgm:t>
    </dgm:pt>
    <dgm:pt modelId="{1B0C3A09-880E-472D-877D-C8511807B371}" type="parTrans" cxnId="{B7F3201A-DB00-4E84-BD81-403057F0BE59}">
      <dgm:prSet/>
      <dgm:spPr/>
      <dgm:t>
        <a:bodyPr/>
        <a:lstStyle/>
        <a:p>
          <a:endParaRPr lang="en-US"/>
        </a:p>
      </dgm:t>
    </dgm:pt>
    <dgm:pt modelId="{E35B58F6-A766-46E0-ABC3-6F5955801670}" type="sibTrans" cxnId="{B7F3201A-DB00-4E84-BD81-403057F0BE59}">
      <dgm:prSet/>
      <dgm:spPr/>
      <dgm:t>
        <a:bodyPr/>
        <a:lstStyle/>
        <a:p>
          <a:endParaRPr lang="en-US"/>
        </a:p>
      </dgm:t>
    </dgm:pt>
    <dgm:pt modelId="{7CC126E7-CA7A-4D9C-8767-B8EE86CEC80D}">
      <dgm:prSet phldrT="[Text]"/>
      <dgm:spPr/>
      <dgm:t>
        <a:bodyPr/>
        <a:lstStyle/>
        <a:p>
          <a:r>
            <a:rPr lang="en-US" b="1" dirty="0" err="1"/>
            <a:t>Oropharyngeal</a:t>
          </a:r>
          <a:r>
            <a:rPr lang="en-US" b="1" dirty="0"/>
            <a:t> involvement</a:t>
          </a:r>
        </a:p>
      </dgm:t>
    </dgm:pt>
    <dgm:pt modelId="{576E44DC-83C3-417D-BAE2-9221DE52DE82}" type="parTrans" cxnId="{4E837A15-2BD0-44BA-8EFD-08075A8EE84D}">
      <dgm:prSet/>
      <dgm:spPr/>
      <dgm:t>
        <a:bodyPr/>
        <a:lstStyle/>
        <a:p>
          <a:endParaRPr lang="en-US"/>
        </a:p>
      </dgm:t>
    </dgm:pt>
    <dgm:pt modelId="{AD60609B-E0B4-4E93-9D2B-2FE4E292701B}" type="sibTrans" cxnId="{4E837A15-2BD0-44BA-8EFD-08075A8EE84D}">
      <dgm:prSet/>
      <dgm:spPr/>
      <dgm:t>
        <a:bodyPr/>
        <a:lstStyle/>
        <a:p>
          <a:endParaRPr lang="en-US"/>
        </a:p>
      </dgm:t>
    </dgm:pt>
    <dgm:pt modelId="{6399EB64-8EDC-4EEE-8B43-756D4FE92656}">
      <dgm:prSet phldrT="[Text]"/>
      <dgm:spPr/>
      <dgm:t>
        <a:bodyPr/>
        <a:lstStyle/>
        <a:p>
          <a:r>
            <a:rPr lang="en-US" b="1" dirty="0"/>
            <a:t>Encephalitis symptoms</a:t>
          </a:r>
        </a:p>
      </dgm:t>
    </dgm:pt>
    <dgm:pt modelId="{752F10DB-0D2D-4B4D-A5F3-AF36C20C79C2}" type="parTrans" cxnId="{66DE9C80-BB4F-4B77-B0B1-B6FF4C2678D7}">
      <dgm:prSet/>
      <dgm:spPr/>
      <dgm:t>
        <a:bodyPr/>
        <a:lstStyle/>
        <a:p>
          <a:endParaRPr lang="en-US"/>
        </a:p>
      </dgm:t>
    </dgm:pt>
    <dgm:pt modelId="{5FD27032-A6FB-4FC9-AADB-6FE31B940C72}" type="sibTrans" cxnId="{66DE9C80-BB4F-4B77-B0B1-B6FF4C2678D7}">
      <dgm:prSet/>
      <dgm:spPr/>
      <dgm:t>
        <a:bodyPr/>
        <a:lstStyle/>
        <a:p>
          <a:endParaRPr lang="en-US"/>
        </a:p>
      </dgm:t>
    </dgm:pt>
    <dgm:pt modelId="{074441AB-1791-4A5A-873B-69138BA6A351}">
      <dgm:prSet phldrT="[Text]"/>
      <dgm:spPr/>
      <dgm:t>
        <a:bodyPr/>
        <a:lstStyle/>
        <a:p>
          <a:r>
            <a:rPr lang="en-US" b="1" dirty="0" err="1"/>
            <a:t>Dissimenated</a:t>
          </a:r>
          <a:r>
            <a:rPr lang="en-US" b="1" dirty="0"/>
            <a:t> HSE</a:t>
          </a:r>
        </a:p>
      </dgm:t>
    </dgm:pt>
    <dgm:pt modelId="{9FC961B4-5B97-492F-9285-E926B87D8DF5}" type="parTrans" cxnId="{B62DEE29-F3D5-43EC-B057-FF549B205376}">
      <dgm:prSet/>
      <dgm:spPr/>
      <dgm:t>
        <a:bodyPr/>
        <a:lstStyle/>
        <a:p>
          <a:endParaRPr lang="en-US"/>
        </a:p>
      </dgm:t>
    </dgm:pt>
    <dgm:pt modelId="{24DAF8A5-A263-4D78-AD80-7643CF09E5C6}" type="sibTrans" cxnId="{B62DEE29-F3D5-43EC-B057-FF549B205376}">
      <dgm:prSet/>
      <dgm:spPr/>
      <dgm:t>
        <a:bodyPr/>
        <a:lstStyle/>
        <a:p>
          <a:endParaRPr lang="en-US"/>
        </a:p>
      </dgm:t>
    </dgm:pt>
    <dgm:pt modelId="{C30F0DAF-E44A-4478-BF9D-9C1E2027C63F}" type="pres">
      <dgm:prSet presAssocID="{E9984AEF-E4A5-47BB-A311-CF16F34E69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DFC7317E-3F38-4B7E-BF04-9ECD90BD5BA8}" type="pres">
      <dgm:prSet presAssocID="{8AC10309-AEC7-4017-B1F5-3C3DE4196B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B01E66C-BA56-4DA7-BF58-99B6936A2723}" type="pres">
      <dgm:prSet presAssocID="{64533D74-96E7-402D-A0AB-585B1BEB81A3}" presName="sibTrans" presStyleCnt="0"/>
      <dgm:spPr/>
    </dgm:pt>
    <dgm:pt modelId="{6F6AA033-1710-4150-BCCF-B1FEC38A528E}" type="pres">
      <dgm:prSet presAssocID="{C449F2A6-D762-4038-B2E7-5052A0F654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246B2DF-98B0-4FC4-8C5A-9FE4AE96EB0A}" type="pres">
      <dgm:prSet presAssocID="{E35B58F6-A766-46E0-ABC3-6F5955801670}" presName="sibTrans" presStyleCnt="0"/>
      <dgm:spPr/>
    </dgm:pt>
    <dgm:pt modelId="{FE8E1863-AAB1-4326-8A98-707880B34D90}" type="pres">
      <dgm:prSet presAssocID="{7CC126E7-CA7A-4D9C-8767-B8EE86CEC8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AD2A02A-C10C-4BAE-81AA-77B33FAD3B35}" type="pres">
      <dgm:prSet presAssocID="{AD60609B-E0B4-4E93-9D2B-2FE4E292701B}" presName="sibTrans" presStyleCnt="0"/>
      <dgm:spPr/>
    </dgm:pt>
    <dgm:pt modelId="{0F63489C-78C0-459B-90E5-ACAC5FFACD9E}" type="pres">
      <dgm:prSet presAssocID="{6399EB64-8EDC-4EEE-8B43-756D4FE926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7FB9584-630E-454F-BCAD-BAA61FFD9109}" type="pres">
      <dgm:prSet presAssocID="{5FD27032-A6FB-4FC9-AADB-6FE31B940C72}" presName="sibTrans" presStyleCnt="0"/>
      <dgm:spPr/>
    </dgm:pt>
    <dgm:pt modelId="{C22B0EA2-CD2D-4228-BC40-04BF572C6A09}" type="pres">
      <dgm:prSet presAssocID="{074441AB-1791-4A5A-873B-69138BA6A3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C4B78BA7-B4CB-4D20-B165-4921641E212F}" type="presOf" srcId="{C449F2A6-D762-4038-B2E7-5052A0F654AD}" destId="{6F6AA033-1710-4150-BCCF-B1FEC38A528E}" srcOrd="0" destOrd="0" presId="urn:microsoft.com/office/officeart/2005/8/layout/default#1"/>
    <dgm:cxn modelId="{B62DEE29-F3D5-43EC-B057-FF549B205376}" srcId="{E9984AEF-E4A5-47BB-A311-CF16F34E6928}" destId="{074441AB-1791-4A5A-873B-69138BA6A351}" srcOrd="4" destOrd="0" parTransId="{9FC961B4-5B97-492F-9285-E926B87D8DF5}" sibTransId="{24DAF8A5-A263-4D78-AD80-7643CF09E5C6}"/>
    <dgm:cxn modelId="{E29597F9-2FF0-49FB-A18F-D8632053D5CE}" type="presOf" srcId="{6399EB64-8EDC-4EEE-8B43-756D4FE92656}" destId="{0F63489C-78C0-459B-90E5-ACAC5FFACD9E}" srcOrd="0" destOrd="0" presId="urn:microsoft.com/office/officeart/2005/8/layout/default#1"/>
    <dgm:cxn modelId="{B7F3201A-DB00-4E84-BD81-403057F0BE59}" srcId="{E9984AEF-E4A5-47BB-A311-CF16F34E6928}" destId="{C449F2A6-D762-4038-B2E7-5052A0F654AD}" srcOrd="1" destOrd="0" parTransId="{1B0C3A09-880E-472D-877D-C8511807B371}" sibTransId="{E35B58F6-A766-46E0-ABC3-6F5955801670}"/>
    <dgm:cxn modelId="{D5AE5D8D-52CD-44A7-8184-6AB36643340B}" type="presOf" srcId="{E9984AEF-E4A5-47BB-A311-CF16F34E6928}" destId="{C30F0DAF-E44A-4478-BF9D-9C1E2027C63F}" srcOrd="0" destOrd="0" presId="urn:microsoft.com/office/officeart/2005/8/layout/default#1"/>
    <dgm:cxn modelId="{C69641CC-3A1D-4C1B-BD6A-202BAF8F8637}" type="presOf" srcId="{074441AB-1791-4A5A-873B-69138BA6A351}" destId="{C22B0EA2-CD2D-4228-BC40-04BF572C6A09}" srcOrd="0" destOrd="0" presId="urn:microsoft.com/office/officeart/2005/8/layout/default#1"/>
    <dgm:cxn modelId="{45C72050-0DA6-4142-A0E3-16BE3912E057}" srcId="{E9984AEF-E4A5-47BB-A311-CF16F34E6928}" destId="{8AC10309-AEC7-4017-B1F5-3C3DE4196B3F}" srcOrd="0" destOrd="0" parTransId="{948067EA-323F-4398-87D5-76FE2767E8B3}" sibTransId="{64533D74-96E7-402D-A0AB-585B1BEB81A3}"/>
    <dgm:cxn modelId="{66DE9C80-BB4F-4B77-B0B1-B6FF4C2678D7}" srcId="{E9984AEF-E4A5-47BB-A311-CF16F34E6928}" destId="{6399EB64-8EDC-4EEE-8B43-756D4FE92656}" srcOrd="3" destOrd="0" parTransId="{752F10DB-0D2D-4B4D-A5F3-AF36C20C79C2}" sibTransId="{5FD27032-A6FB-4FC9-AADB-6FE31B940C72}"/>
    <dgm:cxn modelId="{4C498566-239B-4D41-99DF-4F9D99768E68}" type="presOf" srcId="{7CC126E7-CA7A-4D9C-8767-B8EE86CEC80D}" destId="{FE8E1863-AAB1-4326-8A98-707880B34D90}" srcOrd="0" destOrd="0" presId="urn:microsoft.com/office/officeart/2005/8/layout/default#1"/>
    <dgm:cxn modelId="{4E837A15-2BD0-44BA-8EFD-08075A8EE84D}" srcId="{E9984AEF-E4A5-47BB-A311-CF16F34E6928}" destId="{7CC126E7-CA7A-4D9C-8767-B8EE86CEC80D}" srcOrd="2" destOrd="0" parTransId="{576E44DC-83C3-417D-BAE2-9221DE52DE82}" sibTransId="{AD60609B-E0B4-4E93-9D2B-2FE4E292701B}"/>
    <dgm:cxn modelId="{8443C448-F236-4FD3-A40B-6053B09359CD}" type="presOf" srcId="{8AC10309-AEC7-4017-B1F5-3C3DE4196B3F}" destId="{DFC7317E-3F38-4B7E-BF04-9ECD90BD5BA8}" srcOrd="0" destOrd="0" presId="urn:microsoft.com/office/officeart/2005/8/layout/default#1"/>
    <dgm:cxn modelId="{AFB357A7-CB84-478F-8364-3B5D9F84B12D}" type="presParOf" srcId="{C30F0DAF-E44A-4478-BF9D-9C1E2027C63F}" destId="{DFC7317E-3F38-4B7E-BF04-9ECD90BD5BA8}" srcOrd="0" destOrd="0" presId="urn:microsoft.com/office/officeart/2005/8/layout/default#1"/>
    <dgm:cxn modelId="{42AC2D75-A8BA-4152-B2B0-420A41B37123}" type="presParOf" srcId="{C30F0DAF-E44A-4478-BF9D-9C1E2027C63F}" destId="{6B01E66C-BA56-4DA7-BF58-99B6936A2723}" srcOrd="1" destOrd="0" presId="urn:microsoft.com/office/officeart/2005/8/layout/default#1"/>
    <dgm:cxn modelId="{9FC1497C-4B2E-4F9B-8CC8-B05E376B535E}" type="presParOf" srcId="{C30F0DAF-E44A-4478-BF9D-9C1E2027C63F}" destId="{6F6AA033-1710-4150-BCCF-B1FEC38A528E}" srcOrd="2" destOrd="0" presId="urn:microsoft.com/office/officeart/2005/8/layout/default#1"/>
    <dgm:cxn modelId="{5A310E0A-A061-43FD-99B5-5FBC72E6E37F}" type="presParOf" srcId="{C30F0DAF-E44A-4478-BF9D-9C1E2027C63F}" destId="{F246B2DF-98B0-4FC4-8C5A-9FE4AE96EB0A}" srcOrd="3" destOrd="0" presId="urn:microsoft.com/office/officeart/2005/8/layout/default#1"/>
    <dgm:cxn modelId="{A8EC40AE-D6B6-4933-B3A8-01D8380F17F7}" type="presParOf" srcId="{C30F0DAF-E44A-4478-BF9D-9C1E2027C63F}" destId="{FE8E1863-AAB1-4326-8A98-707880B34D90}" srcOrd="4" destOrd="0" presId="urn:microsoft.com/office/officeart/2005/8/layout/default#1"/>
    <dgm:cxn modelId="{5F37A656-A1BE-4CFF-A035-2B445808FC20}" type="presParOf" srcId="{C30F0DAF-E44A-4478-BF9D-9C1E2027C63F}" destId="{5AD2A02A-C10C-4BAE-81AA-77B33FAD3B35}" srcOrd="5" destOrd="0" presId="urn:microsoft.com/office/officeart/2005/8/layout/default#1"/>
    <dgm:cxn modelId="{F904DEE1-EEC6-4F3A-B313-CC1856DD1BD3}" type="presParOf" srcId="{C30F0DAF-E44A-4478-BF9D-9C1E2027C63F}" destId="{0F63489C-78C0-459B-90E5-ACAC5FFACD9E}" srcOrd="6" destOrd="0" presId="urn:microsoft.com/office/officeart/2005/8/layout/default#1"/>
    <dgm:cxn modelId="{9535B8FA-D449-4A0E-B06C-05B032DE1E85}" type="presParOf" srcId="{C30F0DAF-E44A-4478-BF9D-9C1E2027C63F}" destId="{87FB9584-630E-454F-BCAD-BAA61FFD9109}" srcOrd="7" destOrd="0" presId="urn:microsoft.com/office/officeart/2005/8/layout/default#1"/>
    <dgm:cxn modelId="{61D7D355-7CDA-4AD5-BF53-B6D3049BDF2A}" type="presParOf" srcId="{C30F0DAF-E44A-4478-BF9D-9C1E2027C63F}" destId="{C22B0EA2-CD2D-4228-BC40-04BF572C6A09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CF98A-6AE0-45E0-97E3-9FB34B66C444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A6031-3A65-4F3E-A018-43C76470F146}">
      <dgm:prSet phldrT="[Text]" phldr="1"/>
      <dgm:spPr/>
      <dgm:t>
        <a:bodyPr/>
        <a:lstStyle/>
        <a:p>
          <a:endParaRPr lang="en-US"/>
        </a:p>
      </dgm:t>
    </dgm:pt>
    <dgm:pt modelId="{4D91490A-60F3-461A-B88C-73C16C4988FE}" type="parTrans" cxnId="{A20A9E55-BBA6-4F42-9A61-4FE46BEBEED2}">
      <dgm:prSet/>
      <dgm:spPr/>
      <dgm:t>
        <a:bodyPr/>
        <a:lstStyle/>
        <a:p>
          <a:endParaRPr lang="en-US"/>
        </a:p>
      </dgm:t>
    </dgm:pt>
    <dgm:pt modelId="{62D3F229-5445-40B8-8ACE-FBE80AAF9A76}" type="sibTrans" cxnId="{A20A9E55-BBA6-4F42-9A61-4FE46BEBEED2}">
      <dgm:prSet/>
      <dgm:spPr/>
      <dgm:t>
        <a:bodyPr/>
        <a:lstStyle/>
        <a:p>
          <a:endParaRPr lang="en-US"/>
        </a:p>
      </dgm:t>
    </dgm:pt>
    <dgm:pt modelId="{B86D3DE7-E49E-48C4-96D5-9D45CC1F00A7}">
      <dgm:prSet phldrT="[Text]"/>
      <dgm:spPr/>
      <dgm:t>
        <a:bodyPr/>
        <a:lstStyle/>
        <a:p>
          <a:r>
            <a:rPr lang="en-US" dirty="0"/>
            <a:t>KFT &amp; LFT</a:t>
          </a:r>
        </a:p>
      </dgm:t>
    </dgm:pt>
    <dgm:pt modelId="{AF0B5D2C-5A10-4CF7-B601-1AE49C4FE416}" type="parTrans" cxnId="{A48DFC5C-C7C5-4BE3-99AA-5FFD6D122895}">
      <dgm:prSet/>
      <dgm:spPr/>
      <dgm:t>
        <a:bodyPr/>
        <a:lstStyle/>
        <a:p>
          <a:endParaRPr lang="en-US"/>
        </a:p>
      </dgm:t>
    </dgm:pt>
    <dgm:pt modelId="{5C8B1D2F-AFB6-4F88-8B00-53AE32F48329}" type="sibTrans" cxnId="{A48DFC5C-C7C5-4BE3-99AA-5FFD6D122895}">
      <dgm:prSet/>
      <dgm:spPr/>
      <dgm:t>
        <a:bodyPr/>
        <a:lstStyle/>
        <a:p>
          <a:endParaRPr lang="en-US"/>
        </a:p>
      </dgm:t>
    </dgm:pt>
    <dgm:pt modelId="{6C31FFC5-BA50-4F99-AC61-7695DF3314AD}">
      <dgm:prSet phldrT="[Text]" phldr="1"/>
      <dgm:spPr/>
      <dgm:t>
        <a:bodyPr/>
        <a:lstStyle/>
        <a:p>
          <a:endParaRPr lang="en-US"/>
        </a:p>
      </dgm:t>
    </dgm:pt>
    <dgm:pt modelId="{E98A0946-8E3C-46B0-AB03-B38760D85F5B}" type="parTrans" cxnId="{42D3239B-37BE-4B82-80C1-E29FEF8F2852}">
      <dgm:prSet/>
      <dgm:spPr/>
      <dgm:t>
        <a:bodyPr/>
        <a:lstStyle/>
        <a:p>
          <a:endParaRPr lang="en-US"/>
        </a:p>
      </dgm:t>
    </dgm:pt>
    <dgm:pt modelId="{745BADBC-9751-4A7C-A497-BE85391904ED}" type="sibTrans" cxnId="{42D3239B-37BE-4B82-80C1-E29FEF8F2852}">
      <dgm:prSet/>
      <dgm:spPr/>
      <dgm:t>
        <a:bodyPr/>
        <a:lstStyle/>
        <a:p>
          <a:endParaRPr lang="en-US"/>
        </a:p>
      </dgm:t>
    </dgm:pt>
    <dgm:pt modelId="{1DBA3BD3-5B5E-4EE4-8045-B92217A3053F}">
      <dgm:prSet phldrT="[Text]"/>
      <dgm:spPr/>
      <dgm:t>
        <a:bodyPr/>
        <a:lstStyle/>
        <a:p>
          <a:r>
            <a:rPr lang="en-US" dirty="0"/>
            <a:t>Electrolytes</a:t>
          </a:r>
        </a:p>
      </dgm:t>
    </dgm:pt>
    <dgm:pt modelId="{8207FC56-DE0D-45F6-A37A-68CDB306BB33}" type="parTrans" cxnId="{DA8AF2B7-4EB5-4FF5-B561-EFD2D09F8221}">
      <dgm:prSet/>
      <dgm:spPr/>
      <dgm:t>
        <a:bodyPr/>
        <a:lstStyle/>
        <a:p>
          <a:endParaRPr lang="en-US"/>
        </a:p>
      </dgm:t>
    </dgm:pt>
    <dgm:pt modelId="{C7931C18-EC47-4378-8D6E-4C089F37406B}" type="sibTrans" cxnId="{DA8AF2B7-4EB5-4FF5-B561-EFD2D09F8221}">
      <dgm:prSet/>
      <dgm:spPr/>
      <dgm:t>
        <a:bodyPr/>
        <a:lstStyle/>
        <a:p>
          <a:endParaRPr lang="en-US"/>
        </a:p>
      </dgm:t>
    </dgm:pt>
    <dgm:pt modelId="{EFEEF38B-2385-4BDE-B9F7-4A6C2677A390}">
      <dgm:prSet phldrT="[Text]"/>
      <dgm:spPr/>
      <dgm:t>
        <a:bodyPr/>
        <a:lstStyle/>
        <a:p>
          <a:r>
            <a:rPr lang="en-US" dirty="0"/>
            <a:t>LP</a:t>
          </a:r>
        </a:p>
      </dgm:t>
    </dgm:pt>
    <dgm:pt modelId="{DFE7E570-D491-4570-B1A5-A0BEFD81A29B}" type="parTrans" cxnId="{0DF6554C-362C-417C-ADE1-300FA32FCC60}">
      <dgm:prSet/>
      <dgm:spPr/>
      <dgm:t>
        <a:bodyPr/>
        <a:lstStyle/>
        <a:p>
          <a:endParaRPr lang="en-US"/>
        </a:p>
      </dgm:t>
    </dgm:pt>
    <dgm:pt modelId="{480D3C48-A704-4517-88CC-0ABC27AAA9D3}" type="sibTrans" cxnId="{0DF6554C-362C-417C-ADE1-300FA32FCC60}">
      <dgm:prSet/>
      <dgm:spPr/>
      <dgm:t>
        <a:bodyPr/>
        <a:lstStyle/>
        <a:p>
          <a:endParaRPr lang="en-US"/>
        </a:p>
      </dgm:t>
    </dgm:pt>
    <dgm:pt modelId="{1F834C9B-6393-4722-A84D-BEBDE4A00248}">
      <dgm:prSet phldrT="[Text]" phldr="1"/>
      <dgm:spPr/>
      <dgm:t>
        <a:bodyPr/>
        <a:lstStyle/>
        <a:p>
          <a:endParaRPr lang="en-US" dirty="0"/>
        </a:p>
      </dgm:t>
    </dgm:pt>
    <dgm:pt modelId="{A4925F13-77D2-4B3F-8612-405395B0C3E0}" type="parTrans" cxnId="{3971D9FF-44B6-4EC1-AF13-8EEF0DA262FF}">
      <dgm:prSet/>
      <dgm:spPr/>
      <dgm:t>
        <a:bodyPr/>
        <a:lstStyle/>
        <a:p>
          <a:endParaRPr lang="en-US"/>
        </a:p>
      </dgm:t>
    </dgm:pt>
    <dgm:pt modelId="{39E93B7B-DBE1-4D5A-8BA4-E90B9E27BB13}" type="sibTrans" cxnId="{3971D9FF-44B6-4EC1-AF13-8EEF0DA262FF}">
      <dgm:prSet/>
      <dgm:spPr/>
      <dgm:t>
        <a:bodyPr/>
        <a:lstStyle/>
        <a:p>
          <a:endParaRPr lang="en-US"/>
        </a:p>
      </dgm:t>
    </dgm:pt>
    <dgm:pt modelId="{AD264B7C-87AD-4EF2-91A2-63CB33C910D7}">
      <dgm:prSet phldrT="[Text]"/>
      <dgm:spPr/>
      <dgm:t>
        <a:bodyPr/>
        <a:lstStyle/>
        <a:p>
          <a:r>
            <a:rPr lang="en-US" dirty="0"/>
            <a:t>Serum glucose </a:t>
          </a:r>
        </a:p>
      </dgm:t>
    </dgm:pt>
    <dgm:pt modelId="{9DB93559-B10D-4592-B346-F697A8B734AD}" type="parTrans" cxnId="{2A70E374-557F-4D4C-8DB6-2996DACB0572}">
      <dgm:prSet/>
      <dgm:spPr/>
      <dgm:t>
        <a:bodyPr/>
        <a:lstStyle/>
        <a:p>
          <a:endParaRPr lang="en-US"/>
        </a:p>
      </dgm:t>
    </dgm:pt>
    <dgm:pt modelId="{F1EF7482-D973-4B59-BE66-2266A8B36AD4}" type="sibTrans" cxnId="{2A70E374-557F-4D4C-8DB6-2996DACB0572}">
      <dgm:prSet/>
      <dgm:spPr/>
      <dgm:t>
        <a:bodyPr/>
        <a:lstStyle/>
        <a:p>
          <a:endParaRPr lang="en-US"/>
        </a:p>
      </dgm:t>
    </dgm:pt>
    <dgm:pt modelId="{9EC449D1-FEB0-46FC-8B6F-8B0351454B2F}">
      <dgm:prSet phldrT="[Text]"/>
      <dgm:spPr/>
      <dgm:t>
        <a:bodyPr/>
        <a:lstStyle/>
        <a:p>
          <a:r>
            <a:rPr lang="en-US" dirty="0"/>
            <a:t>Coagulation profile</a:t>
          </a:r>
        </a:p>
      </dgm:t>
    </dgm:pt>
    <dgm:pt modelId="{5293AB69-FB27-492C-B23D-E8F4541344C2}" type="parTrans" cxnId="{BA931B68-5BD1-48DB-B8C5-AE94DF435432}">
      <dgm:prSet/>
      <dgm:spPr/>
      <dgm:t>
        <a:bodyPr/>
        <a:lstStyle/>
        <a:p>
          <a:endParaRPr lang="en-US"/>
        </a:p>
      </dgm:t>
    </dgm:pt>
    <dgm:pt modelId="{6848610F-7A7E-4704-A988-9C47758952C1}" type="sibTrans" cxnId="{BA931B68-5BD1-48DB-B8C5-AE94DF435432}">
      <dgm:prSet/>
      <dgm:spPr/>
      <dgm:t>
        <a:bodyPr/>
        <a:lstStyle/>
        <a:p>
          <a:endParaRPr lang="en-US"/>
        </a:p>
      </dgm:t>
    </dgm:pt>
    <dgm:pt modelId="{A5D3E788-3731-402D-A26E-99A9CB9E9645}">
      <dgm:prSet phldrT="[Text]"/>
      <dgm:spPr/>
      <dgm:t>
        <a:bodyPr/>
        <a:lstStyle/>
        <a:p>
          <a:r>
            <a:rPr lang="en-US" dirty="0"/>
            <a:t>CBC</a:t>
          </a:r>
        </a:p>
      </dgm:t>
    </dgm:pt>
    <dgm:pt modelId="{88EF2824-B637-4E89-958C-651809BA65F5}" type="sibTrans" cxnId="{543462D6-8C29-4F02-826E-BFC7CCAF0F47}">
      <dgm:prSet/>
      <dgm:spPr/>
      <dgm:t>
        <a:bodyPr/>
        <a:lstStyle/>
        <a:p>
          <a:endParaRPr lang="en-US"/>
        </a:p>
      </dgm:t>
    </dgm:pt>
    <dgm:pt modelId="{D592C28B-EEF8-4192-9B31-F2CBF96F3186}" type="parTrans" cxnId="{543462D6-8C29-4F02-826E-BFC7CCAF0F47}">
      <dgm:prSet/>
      <dgm:spPr/>
      <dgm:t>
        <a:bodyPr/>
        <a:lstStyle/>
        <a:p>
          <a:endParaRPr lang="en-US"/>
        </a:p>
      </dgm:t>
    </dgm:pt>
    <dgm:pt modelId="{030BB166-9C4C-42B9-8470-AECF3C781B21}" type="pres">
      <dgm:prSet presAssocID="{ADBCF98A-6AE0-45E0-97E3-9FB34B66C4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65815248-4BF6-456A-BDEB-A1213B1DC3D2}" type="pres">
      <dgm:prSet presAssocID="{ECAA6031-3A65-4F3E-A018-43C76470F146}" presName="compNode" presStyleCnt="0"/>
      <dgm:spPr/>
    </dgm:pt>
    <dgm:pt modelId="{36420692-D665-45E3-A4F9-F1487E835C66}" type="pres">
      <dgm:prSet presAssocID="{ECAA6031-3A65-4F3E-A018-43C76470F146}" presName="aNode" presStyleLbl="bgShp" presStyleIdx="0" presStyleCnt="3"/>
      <dgm:spPr/>
      <dgm:t>
        <a:bodyPr/>
        <a:lstStyle/>
        <a:p>
          <a:pPr rtl="1"/>
          <a:endParaRPr lang="ar-JO"/>
        </a:p>
      </dgm:t>
    </dgm:pt>
    <dgm:pt modelId="{0C9C955C-4FB9-4EB7-828D-5836D45DD103}" type="pres">
      <dgm:prSet presAssocID="{ECAA6031-3A65-4F3E-A018-43C76470F146}" presName="textNode" presStyleLbl="bgShp" presStyleIdx="0" presStyleCnt="3"/>
      <dgm:spPr/>
      <dgm:t>
        <a:bodyPr/>
        <a:lstStyle/>
        <a:p>
          <a:pPr rtl="1"/>
          <a:endParaRPr lang="ar-JO"/>
        </a:p>
      </dgm:t>
    </dgm:pt>
    <dgm:pt modelId="{F6DFA40B-F904-403E-AB4F-82927E0A5101}" type="pres">
      <dgm:prSet presAssocID="{ECAA6031-3A65-4F3E-A018-43C76470F146}" presName="compChildNode" presStyleCnt="0"/>
      <dgm:spPr/>
    </dgm:pt>
    <dgm:pt modelId="{8F63E2D5-B845-45EB-A63A-7C7B0381278D}" type="pres">
      <dgm:prSet presAssocID="{ECAA6031-3A65-4F3E-A018-43C76470F146}" presName="theInnerList" presStyleCnt="0"/>
      <dgm:spPr/>
    </dgm:pt>
    <dgm:pt modelId="{3FA58BAC-A7BB-4F4A-AB60-7D7231C8326D}" type="pres">
      <dgm:prSet presAssocID="{A5D3E788-3731-402D-A26E-99A9CB9E9645}" presName="childNode" presStyleLbl="node1" presStyleIdx="0" presStyleCnt="6" custLinFactY="-3395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C8BB812-DBC3-489E-B8CB-6B2A5B16CD3F}" type="pres">
      <dgm:prSet presAssocID="{A5D3E788-3731-402D-A26E-99A9CB9E9645}" presName="aSpace2" presStyleCnt="0"/>
      <dgm:spPr/>
    </dgm:pt>
    <dgm:pt modelId="{2F167E10-F4AB-4E57-BD8F-B40DBEEEB4B3}" type="pres">
      <dgm:prSet presAssocID="{B86D3DE7-E49E-48C4-96D5-9D45CC1F00A7}" presName="childNode" presStyleLbl="node1" presStyleIdx="1" presStyleCnt="6" custLinFactY="-9743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3C6DD6A-1A67-40BB-9157-01367A1333EB}" type="pres">
      <dgm:prSet presAssocID="{ECAA6031-3A65-4F3E-A018-43C76470F146}" presName="aSpace" presStyleCnt="0"/>
      <dgm:spPr/>
    </dgm:pt>
    <dgm:pt modelId="{8746CBF1-5921-4FAA-929A-B9E225414AC6}" type="pres">
      <dgm:prSet presAssocID="{6C31FFC5-BA50-4F99-AC61-7695DF3314AD}" presName="compNode" presStyleCnt="0"/>
      <dgm:spPr/>
    </dgm:pt>
    <dgm:pt modelId="{23AFE2F1-1A9C-45BA-8A0A-6034081EAD10}" type="pres">
      <dgm:prSet presAssocID="{6C31FFC5-BA50-4F99-AC61-7695DF3314AD}" presName="aNode" presStyleLbl="bgShp" presStyleIdx="1" presStyleCnt="3"/>
      <dgm:spPr/>
      <dgm:t>
        <a:bodyPr/>
        <a:lstStyle/>
        <a:p>
          <a:pPr rtl="1"/>
          <a:endParaRPr lang="ar-JO"/>
        </a:p>
      </dgm:t>
    </dgm:pt>
    <dgm:pt modelId="{3A1B754C-6758-4739-8C52-DFC6598F6A8E}" type="pres">
      <dgm:prSet presAssocID="{6C31FFC5-BA50-4F99-AC61-7695DF3314AD}" presName="textNode" presStyleLbl="bgShp" presStyleIdx="1" presStyleCnt="3"/>
      <dgm:spPr/>
      <dgm:t>
        <a:bodyPr/>
        <a:lstStyle/>
        <a:p>
          <a:pPr rtl="1"/>
          <a:endParaRPr lang="ar-JO"/>
        </a:p>
      </dgm:t>
    </dgm:pt>
    <dgm:pt modelId="{B04066BC-B56B-4F41-A5EF-E23B399FC9F0}" type="pres">
      <dgm:prSet presAssocID="{6C31FFC5-BA50-4F99-AC61-7695DF3314AD}" presName="compChildNode" presStyleCnt="0"/>
      <dgm:spPr/>
    </dgm:pt>
    <dgm:pt modelId="{C6078137-2AE2-48CB-BC47-0DDBCEFCCC21}" type="pres">
      <dgm:prSet presAssocID="{6C31FFC5-BA50-4F99-AC61-7695DF3314AD}" presName="theInnerList" presStyleCnt="0"/>
      <dgm:spPr/>
    </dgm:pt>
    <dgm:pt modelId="{993A7834-ED8A-4EDF-AC86-A38B5D0EED94}" type="pres">
      <dgm:prSet presAssocID="{1DBA3BD3-5B5E-4EE4-8045-B92217A3053F}" presName="childNode" presStyleLbl="node1" presStyleIdx="2" presStyleCnt="6" custLinFactY="-33955" custLinFactNeighborX="-105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F9657B1-175D-43E9-BBCC-DB83AE5E4309}" type="pres">
      <dgm:prSet presAssocID="{1DBA3BD3-5B5E-4EE4-8045-B92217A3053F}" presName="aSpace2" presStyleCnt="0"/>
      <dgm:spPr/>
    </dgm:pt>
    <dgm:pt modelId="{CBA055DB-48FC-414D-84AF-CDAC36C21001}" type="pres">
      <dgm:prSet presAssocID="{EFEEF38B-2385-4BDE-B9F7-4A6C2677A390}" presName="childNode" presStyleLbl="node1" presStyleIdx="3" presStyleCnt="6" custLinFactY="-9743" custLinFactNeighborX="-105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47D0733-2B03-4121-843D-A3A3FA7CA85D}" type="pres">
      <dgm:prSet presAssocID="{6C31FFC5-BA50-4F99-AC61-7695DF3314AD}" presName="aSpace" presStyleCnt="0"/>
      <dgm:spPr/>
    </dgm:pt>
    <dgm:pt modelId="{284F6688-28F6-4742-A7E2-B0CC27D15667}" type="pres">
      <dgm:prSet presAssocID="{1F834C9B-6393-4722-A84D-BEBDE4A00248}" presName="compNode" presStyleCnt="0"/>
      <dgm:spPr/>
    </dgm:pt>
    <dgm:pt modelId="{532CDB45-4C1C-454E-92E8-0F6AC0FEE923}" type="pres">
      <dgm:prSet presAssocID="{1F834C9B-6393-4722-A84D-BEBDE4A00248}" presName="aNode" presStyleLbl="bgShp" presStyleIdx="2" presStyleCnt="3"/>
      <dgm:spPr/>
      <dgm:t>
        <a:bodyPr/>
        <a:lstStyle/>
        <a:p>
          <a:pPr rtl="1"/>
          <a:endParaRPr lang="ar-JO"/>
        </a:p>
      </dgm:t>
    </dgm:pt>
    <dgm:pt modelId="{1BB7A847-2C42-46B6-A026-2BD65DAED362}" type="pres">
      <dgm:prSet presAssocID="{1F834C9B-6393-4722-A84D-BEBDE4A00248}" presName="textNode" presStyleLbl="bgShp" presStyleIdx="2" presStyleCnt="3"/>
      <dgm:spPr/>
      <dgm:t>
        <a:bodyPr/>
        <a:lstStyle/>
        <a:p>
          <a:pPr rtl="1"/>
          <a:endParaRPr lang="ar-JO"/>
        </a:p>
      </dgm:t>
    </dgm:pt>
    <dgm:pt modelId="{75EBE6E1-9683-488B-96E4-7ABFECCB5A52}" type="pres">
      <dgm:prSet presAssocID="{1F834C9B-6393-4722-A84D-BEBDE4A00248}" presName="compChildNode" presStyleCnt="0"/>
      <dgm:spPr/>
    </dgm:pt>
    <dgm:pt modelId="{D0F7D9ED-B6E8-46B8-BB41-122E1E7245E5}" type="pres">
      <dgm:prSet presAssocID="{1F834C9B-6393-4722-A84D-BEBDE4A00248}" presName="theInnerList" presStyleCnt="0"/>
      <dgm:spPr/>
    </dgm:pt>
    <dgm:pt modelId="{545F23CA-0347-4710-AC1D-175B8981D472}" type="pres">
      <dgm:prSet presAssocID="{AD264B7C-87AD-4EF2-91A2-63CB33C910D7}" presName="childNode" presStyleLbl="node1" presStyleIdx="4" presStyleCnt="6" custLinFactY="-33955" custLinFactNeighborX="-5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6C22E4F-01B3-46CE-8C7F-BD54C134C9AE}" type="pres">
      <dgm:prSet presAssocID="{AD264B7C-87AD-4EF2-91A2-63CB33C910D7}" presName="aSpace2" presStyleCnt="0"/>
      <dgm:spPr/>
    </dgm:pt>
    <dgm:pt modelId="{CFA4CD8D-1924-4007-91E4-2B93E198A6BB}" type="pres">
      <dgm:prSet presAssocID="{9EC449D1-FEB0-46FC-8B6F-8B0351454B2F}" presName="childNode" presStyleLbl="node1" presStyleIdx="5" presStyleCnt="6" custLinFactY="-9743" custLinFactNeighborX="3146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DA8AF2B7-4EB5-4FF5-B561-EFD2D09F8221}" srcId="{6C31FFC5-BA50-4F99-AC61-7695DF3314AD}" destId="{1DBA3BD3-5B5E-4EE4-8045-B92217A3053F}" srcOrd="0" destOrd="0" parTransId="{8207FC56-DE0D-45F6-A37A-68CDB306BB33}" sibTransId="{C7931C18-EC47-4378-8D6E-4C089F37406B}"/>
    <dgm:cxn modelId="{D7FBDED2-4C76-4758-A20C-D0D45A1A8772}" type="presOf" srcId="{1F834C9B-6393-4722-A84D-BEBDE4A00248}" destId="{1BB7A847-2C42-46B6-A026-2BD65DAED362}" srcOrd="1" destOrd="0" presId="urn:microsoft.com/office/officeart/2005/8/layout/lProcess2"/>
    <dgm:cxn modelId="{7B6502DB-20F5-4E92-B015-D25F2D225CEC}" type="presOf" srcId="{9EC449D1-FEB0-46FC-8B6F-8B0351454B2F}" destId="{CFA4CD8D-1924-4007-91E4-2B93E198A6BB}" srcOrd="0" destOrd="0" presId="urn:microsoft.com/office/officeart/2005/8/layout/lProcess2"/>
    <dgm:cxn modelId="{E1856F12-A178-45AE-8FBE-EB4006E55363}" type="presOf" srcId="{ADBCF98A-6AE0-45E0-97E3-9FB34B66C444}" destId="{030BB166-9C4C-42B9-8470-AECF3C781B21}" srcOrd="0" destOrd="0" presId="urn:microsoft.com/office/officeart/2005/8/layout/lProcess2"/>
    <dgm:cxn modelId="{42D3239B-37BE-4B82-80C1-E29FEF8F2852}" srcId="{ADBCF98A-6AE0-45E0-97E3-9FB34B66C444}" destId="{6C31FFC5-BA50-4F99-AC61-7695DF3314AD}" srcOrd="1" destOrd="0" parTransId="{E98A0946-8E3C-46B0-AB03-B38760D85F5B}" sibTransId="{745BADBC-9751-4A7C-A497-BE85391904ED}"/>
    <dgm:cxn modelId="{2A70E374-557F-4D4C-8DB6-2996DACB0572}" srcId="{1F834C9B-6393-4722-A84D-BEBDE4A00248}" destId="{AD264B7C-87AD-4EF2-91A2-63CB33C910D7}" srcOrd="0" destOrd="0" parTransId="{9DB93559-B10D-4592-B346-F697A8B734AD}" sibTransId="{F1EF7482-D973-4B59-BE66-2266A8B36AD4}"/>
    <dgm:cxn modelId="{4FA077F9-7B1D-4E7E-987C-AD7ED3D70C4F}" type="presOf" srcId="{B86D3DE7-E49E-48C4-96D5-9D45CC1F00A7}" destId="{2F167E10-F4AB-4E57-BD8F-B40DBEEEB4B3}" srcOrd="0" destOrd="0" presId="urn:microsoft.com/office/officeart/2005/8/layout/lProcess2"/>
    <dgm:cxn modelId="{A48DFC5C-C7C5-4BE3-99AA-5FFD6D122895}" srcId="{ECAA6031-3A65-4F3E-A018-43C76470F146}" destId="{B86D3DE7-E49E-48C4-96D5-9D45CC1F00A7}" srcOrd="1" destOrd="0" parTransId="{AF0B5D2C-5A10-4CF7-B601-1AE49C4FE416}" sibTransId="{5C8B1D2F-AFB6-4F88-8B00-53AE32F48329}"/>
    <dgm:cxn modelId="{543462D6-8C29-4F02-826E-BFC7CCAF0F47}" srcId="{ECAA6031-3A65-4F3E-A018-43C76470F146}" destId="{A5D3E788-3731-402D-A26E-99A9CB9E9645}" srcOrd="0" destOrd="0" parTransId="{D592C28B-EEF8-4192-9B31-F2CBF96F3186}" sibTransId="{88EF2824-B637-4E89-958C-651809BA65F5}"/>
    <dgm:cxn modelId="{C59E7F7E-92FB-45E8-B987-55274F5A0DFD}" type="presOf" srcId="{ECAA6031-3A65-4F3E-A018-43C76470F146}" destId="{36420692-D665-45E3-A4F9-F1487E835C66}" srcOrd="0" destOrd="0" presId="urn:microsoft.com/office/officeart/2005/8/layout/lProcess2"/>
    <dgm:cxn modelId="{9F251C98-DFB3-4A4A-9688-9B5AF63ADB05}" type="presOf" srcId="{1DBA3BD3-5B5E-4EE4-8045-B92217A3053F}" destId="{993A7834-ED8A-4EDF-AC86-A38B5D0EED94}" srcOrd="0" destOrd="0" presId="urn:microsoft.com/office/officeart/2005/8/layout/lProcess2"/>
    <dgm:cxn modelId="{654ABAA0-632B-404C-A1D1-34B57125E090}" type="presOf" srcId="{A5D3E788-3731-402D-A26E-99A9CB9E9645}" destId="{3FA58BAC-A7BB-4F4A-AB60-7D7231C8326D}" srcOrd="0" destOrd="0" presId="urn:microsoft.com/office/officeart/2005/8/layout/lProcess2"/>
    <dgm:cxn modelId="{3735C6CF-0870-4A12-9817-B014FDFA7FDD}" type="presOf" srcId="{6C31FFC5-BA50-4F99-AC61-7695DF3314AD}" destId="{3A1B754C-6758-4739-8C52-DFC6598F6A8E}" srcOrd="1" destOrd="0" presId="urn:microsoft.com/office/officeart/2005/8/layout/lProcess2"/>
    <dgm:cxn modelId="{0DF6554C-362C-417C-ADE1-300FA32FCC60}" srcId="{6C31FFC5-BA50-4F99-AC61-7695DF3314AD}" destId="{EFEEF38B-2385-4BDE-B9F7-4A6C2677A390}" srcOrd="1" destOrd="0" parTransId="{DFE7E570-D491-4570-B1A5-A0BEFD81A29B}" sibTransId="{480D3C48-A704-4517-88CC-0ABC27AAA9D3}"/>
    <dgm:cxn modelId="{78CC312E-646A-4098-B0B9-DEB9C3C1FEB0}" type="presOf" srcId="{AD264B7C-87AD-4EF2-91A2-63CB33C910D7}" destId="{545F23CA-0347-4710-AC1D-175B8981D472}" srcOrd="0" destOrd="0" presId="urn:microsoft.com/office/officeart/2005/8/layout/lProcess2"/>
    <dgm:cxn modelId="{1D7811B8-20D9-4D7A-80FC-C68C717618CC}" type="presOf" srcId="{ECAA6031-3A65-4F3E-A018-43C76470F146}" destId="{0C9C955C-4FB9-4EB7-828D-5836D45DD103}" srcOrd="1" destOrd="0" presId="urn:microsoft.com/office/officeart/2005/8/layout/lProcess2"/>
    <dgm:cxn modelId="{2F019433-7FE6-41D7-9A9C-D573CB53F430}" type="presOf" srcId="{EFEEF38B-2385-4BDE-B9F7-4A6C2677A390}" destId="{CBA055DB-48FC-414D-84AF-CDAC36C21001}" srcOrd="0" destOrd="0" presId="urn:microsoft.com/office/officeart/2005/8/layout/lProcess2"/>
    <dgm:cxn modelId="{B0F4459E-8A52-4D45-95EB-9EC800369934}" type="presOf" srcId="{6C31FFC5-BA50-4F99-AC61-7695DF3314AD}" destId="{23AFE2F1-1A9C-45BA-8A0A-6034081EAD10}" srcOrd="0" destOrd="0" presId="urn:microsoft.com/office/officeart/2005/8/layout/lProcess2"/>
    <dgm:cxn modelId="{3971D9FF-44B6-4EC1-AF13-8EEF0DA262FF}" srcId="{ADBCF98A-6AE0-45E0-97E3-9FB34B66C444}" destId="{1F834C9B-6393-4722-A84D-BEBDE4A00248}" srcOrd="2" destOrd="0" parTransId="{A4925F13-77D2-4B3F-8612-405395B0C3E0}" sibTransId="{39E93B7B-DBE1-4D5A-8BA4-E90B9E27BB13}"/>
    <dgm:cxn modelId="{BA931B68-5BD1-48DB-B8C5-AE94DF435432}" srcId="{1F834C9B-6393-4722-A84D-BEBDE4A00248}" destId="{9EC449D1-FEB0-46FC-8B6F-8B0351454B2F}" srcOrd="1" destOrd="0" parTransId="{5293AB69-FB27-492C-B23D-E8F4541344C2}" sibTransId="{6848610F-7A7E-4704-A988-9C47758952C1}"/>
    <dgm:cxn modelId="{A20A9E55-BBA6-4F42-9A61-4FE46BEBEED2}" srcId="{ADBCF98A-6AE0-45E0-97E3-9FB34B66C444}" destId="{ECAA6031-3A65-4F3E-A018-43C76470F146}" srcOrd="0" destOrd="0" parTransId="{4D91490A-60F3-461A-B88C-73C16C4988FE}" sibTransId="{62D3F229-5445-40B8-8ACE-FBE80AAF9A76}"/>
    <dgm:cxn modelId="{AC5449DA-06B6-439B-B273-AF82609B9197}" type="presOf" srcId="{1F834C9B-6393-4722-A84D-BEBDE4A00248}" destId="{532CDB45-4C1C-454E-92E8-0F6AC0FEE923}" srcOrd="0" destOrd="0" presId="urn:microsoft.com/office/officeart/2005/8/layout/lProcess2"/>
    <dgm:cxn modelId="{D81AA829-9584-4D2F-B783-CD31AECDBC12}" type="presParOf" srcId="{030BB166-9C4C-42B9-8470-AECF3C781B21}" destId="{65815248-4BF6-456A-BDEB-A1213B1DC3D2}" srcOrd="0" destOrd="0" presId="urn:microsoft.com/office/officeart/2005/8/layout/lProcess2"/>
    <dgm:cxn modelId="{1C3DD41D-81F3-49A8-ADF9-CF223380CC4C}" type="presParOf" srcId="{65815248-4BF6-456A-BDEB-A1213B1DC3D2}" destId="{36420692-D665-45E3-A4F9-F1487E835C66}" srcOrd="0" destOrd="0" presId="urn:microsoft.com/office/officeart/2005/8/layout/lProcess2"/>
    <dgm:cxn modelId="{F6307843-B2D8-4CA5-A78D-275B77BE1742}" type="presParOf" srcId="{65815248-4BF6-456A-BDEB-A1213B1DC3D2}" destId="{0C9C955C-4FB9-4EB7-828D-5836D45DD103}" srcOrd="1" destOrd="0" presId="urn:microsoft.com/office/officeart/2005/8/layout/lProcess2"/>
    <dgm:cxn modelId="{D2ACDA9A-6F5F-40A5-A4CA-FA91AC0F0CBD}" type="presParOf" srcId="{65815248-4BF6-456A-BDEB-A1213B1DC3D2}" destId="{F6DFA40B-F904-403E-AB4F-82927E0A5101}" srcOrd="2" destOrd="0" presId="urn:microsoft.com/office/officeart/2005/8/layout/lProcess2"/>
    <dgm:cxn modelId="{16027AEA-D232-4A86-8011-2631A8565F19}" type="presParOf" srcId="{F6DFA40B-F904-403E-AB4F-82927E0A5101}" destId="{8F63E2D5-B845-45EB-A63A-7C7B0381278D}" srcOrd="0" destOrd="0" presId="urn:microsoft.com/office/officeart/2005/8/layout/lProcess2"/>
    <dgm:cxn modelId="{8728DDF5-A64F-43D6-8E7B-D4852930ACDC}" type="presParOf" srcId="{8F63E2D5-B845-45EB-A63A-7C7B0381278D}" destId="{3FA58BAC-A7BB-4F4A-AB60-7D7231C8326D}" srcOrd="0" destOrd="0" presId="urn:microsoft.com/office/officeart/2005/8/layout/lProcess2"/>
    <dgm:cxn modelId="{B52BE48A-957E-4C99-BE8F-9E7DEEA6D4A1}" type="presParOf" srcId="{8F63E2D5-B845-45EB-A63A-7C7B0381278D}" destId="{4C8BB812-DBC3-489E-B8CB-6B2A5B16CD3F}" srcOrd="1" destOrd="0" presId="urn:microsoft.com/office/officeart/2005/8/layout/lProcess2"/>
    <dgm:cxn modelId="{97825AE5-120D-43AB-BF0C-4698BB51AFB4}" type="presParOf" srcId="{8F63E2D5-B845-45EB-A63A-7C7B0381278D}" destId="{2F167E10-F4AB-4E57-BD8F-B40DBEEEB4B3}" srcOrd="2" destOrd="0" presId="urn:microsoft.com/office/officeart/2005/8/layout/lProcess2"/>
    <dgm:cxn modelId="{AD50DEF0-140A-4BB2-BD30-B651B8686879}" type="presParOf" srcId="{030BB166-9C4C-42B9-8470-AECF3C781B21}" destId="{73C6DD6A-1A67-40BB-9157-01367A1333EB}" srcOrd="1" destOrd="0" presId="urn:microsoft.com/office/officeart/2005/8/layout/lProcess2"/>
    <dgm:cxn modelId="{FDD381B8-ABA7-496D-A424-F0425C595B2A}" type="presParOf" srcId="{030BB166-9C4C-42B9-8470-AECF3C781B21}" destId="{8746CBF1-5921-4FAA-929A-B9E225414AC6}" srcOrd="2" destOrd="0" presId="urn:microsoft.com/office/officeart/2005/8/layout/lProcess2"/>
    <dgm:cxn modelId="{D13624D6-2F65-4842-A978-090E49480787}" type="presParOf" srcId="{8746CBF1-5921-4FAA-929A-B9E225414AC6}" destId="{23AFE2F1-1A9C-45BA-8A0A-6034081EAD10}" srcOrd="0" destOrd="0" presId="urn:microsoft.com/office/officeart/2005/8/layout/lProcess2"/>
    <dgm:cxn modelId="{498D01D2-7597-41A3-8A61-89798668BFFA}" type="presParOf" srcId="{8746CBF1-5921-4FAA-929A-B9E225414AC6}" destId="{3A1B754C-6758-4739-8C52-DFC6598F6A8E}" srcOrd="1" destOrd="0" presId="urn:microsoft.com/office/officeart/2005/8/layout/lProcess2"/>
    <dgm:cxn modelId="{77102834-5C39-496C-9131-E08A1E879182}" type="presParOf" srcId="{8746CBF1-5921-4FAA-929A-B9E225414AC6}" destId="{B04066BC-B56B-4F41-A5EF-E23B399FC9F0}" srcOrd="2" destOrd="0" presId="urn:microsoft.com/office/officeart/2005/8/layout/lProcess2"/>
    <dgm:cxn modelId="{125EAC30-FABA-4FAF-837D-806D34D75496}" type="presParOf" srcId="{B04066BC-B56B-4F41-A5EF-E23B399FC9F0}" destId="{C6078137-2AE2-48CB-BC47-0DDBCEFCCC21}" srcOrd="0" destOrd="0" presId="urn:microsoft.com/office/officeart/2005/8/layout/lProcess2"/>
    <dgm:cxn modelId="{94B2C659-E1FE-4D74-8BAF-AEA780634B06}" type="presParOf" srcId="{C6078137-2AE2-48CB-BC47-0DDBCEFCCC21}" destId="{993A7834-ED8A-4EDF-AC86-A38B5D0EED94}" srcOrd="0" destOrd="0" presId="urn:microsoft.com/office/officeart/2005/8/layout/lProcess2"/>
    <dgm:cxn modelId="{FD6395BF-6304-41D5-903C-03E352D76ADE}" type="presParOf" srcId="{C6078137-2AE2-48CB-BC47-0DDBCEFCCC21}" destId="{4F9657B1-175D-43E9-BBCC-DB83AE5E4309}" srcOrd="1" destOrd="0" presId="urn:microsoft.com/office/officeart/2005/8/layout/lProcess2"/>
    <dgm:cxn modelId="{EF7D242D-9F48-4058-AB29-A0293F3F6382}" type="presParOf" srcId="{C6078137-2AE2-48CB-BC47-0DDBCEFCCC21}" destId="{CBA055DB-48FC-414D-84AF-CDAC36C21001}" srcOrd="2" destOrd="0" presId="urn:microsoft.com/office/officeart/2005/8/layout/lProcess2"/>
    <dgm:cxn modelId="{AC629B2B-50E5-45FF-8CEF-32B2A71BDCC5}" type="presParOf" srcId="{030BB166-9C4C-42B9-8470-AECF3C781B21}" destId="{047D0733-2B03-4121-843D-A3A3FA7CA85D}" srcOrd="3" destOrd="0" presId="urn:microsoft.com/office/officeart/2005/8/layout/lProcess2"/>
    <dgm:cxn modelId="{38EB21B8-07EB-40A7-8F98-1DB9C6BB2DB6}" type="presParOf" srcId="{030BB166-9C4C-42B9-8470-AECF3C781B21}" destId="{284F6688-28F6-4742-A7E2-B0CC27D15667}" srcOrd="4" destOrd="0" presId="urn:microsoft.com/office/officeart/2005/8/layout/lProcess2"/>
    <dgm:cxn modelId="{201B9533-82F6-4707-84D0-1A2DC6E1B850}" type="presParOf" srcId="{284F6688-28F6-4742-A7E2-B0CC27D15667}" destId="{532CDB45-4C1C-454E-92E8-0F6AC0FEE923}" srcOrd="0" destOrd="0" presId="urn:microsoft.com/office/officeart/2005/8/layout/lProcess2"/>
    <dgm:cxn modelId="{EA3DC311-BC7D-49DF-AC5C-52D118A4F4DC}" type="presParOf" srcId="{284F6688-28F6-4742-A7E2-B0CC27D15667}" destId="{1BB7A847-2C42-46B6-A026-2BD65DAED362}" srcOrd="1" destOrd="0" presId="urn:microsoft.com/office/officeart/2005/8/layout/lProcess2"/>
    <dgm:cxn modelId="{2CDC8361-0FD9-4DEC-83B4-92AB747813D0}" type="presParOf" srcId="{284F6688-28F6-4742-A7E2-B0CC27D15667}" destId="{75EBE6E1-9683-488B-96E4-7ABFECCB5A52}" srcOrd="2" destOrd="0" presId="urn:microsoft.com/office/officeart/2005/8/layout/lProcess2"/>
    <dgm:cxn modelId="{6A21F957-3F88-48B4-967D-7D098AD20AA3}" type="presParOf" srcId="{75EBE6E1-9683-488B-96E4-7ABFECCB5A52}" destId="{D0F7D9ED-B6E8-46B8-BB41-122E1E7245E5}" srcOrd="0" destOrd="0" presId="urn:microsoft.com/office/officeart/2005/8/layout/lProcess2"/>
    <dgm:cxn modelId="{F1E09374-F275-48C6-A6F6-4CD05D3DC024}" type="presParOf" srcId="{D0F7D9ED-B6E8-46B8-BB41-122E1E7245E5}" destId="{545F23CA-0347-4710-AC1D-175B8981D472}" srcOrd="0" destOrd="0" presId="urn:microsoft.com/office/officeart/2005/8/layout/lProcess2"/>
    <dgm:cxn modelId="{46B8C15B-C139-43B9-A549-F4AF99780006}" type="presParOf" srcId="{D0F7D9ED-B6E8-46B8-BB41-122E1E7245E5}" destId="{16C22E4F-01B3-46CE-8C7F-BD54C134C9AE}" srcOrd="1" destOrd="0" presId="urn:microsoft.com/office/officeart/2005/8/layout/lProcess2"/>
    <dgm:cxn modelId="{87E1ADCD-1E88-439B-814E-DC8F58F5554D}" type="presParOf" srcId="{D0F7D9ED-B6E8-46B8-BB41-122E1E7245E5}" destId="{CFA4CD8D-1924-4007-91E4-2B93E198A6BB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7317E-3F38-4B7E-BF04-9ECD90BD5BA8}">
      <dsp:nvSpPr>
        <dsp:cNvPr id="0" name=""/>
        <dsp:cNvSpPr/>
      </dsp:nvSpPr>
      <dsp:spPr>
        <a:xfrm>
          <a:off x="0" y="651197"/>
          <a:ext cx="1983879" cy="11903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Herpetic skin lesions </a:t>
          </a:r>
        </a:p>
      </dsp:txBody>
      <dsp:txXfrm>
        <a:off x="0" y="651197"/>
        <a:ext cx="1983879" cy="1190327"/>
      </dsp:txXfrm>
    </dsp:sp>
    <dsp:sp modelId="{6F6AA033-1710-4150-BCCF-B1FEC38A528E}">
      <dsp:nvSpPr>
        <dsp:cNvPr id="0" name=""/>
        <dsp:cNvSpPr/>
      </dsp:nvSpPr>
      <dsp:spPr>
        <a:xfrm>
          <a:off x="2182266" y="651197"/>
          <a:ext cx="1983879" cy="11903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Keratoconjunctivitis</a:t>
          </a:r>
          <a:endParaRPr lang="en-US" sz="1500" b="1" i="0" kern="1200" dirty="0"/>
        </a:p>
      </dsp:txBody>
      <dsp:txXfrm>
        <a:off x="2182266" y="651197"/>
        <a:ext cx="1983879" cy="1190327"/>
      </dsp:txXfrm>
    </dsp:sp>
    <dsp:sp modelId="{FE8E1863-AAB1-4326-8A98-707880B34D90}">
      <dsp:nvSpPr>
        <dsp:cNvPr id="0" name=""/>
        <dsp:cNvSpPr/>
      </dsp:nvSpPr>
      <dsp:spPr>
        <a:xfrm>
          <a:off x="4364533" y="651197"/>
          <a:ext cx="1983879" cy="1190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Oropharyngeal</a:t>
          </a:r>
          <a:r>
            <a:rPr lang="en-US" sz="1500" b="1" kern="1200" dirty="0"/>
            <a:t> involvement</a:t>
          </a:r>
        </a:p>
      </dsp:txBody>
      <dsp:txXfrm>
        <a:off x="4364533" y="651197"/>
        <a:ext cx="1983879" cy="1190327"/>
      </dsp:txXfrm>
    </dsp:sp>
    <dsp:sp modelId="{0F63489C-78C0-459B-90E5-ACAC5FFACD9E}">
      <dsp:nvSpPr>
        <dsp:cNvPr id="0" name=""/>
        <dsp:cNvSpPr/>
      </dsp:nvSpPr>
      <dsp:spPr>
        <a:xfrm>
          <a:off x="1091133" y="2039912"/>
          <a:ext cx="1983879" cy="1190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Encephalitis symptoms</a:t>
          </a:r>
        </a:p>
      </dsp:txBody>
      <dsp:txXfrm>
        <a:off x="1091133" y="2039912"/>
        <a:ext cx="1983879" cy="1190327"/>
      </dsp:txXfrm>
    </dsp:sp>
    <dsp:sp modelId="{C22B0EA2-CD2D-4228-BC40-04BF572C6A09}">
      <dsp:nvSpPr>
        <dsp:cNvPr id="0" name=""/>
        <dsp:cNvSpPr/>
      </dsp:nvSpPr>
      <dsp:spPr>
        <a:xfrm>
          <a:off x="3273400" y="2039912"/>
          <a:ext cx="1983879" cy="11903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Dissimenated</a:t>
          </a:r>
          <a:r>
            <a:rPr lang="en-US" sz="1500" b="1" kern="1200" dirty="0"/>
            <a:t> HSE</a:t>
          </a:r>
        </a:p>
      </dsp:txBody>
      <dsp:txXfrm>
        <a:off x="3273400" y="2039912"/>
        <a:ext cx="1983879" cy="119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0692-D665-45E3-A4F9-F1487E835C66}">
      <dsp:nvSpPr>
        <dsp:cNvPr id="0" name=""/>
        <dsp:cNvSpPr/>
      </dsp:nvSpPr>
      <dsp:spPr>
        <a:xfrm>
          <a:off x="774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774" y="0"/>
        <a:ext cx="2014877" cy="1164431"/>
      </dsp:txXfrm>
    </dsp:sp>
    <dsp:sp modelId="{3FA58BAC-A7BB-4F4A-AB60-7D7231C8326D}">
      <dsp:nvSpPr>
        <dsp:cNvPr id="0" name=""/>
        <dsp:cNvSpPr/>
      </dsp:nvSpPr>
      <dsp:spPr>
        <a:xfrm>
          <a:off x="235129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CBC</a:t>
          </a:r>
        </a:p>
      </dsp:txBody>
      <dsp:txXfrm>
        <a:off x="269406" y="622420"/>
        <a:ext cx="1543347" cy="1101752"/>
      </dsp:txXfrm>
    </dsp:sp>
    <dsp:sp modelId="{2F167E10-F4AB-4E57-BD8F-B40DBEEEB4B3}">
      <dsp:nvSpPr>
        <dsp:cNvPr id="0" name=""/>
        <dsp:cNvSpPr/>
      </dsp:nvSpPr>
      <dsp:spPr>
        <a:xfrm>
          <a:off x="235129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KFT &amp; LFT</a:t>
          </a:r>
        </a:p>
      </dsp:txBody>
      <dsp:txXfrm>
        <a:off x="269406" y="2256128"/>
        <a:ext cx="1543347" cy="1101752"/>
      </dsp:txXfrm>
    </dsp:sp>
    <dsp:sp modelId="{23AFE2F1-1A9C-45BA-8A0A-6034081EAD10}">
      <dsp:nvSpPr>
        <dsp:cNvPr id="0" name=""/>
        <dsp:cNvSpPr/>
      </dsp:nvSpPr>
      <dsp:spPr>
        <a:xfrm>
          <a:off x="2166767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2166767" y="0"/>
        <a:ext cx="2014877" cy="1164431"/>
      </dsp:txXfrm>
    </dsp:sp>
    <dsp:sp modelId="{993A7834-ED8A-4EDF-AC86-A38B5D0EED94}">
      <dsp:nvSpPr>
        <dsp:cNvPr id="0" name=""/>
        <dsp:cNvSpPr/>
      </dsp:nvSpPr>
      <dsp:spPr>
        <a:xfrm>
          <a:off x="2351266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Electrolytes</a:t>
          </a:r>
        </a:p>
      </dsp:txBody>
      <dsp:txXfrm>
        <a:off x="2385543" y="622420"/>
        <a:ext cx="1543347" cy="1101752"/>
      </dsp:txXfrm>
    </dsp:sp>
    <dsp:sp modelId="{CBA055DB-48FC-414D-84AF-CDAC36C21001}">
      <dsp:nvSpPr>
        <dsp:cNvPr id="0" name=""/>
        <dsp:cNvSpPr/>
      </dsp:nvSpPr>
      <dsp:spPr>
        <a:xfrm>
          <a:off x="2351266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LP</a:t>
          </a:r>
        </a:p>
      </dsp:txBody>
      <dsp:txXfrm>
        <a:off x="2385543" y="2256128"/>
        <a:ext cx="1543347" cy="1101752"/>
      </dsp:txXfrm>
    </dsp:sp>
    <dsp:sp modelId="{532CDB45-4C1C-454E-92E8-0F6AC0FEE923}">
      <dsp:nvSpPr>
        <dsp:cNvPr id="0" name=""/>
        <dsp:cNvSpPr/>
      </dsp:nvSpPr>
      <dsp:spPr>
        <a:xfrm>
          <a:off x="4332760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4332760" y="0"/>
        <a:ext cx="2014877" cy="1164431"/>
      </dsp:txXfrm>
    </dsp:sp>
    <dsp:sp modelId="{545F23CA-0347-4710-AC1D-175B8981D472}">
      <dsp:nvSpPr>
        <dsp:cNvPr id="0" name=""/>
        <dsp:cNvSpPr/>
      </dsp:nvSpPr>
      <dsp:spPr>
        <a:xfrm>
          <a:off x="4526189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Serum glucose </a:t>
          </a:r>
        </a:p>
      </dsp:txBody>
      <dsp:txXfrm>
        <a:off x="4560466" y="622420"/>
        <a:ext cx="1543347" cy="1101752"/>
      </dsp:txXfrm>
    </dsp:sp>
    <dsp:sp modelId="{CFA4CD8D-1924-4007-91E4-2B93E198A6BB}">
      <dsp:nvSpPr>
        <dsp:cNvPr id="0" name=""/>
        <dsp:cNvSpPr/>
      </dsp:nvSpPr>
      <dsp:spPr>
        <a:xfrm>
          <a:off x="4584959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Coagulation profile</a:t>
          </a:r>
        </a:p>
      </dsp:txBody>
      <dsp:txXfrm>
        <a:off x="4619236" y="2256128"/>
        <a:ext cx="1543347" cy="1101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8B3573-D10B-4AA6-BE11-BF285013584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C46841-B122-42FE-B485-1D9431EA6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6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o6Lt5yDaE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3D47FFF-5D98-459A-B45B-EF6A252355CE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Determine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Infectious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cause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Inflammation (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vasculitis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Slow viral infection ( Prion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Malignancy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00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J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رابط الفلم :</a:t>
            </a:r>
            <a:r>
              <a:rPr lang="ar-JO" sz="40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0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brain </a:t>
            </a:r>
            <a:r>
              <a:rPr lang="en-US" sz="4000" b="1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 fire</a:t>
            </a:r>
            <a:r>
              <a:rPr lang="ar-JO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ar-JO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1200" dirty="0" smtClean="0">
                <a:hlinkClick r:id="rId3"/>
              </a:rPr>
              <a:t>https://www.youtube.com/watch?v=txo6Lt5yDaE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in </a:t>
            </a:r>
            <a:r>
              <a:rPr lang="en-US" dirty="0" err="1"/>
              <a:t>hsv</a:t>
            </a:r>
            <a:r>
              <a:rPr lang="en-US" dirty="0"/>
              <a:t> </a:t>
            </a:r>
            <a:r>
              <a:rPr lang="en-US" dirty="0" err="1"/>
              <a:t>vzv</a:t>
            </a:r>
            <a:r>
              <a:rPr lang="en-US" baseline="0" dirty="0"/>
              <a:t> cmv mumps and </a:t>
            </a:r>
            <a:r>
              <a:rPr lang="en-US" baseline="0" dirty="0" err="1"/>
              <a:t>measeles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 history of mosquito or tick bites or exposure to mouse/rat droppings also  Recognizing certain mammalian animal bite(s) associated with rabies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52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headache is not always found. Less common is the complaint of backache </a:t>
            </a:r>
          </a:p>
          <a:p>
            <a:r>
              <a:rPr lang="en-US" i="1" dirty="0"/>
              <a:t>toxoplasma</a:t>
            </a:r>
            <a:r>
              <a:rPr lang="en-US" dirty="0"/>
              <a:t> encephalopathy accounts for as many as 40% of HIV-positive patients with neurologic disease who present with a </a:t>
            </a:r>
            <a:r>
              <a:rPr lang="en-US" dirty="0" err="1"/>
              <a:t>subacute</a:t>
            </a:r>
            <a:r>
              <a:rPr lang="en-US" dirty="0"/>
              <a:t> headache, findings of subtle to remarkable encephalopathy, and, often, focal neurological complaints/findings. Rarely, this may be the presenting symptom complex of profound immune suppression due to HIV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09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for supporting evidence of viral </a:t>
            </a:r>
            <a:r>
              <a:rPr lang="en-US" dirty="0" err="1"/>
              <a:t>infectionThe</a:t>
            </a:r>
            <a:r>
              <a:rPr lang="en-US" dirty="0"/>
              <a:t> signs of encephalitis may be diffuse or focal. At the extremes, 80% of patients with HSE present with focal findings.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Herpetic</a:t>
            </a:r>
            <a:r>
              <a:rPr lang="en-US" baseline="0" dirty="0"/>
              <a:t> skin lesion : on presenting part at birth</a:t>
            </a:r>
          </a:p>
          <a:p>
            <a:r>
              <a:rPr lang="en-US" baseline="0" dirty="0" err="1"/>
              <a:t>Oropharangeal</a:t>
            </a:r>
            <a:r>
              <a:rPr lang="en-US" baseline="0" dirty="0"/>
              <a:t> involvement : </a:t>
            </a:r>
            <a:r>
              <a:rPr lang="en-US" baseline="0" dirty="0" err="1"/>
              <a:t>esp</a:t>
            </a:r>
            <a:r>
              <a:rPr lang="en-US" baseline="0" dirty="0"/>
              <a:t> on </a:t>
            </a:r>
            <a:r>
              <a:rPr lang="en-US" baseline="0" dirty="0" err="1"/>
              <a:t>buccal</a:t>
            </a:r>
            <a:r>
              <a:rPr lang="en-US" baseline="0" dirty="0"/>
              <a:t> mucosa and tongue</a:t>
            </a:r>
          </a:p>
          <a:p>
            <a:r>
              <a:rPr lang="en-US" baseline="0" dirty="0"/>
              <a:t>Encephalitis symptoms : </a:t>
            </a:r>
            <a:r>
              <a:rPr lang="en-US" baseline="0" dirty="0" err="1"/>
              <a:t>loc</a:t>
            </a:r>
            <a:r>
              <a:rPr lang="en-US" baseline="0" dirty="0"/>
              <a:t> , irritability , seizures </a:t>
            </a:r>
          </a:p>
          <a:p>
            <a:r>
              <a:rPr lang="en-US" baseline="0" dirty="0" err="1"/>
              <a:t>Dissiminated</a:t>
            </a:r>
            <a:r>
              <a:rPr lang="en-US" baseline="0" dirty="0"/>
              <a:t> </a:t>
            </a:r>
            <a:r>
              <a:rPr lang="en-US" baseline="0" dirty="0" err="1"/>
              <a:t>hse</a:t>
            </a:r>
            <a:r>
              <a:rPr lang="en-US" baseline="0" dirty="0"/>
              <a:t> : as jaundice , shock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05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97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Cbc</a:t>
            </a:r>
            <a:r>
              <a:rPr lang="en-US" dirty="0"/>
              <a:t> : usually</a:t>
            </a:r>
            <a:r>
              <a:rPr lang="en-US" baseline="0" dirty="0"/>
              <a:t> normal </a:t>
            </a:r>
          </a:p>
          <a:p>
            <a:r>
              <a:rPr lang="en-US" baseline="0" dirty="0"/>
              <a:t>Electrolytes : usually normal unless there is dehydration or SIADH so look if there is </a:t>
            </a:r>
            <a:r>
              <a:rPr lang="en-US" baseline="0" dirty="0" err="1"/>
              <a:t>hyponatremia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Kft</a:t>
            </a:r>
            <a:r>
              <a:rPr lang="en-US" baseline="0" dirty="0"/>
              <a:t> &amp; </a:t>
            </a:r>
            <a:r>
              <a:rPr lang="en-US" baseline="0" dirty="0" err="1"/>
              <a:t>Lft</a:t>
            </a:r>
            <a:r>
              <a:rPr lang="en-US" baseline="0" dirty="0"/>
              <a:t> : to exclude end organ damage in order to give the high dose of acyclovir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61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urinary electrolyte test should be performed if SIADH is suspected. Urine or serum toxicology screening may be indicated in selected patients presenting with a toxic delirium or </a:t>
            </a:r>
            <a:r>
              <a:rPr lang="en-US" dirty="0" err="1"/>
              <a:t>confusional</a:t>
            </a:r>
            <a:r>
              <a:rPr lang="en-US" dirty="0"/>
              <a:t> state.</a:t>
            </a:r>
          </a:p>
          <a:p>
            <a:pPr eaLnBrk="1" hangingPunct="1">
              <a:defRPr/>
            </a:pPr>
            <a:r>
              <a:rPr lang="en-US" dirty="0" err="1"/>
              <a:t>Tzanc</a:t>
            </a:r>
            <a:r>
              <a:rPr lang="en-US" dirty="0"/>
              <a:t> : Scraping from base of vesicle</a:t>
            </a:r>
          </a:p>
          <a:p>
            <a:pPr eaLnBrk="1" hangingPunct="1">
              <a:defRPr/>
            </a:pPr>
            <a:r>
              <a:rPr lang="en-US" dirty="0"/>
              <a:t>Positive slides will show </a:t>
            </a:r>
            <a:r>
              <a:rPr lang="en-US" dirty="0">
                <a:solidFill>
                  <a:srgbClr val="FFFF00"/>
                </a:solidFill>
              </a:rPr>
              <a:t>multinucleated giant cells</a:t>
            </a:r>
          </a:p>
          <a:p>
            <a:pPr eaLnBrk="1" hangingPunct="1">
              <a:defRPr/>
            </a:pPr>
            <a:r>
              <a:rPr lang="en-US" dirty="0"/>
              <a:t>Quick screen but </a:t>
            </a:r>
            <a:r>
              <a:rPr lang="en-US" dirty="0">
                <a:solidFill>
                  <a:srgbClr val="FFFF00"/>
                </a:solidFill>
              </a:rPr>
              <a:t>only 75% sensitive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96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</a:t>
            </a:r>
            <a:r>
              <a:rPr lang="en-US" baseline="0" dirty="0"/>
              <a:t> is so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10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7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16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645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4691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736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70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4185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403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8669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2855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765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4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9744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85979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478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401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7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13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468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678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95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406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65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85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22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4308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99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5171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075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294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86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42813-6DCF-4C53-AA45-E0FE51275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E381463-627D-4B2D-BCB3-2180FDC16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49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48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FE474-14C9-4F97-A6B9-FD75DD4BE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F76BA-D207-41D8-88A0-10144E135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97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A6C23-8F8D-4E13-B9DD-FBB97CC98B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4AB84B3-7C93-49AF-93DA-B32767F93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694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789BD-ACF5-4A44-8538-A540A436F5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FBE2307-3C35-403B-BA05-E96494C77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434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9A7AA-118B-4A18-9AF2-8B963EE27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DA96EA6-92C0-4D81-B3DC-3BE1683DF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531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7CC0E-FA45-4F2C-91BE-D1A76B775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3674C-840E-46BA-B25D-5E8039C38F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592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039D3-E27C-4F5A-B38F-10DF263E0F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ADD23-5B57-4F92-BD5E-8DFA4ADA2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0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E7316-48A0-4807-B648-1DEE46B69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4149-A8FF-4567-9B35-F7F3324015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922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A31C8-9C7B-4134-B516-82B5EC3C0F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A3B623B-4AF6-4009-A904-296B21ED00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890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591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7354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07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675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10137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97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189B8-4922-46A3-9298-CF1C9075E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220FB-E00B-42ED-8B19-CE8443B429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862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E9BD6-C188-46BE-B414-A82082E21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C491F-13B5-42C7-AE5F-31C1C8EED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601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480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496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480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382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71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67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797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573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19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097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120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869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99472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500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993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50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1833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089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997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09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0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0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46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8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96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02/08/1441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md.com/a-to-z-guides/autoimmune-diseases" TargetMode="Externa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children/vaccines/measles-faq" TargetMode="External"/><Relationship Id="rId2" Type="http://schemas.openxmlformats.org/officeDocument/2006/relationships/hyperlink" Target="https://www.webmd.com/vaccines/default.htm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webmd.com/brain/acute-disseminated-encephalomyelitis-adem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md.com/multiple-sclerosis/default.htm" TargetMode="Externa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annah_Cahalan" TargetMode="External"/><Relationship Id="rId7" Type="http://schemas.openxmlformats.org/officeDocument/2006/relationships/hyperlink" Target="https://www.youtube.com/watch?v=3K0iOBnoAR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60" y="1003700"/>
            <a:ext cx="4419600" cy="462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7560" y="422674"/>
            <a:ext cx="7772400" cy="1162050"/>
          </a:xfrm>
        </p:spPr>
        <p:txBody>
          <a:bodyPr>
            <a:normAutofit/>
          </a:bodyPr>
          <a:lstStyle/>
          <a:p>
            <a:endParaRPr lang="en-US" altLang="en-US" sz="6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79" y="2053059"/>
            <a:ext cx="4401403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- تم تفريغ اضافات الدكتور </a:t>
            </a:r>
            <a:r>
              <a:rPr lang="ar-JO" sz="48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الأخضر 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#</a:t>
            </a:r>
            <a:r>
              <a:rPr lang="ar-JO" sz="4800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بالتوفيق زملائي </a:t>
            </a:r>
            <a:endParaRPr lang="ar-SA" sz="4800" dirty="0"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293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n-ea"/>
                <a:cs typeface="+mn-cs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6"/>
            <a:ext cx="8229600" cy="4525963"/>
          </a:xfrm>
        </p:spPr>
        <p:txBody>
          <a:bodyPr>
            <a:noAutofit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Mortality , Morbidity :</a:t>
            </a:r>
          </a:p>
          <a:p>
            <a:pPr lvl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 affected by :</a:t>
            </a: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Preexisting CNS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injury </a:t>
            </a:r>
            <a:r>
              <a:rPr lang="en-US" sz="2000" dirty="0" smtClean="0">
                <a:solidFill>
                  <a:srgbClr val="00B050"/>
                </a:solidFill>
                <a:latin typeface="Arial Rounded MT Bold" pitchFamily="34" charset="0"/>
              </a:rPr>
              <a:t>as CP</a:t>
            </a:r>
            <a:endParaRPr lang="en-US" sz="2000" dirty="0">
              <a:solidFill>
                <a:srgbClr val="00B050"/>
              </a:solidFill>
              <a:latin typeface="Arial Rounded MT Bold" pitchFamily="34" charset="0"/>
            </a:endParaRP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The virulence of infecting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organism 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( </a:t>
            </a:r>
            <a:r>
              <a:rPr lang="en-US" sz="2000" dirty="0" smtClean="0">
                <a:solidFill>
                  <a:srgbClr val="00B050"/>
                </a:solidFill>
                <a:latin typeface="Arial Rounded MT Bold" pitchFamily="34" charset="0"/>
              </a:rPr>
              <a:t>rabies high virulence 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)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0" algn="l" rtl="0">
              <a:defRPr/>
            </a:pPr>
            <a:endParaRPr lang="en-US" sz="105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The overall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mortality  5%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About two thirds of patients recover while one third show clinically significant 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residua ( </a:t>
            </a:r>
            <a:r>
              <a:rPr lang="en-US" sz="2000" dirty="0" smtClean="0">
                <a:solidFill>
                  <a:srgbClr val="00B050"/>
                </a:solidFill>
                <a:latin typeface="Arial Rounded MT Bold" pitchFamily="34" charset="0"/>
              </a:rPr>
              <a:t>morbidity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 ) ,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including </a:t>
            </a:r>
            <a:r>
              <a:rPr lang="en-US" sz="2000" b="1" dirty="0">
                <a:solidFill>
                  <a:srgbClr val="C00000"/>
                </a:solidFill>
                <a:latin typeface="Arial Rounded MT Bold" pitchFamily="34" charset="0"/>
              </a:rPr>
              <a:t>:  </a:t>
            </a:r>
            <a:r>
              <a:rPr lang="en-US" sz="2000" dirty="0">
                <a:solidFill>
                  <a:srgbClr val="C00000"/>
                </a:solidFill>
                <a:latin typeface="Arial Rounded MT Bold" pitchFamily="34" charset="0"/>
              </a:rPr>
              <a:t>paresis or spasticity, cognitive impairment , weakness , ataxia , and recurrent seizures.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35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9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0" y="1844824"/>
            <a:ext cx="8229600" cy="4525963"/>
          </a:xfrm>
        </p:spPr>
        <p:txBody>
          <a:bodyPr/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Prognosis ( Poor ) :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Eastern equine encephalitis 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HSV 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( </a:t>
            </a:r>
            <a:r>
              <a:rPr lang="en-US" sz="2000" dirty="0" smtClean="0">
                <a:solidFill>
                  <a:srgbClr val="00B050"/>
                </a:solidFill>
                <a:latin typeface="Arial Rounded MT Bold" pitchFamily="34" charset="0"/>
              </a:rPr>
              <a:t>especially in newborn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) 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 ,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Mycoplasma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&lt;1year age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Coma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e.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Rabis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 is fatal</a:t>
            </a:r>
            <a:endParaRPr lang="en-US" sz="2000" b="1" dirty="0">
              <a:solidFill>
                <a:srgbClr val="FF0000"/>
              </a:solidFill>
              <a:latin typeface="Arial Rounded MT Bold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952" y="1125598"/>
            <a:ext cx="2553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Arial" pitchFamily="34" charset="0"/>
              </a:rPr>
              <a:t>- Prognosis :-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162980"/>
            <a:ext cx="4572000" cy="32562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- Complications :-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FF9999"/>
              </a:solidFill>
              <a:latin typeface="Arial" pitchFamily="34" charset="0"/>
              <a:cs typeface="Arial" pitchFamily="34" charset="0"/>
            </a:endParaRP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1. Seizures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2. Syndrome of inappropriate secretion of antidiuretic hormone (SIADH)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3. Increased intracranial pressure (ICP)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4. Coma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1960" y="1125598"/>
            <a:ext cx="0" cy="57324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0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5" y="21245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Clinical Manifestation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92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Clinical Manifestation :</a:t>
            </a:r>
          </a:p>
          <a:p>
            <a:pPr lvl="0" algn="l" rtl="0">
              <a:defRPr/>
            </a:pPr>
            <a:endParaRPr lang="en-US" sz="2000" b="1" dirty="0">
              <a:solidFill>
                <a:srgbClr val="FF9999"/>
              </a:solidFill>
              <a:latin typeface="Arial Rounded MT Bold" pitchFamily="34" charset="0"/>
              <a:cs typeface="Arial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1. </a:t>
            </a:r>
            <a:r>
              <a:rPr lang="en-US" sz="2000" b="1" dirty="0" err="1">
                <a:solidFill>
                  <a:prstClr val="black"/>
                </a:solidFill>
                <a:latin typeface="Arial Rounded MT Bold" pitchFamily="34" charset="0"/>
              </a:rPr>
              <a:t>Prodrome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 ( Several Days )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200" dirty="0">
                <a:solidFill>
                  <a:prstClr val="black"/>
                </a:solidFill>
                <a:latin typeface="Arial Rounded MT Bold" pitchFamily="34" charset="0"/>
              </a:rPr>
              <a:t>     * Nonspecific symptoms 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fever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headache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cough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sore throat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e. abdominal complaints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* Specific Symptoms (EBV, CMV, measles &amp; mumps ):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a. rash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b. lymphadenopathy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c.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hepatosplenomegaly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d. parotid enlargement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39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400" b="1" dirty="0">
                <a:solidFill>
                  <a:prstClr val="black"/>
                </a:solidFill>
                <a:latin typeface="Arial Rounded MT Bold" pitchFamily="34" charset="0"/>
              </a:rPr>
              <a:t>2. Characteristic Symptoms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Progressive lethargy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Behavioral changes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Neurological deficits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Seizures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itchFamily="34" charset="0"/>
              </a:rPr>
              <a:t>Maculopapular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rash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Severe complications :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a. Coma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b. Transverse myelitis</a:t>
            </a:r>
          </a:p>
          <a:p>
            <a:pPr algn="l" rtl="0"/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71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EAA8E-6516-48C3-98B5-9E72EB5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5BCE3-1614-4C46-A421-7E6D8BEE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="" xmlns:p14="http://schemas.microsoft.com/office/powerpoint/2010/main" val="358347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Pediatr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6062"/>
            <a:ext cx="6048672" cy="525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9592" y="332656"/>
            <a:ext cx="7488832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</a:p>
        </p:txBody>
      </p:sp>
    </p:spTree>
    <p:extLst>
      <p:ext uri="{BB962C8B-B14F-4D97-AF65-F5344CB8AC3E}">
        <p14:creationId xmlns="" xmlns:p14="http://schemas.microsoft.com/office/powerpoint/2010/main" val="386949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09"/>
            <a:ext cx="9220200" cy="6096000"/>
          </a:xfrm>
        </p:spPr>
        <p:txBody>
          <a:bodyPr>
            <a:noAutofit/>
          </a:bodyPr>
          <a:lstStyle/>
          <a:p>
            <a:r>
              <a:rPr lang="en-US" sz="1800" dirty="0" err="1"/>
              <a:t>Hx</a:t>
            </a:r>
            <a:r>
              <a:rPr lang="en-US" sz="1800" dirty="0"/>
              <a:t> of fever, headache, N &amp; V , lethargy, and </a:t>
            </a:r>
            <a:r>
              <a:rPr lang="en-US" sz="1800" dirty="0" err="1"/>
              <a:t>myalgias</a:t>
            </a:r>
            <a:r>
              <a:rPr lang="en-US" sz="1800" dirty="0"/>
              <a:t> (</a:t>
            </a:r>
            <a:r>
              <a:rPr lang="en-US" sz="1800" dirty="0" err="1"/>
              <a:t>viralprodrome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Hx</a:t>
            </a:r>
            <a:r>
              <a:rPr lang="en-US" sz="1800" dirty="0"/>
              <a:t> of rash, lymphadenopathy, </a:t>
            </a:r>
            <a:r>
              <a:rPr lang="en-US" sz="1800" dirty="0" err="1"/>
              <a:t>hepatosplenomegaly</a:t>
            </a:r>
            <a:r>
              <a:rPr lang="en-US" sz="1800" dirty="0"/>
              <a:t>, and parotid enlargement (specific </a:t>
            </a:r>
            <a:r>
              <a:rPr lang="en-US" sz="1800" dirty="0" err="1"/>
              <a:t>prodrome</a:t>
            </a:r>
            <a:r>
              <a:rPr lang="en-US" sz="1800" dirty="0"/>
              <a:t>)****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Dysuria and </a:t>
            </a:r>
            <a:r>
              <a:rPr lang="en-US" sz="1800" dirty="0" err="1"/>
              <a:t>pyuria</a:t>
            </a:r>
            <a:r>
              <a:rPr lang="en-US" sz="1800" dirty="0"/>
              <a:t> (St Louis encephalitis)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1800" dirty="0"/>
              <a:t>Extreme lethargy  (WNE)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classic presentation </a:t>
            </a:r>
            <a:r>
              <a:rPr lang="en-US" sz="1800" dirty="0"/>
              <a:t>is encephalopathy with diffuse or focal neurologic symptoms, including the following:</a:t>
            </a:r>
          </a:p>
          <a:p>
            <a:r>
              <a:rPr lang="en-US" sz="1800" dirty="0"/>
              <a:t>Behavioral and personality changes, with    or LOC</a:t>
            </a:r>
          </a:p>
          <a:p>
            <a:r>
              <a:rPr lang="en-US" sz="1800" dirty="0"/>
              <a:t>Neck pain, stiffness</a:t>
            </a:r>
          </a:p>
          <a:p>
            <a:r>
              <a:rPr lang="en-US" sz="1800" dirty="0"/>
              <a:t>Photophobia</a:t>
            </a:r>
          </a:p>
          <a:p>
            <a:r>
              <a:rPr lang="en-US" sz="1800" dirty="0"/>
              <a:t>Lethargy</a:t>
            </a:r>
          </a:p>
          <a:p>
            <a:r>
              <a:rPr lang="en-US" sz="1800" dirty="0"/>
              <a:t>Generalized or focal seizures</a:t>
            </a:r>
          </a:p>
          <a:p>
            <a:r>
              <a:rPr lang="en-US" sz="1800" dirty="0"/>
              <a:t>Acute confusion or amnestic states</a:t>
            </a:r>
          </a:p>
          <a:p>
            <a:r>
              <a:rPr lang="en-US" sz="1800" dirty="0"/>
              <a:t>Flaccid paralysis (10% of patients with WNE)</a:t>
            </a:r>
          </a:p>
          <a:p>
            <a:endParaRPr lang="en-US" sz="1800" dirty="0"/>
          </a:p>
        </p:txBody>
      </p:sp>
      <p:sp>
        <p:nvSpPr>
          <p:cNvPr id="5" name="Down Arrow 4"/>
          <p:cNvSpPr/>
          <p:nvPr/>
        </p:nvSpPr>
        <p:spPr>
          <a:xfrm>
            <a:off x="4336473" y="4391891"/>
            <a:ext cx="762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(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Symptoms of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(HSV) </a:t>
            </a:r>
            <a:r>
              <a:rPr lang="en-US" sz="2000" dirty="0"/>
              <a:t>infection in </a:t>
            </a:r>
            <a:r>
              <a:rPr lang="en-US" sz="2000" i="1" dirty="0"/>
              <a:t>neonates</a:t>
            </a:r>
            <a:r>
              <a:rPr lang="en-US" sz="2000" dirty="0"/>
              <a:t> (aged 1-45 d) include: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1) localized skin, eye, or mouth </a:t>
            </a:r>
            <a:r>
              <a:rPr lang="en-US" sz="2000" dirty="0">
                <a:solidFill>
                  <a:srgbClr val="C00000"/>
                </a:solidFill>
              </a:rPr>
              <a:t>lesions</a:t>
            </a:r>
            <a:r>
              <a:rPr lang="en-US" sz="2000" dirty="0"/>
              <a:t> in the early phase </a:t>
            </a:r>
          </a:p>
          <a:p>
            <a:pPr marL="0" indent="0">
              <a:buNone/>
            </a:pPr>
            <a:r>
              <a:rPr lang="en-US" sz="2000" dirty="0"/>
              <a:t>2) Diminished alertness, irritability, seizures, and poor feeding develop later</a:t>
            </a:r>
          </a:p>
          <a:p>
            <a:pPr marL="0" indent="0">
              <a:buNone/>
            </a:pPr>
            <a:r>
              <a:rPr lang="en-US" sz="2000" dirty="0"/>
              <a:t>3) disseminated disease and </a:t>
            </a:r>
            <a:r>
              <a:rPr lang="en-US" sz="2000" dirty="0">
                <a:solidFill>
                  <a:srgbClr val="C00000"/>
                </a:solidFill>
              </a:rPr>
              <a:t>shock</a:t>
            </a:r>
            <a:r>
              <a:rPr lang="en-US" sz="2000" dirty="0"/>
              <a:t> are late findings.</a:t>
            </a:r>
            <a:endParaRPr lang="ar-JO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Herpes simplex encephalitis (HSE) in older </a:t>
            </a:r>
            <a:r>
              <a:rPr lang="en-US" sz="2000" i="1" dirty="0"/>
              <a:t>children </a:t>
            </a:r>
            <a:r>
              <a:rPr lang="en-US" sz="2000" dirty="0"/>
              <a:t>and </a:t>
            </a:r>
            <a:r>
              <a:rPr lang="en-US" sz="2000" i="1" dirty="0"/>
              <a:t>adults</a:t>
            </a:r>
            <a:r>
              <a:rPr lang="en-US" sz="2000" dirty="0"/>
              <a:t> is not typically associated with active herpetic eruptions and is characterized by the acute onset of more severe symptoms of encephalitis early in the course of illness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1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Look for supporting evidence of viral infection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Typical findings include the following: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Altered mental status and Personality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changes</a:t>
            </a:r>
            <a:r>
              <a:rPr lang="en-US" sz="2000" dirty="0"/>
              <a:t> (MC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Focal findings, such as : hemiparesis, focal seizures, and autonomic </a:t>
            </a:r>
            <a:r>
              <a:rPr lang="en-US" sz="2000" dirty="0" smtClean="0"/>
              <a:t>dysfunction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Movement disorders (St Louis encephalitis, [EEE], [WEE])  </a:t>
            </a:r>
            <a:r>
              <a:rPr lang="ar-JO" sz="2000" dirty="0"/>
              <a:t> /</a:t>
            </a:r>
            <a:r>
              <a:rPr lang="en-US" sz="2000" dirty="0"/>
              <a:t>Ataxia</a:t>
            </a:r>
            <a:r>
              <a:rPr lang="en-US" sz="2000" dirty="0" smtClean="0"/>
              <a:t>]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Cranial nerve defects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Dysphagia, particularly in rabies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Meningismus</a:t>
            </a:r>
            <a:r>
              <a:rPr lang="en-US" sz="2000" dirty="0"/>
              <a:t> (less common than in meningitis)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Unilateral sensorimotor dysfunction (</a:t>
            </a:r>
            <a:r>
              <a:rPr lang="en-US" sz="2000" dirty="0" err="1"/>
              <a:t>postinfectious</a:t>
            </a:r>
            <a:r>
              <a:rPr lang="en-US" sz="2000" dirty="0"/>
              <a:t> encephalomyelitis [PIE]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32" y="0"/>
            <a:ext cx="2571768" cy="1928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Important finding in examination :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1- level of consciousness 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2- if there are seizure 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3-if there are neurological deficit </a:t>
            </a:r>
            <a:endParaRPr lang="ar-JO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9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Comic Sans MS" pitchFamily="66" charset="0"/>
              </a:rPr>
              <a:t>Encephalitis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Presented  by :-</a:t>
            </a:r>
            <a:r>
              <a:rPr lang="ar-SA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- </a:t>
            </a:r>
            <a:endParaRPr lang="en-US" sz="2800" b="1" u="sng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Ali Bani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Irshid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Ali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Alzghoul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Mazen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Hiresh</a:t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Jawad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alfqra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4" y="2667207"/>
            <a:ext cx="439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Dr. Omar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Nafe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1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Findings of </a:t>
            </a:r>
            <a:r>
              <a:rPr lang="en-US" b="1" u="sng" dirty="0">
                <a:solidFill>
                  <a:srgbClr val="FF0000"/>
                </a:solidFill>
              </a:rPr>
              <a:t>HSV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infection: </a:t>
            </a:r>
            <a:r>
              <a:rPr lang="ar-JO" dirty="0" smtClean="0">
                <a:solidFill>
                  <a:srgbClr val="FF0000"/>
                </a:solidFill>
              </a:rPr>
              <a:t>مهم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7971546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920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bacterial, fungal, and autoimmune disorders can produce encephalitis, but most cases are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</a:t>
            </a:r>
            <a:r>
              <a:rPr lang="en-US" sz="2400" dirty="0"/>
              <a:t> in origin.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Accordingly , studies may be performed to identify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infectious agent </a:t>
            </a:r>
            <a:r>
              <a:rPr lang="en-US" sz="2400" dirty="0"/>
              <a:t>causing the encephalitis.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baseline="30000" dirty="0"/>
              <a:t> </a:t>
            </a:r>
            <a:r>
              <a:rPr lang="en-US" sz="2400" dirty="0"/>
              <a:t>It is important, when possible, to distinguish acute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arboviral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from potentially treatable acute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viral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dirty="0"/>
              <a:t>, especially (HSE) and VZE as a high suspicion for these disorders and prompt treatment can reduce the severity of neurological </a:t>
            </a:r>
            <a:r>
              <a:rPr lang="en-US" sz="2400" dirty="0" err="1"/>
              <a:t>sequelae</a:t>
            </a:r>
            <a:r>
              <a:rPr lang="en-US" sz="2400" dirty="0"/>
              <a:t> and can be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lifesaving</a:t>
            </a:r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572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6467867"/>
              </p:ext>
            </p:extLst>
          </p:nvPr>
        </p:nvGraphicFramePr>
        <p:xfrm>
          <a:off x="0" y="278605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214678" y="0"/>
            <a:ext cx="5929322" cy="2928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investigation  for save the  life of patient  from complication as( seizure due to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hyponatremia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), another complication hypoglycemia ,DIC ) 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investigation not benefit to determine the causes of encephalitis if it was infectious 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</a:p>
          <a:p>
            <a:pPr algn="ctr"/>
            <a:r>
              <a:rPr lang="ar-JO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viral encephalitis should do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1-LP and CSF analysis's to exclude </a:t>
            </a:r>
            <a:r>
              <a:rPr lang="en-US" sz="1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menengitis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PCR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imaging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4-EEG </a:t>
            </a:r>
          </a:p>
          <a:p>
            <a:pPr algn="ctr"/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24142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(LP) </a:t>
            </a:r>
            <a:r>
              <a:rPr lang="en-US" sz="2400" dirty="0"/>
              <a:t>should be performed on all patients suspected of having a viral encephalitis.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A platelet count and </a:t>
            </a:r>
            <a:r>
              <a:rPr lang="en-US" sz="2400" dirty="0">
                <a:solidFill>
                  <a:srgbClr val="C00000"/>
                </a:solidFill>
              </a:rPr>
              <a:t>coagulation profile </a:t>
            </a:r>
            <a:r>
              <a:rPr lang="en-US" sz="2400" dirty="0"/>
              <a:t>are indicated in patients who  have liver disease, and those in whom (DIC) is suspected. The patient may require platelets or fresh frozen plasma (FFP) before LP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defRPr/>
            </a:pPr>
            <a:r>
              <a:rPr lang="en-US" sz="2400" dirty="0"/>
              <a:t> For Specific Viruses :</a:t>
            </a:r>
          </a:p>
          <a:p>
            <a:pPr marL="0" indent="0">
              <a:buNone/>
              <a:defRPr/>
            </a:pPr>
            <a:r>
              <a:rPr lang="en-US" sz="2400" dirty="0"/>
              <a:t> a. HSV : </a:t>
            </a:r>
            <a:r>
              <a:rPr lang="en-US" sz="1900" dirty="0" err="1"/>
              <a:t>Tzanck</a:t>
            </a:r>
            <a:r>
              <a:rPr lang="en-US" sz="1900" dirty="0"/>
              <a:t> smear , Serology , Viral cultures , PCR</a:t>
            </a:r>
          </a:p>
          <a:p>
            <a:pPr marL="0" indent="0">
              <a:buNone/>
            </a:pPr>
            <a:r>
              <a:rPr lang="en-US" sz="2400" dirty="0"/>
              <a:t> b. </a:t>
            </a:r>
            <a:r>
              <a:rPr lang="en-US" sz="2400" dirty="0" err="1"/>
              <a:t>Arbovirus</a:t>
            </a:r>
            <a:r>
              <a:rPr lang="en-US" sz="2400" dirty="0"/>
              <a:t> : </a:t>
            </a:r>
            <a:r>
              <a:rPr lang="en-US" sz="2200" dirty="0"/>
              <a:t>Complement fixation antibodies</a:t>
            </a:r>
          </a:p>
          <a:p>
            <a:pPr marL="0" indent="0">
              <a:buNone/>
            </a:pPr>
            <a:r>
              <a:rPr lang="en-US" sz="2400" dirty="0"/>
              <a:t>c. EBV : </a:t>
            </a:r>
            <a:r>
              <a:rPr lang="en-US" sz="2200" dirty="0" err="1"/>
              <a:t>Heterophile</a:t>
            </a:r>
            <a:r>
              <a:rPr lang="en-US" sz="2200" dirty="0"/>
              <a:t> antibody &amp; cold agglutinin testing</a:t>
            </a:r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C:\Users\omar\Desktop\Tzanck_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5088630"/>
            <a:ext cx="2580883" cy="170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64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CA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 Analysis: </a:t>
            </a:r>
          </a:p>
          <a:p>
            <a:pPr>
              <a:buNone/>
              <a:defRPr/>
            </a:pP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Lumbar puncture if there is no papilledema or radiologic evidence for increased ICP .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Opening pressure is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elevetd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Pleocytosis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lymphatic if viral and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neutrophilic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if bacterial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Protein will be increased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Glucose will be variably decreased or occasionally Normal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RBC may be present esp. in HSV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2. CSF cultures &amp; Microscopy ( G stain , acid fast Bacillus )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3. PCR for HSV 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Entero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West Nile Viruses</a:t>
            </a:r>
          </a:p>
        </p:txBody>
      </p:sp>
    </p:spTree>
    <p:extLst>
      <p:ext uri="{BB962C8B-B14F-4D97-AF65-F5344CB8AC3E}">
        <p14:creationId xmlns="" xmlns:p14="http://schemas.microsoft.com/office/powerpoint/2010/main" val="16484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6957312" cy="1320800"/>
          </a:xfrm>
        </p:spPr>
        <p:txBody>
          <a:bodyPr/>
          <a:lstStyle/>
          <a:p>
            <a:r>
              <a:rPr lang="ar-JO" dirty="0" smtClean="0"/>
              <a:t>مهم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E:\Differentiating+and+meningitis+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1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Imaging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Head CT , with and without contrast agent  in virtually all patients with encephalitis before LP to search for evidence of elevated intracranial pressure (ICP), obstructive hydrocephalus, or mass effect before LP.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Typical changes in encephalitis include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paranchymal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meningeal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focal or diffuse enhancement of the brain ( HSV medial Temporal lobe) 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toxoplasmosis, contrast-enhanced head CT typically reveals several nodular or ring-enhancing lesions Because lesions may be missed without contrast.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MRI should be performed in patients for whom use of contrast material is contraindicated.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1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basics-of-mri-59-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/>
          <p:nvPr/>
        </p:nvCxnSpPr>
        <p:spPr>
          <a:xfrm>
            <a:off x="533400" y="3144981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10545" y="2971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Lesion in temporal lobe so that suspected HSV 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1048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2"/>
            <a:ext cx="84772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(EEG) In HSE, often documents characteristic paroxysmal lateral </a:t>
            </a:r>
            <a:r>
              <a:rPr lang="en-US" sz="2000" dirty="0" err="1"/>
              <a:t>epileptiform</a:t>
            </a:r>
            <a:r>
              <a:rPr lang="en-US" sz="2000" dirty="0"/>
              <a:t> discharges (PLEDs), even before </a:t>
            </a:r>
            <a:r>
              <a:rPr lang="en-US" sz="2000" dirty="0" err="1"/>
              <a:t>neuroradiography</a:t>
            </a:r>
            <a:r>
              <a:rPr lang="en-US" sz="2000" dirty="0"/>
              <a:t> changes. Eventually, PLEDs are positive in 80% of cases; however, the presence of PLEDs is not pathognomonic for HSE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92D050"/>
                </a:solidFill>
              </a:rPr>
              <a:t>Normal EEG is excluded viral encephalitis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92D050"/>
                </a:solidFill>
              </a:rPr>
              <a:t>PLED  80% in case of Herpes </a:t>
            </a:r>
            <a:r>
              <a:rPr lang="en-US" sz="2000" dirty="0" err="1" smtClean="0">
                <a:solidFill>
                  <a:srgbClr val="92D050"/>
                </a:solidFill>
              </a:rPr>
              <a:t>encephalities</a:t>
            </a:r>
            <a:endParaRPr lang="en-US" sz="2000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1027" name="Picture 3" descr="E:\Question+15+In+a+patient+with+CSF-positive+HSV+encephalitis,+what+would+you+find+on+their+EEG+A.+Triphasic+waves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0306"/>
            <a:ext cx="8995916" cy="3865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66800" y="3657600"/>
            <a:ext cx="586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58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E:\Question+15+In+a+patient+with+CSF-positive+HSV+encephalitis,+what+would+you+find+on+their+EEG+A.+Triphasic+waves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910" y="4071942"/>
            <a:ext cx="3500462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احفظو الصورة يلي ع اليمين </a:t>
            </a:r>
          </a:p>
          <a:p>
            <a:pPr algn="ctr"/>
            <a:r>
              <a:rPr lang="en-US" dirty="0" smtClean="0"/>
              <a:t>PLED is finding EEG in herpes encephalitis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81311570_1303592896514809_55271823407967109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28690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The most important diagnostic test in the (ED) to rule out bacterial meningitis 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prompt </a:t>
            </a:r>
            <a:r>
              <a:rPr lang="en-US" sz="2000" b="1" dirty="0">
                <a:solidFill>
                  <a:srgbClr val="C00000"/>
                </a:solidFill>
              </a:rPr>
              <a:t>Gram staining </a:t>
            </a:r>
            <a:r>
              <a:rPr lang="en-US" sz="2000" dirty="0"/>
              <a:t>and, if available,  </a:t>
            </a:r>
            <a:r>
              <a:rPr lang="en-US" sz="2000" b="1" dirty="0">
                <a:solidFill>
                  <a:srgbClr val="C00000"/>
                </a:solidFill>
              </a:rPr>
              <a:t>(PCR) </a:t>
            </a:r>
            <a:r>
              <a:rPr lang="en-US" sz="2000" dirty="0"/>
              <a:t>of the CSF in patients with suspected HSV encephalitis.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 PCR</a:t>
            </a:r>
            <a:r>
              <a:rPr lang="en-US" sz="2000" dirty="0"/>
              <a:t> for HSV DNA is 100% specific and 75-98% sensitive within the first 25-45 hours. Types 1 and 2 cross-react, but no cross-reactivity with other herpes viruses occurs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 Arguably, a series of quantitative PCRs documenting the decline of viral load with acyclovir treatment is strongly supportive of the diagnosis of HSV, and selected patients my avoid need for brain biopsy.</a:t>
            </a:r>
          </a:p>
        </p:txBody>
      </p:sp>
    </p:spTree>
    <p:extLst>
      <p:ext uri="{BB962C8B-B14F-4D97-AF65-F5344CB8AC3E}">
        <p14:creationId xmlns="" xmlns:p14="http://schemas.microsoft.com/office/powerpoint/2010/main" val="2414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Biopsy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2"/>
            <a:ext cx="87630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Although most histologic features are nonspecific, </a:t>
            </a:r>
            <a:r>
              <a:rPr lang="en-US" sz="2000" dirty="0">
                <a:solidFill>
                  <a:srgbClr val="FF0000"/>
                </a:solidFill>
              </a:rPr>
              <a:t>brain biopsy is the criterion standard because of its 96% sensitivity and 100% specificity.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The presence of </a:t>
            </a:r>
            <a:r>
              <a:rPr lang="en-US" sz="2000" dirty="0" err="1">
                <a:solidFill>
                  <a:srgbClr val="FF0000"/>
                </a:solidFill>
              </a:rPr>
              <a:t>Negri</a:t>
            </a:r>
            <a:r>
              <a:rPr lang="en-US" sz="2000" dirty="0">
                <a:solidFill>
                  <a:srgbClr val="FF0000"/>
                </a:solidFill>
              </a:rPr>
              <a:t> bodies in the hippocampus and cerebellum are pathognomonic of </a:t>
            </a:r>
            <a:r>
              <a:rPr lang="en-US" sz="2000" dirty="0">
                <a:solidFill>
                  <a:srgbClr val="C00000"/>
                </a:solidFill>
              </a:rPr>
              <a:t>rabies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are HSV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Cowdry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type A inclusions with hemorrhagic necrosis in the temporal and orbitofrontal lobes.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:\neg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5998"/>
            <a:ext cx="4170556" cy="2738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creen_shot_2015-05-03_at_24805_pm-14D1B1BCD4241DCD1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4" y="4105998"/>
            <a:ext cx="2889911" cy="2689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45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Treatment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exception of HSV and HIV, there is no specific therapy for viral encephalitis.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is supportive and frequently requires ICU admission, which allows aggressive therapy for seizures, timely detection of electrolyte abnormalities &amp; when necessary, airway monitoring , protection &amp; reduction of increased intracranial pressure .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HSV: </a:t>
            </a:r>
            <a:r>
              <a:rPr lang="en-US" sz="2000" dirty="0" err="1">
                <a:solidFill>
                  <a:srgbClr val="FF0000"/>
                </a:solidFill>
              </a:rPr>
              <a:t>i.v</a:t>
            </a:r>
            <a:r>
              <a:rPr lang="en-US" sz="2000" dirty="0">
                <a:solidFill>
                  <a:srgbClr val="FF0000"/>
                </a:solidFill>
              </a:rPr>
              <a:t> acyclovir (10-20 mg/kg/dose q8hr) for 14-21 days 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HIV</a:t>
            </a:r>
            <a:r>
              <a:rPr lang="en-US" sz="2000" dirty="0">
                <a:solidFill>
                  <a:srgbClr val="FF0000"/>
                </a:solidFill>
              </a:rPr>
              <a:t>:  combination of anti retroviral agent (</a:t>
            </a:r>
            <a:r>
              <a:rPr lang="en-US" sz="2000" dirty="0" err="1">
                <a:solidFill>
                  <a:srgbClr val="FF0000"/>
                </a:solidFill>
              </a:rPr>
              <a:t>zidovudin</a:t>
            </a:r>
            <a:r>
              <a:rPr lang="en-US" sz="2000" dirty="0">
                <a:solidFill>
                  <a:srgbClr val="FF0000"/>
                </a:solidFill>
              </a:rPr>
              <a:t> , </a:t>
            </a:r>
            <a:r>
              <a:rPr lang="en-US" sz="2000" dirty="0" err="1">
                <a:solidFill>
                  <a:srgbClr val="FF0000"/>
                </a:solidFill>
              </a:rPr>
              <a:t>didanosine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ADEM: </a:t>
            </a:r>
            <a:r>
              <a:rPr lang="en-US" sz="2000" dirty="0">
                <a:solidFill>
                  <a:srgbClr val="FF0000"/>
                </a:solidFill>
              </a:rPr>
              <a:t>high dose of </a:t>
            </a:r>
            <a:r>
              <a:rPr lang="en-US" sz="2000" dirty="0" err="1">
                <a:solidFill>
                  <a:srgbClr val="FF0000"/>
                </a:solidFill>
              </a:rPr>
              <a:t>i.v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corticosteroid and IV IG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9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67344-1DAC-480E-A9FB-5402B783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AA207-C9CE-4675-8AAA-22B05944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="" xmlns:p14="http://schemas.microsoft.com/office/powerpoint/2010/main" val="310534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313136" y="1319213"/>
            <a:ext cx="8417719" cy="1738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JO" sz="5400" b="1">
                <a:solidFill>
                  <a:srgbClr val="0070C0"/>
                </a:solidFill>
              </a:rPr>
              <a:t/>
            </a:r>
            <a:br>
              <a:rPr lang="ar-JO" sz="5400" b="1">
                <a:solidFill>
                  <a:srgbClr val="0070C0"/>
                </a:solidFill>
              </a:rPr>
            </a:br>
            <a:r>
              <a:rPr lang="en-US" sz="5400" b="1">
                <a:solidFill>
                  <a:srgbClr val="0070C0"/>
                </a:solidFill>
              </a:rPr>
              <a:t/>
            </a:r>
            <a:br>
              <a:rPr lang="en-US" sz="5400" b="1">
                <a:solidFill>
                  <a:srgbClr val="0070C0"/>
                </a:solidFill>
              </a:rPr>
            </a:br>
            <a:r>
              <a:rPr lang="en-US" sz="5400" b="1">
                <a:solidFill>
                  <a:srgbClr val="0070C0"/>
                </a:solidFill>
              </a:rPr>
              <a:t>Subacute Sclerosing PanEncephalitis</a:t>
            </a:r>
            <a:br>
              <a:rPr lang="en-US" sz="5400" b="1">
                <a:solidFill>
                  <a:srgbClr val="0070C0"/>
                </a:solidFill>
              </a:rPr>
            </a:br>
            <a:r>
              <a:rPr lang="en-US" sz="5400" b="1">
                <a:solidFill>
                  <a:srgbClr val="0070C0"/>
                </a:solidFill>
              </a:rPr>
              <a:t>SSPE</a:t>
            </a:r>
            <a:endParaRPr lang="ar-JO" sz="5400" b="1">
              <a:solidFill>
                <a:srgbClr val="0070C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41835" y="4133850"/>
            <a:ext cx="6400800" cy="114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900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900" b="1" dirty="0">
                <a:solidFill>
                  <a:srgbClr val="0070C0"/>
                </a:solidFill>
              </a:rPr>
              <a:t>“</a:t>
            </a:r>
            <a:r>
              <a:rPr lang="en-US" sz="2600" b="1" dirty="0">
                <a:solidFill>
                  <a:srgbClr val="0070C0"/>
                </a:solidFill>
              </a:rPr>
              <a:t>Dawson </a:t>
            </a:r>
            <a:r>
              <a:rPr lang="en-US" sz="2600" b="1" dirty="0" err="1">
                <a:solidFill>
                  <a:srgbClr val="0070C0"/>
                </a:solidFill>
              </a:rPr>
              <a:t>encephalites</a:t>
            </a:r>
            <a:r>
              <a:rPr lang="en-US" sz="2600" b="1" dirty="0">
                <a:solidFill>
                  <a:srgbClr val="0070C0"/>
                </a:solidFill>
              </a:rPr>
              <a:t>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1EA8C-D276-4D37-B2A4-05C50A135C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839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229600" cy="6477000"/>
          </a:xfrm>
        </p:spPr>
        <p:txBody>
          <a:bodyPr/>
          <a:lstStyle/>
          <a:p>
            <a:pPr eaLnBrk="1" hangingPunct="1"/>
            <a:r>
              <a:rPr lang="en-US" dirty="0" smtClean="0"/>
              <a:t>       Is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chronic progressive encephalitis </a:t>
            </a:r>
            <a:r>
              <a:rPr lang="en-US" dirty="0"/>
              <a:t>caused by persistent </a:t>
            </a:r>
            <a:r>
              <a:rPr lang="en-US" dirty="0" smtClean="0"/>
              <a:t>     </a:t>
            </a:r>
            <a:r>
              <a:rPr lang="en-US" b="1" dirty="0" smtClean="0"/>
              <a:t>measles</a:t>
            </a:r>
            <a:r>
              <a:rPr lang="en-US" dirty="0" smtClean="0"/>
              <a:t> ( </a:t>
            </a:r>
            <a:r>
              <a:rPr lang="en-US" dirty="0" smtClean="0">
                <a:solidFill>
                  <a:srgbClr val="00B050"/>
                </a:solidFill>
              </a:rPr>
              <a:t>due to virus or MMR)  </a:t>
            </a:r>
            <a:r>
              <a:rPr lang="en-US" dirty="0"/>
              <a:t>virus infection of the CNS.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Childrens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SSPE </a:t>
            </a:r>
            <a:r>
              <a:rPr lang="en-US" dirty="0" err="1"/>
              <a:t>genrerally</a:t>
            </a:r>
            <a:r>
              <a:rPr lang="en-US" dirty="0"/>
              <a:t> have a history  of typical measles (mild or severe) with  </a:t>
            </a:r>
            <a:r>
              <a:rPr lang="en-US" dirty="0">
                <a:solidFill>
                  <a:srgbClr val="FF0000"/>
                </a:solidFill>
              </a:rPr>
              <a:t>full recovery </a:t>
            </a:r>
            <a:r>
              <a:rPr lang="en-US" dirty="0"/>
              <a:t>several years before the onset of neurological disease.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pathogenesis is that viral genes that encode envelop proteins like M protein have restricted expression so these </a:t>
            </a:r>
            <a:r>
              <a:rPr lang="en-US" dirty="0" err="1"/>
              <a:t>protiens</a:t>
            </a:r>
            <a:r>
              <a:rPr lang="en-US" dirty="0"/>
              <a:t> not produced so the virus stay in glial cells and neurons without provoke immunity then infection leads to SSPE </a:t>
            </a:r>
          </a:p>
          <a:p>
            <a:pPr eaLnBrk="1" hangingPunct="1">
              <a:buFont typeface="Arial" pitchFamily="34" charset="0"/>
              <a:buNone/>
            </a:pPr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Incidence : 0.06 cases per 1 million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4DF5AFA0-67E3-4F56-A649-AE9E163FB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54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633413" y="7318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>
                <a:solidFill>
                  <a:srgbClr val="002060"/>
                </a:solidFill>
              </a:rPr>
              <a:t>Clinical presentation  </a:t>
            </a:r>
            <a:br>
              <a:rPr lang="en-US" b="1" u="sng">
                <a:solidFill>
                  <a:srgbClr val="002060"/>
                </a:solidFill>
              </a:rPr>
            </a:br>
            <a:endParaRPr lang="en-US" b="1" u="sng">
              <a:solidFill>
                <a:srgbClr val="002060"/>
              </a:solidFill>
            </a:endParaRPr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781050" y="1138238"/>
            <a:ext cx="8362950" cy="5287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Asymptomatic period between the infection and the onset of SSPE </a:t>
            </a:r>
            <a:r>
              <a:rPr lang="en-US" dirty="0" smtClean="0">
                <a:solidFill>
                  <a:srgbClr val="FF0000"/>
                </a:solidFill>
              </a:rPr>
              <a:t>( 2 to 12 </a:t>
            </a:r>
            <a:r>
              <a:rPr lang="en-US" dirty="0">
                <a:solidFill>
                  <a:srgbClr val="FF0000"/>
                </a:solidFill>
              </a:rPr>
              <a:t>y ) </a:t>
            </a:r>
          </a:p>
          <a:p>
            <a:pPr eaLnBrk="1" hangingPunct="1"/>
            <a:r>
              <a:rPr lang="en-US" dirty="0"/>
              <a:t>gradual, progressive </a:t>
            </a:r>
            <a:r>
              <a:rPr lang="en-US" dirty="0" err="1"/>
              <a:t>psychoneurological</a:t>
            </a:r>
            <a:r>
              <a:rPr lang="en-US" dirty="0"/>
              <a:t> deterioration consisting of :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  - seizure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  - </a:t>
            </a:r>
            <a:r>
              <a:rPr lang="en-US" dirty="0" err="1"/>
              <a:t>myoclonus</a:t>
            </a:r>
            <a:r>
              <a:rPr lang="en-US" dirty="0"/>
              <a:t> </a:t>
            </a:r>
            <a:r>
              <a:rPr lang="en-US" dirty="0" smtClean="0"/>
              <a:t> jerks</a:t>
            </a:r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  - ataxia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  - photosensitivity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  - </a:t>
            </a:r>
            <a:r>
              <a:rPr lang="en-US" i="1" dirty="0"/>
              <a:t>ocular abnormalities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       - spasticity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       - deterioration of schoolwork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       - dementia and coma.</a:t>
            </a: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note :the most common presentation that force the family to bring the baby to clinic is the </a:t>
            </a:r>
            <a:r>
              <a:rPr lang="en-US" dirty="0" err="1" smtClean="0">
                <a:solidFill>
                  <a:srgbClr val="00B050"/>
                </a:solidFill>
              </a:rPr>
              <a:t>myoclonus</a:t>
            </a:r>
            <a:r>
              <a:rPr lang="en-US" dirty="0" smtClean="0">
                <a:solidFill>
                  <a:srgbClr val="00B050"/>
                </a:solidFill>
              </a:rPr>
              <a:t>  jerk , (   the  baby started to falling down after </a:t>
            </a:r>
            <a:r>
              <a:rPr lang="en-US" dirty="0" err="1" smtClean="0">
                <a:solidFill>
                  <a:srgbClr val="00B050"/>
                </a:solidFill>
              </a:rPr>
              <a:t>myoclonus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627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478631" y="261938"/>
            <a:ext cx="7467600" cy="1143000"/>
          </a:xfrm>
        </p:spPr>
        <p:txBody>
          <a:bodyPr/>
          <a:lstStyle/>
          <a:p>
            <a:pPr eaLnBrk="1" hangingPunct="1"/>
            <a:r>
              <a:rPr lang="ar-JO" b="1"/>
              <a:t> </a:t>
            </a:r>
            <a:r>
              <a:rPr lang="en-US" b="1"/>
              <a:t>PROGRESSION is RAPID</a:t>
            </a:r>
            <a:endParaRPr lang="ar-JO" b="1"/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>
          <a:xfrm>
            <a:off x="463154" y="1176338"/>
            <a:ext cx="7933134" cy="56816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1</a:t>
            </a:r>
            <a:r>
              <a:rPr lang="en-US" b="1" baseline="30000">
                <a:solidFill>
                  <a:srgbClr val="FF0000"/>
                </a:solidFill>
              </a:rPr>
              <a:t>st</a:t>
            </a:r>
            <a:r>
              <a:rPr lang="en-US" b="1">
                <a:solidFill>
                  <a:srgbClr val="FF0000"/>
                </a:solidFill>
              </a:rPr>
              <a:t> stage</a:t>
            </a:r>
            <a:r>
              <a:rPr lang="en-US"/>
              <a:t>………. Abnormal behavior, mental deterioration, intellectual difficulty THEN myoclonic jerks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2</a:t>
            </a:r>
            <a:r>
              <a:rPr lang="en-US" b="1" baseline="30000">
                <a:solidFill>
                  <a:srgbClr val="FF0000"/>
                </a:solidFill>
              </a:rPr>
              <a:t>nd</a:t>
            </a:r>
            <a:r>
              <a:rPr lang="en-US" b="1">
                <a:solidFill>
                  <a:srgbClr val="FF0000"/>
                </a:solidFill>
              </a:rPr>
              <a:t> stage</a:t>
            </a:r>
            <a:r>
              <a:rPr lang="en-US"/>
              <a:t>……….intensity of jerks and mental deterioration increase  ,   reach to loss of ability to walk And  speech impairment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Advance final stage</a:t>
            </a:r>
            <a:r>
              <a:rPr lang="en-US"/>
              <a:t>……….decline in body function, blindness, mute or comatose patient </a:t>
            </a:r>
          </a:p>
          <a:p>
            <a:pPr eaLnBrk="1" hangingPunct="1">
              <a:buFont typeface="Arial" pitchFamily="34" charset="0"/>
              <a:buNone/>
            </a:pPr>
            <a:endParaRPr lang="en-US"/>
          </a:p>
          <a:p>
            <a:pPr eaLnBrk="1" hangingPunct="1"/>
            <a:r>
              <a:rPr lang="en-US"/>
              <a:t> The total duration of illness may be short as few </a:t>
            </a:r>
          </a:p>
          <a:p>
            <a:pPr eaLnBrk="1" hangingPunct="1">
              <a:buFont typeface="Arial" pitchFamily="34" charset="0"/>
              <a:buNone/>
            </a:pPr>
            <a:r>
              <a:rPr lang="en-US"/>
              <a:t>  month ,but most pt survive for three year at diagnosis.</a:t>
            </a:r>
          </a:p>
          <a:p>
            <a:pPr eaLnBrk="1" hangingPunct="1"/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54CE951C-02A6-42CB-A3DA-E0BF64EC04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341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4135" y="234950"/>
            <a:ext cx="7467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DIAGNOSIS</a:t>
            </a:r>
            <a:endParaRPr lang="ar-JO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>
          <a:xfrm>
            <a:off x="510779" y="1154113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/>
              <a:t>Signs and symptoms</a:t>
            </a:r>
          </a:p>
          <a:p>
            <a:pPr eaLnBrk="1" hangingPunct="1"/>
            <a:r>
              <a:rPr lang="en-US" dirty="0"/>
              <a:t>Typical changes in EEG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Elevated anti measles </a:t>
            </a:r>
            <a:r>
              <a:rPr lang="en-US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IgG</a:t>
            </a:r>
            <a:r>
              <a:rPr lang="en-US" dirty="0">
                <a:solidFill>
                  <a:srgbClr val="FF0000"/>
                </a:solidFill>
              </a:rPr>
              <a:t> in serum and CSF</a:t>
            </a:r>
          </a:p>
          <a:p>
            <a:pPr eaLnBrk="1" hangingPunct="1"/>
            <a:r>
              <a:rPr lang="en-US" dirty="0"/>
              <a:t>MRI - CT</a:t>
            </a:r>
          </a:p>
          <a:p>
            <a:pPr eaLnBrk="1" hangingPunct="1"/>
            <a:r>
              <a:rPr lang="en-US" dirty="0"/>
              <a:t>Typical histological finding in brain biopsy tissue no longer need.</a:t>
            </a:r>
          </a:p>
          <a:p>
            <a:pPr eaLnBrk="1" hangingPunct="1">
              <a:buFont typeface="Arial" pitchFamily="34" charset="0"/>
              <a:buNone/>
            </a:pPr>
            <a:endParaRPr lang="en-US" dirty="0"/>
          </a:p>
          <a:p>
            <a:pPr eaLnBrk="1" hangingPunct="1"/>
            <a:r>
              <a:rPr lang="en-US" dirty="0"/>
              <a:t>pathologically, the white matter of both the hemispheres and brainstem are affected, as well as the cerebral cortex.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- </a:t>
            </a:r>
            <a:r>
              <a:rPr lang="en-US" b="1" dirty="0" err="1">
                <a:solidFill>
                  <a:srgbClr val="FF0000"/>
                </a:solidFill>
              </a:rPr>
              <a:t>eosinophilic</a:t>
            </a:r>
            <a:r>
              <a:rPr lang="en-US" b="1" dirty="0">
                <a:solidFill>
                  <a:srgbClr val="FF0000"/>
                </a:solidFill>
              </a:rPr>
              <a:t> inclusion </a:t>
            </a:r>
            <a:r>
              <a:rPr lang="en-US" dirty="0"/>
              <a:t>bodies are present in the nuclei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 of neurons and </a:t>
            </a:r>
            <a:r>
              <a:rPr lang="en-US" dirty="0" err="1"/>
              <a:t>glial</a:t>
            </a:r>
            <a:r>
              <a:rPr lang="en-US" dirty="0"/>
              <a:t> cells.</a:t>
            </a:r>
            <a:endParaRPr lang="ar-JO" dirty="0"/>
          </a:p>
          <a:p>
            <a:pPr eaLnBrk="1" hangingPunct="1"/>
            <a:endParaRPr lang="en-US" dirty="0"/>
          </a:p>
          <a:p>
            <a:pPr eaLnBrk="1" hangingPunct="1"/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A05EFD3C-4DAB-4196-A377-F24DC24B35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299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77453" y="404813"/>
            <a:ext cx="8347472" cy="3429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EEG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-Characteristic periodic slow wave complex (</a:t>
            </a:r>
            <a:r>
              <a:rPr lang="en-US" b="1" dirty="0" err="1">
                <a:solidFill>
                  <a:srgbClr val="FF0000"/>
                </a:solidFill>
              </a:rPr>
              <a:t>Rademecker</a:t>
            </a:r>
            <a:r>
              <a:rPr lang="en-US" b="1" dirty="0">
                <a:solidFill>
                  <a:srgbClr val="FF0000"/>
                </a:solidFill>
              </a:rPr>
              <a:t> complex</a:t>
            </a:r>
            <a:r>
              <a:rPr lang="en-US" dirty="0"/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-Moderate non specific slowing.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-Later may disorganized and show high amplitude random </a:t>
            </a:r>
            <a:r>
              <a:rPr lang="en-US" dirty="0" err="1"/>
              <a:t>dysrhythmic</a:t>
            </a:r>
            <a:r>
              <a:rPr lang="en-US" dirty="0"/>
              <a:t> slowing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 EEG  is diagnostic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146311E-8799-48D5-855F-4AD3218F12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2" name="Picture 10" descr="C:\Users\LOLYAN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5" y="3622675"/>
            <a:ext cx="6035279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521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453336"/>
          </a:xfrm>
        </p:spPr>
        <p:txBody>
          <a:bodyPr>
            <a:normAutofit/>
          </a:bodyPr>
          <a:lstStyle/>
          <a:p>
            <a:pPr lvl="0" algn="l" rtl="0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Encephalitis</a:t>
            </a:r>
            <a:r>
              <a:rPr lang="en-US" b="1" dirty="0">
                <a:solidFill>
                  <a:srgbClr val="FF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 an inflammation of the brain parenchyma </a:t>
            </a:r>
          </a:p>
          <a:p>
            <a:pPr marL="0" lvl="0" indent="0" algn="l" rtl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Acute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Chronic </a:t>
            </a:r>
          </a:p>
          <a:p>
            <a:pPr lvl="0" algn="l" rtl="0">
              <a:buNone/>
              <a:defRPr/>
            </a:pPr>
            <a:endParaRPr lang="en-US" sz="10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Localized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Generalized </a:t>
            </a: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 ( Parenchyma : Encephalitis , Meninges : Meningitis , Both :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meningoencephalitis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)</a:t>
            </a:r>
          </a:p>
          <a:p>
            <a:pPr lvl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Non – Infectious Vs 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Infectious</a:t>
            </a:r>
          </a:p>
          <a:p>
            <a:pPr lvl="0" algn="l" rtl="0">
              <a:defRPr/>
            </a:pPr>
            <a:r>
              <a:rPr lang="en-US" sz="2400" dirty="0" smtClean="0">
                <a:solidFill>
                  <a:srgbClr val="00B050"/>
                </a:solidFill>
                <a:latin typeface="Franklin Gothic Medium Cond" pitchFamily="34" charset="0"/>
              </a:rPr>
              <a:t>Non – infectious encephalitis called encephalopathy as </a:t>
            </a:r>
            <a:endParaRPr lang="en-US" sz="2400" dirty="0">
              <a:solidFill>
                <a:srgbClr val="00B050"/>
              </a:solidFill>
              <a:latin typeface="Franklin Gothic Medium Cond" pitchFamily="34" charset="0"/>
            </a:endParaRP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Reye 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syndrome( </a:t>
            </a:r>
            <a:r>
              <a:rPr lang="en-US" sz="2400" dirty="0" smtClean="0">
                <a:solidFill>
                  <a:srgbClr val="00B050"/>
                </a:solidFill>
                <a:latin typeface="Franklin Gothic Medium Cond" pitchFamily="34" charset="0"/>
              </a:rPr>
              <a:t>hepatic encephalopathy 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), hypoglycemia </a:t>
            </a:r>
            <a:r>
              <a:rPr lang="en-US" sz="2400" dirty="0" smtClean="0">
                <a:solidFill>
                  <a:srgbClr val="00B050"/>
                </a:solidFill>
                <a:latin typeface="Franklin Gothic Medium Cond" pitchFamily="34" charset="0"/>
              </a:rPr>
              <a:t>encephalopathy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 , 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collagen vascular disorders, drugs, </a:t>
            </a:r>
            <a:r>
              <a:rPr lang="en-US" sz="2400" dirty="0" smtClean="0">
                <a:solidFill>
                  <a:prstClr val="black"/>
                </a:solidFill>
                <a:latin typeface="Franklin Gothic Medium Cond" pitchFamily="34" charset="0"/>
              </a:rPr>
              <a:t>hypertension , 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and malignancies ) </a:t>
            </a:r>
          </a:p>
          <a:p>
            <a:pPr marL="514350" lvl="0" indent="-51435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Viral , Bacterial , Fungal ,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Ricketssial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,  Parasitic ) </a:t>
            </a:r>
          </a:p>
          <a:p>
            <a:pPr lvl="0" algn="l" rtl="0"/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36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796529" y="53498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>
                <a:solidFill>
                  <a:srgbClr val="FF0000"/>
                </a:solidFill>
              </a:rPr>
              <a:t>CT/MRI </a:t>
            </a:r>
            <a:r>
              <a:rPr lang="en-US" dirty="0"/>
              <a:t>  variable cortical atrophy and ventricular enlargement or     multifocal lesion in white matter.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8593B4F-5363-4E40-8843-76A0679444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6" name="Picture 3" descr="C:\Users\LOLYANA\Desktop\300px-Bonthius1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6" y="1616078"/>
            <a:ext cx="6740129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1759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797719" y="1319213"/>
            <a:ext cx="7696200" cy="4976812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9800" dirty="0"/>
              <a:t>combination of  </a:t>
            </a:r>
            <a:r>
              <a:rPr lang="en-US" sz="9800" b="1" dirty="0" err="1">
                <a:solidFill>
                  <a:srgbClr val="002060"/>
                </a:solidFill>
              </a:rPr>
              <a:t>inosine</a:t>
            </a:r>
            <a:r>
              <a:rPr lang="en-US" sz="9800" b="1" dirty="0">
                <a:solidFill>
                  <a:srgbClr val="002060"/>
                </a:solidFill>
              </a:rPr>
              <a:t> </a:t>
            </a:r>
            <a:r>
              <a:rPr lang="en-US" sz="9800" b="1" dirty="0" err="1">
                <a:solidFill>
                  <a:srgbClr val="002060"/>
                </a:solidFill>
              </a:rPr>
              <a:t>pranobex</a:t>
            </a:r>
            <a:r>
              <a:rPr lang="en-US" sz="9800" b="1" dirty="0">
                <a:solidFill>
                  <a:srgbClr val="002060"/>
                </a:solidFill>
              </a:rPr>
              <a:t>  </a:t>
            </a:r>
            <a:r>
              <a:rPr lang="en-US" sz="9800" dirty="0">
                <a:solidFill>
                  <a:schemeClr val="folHlink"/>
                </a:solidFill>
              </a:rPr>
              <a:t> </a:t>
            </a:r>
            <a:r>
              <a:rPr lang="en-US" sz="9800" dirty="0"/>
              <a:t>100 mg\kg\24hrs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9800" dirty="0"/>
              <a:t>and </a:t>
            </a:r>
            <a:r>
              <a:rPr lang="en-US" sz="9800" b="1" dirty="0">
                <a:solidFill>
                  <a:srgbClr val="002060"/>
                </a:solidFill>
              </a:rPr>
              <a:t>interferon</a:t>
            </a:r>
            <a:r>
              <a:rPr lang="en-US" sz="98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9800" dirty="0"/>
              <a:t>May prolong survival and may produce clinical  improvement in degree of disability.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44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400" b="1" u="sng" dirty="0">
                <a:solidFill>
                  <a:schemeClr val="tx2"/>
                </a:solidFill>
              </a:rPr>
              <a:t>Prevention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400" dirty="0"/>
              <a:t> </a:t>
            </a:r>
            <a:r>
              <a:rPr lang="en-US" sz="9800" b="1" dirty="0">
                <a:solidFill>
                  <a:srgbClr val="FF0000"/>
                </a:solidFill>
              </a:rPr>
              <a:t>measles vaccination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800" dirty="0"/>
              <a:t>Death usually occurs within 3 years</a:t>
            </a:r>
            <a:endParaRPr lang="ar-JO" sz="9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44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90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E8C0E6DF-AF50-4556-B482-EF4E17A6C5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0" name="مربع نص 3"/>
          <p:cNvSpPr txBox="1">
            <a:spLocks noChangeArrowheads="1"/>
          </p:cNvSpPr>
          <p:nvPr/>
        </p:nvSpPr>
        <p:spPr bwMode="auto">
          <a:xfrm>
            <a:off x="976313" y="474666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u="sng">
                <a:solidFill>
                  <a:srgbClr val="44546A"/>
                </a:solidFill>
                <a:latin typeface="Calibri" pitchFamily="34" charset="0"/>
              </a:rPr>
              <a:t>Treatment</a:t>
            </a:r>
            <a:r>
              <a:rPr lang="en-US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20584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8030A233-3AEA-4330-AB36-0E23CDE3F3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3" name="مربع نص 3"/>
          <p:cNvSpPr txBox="1">
            <a:spLocks noChangeArrowheads="1"/>
          </p:cNvSpPr>
          <p:nvPr/>
        </p:nvSpPr>
        <p:spPr bwMode="auto">
          <a:xfrm>
            <a:off x="946547" y="1701802"/>
            <a:ext cx="738068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u="sng">
                <a:solidFill>
                  <a:srgbClr val="44546A"/>
                </a:solidFill>
                <a:latin typeface="Calibri" pitchFamily="34" charset="0"/>
              </a:rPr>
              <a:t>Acute disseminated encephalomyelitis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u="sng">
                <a:solidFill>
                  <a:srgbClr val="44546A"/>
                </a:solidFill>
                <a:latin typeface="Calibri" pitchFamily="34" charset="0"/>
              </a:rPr>
              <a:t>ADEM </a:t>
            </a:r>
            <a:r>
              <a:rPr lang="en-US" sz="440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431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638175" y="1041400"/>
            <a:ext cx="7886700" cy="4745038"/>
          </a:xfrm>
        </p:spPr>
        <p:txBody>
          <a:bodyPr/>
          <a:lstStyle/>
          <a:p>
            <a:r>
              <a:rPr lang="en-US" dirty="0"/>
              <a:t>ADEM is a rare kind </a:t>
            </a:r>
            <a:r>
              <a:rPr lang="en-US" b="1" dirty="0" err="1">
                <a:solidFill>
                  <a:srgbClr val="FF0000"/>
                </a:solidFill>
              </a:rPr>
              <a:t>monophasic</a:t>
            </a:r>
            <a:r>
              <a:rPr lang="en-US" dirty="0"/>
              <a:t> , </a:t>
            </a:r>
            <a:r>
              <a:rPr lang="en-US" b="1" dirty="0">
                <a:solidFill>
                  <a:srgbClr val="FF0000"/>
                </a:solidFill>
              </a:rPr>
              <a:t>inflammatory</a:t>
            </a:r>
            <a:r>
              <a:rPr lang="en-US" dirty="0"/>
              <a:t>  , </a:t>
            </a:r>
            <a:r>
              <a:rPr lang="en-US" b="1" dirty="0" err="1">
                <a:solidFill>
                  <a:srgbClr val="FF0000"/>
                </a:solidFill>
              </a:rPr>
              <a:t>demylenating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disease that affect the </a:t>
            </a:r>
            <a:r>
              <a:rPr lang="en-US" dirty="0">
                <a:solidFill>
                  <a:srgbClr val="FF0000"/>
                </a:solidFill>
              </a:rPr>
              <a:t>entire</a:t>
            </a:r>
            <a:r>
              <a:rPr lang="en-US" dirty="0"/>
              <a:t> </a:t>
            </a:r>
            <a:r>
              <a:rPr lang="en-US" dirty="0" smtClean="0"/>
              <a:t>CNS </a:t>
            </a:r>
            <a:r>
              <a:rPr lang="en-US" dirty="0" smtClean="0">
                <a:solidFill>
                  <a:srgbClr val="00B050"/>
                </a:solidFill>
              </a:rPr>
              <a:t>( brain and spin ) (there are UMNL and LMNL )</a:t>
            </a:r>
            <a:r>
              <a:rPr lang="en-US" dirty="0" smtClean="0"/>
              <a:t> </a:t>
            </a:r>
            <a:r>
              <a:rPr lang="en-US" dirty="0"/>
              <a:t>. Most often, </a:t>
            </a:r>
            <a:r>
              <a:rPr lang="en-US" dirty="0">
                <a:solidFill>
                  <a:schemeClr val="accent1"/>
                </a:solidFill>
              </a:rPr>
              <a:t>children under age 10 will get it.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r>
              <a:rPr lang="en-US" dirty="0"/>
              <a:t>ADEM seems to be an </a:t>
            </a:r>
            <a:r>
              <a:rPr lang="en-US" b="1" dirty="0">
                <a:hlinkClick r:id="rId2"/>
              </a:rPr>
              <a:t>autoimmune disease</a:t>
            </a:r>
            <a:r>
              <a:rPr lang="en-US" dirty="0"/>
              <a:t>. 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6609EFEE-49D4-4642-95CD-87B9FB7FFC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929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628650" y="1173166"/>
            <a:ext cx="7886700" cy="4351337"/>
          </a:xfrm>
        </p:spPr>
        <p:txBody>
          <a:bodyPr/>
          <a:lstStyle/>
          <a:p>
            <a:r>
              <a:rPr lang="en-US" dirty="0"/>
              <a:t>Experts don't know exactly what triggers it, but it could be an overreaction to an infection. Its usually occurs a week or two after infection (bacterial or viral )</a:t>
            </a:r>
          </a:p>
          <a:p>
            <a:r>
              <a:rPr lang="en-US" dirty="0"/>
              <a:t>ADEM sometimes follows an immunization, particularly certain rabies shots and the </a:t>
            </a:r>
            <a:r>
              <a:rPr lang="en-US" dirty="0">
                <a:hlinkClick r:id="rId2"/>
              </a:rPr>
              <a:t>vaccine</a:t>
            </a:r>
            <a:r>
              <a:rPr lang="en-US" dirty="0"/>
              <a:t> for </a:t>
            </a:r>
            <a:r>
              <a:rPr lang="en-US" dirty="0">
                <a:hlinkClick r:id="rId3"/>
              </a:rPr>
              <a:t>measles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mumps</a:t>
            </a:r>
            <a:r>
              <a:rPr lang="en-US" dirty="0"/>
              <a:t>, and </a:t>
            </a:r>
            <a:r>
              <a:rPr lang="en-US" dirty="0">
                <a:hlinkClick r:id="rId4"/>
              </a:rPr>
              <a:t>rubella</a:t>
            </a:r>
            <a:r>
              <a:rPr lang="en-US" dirty="0"/>
              <a:t>. No direct connection has been made though.</a:t>
            </a:r>
          </a:p>
          <a:p>
            <a:r>
              <a:rPr lang="en-US" dirty="0"/>
              <a:t>Other times, nothing out of the ordinary happens before symptoms appear.</a:t>
            </a:r>
          </a:p>
          <a:p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09515CF1-E817-436F-BE59-6DE916BC6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872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647700" y="898525"/>
            <a:ext cx="7886700" cy="4351338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</a:rPr>
              <a:t>Symptoms</a:t>
            </a:r>
          </a:p>
          <a:p>
            <a:r>
              <a:rPr lang="en-US" b="1"/>
              <a:t>Fever</a:t>
            </a:r>
          </a:p>
          <a:p>
            <a:r>
              <a:rPr lang="en-US" b="1"/>
              <a:t>headache</a:t>
            </a:r>
          </a:p>
          <a:p>
            <a:r>
              <a:rPr lang="en-US" b="1"/>
              <a:t>Sleepiness</a:t>
            </a:r>
          </a:p>
          <a:p>
            <a:r>
              <a:rPr lang="en-US" b="1"/>
              <a:t>Behavior changes such as fussiness or confusion</a:t>
            </a:r>
          </a:p>
          <a:p>
            <a:r>
              <a:rPr lang="en-US" b="1"/>
              <a:t>Nausea and vomiting</a:t>
            </a:r>
          </a:p>
          <a:p>
            <a:r>
              <a:rPr lang="en-US" b="1"/>
              <a:t>seizure</a:t>
            </a:r>
          </a:p>
          <a:p>
            <a:r>
              <a:rPr lang="en-US" b="1"/>
              <a:t>coma </a:t>
            </a:r>
          </a:p>
          <a:p>
            <a:endParaRPr lang="en-US" b="1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958572C0-FB1C-4271-8035-93EF8AFF9C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786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726283" y="963616"/>
            <a:ext cx="8042672" cy="5019675"/>
          </a:xfrm>
        </p:spPr>
        <p:txBody>
          <a:bodyPr/>
          <a:lstStyle/>
          <a:p>
            <a:r>
              <a:rPr lang="en-US" b="1"/>
              <a:t>Diagnosis and Tests</a:t>
            </a:r>
          </a:p>
          <a:p>
            <a:r>
              <a:rPr lang="en-US" b="1"/>
              <a:t>MRI </a:t>
            </a:r>
          </a:p>
          <a:p>
            <a:r>
              <a:rPr lang="en-US" b="1"/>
              <a:t>Lumber puncture </a:t>
            </a:r>
            <a:r>
              <a:rPr lang="en-US" sz="2400"/>
              <a:t>(marked polymorphonuclear pleocytosis  , moderately elevated protein and normal glucose )</a:t>
            </a:r>
          </a:p>
          <a:p>
            <a:pPr>
              <a:buFont typeface="Arial" pitchFamily="34" charset="0"/>
              <a:buNone/>
            </a:pPr>
            <a:endParaRPr lang="en-US" b="1"/>
          </a:p>
          <a:p>
            <a:r>
              <a:rPr lang="en-US"/>
              <a:t>The condition has a lot in common with </a:t>
            </a:r>
            <a:r>
              <a:rPr lang="en-US" b="1">
                <a:hlinkClick r:id="rId2"/>
              </a:rPr>
              <a:t>multiple sclerosis</a:t>
            </a:r>
            <a:r>
              <a:rPr lang="en-US" b="1"/>
              <a:t> </a:t>
            </a:r>
            <a:r>
              <a:rPr lang="en-US"/>
              <a:t>and other diseases that damage myelin. They share some symptoms, like muscle weakness, numbness, loss of vision, and loss of balance.</a:t>
            </a:r>
          </a:p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F5DA0E50-32D1-4561-BA99-C26C82C422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924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jazil\Desktop\inhj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000531" cy="4357722"/>
          </a:xfrm>
          <a:prstGeom prst="rect">
            <a:avLst/>
          </a:prstGeom>
          <a:noFill/>
        </p:spPr>
      </p:pic>
      <p:pic>
        <p:nvPicPr>
          <p:cNvPr id="1027" name="Picture 3" descr="C:\Users\Dr.jazil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786214" cy="4728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9369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936F5B01-9A82-4508-88B1-6456DD5DA9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3"/>
          <a:ext cx="9144000" cy="685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2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ADEM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AGE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&lt;10</a:t>
                      </a:r>
                      <a:r>
                        <a:rPr lang="en-US" sz="1800" b="1" baseline="0" dirty="0"/>
                        <a:t> years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&gt;10 years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Encephalopathy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Present 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absent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Prognosis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is rapid and often</a:t>
                      </a:r>
                      <a:r>
                        <a:rPr lang="en-US" sz="1800" b="1" baseline="0" dirty="0"/>
                        <a:t> complete </a:t>
                      </a:r>
                      <a:endParaRPr lang="en-US" sz="1800" b="1" dirty="0"/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variable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ON(optic neuritis)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bilateral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unilateral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6409">
                <a:tc>
                  <a:txBody>
                    <a:bodyPr/>
                    <a:lstStyle/>
                    <a:p>
                      <a:r>
                        <a:rPr lang="en-US" sz="1800" b="1" dirty="0"/>
                        <a:t>MRI lesion 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Cortical and deep grey matter lesions (diffuse</a:t>
                      </a:r>
                      <a:r>
                        <a:rPr lang="en-US" sz="1800" b="1" baseline="0" dirty="0"/>
                        <a:t> bilateral symmetrical lesion 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Periventicular</a:t>
                      </a:r>
                      <a:r>
                        <a:rPr lang="en-US" sz="1800" b="1" dirty="0"/>
                        <a:t> </a:t>
                      </a:r>
                      <a:r>
                        <a:rPr lang="ar-SA" sz="1800" b="1" dirty="0"/>
                        <a:t>/</a:t>
                      </a:r>
                      <a:r>
                        <a:rPr lang="en-US" sz="1800" b="1" dirty="0" err="1"/>
                        <a:t>callosal</a:t>
                      </a:r>
                      <a:r>
                        <a:rPr lang="en-US" sz="1800" b="1" baseline="0" dirty="0"/>
                        <a:t> lesion (black holes 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CSF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lymphocytosis</a:t>
                      </a:r>
                      <a:endParaRPr lang="en-US" sz="1800" b="1" i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Intrathecal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IgG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6603">
                <a:tc>
                  <a:txBody>
                    <a:bodyPr/>
                    <a:lstStyle/>
                    <a:p>
                      <a:r>
                        <a:rPr lang="en-US" sz="1800" b="1" dirty="0"/>
                        <a:t>Follow-up</a:t>
                      </a:r>
                      <a:r>
                        <a:rPr lang="en-US" sz="1800" b="1" baseline="0" dirty="0"/>
                        <a:t> MRI</a:t>
                      </a:r>
                    </a:p>
                    <a:p>
                      <a:endParaRPr lang="en-US" sz="1800" b="1" baseline="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new lesion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lesion </a:t>
                      </a:r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( episode)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8528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1325563"/>
          </a:xfrm>
        </p:spPr>
        <p:txBody>
          <a:bodyPr/>
          <a:lstStyle/>
          <a:p>
            <a:r>
              <a:rPr lang="en-US" sz="5400" b="1" u="sng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1156098" y="1485901"/>
            <a:ext cx="6967538" cy="4539704"/>
          </a:xfrm>
        </p:spPr>
        <p:txBody>
          <a:bodyPr>
            <a:spAutoFit/>
          </a:bodyPr>
          <a:lstStyle/>
          <a:p>
            <a:r>
              <a:rPr lang="en-US" sz="2400" dirty="0"/>
              <a:t>The goal is to get the inflammation down quickly and stop the immune system attack. This will likely take a week or two in the hospital.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High doses </a:t>
            </a:r>
            <a:r>
              <a:rPr lang="en-US" sz="2400" dirty="0"/>
              <a:t>of a powerful </a:t>
            </a:r>
            <a:r>
              <a:rPr lang="en-US" sz="2400" b="1" dirty="0">
                <a:solidFill>
                  <a:srgbClr val="FF0000"/>
                </a:solidFill>
              </a:rPr>
              <a:t>IV </a:t>
            </a:r>
            <a:r>
              <a:rPr lang="en-US" sz="2400" b="1" dirty="0" smtClean="0">
                <a:solidFill>
                  <a:srgbClr val="FF0000"/>
                </a:solidFill>
              </a:rPr>
              <a:t>corticosteroid(</a:t>
            </a:r>
            <a:r>
              <a:rPr lang="en-US" sz="2400" b="1" dirty="0" err="1" smtClean="0">
                <a:solidFill>
                  <a:srgbClr val="00B050"/>
                </a:solidFill>
              </a:rPr>
              <a:t>methylprednisolone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dirty="0"/>
              <a:t>for a few days. They'll continue to take a steroid (as a pill or a liquid) for several weeks.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plasmapheresis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( if there are no response to corticosteroid and IVIG)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IVIG</a:t>
            </a:r>
          </a:p>
        </p:txBody>
      </p:sp>
    </p:spTree>
    <p:extLst>
      <p:ext uri="{BB962C8B-B14F-4D97-AF65-F5344CB8AC3E}">
        <p14:creationId xmlns="" xmlns:p14="http://schemas.microsoft.com/office/powerpoint/2010/main" val="355997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Franklin Gothic Medium Cond" pitchFamily="34" charset="0"/>
              </a:rPr>
              <a:t>Viral Encephalitis</a:t>
            </a:r>
            <a:endParaRPr lang="en-US" sz="72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3808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27CC5E-3BBE-4949-B107-3F1F929E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71BCA0-A438-4167-9181-8B19ADA2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="" xmlns:p14="http://schemas.microsoft.com/office/powerpoint/2010/main" val="2196821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643182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JO" b="1" dirty="0" smtClean="0"/>
              <a:t/>
            </a:r>
            <a:br>
              <a:rPr lang="ar-JO" b="1" dirty="0" smtClean="0"/>
            </a:br>
            <a:r>
              <a:rPr lang="en-US" b="1" dirty="0" smtClean="0"/>
              <a:t>Pediatric Autoimmune </a:t>
            </a:r>
            <a:br>
              <a:rPr lang="en-US" b="1" dirty="0" smtClean="0"/>
            </a:br>
            <a:r>
              <a:rPr lang="en-US" b="1" dirty="0" smtClean="0"/>
              <a:t>Encephalitis</a:t>
            </a:r>
            <a:br>
              <a:rPr lang="en-US" b="1" dirty="0" smtClean="0"/>
            </a:br>
            <a:r>
              <a:rPr lang="en-US" b="1" dirty="0" smtClean="0"/>
              <a:t> (antibody mediated)</a:t>
            </a:r>
            <a:br>
              <a:rPr lang="en-US" b="1" dirty="0" smtClean="0"/>
            </a:br>
            <a:r>
              <a:rPr lang="en-US" b="1" dirty="0" smtClean="0"/>
              <a:t>Anti-NMDA-receptor encephalitis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b="1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7241F9DB-6745-4F63-9BAA-CCA463168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5c964aa94e1af8b20cdfc7ba60577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357694"/>
            <a:ext cx="3048008" cy="2333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749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1" y="714356"/>
            <a:ext cx="8643998" cy="5286412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Autoimmune encephalitis </a:t>
            </a:r>
            <a:r>
              <a:rPr lang="en-US" dirty="0"/>
              <a:t>is a diverse group of </a:t>
            </a:r>
            <a:r>
              <a:rPr lang="en-US" dirty="0" err="1">
                <a:solidFill>
                  <a:srgbClr val="FF0000"/>
                </a:solidFill>
              </a:rPr>
              <a:t>neuro</a:t>
            </a:r>
            <a:r>
              <a:rPr lang="en-US" dirty="0">
                <a:solidFill>
                  <a:srgbClr val="FF0000"/>
                </a:solidFill>
              </a:rPr>
              <a:t>-psychiatric</a:t>
            </a:r>
            <a:r>
              <a:rPr lang="en-US" dirty="0"/>
              <a:t> disorders recognized </a:t>
            </a:r>
            <a:r>
              <a:rPr lang="en-US" dirty="0" smtClean="0">
                <a:solidFill>
                  <a:srgbClr val="FF0000"/>
                </a:solidFill>
              </a:rPr>
              <a:t>recently  </a:t>
            </a:r>
            <a:r>
              <a:rPr lang="en-US" b="1" u="sng" dirty="0" smtClean="0">
                <a:solidFill>
                  <a:srgbClr val="7030A0"/>
                </a:solidFill>
              </a:rPr>
              <a:t>In </a:t>
            </a:r>
            <a:r>
              <a:rPr lang="en-US" b="1" u="sng" dirty="0">
                <a:solidFill>
                  <a:srgbClr val="7030A0"/>
                </a:solidFill>
              </a:rPr>
              <a:t>2007</a:t>
            </a:r>
            <a:r>
              <a:rPr lang="en-US" dirty="0">
                <a:solidFill>
                  <a:srgbClr val="7030A0"/>
                </a:solidFill>
              </a:rPr>
              <a:t> .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autoimmune </a:t>
            </a:r>
            <a:r>
              <a:rPr lang="en-US" dirty="0"/>
              <a:t>process may be </a:t>
            </a:r>
            <a:r>
              <a:rPr lang="en-US" dirty="0">
                <a:solidFill>
                  <a:srgbClr val="FF0000"/>
                </a:solidFill>
              </a:rPr>
              <a:t>triggered by an infection, vaccine, or occult neoplasm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Neuropsychiatric symptoms </a:t>
            </a:r>
            <a:r>
              <a:rPr lang="en-US" dirty="0"/>
              <a:t>are very common in autoimmune encephalopathy; as a result, affected children may be initially present to psychiatrists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it is part of </a:t>
            </a:r>
            <a:r>
              <a:rPr lang="en-US" dirty="0" err="1" smtClean="0"/>
              <a:t>Paraneoplast</a:t>
            </a:r>
            <a:r>
              <a:rPr lang="en-US" dirty="0" smtClean="0"/>
              <a:t>  syndromes ( ovarian </a:t>
            </a:r>
            <a:r>
              <a:rPr lang="en-US" dirty="0" err="1" smtClean="0"/>
              <a:t>teratoma</a:t>
            </a:r>
            <a:r>
              <a:rPr lang="en-US" dirty="0" smtClean="0"/>
              <a:t> )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04747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57166"/>
            <a:ext cx="4686304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 ‎</a:t>
            </a:r>
            <a:r>
              <a:rPr lang="en-US" b="1" u="sng" dirty="0">
                <a:solidFill>
                  <a:srgbClr val="FF0000"/>
                </a:solidFill>
                <a:hlinkClick r:id="rId3"/>
              </a:rPr>
              <a:t>Susannah </a:t>
            </a:r>
            <a:r>
              <a:rPr lang="en-US" b="1" u="sng" dirty="0" err="1">
                <a:solidFill>
                  <a:srgbClr val="FF0000"/>
                </a:solidFill>
                <a:hlinkClick r:id="rId3"/>
              </a:rPr>
              <a:t>Cahalan</a:t>
            </a:r>
            <a:endParaRPr lang="ar-JO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brai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4" y="1857367"/>
            <a:ext cx="4357718" cy="3000394"/>
          </a:xfrm>
        </p:spPr>
      </p:pic>
      <p:pic>
        <p:nvPicPr>
          <p:cNvPr id="5" name="صورة 4" descr="24515033._SX54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3929066"/>
            <a:ext cx="4000528" cy="1571636"/>
          </a:xfrm>
          <a:prstGeom prst="rect">
            <a:avLst/>
          </a:prstGeom>
        </p:spPr>
      </p:pic>
      <p:pic>
        <p:nvPicPr>
          <p:cNvPr id="6" name="صورة 5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000108"/>
            <a:ext cx="4429124" cy="2857502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285720" y="5500702"/>
            <a:ext cx="8572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3200" dirty="0" smtClean="0">
                <a:hlinkClick r:id="rId7"/>
              </a:rPr>
              <a:t>https://www.youtube.com/watch?v=3K0iOBnoARk</a:t>
            </a:r>
            <a:endParaRPr lang="ar-JO" sz="3200" dirty="0"/>
          </a:p>
        </p:txBody>
      </p:sp>
    </p:spTree>
    <p:extLst>
      <p:ext uri="{BB962C8B-B14F-4D97-AF65-F5344CB8AC3E}">
        <p14:creationId xmlns="" xmlns:p14="http://schemas.microsoft.com/office/powerpoint/2010/main" val="33309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35798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Pathogenesis</a:t>
            </a:r>
            <a:r>
              <a:rPr lang="en-US" dirty="0"/>
              <a:t> is likely to be mediated by antibodies (Abs) to CNS proteins. </a:t>
            </a:r>
            <a:r>
              <a:rPr lang="en-US" dirty="0">
                <a:solidFill>
                  <a:srgbClr val="FF0000"/>
                </a:solidFill>
              </a:rPr>
              <a:t>The Abs are directed against membrane receptors and ion channel</a:t>
            </a:r>
            <a:r>
              <a:rPr lang="en-US" dirty="0"/>
              <a:t>-associated proteins that are expressed on the surface of neurons in the CNS, Several antibodies have been demonstrated to be associated with </a:t>
            </a:r>
            <a:r>
              <a:rPr lang="en-US" dirty="0" err="1"/>
              <a:t>paraneoplastic</a:t>
            </a:r>
            <a:r>
              <a:rPr lang="en-US" dirty="0"/>
              <a:t> and </a:t>
            </a:r>
            <a:r>
              <a:rPr lang="en-US" dirty="0" err="1"/>
              <a:t>nonparaneoplastic</a:t>
            </a:r>
            <a:r>
              <a:rPr lang="en-US" dirty="0"/>
              <a:t> neurological syndromes  divided into three groups:</a:t>
            </a:r>
          </a:p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(1) antibodies to intracellular antigens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 (2) to cell-surface antigens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 (3) to extracellular synaptic antigens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1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71482"/>
            <a:ext cx="8472518" cy="555468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Autoimmune antibodies associated neurological syndromes: </a:t>
            </a:r>
          </a:p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1	</a:t>
            </a:r>
            <a:r>
              <a:rPr lang="en-US" b="1" dirty="0">
                <a:solidFill>
                  <a:srgbClr val="FF0000"/>
                </a:solidFill>
              </a:rPr>
              <a:t>N-Methyl D-</a:t>
            </a:r>
            <a:r>
              <a:rPr lang="en-US" b="1" dirty="0" err="1">
                <a:solidFill>
                  <a:srgbClr val="FF0000"/>
                </a:solidFill>
              </a:rPr>
              <a:t>aspartate</a:t>
            </a:r>
            <a:r>
              <a:rPr lang="en-US" b="1" dirty="0">
                <a:solidFill>
                  <a:srgbClr val="FF0000"/>
                </a:solidFill>
              </a:rPr>
              <a:t> receptor </a:t>
            </a:r>
            <a:r>
              <a:rPr lang="en-US" dirty="0">
                <a:solidFill>
                  <a:srgbClr val="FF0000"/>
                </a:solidFill>
              </a:rPr>
              <a:t>(NMDAR, NR1, NR2)</a:t>
            </a:r>
          </a:p>
          <a:p>
            <a:pPr algn="l" rtl="0">
              <a:buNone/>
            </a:pPr>
            <a:r>
              <a:rPr lang="en-US" dirty="0"/>
              <a:t>2	Voltage-gated potassium channel antibody syndromes</a:t>
            </a:r>
          </a:p>
          <a:p>
            <a:pPr algn="l" rtl="0">
              <a:buNone/>
            </a:pPr>
            <a:r>
              <a:rPr lang="en-US" dirty="0"/>
              <a:t>3	AMPAR (GluR1, GluR2) antibody syndrome</a:t>
            </a:r>
          </a:p>
          <a:p>
            <a:pPr algn="l" rtl="0">
              <a:buNone/>
            </a:pPr>
            <a:r>
              <a:rPr lang="en-US" dirty="0"/>
              <a:t>4	</a:t>
            </a:r>
            <a:r>
              <a:rPr lang="en-US" dirty="0" err="1"/>
              <a:t>Glycine</a:t>
            </a:r>
            <a:r>
              <a:rPr lang="en-US" dirty="0"/>
              <a:t> receptor antibody syndrome</a:t>
            </a:r>
          </a:p>
          <a:p>
            <a:pPr algn="l" rtl="0">
              <a:buNone/>
            </a:pPr>
            <a:r>
              <a:rPr lang="en-US" dirty="0"/>
              <a:t>5	Dopamine 2 receptor antibody syndrome (D2RA)</a:t>
            </a:r>
          </a:p>
          <a:p>
            <a:pPr algn="l" rtl="0">
              <a:buNone/>
            </a:pPr>
            <a:r>
              <a:rPr lang="en-US" dirty="0"/>
              <a:t>6	GABA receptor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>
              <a:buNone/>
            </a:pPr>
            <a:r>
              <a:rPr lang="en-US" dirty="0"/>
              <a:t>7	</a:t>
            </a:r>
            <a:r>
              <a:rPr lang="en-US" dirty="0" err="1"/>
              <a:t>Metabotropic</a:t>
            </a:r>
            <a:r>
              <a:rPr lang="en-US" dirty="0"/>
              <a:t> glutamate receptor antibody syndrome</a:t>
            </a:r>
          </a:p>
          <a:p>
            <a:pPr algn="l" rtl="0">
              <a:buNone/>
            </a:pPr>
            <a:r>
              <a:rPr lang="en-US" dirty="0"/>
              <a:t>8	IgLON5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/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6786578" y="2285992"/>
            <a:ext cx="1571636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بس اول واحد مهم ,,الباقي لا 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333018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30"/>
            <a:ext cx="8472518" cy="5840435"/>
          </a:xfr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More than 90% of patients develop at least 3 of the following groups of symptoms within 1 month of disease onset: psychiatric features, memory disturbance, speech disorder, seizures, </a:t>
            </a:r>
            <a:r>
              <a:rPr lang="en-US" dirty="0" err="1"/>
              <a:t>dyskinesias</a:t>
            </a:r>
            <a:r>
              <a:rPr lang="en-US" dirty="0"/>
              <a:t>, decreased level of consciousness, autonomic instability, or hypoventilation.</a:t>
            </a:r>
          </a:p>
          <a:p>
            <a:pPr algn="l" rtl="0"/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the most common presenting symptoms in children </a:t>
            </a:r>
            <a:r>
              <a:rPr lang="en-US" u="sng" dirty="0">
                <a:solidFill>
                  <a:srgbClr val="FF0000"/>
                </a:solidFill>
              </a:rPr>
              <a:t>under the age of 12 years</a:t>
            </a:r>
            <a:r>
              <a:rPr lang="en-US" dirty="0">
                <a:solidFill>
                  <a:srgbClr val="FF0000"/>
                </a:solidFill>
              </a:rPr>
              <a:t> were abnormal behavior, seizures, and movement disorders.</a:t>
            </a:r>
          </a:p>
          <a:p>
            <a:pPr algn="l" rtl="0"/>
            <a:r>
              <a:rPr lang="en-US" dirty="0"/>
              <a:t>In pediatric ages, AE usually occurs in </a:t>
            </a:r>
            <a:r>
              <a:rPr lang="en-US" dirty="0">
                <a:solidFill>
                  <a:srgbClr val="FF0000"/>
                </a:solidFill>
              </a:rPr>
              <a:t>females</a:t>
            </a:r>
            <a:r>
              <a:rPr lang="en-US" dirty="0"/>
              <a:t>, as in adults, less probable with a cancer association (more common in adults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53069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85794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Anti-N-Methyl-D-aspartic acid encephalitis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571612"/>
            <a:ext cx="6357950" cy="504351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It is the most frequent and best characterized AE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Herpes simplex virus encephalitis (HSVE) is an important trigger</a:t>
            </a:r>
            <a:r>
              <a:rPr lang="en-US" dirty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Can be stimulated by an underlying tumor and the most frequently associated is ovarian </a:t>
            </a:r>
            <a:r>
              <a:rPr lang="en-US" dirty="0" err="1">
                <a:solidFill>
                  <a:srgbClr val="FF0000"/>
                </a:solidFill>
              </a:rPr>
              <a:t>teratoma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err="1"/>
              <a:t>Autoantibodies</a:t>
            </a:r>
            <a:r>
              <a:rPr lang="en-US" dirty="0"/>
              <a:t> of </a:t>
            </a:r>
            <a:r>
              <a:rPr lang="en-US" dirty="0" err="1"/>
              <a:t>IgG</a:t>
            </a:r>
            <a:r>
              <a:rPr lang="en-US" dirty="0"/>
              <a:t> subclass G1 bind the extracellular domain of the GluN1 subunits of the N-Methyl-D-aspartic acid receptor (NMDAR), with its internalization, resulting in the surface </a:t>
            </a:r>
            <a:r>
              <a:rPr lang="en-US" dirty="0" err="1"/>
              <a:t>underexpression</a:t>
            </a:r>
            <a:r>
              <a:rPr lang="en-US" dirty="0"/>
              <a:t>.</a:t>
            </a:r>
            <a:endParaRPr lang="ar-JO" dirty="0"/>
          </a:p>
        </p:txBody>
      </p:sp>
      <p:pic>
        <p:nvPicPr>
          <p:cNvPr id="4" name="صورة 3" descr="Activated_NMDA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71612"/>
            <a:ext cx="2428892" cy="4929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930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4757742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diagnose? 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600200"/>
            <a:ext cx="8929718" cy="5257800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Electroencephalogram (EEG) is </a:t>
            </a:r>
            <a:r>
              <a:rPr lang="en-US" dirty="0" err="1"/>
              <a:t>abnormal,showing</a:t>
            </a:r>
            <a:r>
              <a:rPr lang="en-US" dirty="0"/>
              <a:t> focal or diffuse slowing or </a:t>
            </a:r>
            <a:r>
              <a:rPr lang="en-US" dirty="0" err="1"/>
              <a:t>epileptiform</a:t>
            </a:r>
            <a:r>
              <a:rPr lang="en-US" dirty="0"/>
              <a:t> discharges (</a:t>
            </a:r>
            <a:r>
              <a:rPr lang="en-US" u="sng" dirty="0">
                <a:solidFill>
                  <a:srgbClr val="FF0000"/>
                </a:solidFill>
              </a:rPr>
              <a:t>extreme delta brush</a:t>
            </a:r>
            <a:r>
              <a:rPr lang="en-US" dirty="0"/>
              <a:t>) has been described in AE and may support the diagnosis</a:t>
            </a:r>
            <a:r>
              <a:rPr lang="en-US" dirty="0" smtClean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pic>
        <p:nvPicPr>
          <p:cNvPr id="4" name="صورة 3" descr="practneurol-2016-001380-F1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857628"/>
            <a:ext cx="7215238" cy="2643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100" y="2928934"/>
            <a:ext cx="5786478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EEG IS PART OF Diagnostic  of </a:t>
            </a:r>
            <a:r>
              <a:rPr lang="en-US" b="1" dirty="0" smtClean="0">
                <a:solidFill>
                  <a:schemeClr val="bg1"/>
                </a:solidFill>
              </a:rPr>
              <a:t>Autoimmune encephalitis </a:t>
            </a:r>
            <a:r>
              <a:rPr lang="en-US" dirty="0" smtClean="0"/>
              <a:t>and the finding is extreme delta brush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4151804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642894"/>
            <a:ext cx="8429716" cy="578650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Brain(MRI) </a:t>
            </a:r>
            <a:r>
              <a:rPr lang="en-US" dirty="0"/>
              <a:t>: demonstrate cortical or </a:t>
            </a:r>
            <a:r>
              <a:rPr lang="en-US" dirty="0" err="1"/>
              <a:t>subcortical</a:t>
            </a:r>
            <a:r>
              <a:rPr lang="en-US" dirty="0"/>
              <a:t>, basal ganglia, and </a:t>
            </a:r>
            <a:r>
              <a:rPr lang="en-US" dirty="0" err="1"/>
              <a:t>infratentorial</a:t>
            </a:r>
            <a:r>
              <a:rPr lang="en-US" dirty="0"/>
              <a:t> T2 </a:t>
            </a:r>
            <a:r>
              <a:rPr lang="en-US" dirty="0" err="1">
                <a:solidFill>
                  <a:srgbClr val="FF0000"/>
                </a:solidFill>
              </a:rPr>
              <a:t>hyperintensities</a:t>
            </a:r>
            <a:r>
              <a:rPr lang="en-US" dirty="0"/>
              <a:t> with or without transient </a:t>
            </a:r>
            <a:r>
              <a:rPr lang="en-US" dirty="0" err="1"/>
              <a:t>meningeal</a:t>
            </a:r>
            <a:r>
              <a:rPr lang="en-US" dirty="0"/>
              <a:t> enhancement.  </a:t>
            </a:r>
          </a:p>
          <a:p>
            <a:pPr algn="l" rtl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rgbClr val="FF0000"/>
                </a:solidFill>
              </a:rPr>
              <a:t>Pathogenic anti-NMDAR </a:t>
            </a:r>
            <a:r>
              <a:rPr lang="en-US" dirty="0" err="1">
                <a:solidFill>
                  <a:srgbClr val="FF0000"/>
                </a:solidFill>
              </a:rPr>
              <a:t>autoantibodies</a:t>
            </a:r>
            <a:r>
              <a:rPr lang="en-US" dirty="0"/>
              <a:t>: can be present both in serum and cerebrospinal fluid (CSF) = CSF more sensitive.</a:t>
            </a:r>
          </a:p>
          <a:p>
            <a:pPr algn="l" rtl="0">
              <a:buNone/>
            </a:pPr>
            <a:r>
              <a:rPr lang="en-US" dirty="0"/>
              <a:t>4. A </a:t>
            </a:r>
            <a:r>
              <a:rPr lang="en-US" dirty="0" err="1"/>
              <a:t>paraneoplastic</a:t>
            </a:r>
            <a:r>
              <a:rPr lang="en-US" dirty="0"/>
              <a:t> cause is much less probable in children so that testing for </a:t>
            </a:r>
            <a:r>
              <a:rPr lang="en-US" dirty="0" err="1"/>
              <a:t>onconeural</a:t>
            </a:r>
            <a:r>
              <a:rPr lang="en-US" dirty="0"/>
              <a:t> antibodies (e.g., </a:t>
            </a:r>
            <a:r>
              <a:rPr lang="en-US" dirty="0" err="1"/>
              <a:t>Hu</a:t>
            </a:r>
            <a:r>
              <a:rPr lang="en-US" dirty="0"/>
              <a:t> or Ma2) can be not strictly necessary at first instance.</a:t>
            </a:r>
          </a:p>
          <a:p>
            <a:pPr algn="l" rtl="0">
              <a:buNone/>
            </a:pPr>
            <a:r>
              <a:rPr lang="en-US" dirty="0"/>
              <a:t>5. Evaluation for malignancy should also ensue (</a:t>
            </a:r>
            <a:r>
              <a:rPr lang="en-US" dirty="0">
                <a:solidFill>
                  <a:srgbClr val="FF0000"/>
                </a:solidFill>
              </a:rPr>
              <a:t>chest and abdomen/pelvis imaging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  <a:r>
              <a:rPr lang="en-US" dirty="0" smtClean="0"/>
              <a:t> </a:t>
            </a:r>
            <a:r>
              <a:rPr lang="en-US" sz="1800" cap="none" dirty="0" smtClean="0">
                <a:solidFill>
                  <a:srgbClr val="00B050"/>
                </a:solidFill>
              </a:rPr>
              <a:t>Because it is  part from  </a:t>
            </a:r>
            <a:r>
              <a:rPr lang="en-US" sz="1800" cap="none" dirty="0" err="1" smtClean="0">
                <a:solidFill>
                  <a:srgbClr val="00B050"/>
                </a:solidFill>
              </a:rPr>
              <a:t>paraneoplastic</a:t>
            </a:r>
            <a:r>
              <a:rPr lang="en-US" sz="1800" cap="none" dirty="0" smtClean="0">
                <a:solidFill>
                  <a:srgbClr val="00B050"/>
                </a:solidFill>
              </a:rPr>
              <a:t> syndrome</a:t>
            </a:r>
          </a:p>
          <a:p>
            <a:pPr algn="l" rtl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 rtl="0">
              <a:buNone/>
            </a:pP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17798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60648"/>
            <a:ext cx="8496944" cy="6408712"/>
          </a:xfrm>
        </p:spPr>
        <p:txBody>
          <a:bodyPr>
            <a:normAutofit fontScale="77500" lnSpcReduction="20000"/>
          </a:bodyPr>
          <a:lstStyle/>
          <a:p>
            <a:pPr lvl="0" algn="l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Causes of acute viral encephalitis :</a:t>
            </a:r>
          </a:p>
          <a:p>
            <a:pPr lvl="0" algn="l" rtl="0">
              <a:buNone/>
              <a:defRPr/>
            </a:pPr>
            <a:endParaRPr lang="en-US" sz="1600" b="1" dirty="0">
              <a:solidFill>
                <a:srgbClr val="FF9999"/>
              </a:solidFill>
              <a:latin typeface="Franklin Gothic Heavy" pitchFamily="34" charset="0"/>
              <a:cs typeface="Arial" pitchFamily="34" charset="0"/>
            </a:endParaRPr>
          </a:p>
          <a:p>
            <a:pPr lvl="0" algn="l" rtl="0"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 </a:t>
            </a:r>
            <a:r>
              <a:rPr lang="en-US" sz="2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Arboviruses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  <a:r>
              <a:rPr lang="ar-JO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مش مهم </a:t>
            </a:r>
            <a:endParaRPr lang="en-US" sz="26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b="1" dirty="0">
                <a:solidFill>
                  <a:prstClr val="black"/>
                </a:solidFill>
                <a:latin typeface="Arial Rounded MT Bold" pitchFamily="34" charset="0"/>
              </a:rPr>
              <a:t>     </a:t>
            </a: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St. Louis encephalitis virus ( Birds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Lacrosse encephalitis virus (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Eastern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 Nile encephalitis virus (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Enteroviruses</a:t>
            </a:r>
            <a:endParaRPr lang="en-US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Herpesviruses 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  HSV, EBV, CMV,VZV 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  <a:r>
              <a:rPr lang="en-US" sz="2600" b="1" dirty="0" smtClean="0">
                <a:solidFill>
                  <a:srgbClr val="FF0000"/>
                </a:solidFill>
                <a:latin typeface="Arial Rounded MT Bold" pitchFamily="34" charset="0"/>
              </a:rPr>
              <a:t>     </a:t>
            </a:r>
            <a:endParaRPr lang="en-US" sz="26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dirty="0">
                <a:solidFill>
                  <a:srgbClr val="FF0000"/>
                </a:solidFill>
                <a:latin typeface="Arial Rounded MT Bold" pitchFamily="34" charset="0"/>
              </a:rPr>
              <a:t>  * 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HIV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Influenza viruses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Lymphocytic </a:t>
            </a:r>
            <a:r>
              <a:rPr lang="en-US" sz="2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choriomeningitis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Measles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Mumps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Rabies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Rubella virus</a:t>
            </a:r>
          </a:p>
          <a:p>
            <a:pPr algn="l" rtl="0"/>
            <a:endParaRPr lang="en-US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6446" y="2857496"/>
            <a:ext cx="285752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vaccine can  causes encephalitis as MMR </a:t>
            </a:r>
            <a:endParaRPr lang="ar-JO" dirty="0" smtClean="0"/>
          </a:p>
          <a:p>
            <a:pPr algn="ctr"/>
            <a:r>
              <a:rPr lang="en-US" dirty="0" smtClean="0"/>
              <a:t>Vaccine </a:t>
            </a:r>
          </a:p>
          <a:p>
            <a:pPr algn="ctr"/>
            <a:r>
              <a:rPr lang="en-US" dirty="0" smtClean="0"/>
              <a:t>But the rate of vaccine cause encephalitis 1000 fold less than the viral itself  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270331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428604"/>
            <a:ext cx="4572032" cy="600079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Traumas, CNS infection, CNS </a:t>
            </a:r>
            <a:r>
              <a:rPr lang="en-US" dirty="0" err="1"/>
              <a:t>vasculitis</a:t>
            </a:r>
            <a:r>
              <a:rPr lang="en-US" dirty="0"/>
              <a:t>, CNS malignancies, toxic/drug ingestion, </a:t>
            </a:r>
            <a:r>
              <a:rPr lang="en-US" dirty="0" err="1"/>
              <a:t>nonconvulsive</a:t>
            </a:r>
            <a:r>
              <a:rPr lang="en-US" dirty="0"/>
              <a:t> status </a:t>
            </a:r>
            <a:r>
              <a:rPr lang="en-US" dirty="0" err="1"/>
              <a:t>epilepticus</a:t>
            </a:r>
            <a:r>
              <a:rPr lang="en-US" dirty="0"/>
              <a:t>, inborn errors of metabolism, and psychiatric conditions are differential diagnosis and must to be excluded while confirmatory autoantibody tests are being processed.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000628" y="1142984"/>
            <a:ext cx="36433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prstClr val="black"/>
                </a:solidFill>
              </a:rPr>
              <a:t> In AE, CSF may be normal or abnormal, and in these cases, mild elevation of protein (&lt;100 mg/dl) is the most common finding. A minority has a mild lymphocytic </a:t>
            </a:r>
            <a:r>
              <a:rPr lang="en-US" sz="2800" dirty="0" err="1">
                <a:solidFill>
                  <a:prstClr val="black"/>
                </a:solidFill>
              </a:rPr>
              <a:t>pleocytosis</a:t>
            </a:r>
            <a:r>
              <a:rPr lang="en-US" sz="2800" dirty="0">
                <a:solidFill>
                  <a:prstClr val="black"/>
                </a:solidFill>
              </a:rPr>
              <a:t> (&lt;100 white blood cells/</a:t>
            </a:r>
            <a:r>
              <a:rPr lang="en-US" sz="2800" dirty="0" err="1">
                <a:solidFill>
                  <a:prstClr val="black"/>
                </a:solidFill>
              </a:rPr>
              <a:t>μL</a:t>
            </a:r>
            <a:r>
              <a:rPr lang="en-US" sz="2800" dirty="0">
                <a:solidFill>
                  <a:prstClr val="black"/>
                </a:solidFill>
              </a:rPr>
              <a:t>) or marked elevation of proteins</a:t>
            </a:r>
            <a:endParaRPr lang="ar-JO" sz="2800" dirty="0">
              <a:solidFill>
                <a:prstClr val="black"/>
              </a:solidFill>
            </a:endParaRPr>
          </a:p>
        </p:txBody>
      </p:sp>
      <p:pic>
        <p:nvPicPr>
          <p:cNvPr id="5" name="Picture 4" descr="AN0125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501">
            <a:off x="7633428" y="109078"/>
            <a:ext cx="14208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78340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7" y="571480"/>
            <a:ext cx="4643470" cy="857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Acute treatment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ar-JO" b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285860"/>
            <a:ext cx="5786478" cy="5214974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high-dose </a:t>
            </a:r>
            <a:r>
              <a:rPr lang="en-US" dirty="0"/>
              <a:t>corticosteroids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methylprednisolone</a:t>
            </a:r>
            <a:r>
              <a:rPr lang="en-US" dirty="0">
                <a:solidFill>
                  <a:srgbClr val="FF0000"/>
                </a:solidFill>
              </a:rPr>
              <a:t> 30 mg/kg/day</a:t>
            </a:r>
            <a:r>
              <a:rPr lang="en-US" dirty="0"/>
              <a:t>, up to 1 g daily, </a:t>
            </a:r>
            <a:r>
              <a:rPr lang="en-US" dirty="0">
                <a:solidFill>
                  <a:schemeClr val="accent5"/>
                </a:solidFill>
              </a:rPr>
              <a:t>for 3–5 days</a:t>
            </a:r>
            <a:r>
              <a:rPr lang="en-US" dirty="0"/>
              <a:t>) then tapered using 1-2 mg/kg/day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/>
              <a:t>IV.Ig</a:t>
            </a:r>
            <a:r>
              <a:rPr lang="en-US" dirty="0"/>
              <a:t> (2 g/kg divided over 2–5 days).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If no benefit is noticed, plasma exchange (PLEX), up to 3-5 times in 10 days .</a:t>
            </a:r>
          </a:p>
        </p:txBody>
      </p:sp>
      <p:pic>
        <p:nvPicPr>
          <p:cNvPr id="4" name="صورة 3" descr="1-8282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7" y="1500174"/>
            <a:ext cx="2714612" cy="4786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6355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If there is no significant clinical improvement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3" y="2420888"/>
            <a:ext cx="8715436" cy="332899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/>
          <a:lstStyle/>
          <a:p>
            <a:pPr algn="l" rtl="0">
              <a:buNone/>
            </a:pPr>
            <a:r>
              <a:rPr lang="en-US" dirty="0"/>
              <a:t>** after 10 days with first-line therapies, </a:t>
            </a:r>
          </a:p>
          <a:p>
            <a:pPr marL="514350" indent="-514350" algn="l" rtl="0"/>
            <a:r>
              <a:rPr lang="en-US" dirty="0"/>
              <a:t> second-line therapy (</a:t>
            </a:r>
            <a:r>
              <a:rPr lang="en-US" dirty="0" err="1">
                <a:solidFill>
                  <a:srgbClr val="FF0000"/>
                </a:solidFill>
              </a:rPr>
              <a:t>rituximab</a:t>
            </a:r>
            <a:r>
              <a:rPr lang="en-US" dirty="0"/>
              <a:t> and/or </a:t>
            </a:r>
            <a:r>
              <a:rPr lang="en-US" dirty="0" err="1">
                <a:solidFill>
                  <a:srgbClr val="FF0000"/>
                </a:solidFill>
              </a:rPr>
              <a:t>cyclophosphamide</a:t>
            </a:r>
            <a:r>
              <a:rPr lang="en-US" dirty="0"/>
              <a:t>) should be started. </a:t>
            </a:r>
            <a:r>
              <a:rPr lang="en-US" dirty="0" err="1"/>
              <a:t>Rituximab</a:t>
            </a:r>
            <a:r>
              <a:rPr lang="en-US" dirty="0"/>
              <a:t> (375 mg/m</a:t>
            </a:r>
            <a:r>
              <a:rPr lang="en-US" baseline="30000" dirty="0"/>
              <a:t>2</a:t>
            </a:r>
            <a:r>
              <a:rPr lang="en-US" dirty="0"/>
              <a:t> every week for 4  weeks) is usually well tolerated in children and so is preferred to </a:t>
            </a:r>
            <a:r>
              <a:rPr lang="en-US" dirty="0" err="1"/>
              <a:t>cyclophosphamide</a:t>
            </a:r>
            <a:r>
              <a:rPr lang="en-US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22425782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Chronic treatment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Chronic </a:t>
            </a:r>
            <a:r>
              <a:rPr lang="en-US" dirty="0" err="1">
                <a:solidFill>
                  <a:srgbClr val="C00000"/>
                </a:solidFill>
              </a:rPr>
              <a:t>immunosuppression</a:t>
            </a:r>
            <a:r>
              <a:rPr lang="en-US" dirty="0">
                <a:solidFill>
                  <a:srgbClr val="C00000"/>
                </a:solidFill>
              </a:rPr>
              <a:t>:  </a:t>
            </a:r>
          </a:p>
          <a:p>
            <a:pPr algn="l" rtl="0"/>
            <a:r>
              <a:rPr lang="en-US" dirty="0"/>
              <a:t>(e.g., </a:t>
            </a:r>
            <a:r>
              <a:rPr lang="en-US" dirty="0" err="1">
                <a:solidFill>
                  <a:srgbClr val="FF0000"/>
                </a:solidFill>
              </a:rPr>
              <a:t>mycophenolate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mofetil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azathioprine</a:t>
            </a:r>
            <a:r>
              <a:rPr lang="en-US" dirty="0"/>
              <a:t>) should be considered only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in AE with a known risk for relapsing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To date, no formal studies have assessed the duration of adequate </a:t>
            </a:r>
            <a:r>
              <a:rPr lang="en-US" dirty="0" err="1"/>
              <a:t>immunosuppression</a:t>
            </a:r>
            <a:r>
              <a:rPr lang="en-US" dirty="0"/>
              <a:t>. Thus, risks versus benefits must be analyze and discuss with patients and their families.</a:t>
            </a:r>
          </a:p>
          <a:p>
            <a:pPr algn="l" rtl="0">
              <a:buNone/>
            </a:pP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5030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4214842" cy="4543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b="1" dirty="0"/>
              <a:t>The prognosis is often </a:t>
            </a:r>
            <a:r>
              <a:rPr lang="en-US" b="1" u="sng" dirty="0">
                <a:solidFill>
                  <a:srgbClr val="FF0000"/>
                </a:solidFill>
              </a:rPr>
              <a:t>Good</a:t>
            </a:r>
            <a:r>
              <a:rPr lang="en-US" b="1" dirty="0"/>
              <a:t> in pediatric age, with 85% of full,  but slow recovery (up to several months) 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 relapse in the remaining 15%.</a:t>
            </a:r>
            <a:endParaRPr lang="ar-JO" b="1" dirty="0">
              <a:solidFill>
                <a:srgbClr val="FF0000"/>
              </a:solidFill>
            </a:endParaRPr>
          </a:p>
        </p:txBody>
      </p:sp>
      <p:pic>
        <p:nvPicPr>
          <p:cNvPr id="4" name="صورة 3" descr="sus-620x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5" y="2000240"/>
            <a:ext cx="3095626" cy="3857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51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3367276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Thank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you </a:t>
            </a:r>
            <a:r>
              <a:rPr lang="ar-JO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ar-JO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In general, the virus replicates outside the CNS and gains entry either by </a:t>
            </a:r>
            <a:r>
              <a:rPr lang="en-US" sz="2100" dirty="0" err="1">
                <a:solidFill>
                  <a:srgbClr val="7030A0"/>
                </a:solidFill>
                <a:latin typeface="Arial Rounded MT Bold" pitchFamily="34" charset="0"/>
              </a:rPr>
              <a:t>Hematogenous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 spread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or Traveling 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along neural and olfactory pathways (rabies, HSV, VZV</a:t>
            </a:r>
            <a:r>
              <a:rPr lang="en-US" sz="2100" dirty="0" smtClean="0">
                <a:solidFill>
                  <a:srgbClr val="7030A0"/>
                </a:solidFill>
                <a:latin typeface="Arial Rounded MT Bold" pitchFamily="34" charset="0"/>
              </a:rPr>
              <a:t>).</a:t>
            </a:r>
            <a:endParaRPr lang="en-US" sz="2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0" algn="l" rtl="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Once across the blood-brain barrier, the virus enters neural cells, leading 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to:</a:t>
            </a:r>
          </a:p>
          <a:p>
            <a:pPr lvl="0" algn="l" rtl="0">
              <a:lnSpc>
                <a:spcPct val="90000"/>
              </a:lnSpc>
              <a:buNone/>
            </a:pP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  -</a:t>
            </a: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Disruption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in cell functioning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Perivascular congestion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Hemorrhage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Inflammatory response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diffusely affecting gray matter disproportionately to white matter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.( </a:t>
            </a:r>
            <a:r>
              <a:rPr lang="en-US" sz="2000" dirty="0" smtClean="0">
                <a:solidFill>
                  <a:srgbClr val="00B050"/>
                </a:solidFill>
                <a:latin typeface="Arial Rounded MT Bold" pitchFamily="34" charset="0"/>
              </a:rPr>
              <a:t>this response causes damage the cell more than the virus itself )</a:t>
            </a:r>
            <a:endParaRPr lang="en-US" sz="2000" dirty="0">
              <a:solidFill>
                <a:srgbClr val="00B050"/>
              </a:solidFill>
              <a:latin typeface="Arial Rounded MT Bold" pitchFamily="34" charset="0"/>
            </a:endParaRP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Focal pathology is the result of neuron cell membrane receptors found only in specific portions of the brain and accounts for regional tropism found with some viruses.</a:t>
            </a:r>
          </a:p>
          <a:p>
            <a:pPr marL="457200" lvl="1" indent="0" algn="l" rt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e.g. HSV has a predilection for the inferior and medial temporal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lobes ( temporal lobe in general )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46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3000" dirty="0">
                <a:solidFill>
                  <a:prstClr val="black"/>
                </a:solidFill>
                <a:latin typeface="Arial Rounded MT Bold" pitchFamily="34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Once the virus has entered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bloodstream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it may localize in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brain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causing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inflammation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 of brain tissue and surrounding membranes.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White blood cells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invade the brain tissue as they try to fight off the infection.</a:t>
            </a:r>
          </a:p>
          <a:p>
            <a:pPr lvl="0" algn="l" rtl="0">
              <a:lnSpc>
                <a:spcPct val="90000"/>
              </a:lnSpc>
              <a:defRPr/>
            </a:pPr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- The brain tissue swells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(cerebral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edema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may appear  in CT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),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which may cause destruction of nerve cells, bleeding within the brain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 Rounded MT Bold" pitchFamily="34" charset="0"/>
              </a:rPr>
              <a:t>intracerebral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hemorrhage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scattered not massive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and brain damage.</a:t>
            </a:r>
          </a:p>
          <a:p>
            <a:pPr lvl="0" algn="l" rtl="0"/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 algn="l" rtl="0">
              <a:buNone/>
            </a:pPr>
            <a:endParaRPr lang="en-US" sz="2800" dirty="0">
              <a:solidFill>
                <a:srgbClr val="C0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algn="l" rtl="0"/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02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30"/>
            <a:ext cx="8229600" cy="5400598"/>
          </a:xfrm>
        </p:spPr>
        <p:txBody>
          <a:bodyPr>
            <a:noAutofit/>
          </a:bodyPr>
          <a:lstStyle/>
          <a:p>
            <a:pPr marL="0" lvl="0" indent="0" algn="l" rtl="0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Epidemiology :</a:t>
            </a:r>
          </a:p>
          <a:p>
            <a:pPr marL="0" lvl="0" indent="0" algn="l" rtl="0">
              <a:buNone/>
              <a:defRPr/>
            </a:pPr>
            <a:endParaRPr lang="en-US" sz="2000" b="1" dirty="0">
              <a:solidFill>
                <a:prstClr val="black"/>
              </a:solidFill>
              <a:latin typeface="Arial Rounded MT Bold" pitchFamily="34" charset="0"/>
              <a:cs typeface="Arial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It's a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 rare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disease that only occurs in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approximately 0.5 per 100,000 individuals </a:t>
            </a:r>
          </a:p>
          <a:p>
            <a:pPr marL="0" lvl="0" indent="0" algn="l" rtl="0">
              <a:buNone/>
              <a:defRPr/>
            </a:pPr>
            <a:endParaRPr lang="en-US" sz="1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- Most commonly in children, the elderly, and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immunocompromised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 patients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Arboviral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 and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enteroviral</a:t>
            </a:r>
            <a:r>
              <a:rPr lang="ar-SA" sz="2000" dirty="0">
                <a:solidFill>
                  <a:srgbClr val="FF0000"/>
                </a:solidFill>
                <a:latin typeface="Arial Rounded MT Bold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encephalitis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characteristically appear in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clusters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or epidemics that occur from summer  to early fall .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- Herpes viruses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and other infections agents account for additional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sporadic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cases throughout the year. </a:t>
            </a: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404668"/>
            <a:ext cx="3659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Viral Encephalitis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100724"/>
      </p:ext>
    </p:extLst>
  </p:cSld>
  <p:clrMapOvr>
    <a:masterClrMapping/>
  </p:clrMapOvr>
</p:sld>
</file>

<file path=ppt/theme/theme1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3104</Words>
  <Application>Microsoft Office PowerPoint</Application>
  <PresentationFormat>On-screen Show (4:3)</PresentationFormat>
  <Paragraphs>457</Paragraphs>
  <Slides>65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2_سمة Office</vt:lpstr>
      <vt:lpstr>Retrospect</vt:lpstr>
      <vt:lpstr>Facet</vt:lpstr>
      <vt:lpstr>Wisp</vt:lpstr>
      <vt:lpstr>Droplet</vt:lpstr>
      <vt:lpstr>Slide 1</vt:lpstr>
      <vt:lpstr>Encephalitis</vt:lpstr>
      <vt:lpstr>Slide 3</vt:lpstr>
      <vt:lpstr>Slide 4</vt:lpstr>
      <vt:lpstr>Viral Encephalitis</vt:lpstr>
      <vt:lpstr>Slide 6</vt:lpstr>
      <vt:lpstr>Viral Encephalitis</vt:lpstr>
      <vt:lpstr>Viral Encephalitis</vt:lpstr>
      <vt:lpstr>Slide 9</vt:lpstr>
      <vt:lpstr>Viral Encephalitis</vt:lpstr>
      <vt:lpstr>Viral Encephalitis</vt:lpstr>
      <vt:lpstr>Slide 12</vt:lpstr>
      <vt:lpstr>Viral Encephalitis</vt:lpstr>
      <vt:lpstr>Viral Encephalitis</vt:lpstr>
      <vt:lpstr>Slide 15</vt:lpstr>
      <vt:lpstr>Slide 16</vt:lpstr>
      <vt:lpstr>History</vt:lpstr>
      <vt:lpstr>History (cont)</vt:lpstr>
      <vt:lpstr>Physical examination</vt:lpstr>
      <vt:lpstr>Findings of HSV infection: مهم</vt:lpstr>
      <vt:lpstr>Work up</vt:lpstr>
      <vt:lpstr>Investigations:</vt:lpstr>
      <vt:lpstr>Investigations</vt:lpstr>
      <vt:lpstr>Slide 24</vt:lpstr>
      <vt:lpstr>مهم </vt:lpstr>
      <vt:lpstr>Imaging</vt:lpstr>
      <vt:lpstr>Slide 27</vt:lpstr>
      <vt:lpstr>Slide 28</vt:lpstr>
      <vt:lpstr>Slide 29</vt:lpstr>
      <vt:lpstr>Slide 30</vt:lpstr>
      <vt:lpstr>Brain Biopsy </vt:lpstr>
      <vt:lpstr>Treatment</vt:lpstr>
      <vt:lpstr>Slide 33</vt:lpstr>
      <vt:lpstr>  Subacute Sclerosing PanEncephalitis SSPE</vt:lpstr>
      <vt:lpstr>Slide 35</vt:lpstr>
      <vt:lpstr>Clinical presentation   </vt:lpstr>
      <vt:lpstr> PROGRESSION is RAPID</vt:lpstr>
      <vt:lpstr>DIAGNOSIS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Treatment</vt:lpstr>
      <vt:lpstr>Slide 50</vt:lpstr>
      <vt:lpstr> Pediatric Autoimmune  Encephalitis  (antibody mediated) Anti-NMDA-receptor encephalitis  </vt:lpstr>
      <vt:lpstr>Slide 52</vt:lpstr>
      <vt:lpstr> ‎Susannah Cahalan</vt:lpstr>
      <vt:lpstr>Slide 54</vt:lpstr>
      <vt:lpstr>Slide 55</vt:lpstr>
      <vt:lpstr>Slide 56</vt:lpstr>
      <vt:lpstr>Anti-N-Methyl-D-aspartic acid encephalitis  </vt:lpstr>
      <vt:lpstr>How to diagnose? </vt:lpstr>
      <vt:lpstr>Slide 59</vt:lpstr>
      <vt:lpstr>Slide 60</vt:lpstr>
      <vt:lpstr>Acute treatment </vt:lpstr>
      <vt:lpstr>If there is no significant clinical improvement</vt:lpstr>
      <vt:lpstr>Chronic treatment  </vt:lpstr>
      <vt:lpstr>Slide 64</vt:lpstr>
      <vt:lpstr>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Dr-Salam</dc:creator>
  <cp:lastModifiedBy>user</cp:lastModifiedBy>
  <cp:revision>36</cp:revision>
  <dcterms:created xsi:type="dcterms:W3CDTF">2018-09-18T18:31:03Z</dcterms:created>
  <dcterms:modified xsi:type="dcterms:W3CDTF">2020-03-26T14:19:27Z</dcterms:modified>
</cp:coreProperties>
</file>