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23" r:id="rId3"/>
    <p:sldId id="324" r:id="rId4"/>
    <p:sldId id="325" r:id="rId5"/>
    <p:sldId id="326" r:id="rId6"/>
    <p:sldId id="316" r:id="rId7"/>
    <p:sldId id="317" r:id="rId8"/>
    <p:sldId id="318" r:id="rId9"/>
    <p:sldId id="319" r:id="rId10"/>
    <p:sldId id="321" r:id="rId11"/>
    <p:sldId id="322" r:id="rId12"/>
    <p:sldId id="320" r:id="rId13"/>
    <p:sldId id="327" r:id="rId14"/>
    <p:sldId id="328" r:id="rId15"/>
    <p:sldId id="329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39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CBDD1-2E34-4986-86E3-25BA6377E16B}" type="datetimeFigureOut">
              <a:rPr lang="en-GB" smtClean="0"/>
              <a:pPr/>
              <a:t>18/04/2019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999A6-D4FB-468A-9922-6447B92166C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CBDD1-2E34-4986-86E3-25BA6377E16B}" type="datetimeFigureOut">
              <a:rPr lang="en-GB" smtClean="0"/>
              <a:pPr/>
              <a:t>18/04/2019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999A6-D4FB-468A-9922-6447B92166C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CBDD1-2E34-4986-86E3-25BA6377E16B}" type="datetimeFigureOut">
              <a:rPr lang="en-GB" smtClean="0"/>
              <a:pPr/>
              <a:t>18/04/2019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999A6-D4FB-468A-9922-6447B92166C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CBDD1-2E34-4986-86E3-25BA6377E16B}" type="datetimeFigureOut">
              <a:rPr lang="en-GB" smtClean="0"/>
              <a:pPr/>
              <a:t>18/04/2019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999A6-D4FB-468A-9922-6447B92166C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CBDD1-2E34-4986-86E3-25BA6377E16B}" type="datetimeFigureOut">
              <a:rPr lang="en-GB" smtClean="0"/>
              <a:pPr/>
              <a:t>18/04/2019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999A6-D4FB-468A-9922-6447B92166C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CBDD1-2E34-4986-86E3-25BA6377E16B}" type="datetimeFigureOut">
              <a:rPr lang="en-GB" smtClean="0"/>
              <a:pPr/>
              <a:t>18/04/2019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999A6-D4FB-468A-9922-6447B92166C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CBDD1-2E34-4986-86E3-25BA6377E16B}" type="datetimeFigureOut">
              <a:rPr lang="en-GB" smtClean="0"/>
              <a:pPr/>
              <a:t>18/04/2019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999A6-D4FB-468A-9922-6447B92166C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CBDD1-2E34-4986-86E3-25BA6377E16B}" type="datetimeFigureOut">
              <a:rPr lang="en-GB" smtClean="0"/>
              <a:pPr/>
              <a:t>18/04/2019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999A6-D4FB-468A-9922-6447B92166C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CBDD1-2E34-4986-86E3-25BA6377E16B}" type="datetimeFigureOut">
              <a:rPr lang="en-GB" smtClean="0"/>
              <a:pPr/>
              <a:t>18/04/2019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999A6-D4FB-468A-9922-6447B92166C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CBDD1-2E34-4986-86E3-25BA6377E16B}" type="datetimeFigureOut">
              <a:rPr lang="en-GB" smtClean="0"/>
              <a:pPr/>
              <a:t>18/04/2019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999A6-D4FB-468A-9922-6447B92166C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CBDD1-2E34-4986-86E3-25BA6377E16B}" type="datetimeFigureOut">
              <a:rPr lang="en-GB" smtClean="0"/>
              <a:pPr/>
              <a:t>18/04/2019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999A6-D4FB-468A-9922-6447B92166C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8CBDD1-2E34-4986-86E3-25BA6377E16B}" type="datetimeFigureOut">
              <a:rPr lang="en-GB" smtClean="0"/>
              <a:pPr/>
              <a:t>18/04/2019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3999A6-D4FB-468A-9922-6447B92166CA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First-year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Head and Neck</a:t>
            </a:r>
          </a:p>
          <a:p>
            <a:pPr algn="l"/>
            <a:r>
              <a:rPr lang="en-GB" smtClean="0"/>
              <a:t>Omar </a:t>
            </a:r>
            <a:r>
              <a:rPr lang="en-GB" dirty="0" err="1" smtClean="0"/>
              <a:t>Alrawashdeh</a:t>
            </a:r>
            <a:endParaRPr lang="en-GB" dirty="0" smtClean="0"/>
          </a:p>
          <a:p>
            <a:pPr algn="l"/>
            <a:r>
              <a:rPr lang="en-GB" dirty="0" smtClean="0"/>
              <a:t>MBBS, PhD</a:t>
            </a:r>
            <a:endParaRPr lang="en-GB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brain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GB" dirty="0" smtClean="0"/>
              <a:t>The frontal lobe is located anterior to the central </a:t>
            </a:r>
            <a:r>
              <a:rPr lang="en-GB" dirty="0" err="1" smtClean="0"/>
              <a:t>sulcus</a:t>
            </a:r>
            <a:r>
              <a:rPr lang="en-GB" dirty="0" smtClean="0"/>
              <a:t> and superior to the lateral </a:t>
            </a:r>
            <a:r>
              <a:rPr lang="en-GB" dirty="0" err="1" smtClean="0"/>
              <a:t>sulcus</a:t>
            </a:r>
            <a:endParaRPr lang="en-GB" dirty="0" smtClean="0"/>
          </a:p>
          <a:p>
            <a:r>
              <a:rPr lang="en-GB" dirty="0" smtClean="0"/>
              <a:t>The frontal lobe is related to the anterior cranial </a:t>
            </a:r>
            <a:r>
              <a:rPr lang="en-GB" dirty="0" err="1" smtClean="0"/>
              <a:t>fossa</a:t>
            </a:r>
            <a:endParaRPr lang="en-GB" dirty="0" smtClean="0"/>
          </a:p>
          <a:p>
            <a:r>
              <a:rPr lang="en-GB" dirty="0" smtClean="0"/>
              <a:t>The temporal lobe is located inferior to the lateral </a:t>
            </a:r>
            <a:r>
              <a:rPr lang="en-GB" dirty="0" err="1" smtClean="0"/>
              <a:t>sulcus</a:t>
            </a:r>
            <a:r>
              <a:rPr lang="en-GB" dirty="0" smtClean="0"/>
              <a:t> and related to the middle cranial </a:t>
            </a:r>
            <a:r>
              <a:rPr lang="en-GB" dirty="0" err="1" smtClean="0"/>
              <a:t>fossa</a:t>
            </a:r>
            <a:endParaRPr lang="en-GB" dirty="0" smtClean="0"/>
          </a:p>
          <a:p>
            <a:r>
              <a:rPr lang="en-GB" dirty="0" smtClean="0"/>
              <a:t>The parietal lobe is located posterior to the central </a:t>
            </a:r>
            <a:r>
              <a:rPr lang="en-GB" dirty="0" err="1" smtClean="0"/>
              <a:t>sulcus</a:t>
            </a:r>
            <a:endParaRPr lang="en-GB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brain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The occipital lobe is located inferior to the </a:t>
            </a:r>
            <a:r>
              <a:rPr lang="en-GB" dirty="0" err="1" smtClean="0"/>
              <a:t>calcarine</a:t>
            </a:r>
            <a:r>
              <a:rPr lang="en-GB" dirty="0" smtClean="0"/>
              <a:t> </a:t>
            </a:r>
            <a:r>
              <a:rPr lang="en-GB" dirty="0" err="1" smtClean="0"/>
              <a:t>sulcus</a:t>
            </a:r>
            <a:r>
              <a:rPr lang="en-GB" dirty="0" smtClean="0"/>
              <a:t> and related to the posterior cranial </a:t>
            </a:r>
            <a:r>
              <a:rPr lang="en-GB" dirty="0" err="1" smtClean="0"/>
              <a:t>fossa</a:t>
            </a:r>
            <a:endParaRPr lang="en-GB" dirty="0" smtClean="0"/>
          </a:p>
          <a:p>
            <a:endParaRPr lang="en-GB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brain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The primary motor cortex is the area responsible for voluntary motor movement. It is located anterior to the central </a:t>
            </a:r>
            <a:r>
              <a:rPr lang="en-GB" dirty="0" err="1" smtClean="0"/>
              <a:t>sulcus</a:t>
            </a:r>
            <a:endParaRPr lang="en-GB" dirty="0" smtClean="0"/>
          </a:p>
          <a:p>
            <a:r>
              <a:rPr lang="en-GB" dirty="0" smtClean="0"/>
              <a:t>The </a:t>
            </a:r>
            <a:r>
              <a:rPr lang="en-GB" dirty="0" err="1" smtClean="0"/>
              <a:t>somatosensory</a:t>
            </a:r>
            <a:r>
              <a:rPr lang="en-GB" dirty="0" smtClean="0"/>
              <a:t> cortex is the area responsible for receiving sensory input. The </a:t>
            </a:r>
            <a:r>
              <a:rPr lang="en-GB" dirty="0" err="1" smtClean="0"/>
              <a:t>somatosensory</a:t>
            </a:r>
            <a:r>
              <a:rPr lang="en-GB" dirty="0" smtClean="0"/>
              <a:t> area is located posterior to the central </a:t>
            </a:r>
            <a:r>
              <a:rPr lang="en-GB" dirty="0" err="1" smtClean="0"/>
              <a:t>sulcus</a:t>
            </a:r>
            <a:endParaRPr lang="en-GB" dirty="0" smtClean="0"/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braininjury.com/images/anatomy0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836712"/>
            <a:ext cx="7675730" cy="509805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1028" name="Picture 4" descr="Image result for arterial supply of brain"/>
          <p:cNvPicPr>
            <a:picLocks noChangeAspect="1" noChangeArrowheads="1"/>
          </p:cNvPicPr>
          <p:nvPr/>
        </p:nvPicPr>
        <p:blipFill>
          <a:blip r:embed="rId2"/>
          <a:srcRect b="12500"/>
          <a:stretch>
            <a:fillRect/>
          </a:stretch>
        </p:blipFill>
        <p:spPr bwMode="auto">
          <a:xfrm>
            <a:off x="357158" y="1143000"/>
            <a:ext cx="8220075" cy="500064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27650" name="Picture 2" descr="Image result for arterial supply of brain"/>
          <p:cNvPicPr>
            <a:picLocks noChangeAspect="1" noChangeArrowheads="1"/>
          </p:cNvPicPr>
          <p:nvPr/>
        </p:nvPicPr>
        <p:blipFill>
          <a:blip r:embed="rId2"/>
          <a:srcRect b="8065"/>
          <a:stretch>
            <a:fillRect/>
          </a:stretch>
        </p:blipFill>
        <p:spPr bwMode="auto">
          <a:xfrm>
            <a:off x="0" y="1643050"/>
            <a:ext cx="9148746" cy="407196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brain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The brain developed from the neural tube via a process called </a:t>
            </a:r>
            <a:r>
              <a:rPr lang="en-GB" dirty="0" err="1" smtClean="0"/>
              <a:t>neurulation</a:t>
            </a:r>
            <a:endParaRPr lang="en-GB" dirty="0" smtClean="0"/>
          </a:p>
          <a:p>
            <a:r>
              <a:rPr lang="en-GB" dirty="0" smtClean="0"/>
              <a:t>The tube dilate </a:t>
            </a:r>
            <a:r>
              <a:rPr lang="en-GB" dirty="0" err="1" smtClean="0"/>
              <a:t>rostrally</a:t>
            </a:r>
            <a:r>
              <a:rPr lang="en-GB" dirty="0" smtClean="0"/>
              <a:t> forming the ventricular system</a:t>
            </a:r>
          </a:p>
          <a:p>
            <a:r>
              <a:rPr lang="en-GB" dirty="0" smtClean="0"/>
              <a:t>The ventricular system contains the CSF that is continuous with that of the spinal cord.</a:t>
            </a:r>
          </a:p>
          <a:p>
            <a:endParaRPr lang="en-GB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faculty.irsc.edu/FACULTY/TFischer/AP1/embryonic%20development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"/>
            <a:ext cx="9144000" cy="552502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ventricular system of the brain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The lateral ventricles are part of the </a:t>
            </a:r>
            <a:r>
              <a:rPr lang="en-GB" dirty="0" err="1" smtClean="0"/>
              <a:t>telencephalon</a:t>
            </a:r>
            <a:endParaRPr lang="en-GB" dirty="0" smtClean="0"/>
          </a:p>
          <a:p>
            <a:r>
              <a:rPr lang="en-GB" dirty="0" smtClean="0"/>
              <a:t>They are connected to the third ventricle via the </a:t>
            </a:r>
            <a:r>
              <a:rPr lang="en-GB" dirty="0" err="1" smtClean="0"/>
              <a:t>interventricular</a:t>
            </a:r>
            <a:r>
              <a:rPr lang="en-GB" dirty="0" smtClean="0"/>
              <a:t> foramen (foramen of </a:t>
            </a:r>
            <a:r>
              <a:rPr lang="en-GB" dirty="0" err="1" smtClean="0"/>
              <a:t>Monro</a:t>
            </a:r>
            <a:r>
              <a:rPr lang="en-GB" dirty="0" smtClean="0"/>
              <a:t>)</a:t>
            </a:r>
          </a:p>
          <a:p>
            <a:r>
              <a:rPr lang="en-GB" dirty="0" smtClean="0"/>
              <a:t>The third ventricle is connected to the fourth ventricle via the cerebral aqueduct (</a:t>
            </a:r>
            <a:r>
              <a:rPr lang="en-GB" dirty="0" err="1" smtClean="0"/>
              <a:t>Sylvius</a:t>
            </a:r>
            <a:r>
              <a:rPr lang="en-GB" dirty="0" smtClean="0"/>
              <a:t>)</a:t>
            </a:r>
          </a:p>
          <a:p>
            <a:endParaRPr lang="en-GB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Picture 2" descr="http://img.tfd.com/vet/thumbs/gr40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23728" y="332656"/>
            <a:ext cx="4536504" cy="600633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Introduction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The brain is divided into two hemispheres by the longitudinal fissure</a:t>
            </a:r>
          </a:p>
          <a:p>
            <a:r>
              <a:rPr lang="en-GB" dirty="0" smtClean="0"/>
              <a:t>The two hemispheres are attached by the corpus </a:t>
            </a:r>
            <a:r>
              <a:rPr lang="en-GB" dirty="0" err="1" smtClean="0"/>
              <a:t>callosum</a:t>
            </a:r>
            <a:endParaRPr lang="en-GB" dirty="0" smtClean="0"/>
          </a:p>
          <a:p>
            <a:r>
              <a:rPr lang="en-GB" dirty="0" smtClean="0"/>
              <a:t>The brain is attached to the spinal cord by the brain stem (Midbrain, </a:t>
            </a:r>
            <a:r>
              <a:rPr lang="en-GB" dirty="0" err="1" smtClean="0"/>
              <a:t>pons</a:t>
            </a:r>
            <a:r>
              <a:rPr lang="en-GB" dirty="0" smtClean="0"/>
              <a:t>, </a:t>
            </a:r>
            <a:r>
              <a:rPr lang="en-GB" dirty="0" err="1" smtClean="0"/>
              <a:t>medualla</a:t>
            </a:r>
            <a:r>
              <a:rPr lang="en-GB" dirty="0" smtClean="0"/>
              <a:t>).</a:t>
            </a:r>
          </a:p>
          <a:p>
            <a:r>
              <a:rPr lang="en-GB" dirty="0" smtClean="0"/>
              <a:t>The brain emerges from the base of the skull through foramen magnum</a:t>
            </a:r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41784"/>
            <a:ext cx="8229600" cy="1143000"/>
          </a:xfrm>
        </p:spPr>
        <p:txBody>
          <a:bodyPr/>
          <a:lstStyle/>
          <a:p>
            <a:r>
              <a:rPr lang="en-GB" dirty="0" smtClean="0"/>
              <a:t>Introduction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The surface of brain is formed of ridges (</a:t>
            </a:r>
            <a:r>
              <a:rPr lang="en-GB" dirty="0" err="1" smtClean="0"/>
              <a:t>gyri</a:t>
            </a:r>
            <a:r>
              <a:rPr lang="en-GB" dirty="0" smtClean="0"/>
              <a:t>), and grooves (</a:t>
            </a:r>
            <a:r>
              <a:rPr lang="en-GB" dirty="0" err="1" smtClean="0"/>
              <a:t>Sulci</a:t>
            </a:r>
            <a:r>
              <a:rPr lang="en-GB" dirty="0" smtClean="0"/>
              <a:t>).</a:t>
            </a:r>
          </a:p>
          <a:p>
            <a:r>
              <a:rPr lang="en-GB" dirty="0" smtClean="0"/>
              <a:t>There are four major </a:t>
            </a:r>
            <a:r>
              <a:rPr lang="en-GB" dirty="0" err="1" smtClean="0"/>
              <a:t>sulci</a:t>
            </a:r>
            <a:r>
              <a:rPr lang="en-GB" dirty="0" smtClean="0"/>
              <a:t> or fissures: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The longitudinal fissure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the central </a:t>
            </a:r>
            <a:r>
              <a:rPr lang="en-GB" dirty="0" err="1" smtClean="0"/>
              <a:t>sulcus</a:t>
            </a:r>
            <a:r>
              <a:rPr lang="en-GB" dirty="0" smtClean="0"/>
              <a:t> (fissure of </a:t>
            </a:r>
            <a:r>
              <a:rPr lang="en-GB" dirty="0" err="1" smtClean="0"/>
              <a:t>rolando</a:t>
            </a:r>
            <a:r>
              <a:rPr lang="en-GB" dirty="0" smtClean="0"/>
              <a:t>)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the lateral </a:t>
            </a:r>
            <a:r>
              <a:rPr lang="en-GB" dirty="0" err="1" smtClean="0"/>
              <a:t>sulcus</a:t>
            </a:r>
            <a:r>
              <a:rPr lang="en-GB" dirty="0" smtClean="0"/>
              <a:t> (fissure of </a:t>
            </a:r>
            <a:r>
              <a:rPr lang="en-GB" dirty="0" err="1" smtClean="0"/>
              <a:t>Sylvian</a:t>
            </a:r>
            <a:r>
              <a:rPr lang="en-GB" dirty="0" smtClean="0"/>
              <a:t>)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the </a:t>
            </a:r>
            <a:r>
              <a:rPr lang="en-GB" dirty="0" err="1" smtClean="0"/>
              <a:t>parietro</a:t>
            </a:r>
            <a:r>
              <a:rPr lang="en-GB" dirty="0" smtClean="0"/>
              <a:t>-occipital </a:t>
            </a:r>
            <a:r>
              <a:rPr lang="en-GB" dirty="0" err="1" smtClean="0"/>
              <a:t>sulcus</a:t>
            </a:r>
            <a:endParaRPr lang="en-GB" dirty="0" smtClean="0"/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the </a:t>
            </a:r>
            <a:r>
              <a:rPr lang="en-GB" dirty="0" err="1" smtClean="0"/>
              <a:t>calcarine</a:t>
            </a:r>
            <a:r>
              <a:rPr lang="en-GB" dirty="0" smtClean="0"/>
              <a:t> </a:t>
            </a:r>
            <a:r>
              <a:rPr lang="en-GB" dirty="0" err="1" smtClean="0"/>
              <a:t>sulcus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Introduction</a:t>
            </a:r>
            <a:endParaRPr lang="en-GB" dirty="0"/>
          </a:p>
        </p:txBody>
      </p:sp>
      <p:pic>
        <p:nvPicPr>
          <p:cNvPr id="27650" name="Picture 2" descr="http://www.homebusinessandfamilylife.com/images/brain_lobes_of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1524000"/>
            <a:ext cx="7658613" cy="5334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Introduction</a:t>
            </a:r>
            <a:endParaRPr lang="en-GB" dirty="0"/>
          </a:p>
        </p:txBody>
      </p:sp>
      <p:pic>
        <p:nvPicPr>
          <p:cNvPr id="1032" name="Picture 8" descr="http://apbrwww5.apsu.edu/thompsonj/Anatomy%20&amp;%20Physiology/2010/2010%20Exam%20Reviews/Exam%204%20Review/human_brain_c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219200"/>
            <a:ext cx="9144000" cy="565005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684</TotalTime>
  <Words>316</Words>
  <Application>Microsoft Office PowerPoint</Application>
  <PresentationFormat>On-screen Show (4:3)</PresentationFormat>
  <Paragraphs>37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First-year</vt:lpstr>
      <vt:lpstr>The brain</vt:lpstr>
      <vt:lpstr>Slide 3</vt:lpstr>
      <vt:lpstr>The ventricular system of the brain</vt:lpstr>
      <vt:lpstr>Slide 5</vt:lpstr>
      <vt:lpstr>Introduction</vt:lpstr>
      <vt:lpstr>Introduction</vt:lpstr>
      <vt:lpstr>Introduction</vt:lpstr>
      <vt:lpstr>Introduction</vt:lpstr>
      <vt:lpstr>The brain</vt:lpstr>
      <vt:lpstr>The brain</vt:lpstr>
      <vt:lpstr>The brain </vt:lpstr>
      <vt:lpstr>Slide 13</vt:lpstr>
      <vt:lpstr>Slide 14</vt:lpstr>
      <vt:lpstr>Slide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Neuroscience 1</dc:title>
  <dc:creator>Omar</dc:creator>
  <cp:lastModifiedBy>Omar Alrawashdeh</cp:lastModifiedBy>
  <cp:revision>62</cp:revision>
  <dcterms:created xsi:type="dcterms:W3CDTF">2011-11-28T10:14:52Z</dcterms:created>
  <dcterms:modified xsi:type="dcterms:W3CDTF">2019-04-17T21:29:49Z</dcterms:modified>
</cp:coreProperties>
</file>