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312" r:id="rId3"/>
    <p:sldId id="345" r:id="rId4"/>
    <p:sldId id="344" r:id="rId5"/>
    <p:sldId id="346" r:id="rId6"/>
    <p:sldId id="347" r:id="rId7"/>
    <p:sldId id="323" r:id="rId8"/>
    <p:sldId id="335" r:id="rId9"/>
    <p:sldId id="348" r:id="rId10"/>
    <p:sldId id="343" r:id="rId11"/>
    <p:sldId id="336" r:id="rId12"/>
    <p:sldId id="349" r:id="rId13"/>
    <p:sldId id="337" r:id="rId14"/>
    <p:sldId id="339" r:id="rId15"/>
    <p:sldId id="296" r:id="rId16"/>
    <p:sldId id="298" r:id="rId17"/>
    <p:sldId id="297" r:id="rId18"/>
    <p:sldId id="350" r:id="rId19"/>
    <p:sldId id="340" r:id="rId20"/>
    <p:sldId id="351" r:id="rId21"/>
    <p:sldId id="299" r:id="rId22"/>
    <p:sldId id="324" r:id="rId23"/>
    <p:sldId id="316" r:id="rId24"/>
    <p:sldId id="301" r:id="rId25"/>
    <p:sldId id="352" r:id="rId26"/>
    <p:sldId id="302" r:id="rId27"/>
    <p:sldId id="303" r:id="rId28"/>
    <p:sldId id="354" r:id="rId29"/>
    <p:sldId id="353" r:id="rId30"/>
    <p:sldId id="304" r:id="rId31"/>
    <p:sldId id="307" r:id="rId32"/>
    <p:sldId id="355" r:id="rId33"/>
    <p:sldId id="309" r:id="rId34"/>
    <p:sldId id="356" r:id="rId35"/>
    <p:sldId id="310" r:id="rId36"/>
    <p:sldId id="325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8582" autoAdjust="0"/>
  </p:normalViewPr>
  <p:slideViewPr>
    <p:cSldViewPr>
      <p:cViewPr varScale="1">
        <p:scale>
          <a:sx n="65" d="100"/>
          <a:sy n="65" d="100"/>
        </p:scale>
        <p:origin x="153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notesMaster" Target="notesMasters/notesMaster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3FB7F-89D5-409C-AF39-AC899026BE14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7409C-2219-478E-97CA-4A6DE2973A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73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7409C-2219-478E-97CA-4A6DE2973AD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51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25779-1ADE-4A86-9FFE-DEFDF838C287}" type="datetime1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07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9DF6-4E2E-411C-AE40-1FE92F0C4983}" type="datetime1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98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0E415-497F-4620-8509-82BDEA0C008E}" type="datetime1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3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CF28-F9D4-4683-B06F-650E2DD871CF}" type="datetime1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35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980D3-523F-4391-BDB8-E906B19F198E}" type="datetime1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06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2BB2-B392-4A0E-8033-09E830B310EB}" type="datetime1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33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3B989-90E7-4E71-95C1-260B1F348BF1}" type="datetime1">
              <a:rPr lang="en-US" smtClean="0"/>
              <a:t>4/4/2023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09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D37C-4355-45D8-9F55-F5242E874C3F}" type="datetime1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88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B80DD-76C4-428F-B851-01B7E5ED2DB8}" type="datetime1">
              <a:rPr lang="en-US" smtClean="0"/>
              <a:t>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91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78458-5213-46F0-9B14-76A2F71C1822}" type="datetime1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28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DC56C-3F11-4FA1-87AB-3608C4745434}" type="datetime1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51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5D821-6D2D-401C-A1CE-886E1423B0AC}" type="datetime1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DCB7E-3E00-409B-83BB-B487EBC0FE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4" Type="http://schemas.microsoft.com/office/2007/relationships/hdphoto" Target="../media/hdphoto1.wdp" 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3.jpeg" /><Relationship Id="rId5" Type="http://schemas.microsoft.com/office/2007/relationships/hdphoto" Target="../media/hdphoto12.wdp" /><Relationship Id="rId4" Type="http://schemas.openxmlformats.org/officeDocument/2006/relationships/image" Target="../media/image12.png" 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14.wdp" /><Relationship Id="rId4" Type="http://schemas.openxmlformats.org/officeDocument/2006/relationships/image" Target="../media/image15.png" 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5.wdp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16.wdp" /><Relationship Id="rId4" Type="http://schemas.openxmlformats.org/officeDocument/2006/relationships/image" Target="../media/image17.png" 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7.wdp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18.wdp" /><Relationship Id="rId4" Type="http://schemas.openxmlformats.org/officeDocument/2006/relationships/image" Target="../media/image19.png" 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9.wdp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0.wdp" /><Relationship Id="rId7" Type="http://schemas.microsoft.com/office/2007/relationships/hdphoto" Target="../media/hdphoto22.wdp" /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3.png" /><Relationship Id="rId5" Type="http://schemas.microsoft.com/office/2007/relationships/hdphoto" Target="../media/hdphoto21.wdp" /><Relationship Id="rId4" Type="http://schemas.openxmlformats.org/officeDocument/2006/relationships/image" Target="../media/image22.jpeg" 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3.wdp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4.wdp" /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Relationship Id="rId5" Type="http://schemas.microsoft.com/office/2007/relationships/hdphoto" Target="../media/hdphoto25.wdp" /><Relationship Id="rId4" Type="http://schemas.openxmlformats.org/officeDocument/2006/relationships/image" Target="../media/image26.png" 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6.wdp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7.wdp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28.wdp" /><Relationship Id="rId4" Type="http://schemas.openxmlformats.org/officeDocument/2006/relationships/image" Target="../media/image29.png" 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9.wdp" /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0.wdp" /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1.wdp" /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2.wdp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3.wdp" /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4.wdp" /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5.wdp" /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8.png" 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6.wdp" /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7.wdp" /><Relationship Id="rId7" Type="http://schemas.microsoft.com/office/2007/relationships/hdphoto" Target="../media/hdphoto39.wdp" /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2.png" /><Relationship Id="rId5" Type="http://schemas.microsoft.com/office/2007/relationships/hdphoto" Target="../media/hdphoto38.wdp" /><Relationship Id="rId4" Type="http://schemas.openxmlformats.org/officeDocument/2006/relationships/image" Target="../media/image41.png" 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Relationship Id="rId5" Type="http://schemas.microsoft.com/office/2007/relationships/hdphoto" Target="../media/hdphoto4.wdp" /><Relationship Id="rId4" Type="http://schemas.openxmlformats.org/officeDocument/2006/relationships/image" Target="../media/image4.png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 /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2.xml" /><Relationship Id="rId4" Type="http://schemas.microsoft.com/office/2007/relationships/hdphoto" Target="../media/hdphoto40.wdp" 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1.wdp" /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2.wdp" /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3.wdp" /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4.wdp" /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45.wdp" /><Relationship Id="rId4" Type="http://schemas.openxmlformats.org/officeDocument/2006/relationships/image" Target="../media/image49.png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Relationship Id="rId5" Type="http://schemas.microsoft.com/office/2007/relationships/hdphoto" Target="../media/hdphoto7.wdp" /><Relationship Id="rId4" Type="http://schemas.openxmlformats.org/officeDocument/2006/relationships/image" Target="../media/image7.png" 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b="1" dirty="0"/>
              <a:t>The digestive system III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Prof Dr Hala Elmazar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7" name="Picture 2" descr="http://www.helpingyoucare.com/wp-content/uploads/2012/04/Digestive-System-image-courtesy-of-Wikipedia-Commons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84783"/>
            <a:ext cx="3456384" cy="48494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88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6" y="233362"/>
            <a:ext cx="3695900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8601"/>
            <a:ext cx="3855372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9135" y="260648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duodenum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0032" y="827420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jejunum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01008"/>
            <a:ext cx="3744416" cy="30596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01053" y="357301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ileum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3" y="3501008"/>
            <a:ext cx="4680520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Villi vary in shape throughout  the different segments of Small Intestine: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Duodenum: broad, leaf- like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Jejunum : long &amp; slender </a:t>
            </a:r>
            <a:r>
              <a:rPr lang="en-US" sz="2400" dirty="0">
                <a:solidFill>
                  <a:srgbClr val="FF0000"/>
                </a:solidFill>
              </a:rPr>
              <a:t>(↑absorption)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Ileum: short, absent over Peyer’s   patches </a:t>
            </a:r>
            <a:r>
              <a:rPr lang="en-US" sz="2400" dirty="0">
                <a:solidFill>
                  <a:srgbClr val="FF0000"/>
                </a:solidFill>
              </a:rPr>
              <a:t>(↓ absorption)</a:t>
            </a:r>
          </a:p>
        </p:txBody>
      </p:sp>
      <p:sp>
        <p:nvSpPr>
          <p:cNvPr id="9" name="Rectangle 8"/>
          <p:cNvSpPr/>
          <p:nvPr/>
        </p:nvSpPr>
        <p:spPr>
          <a:xfrm>
            <a:off x="5472373" y="318035"/>
            <a:ext cx="328477" cy="382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04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99392"/>
            <a:ext cx="8839200" cy="6858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b="1" u="sng" dirty="0">
                <a:solidFill>
                  <a:srgbClr val="FF0000"/>
                </a:solidFill>
              </a:rPr>
              <a:t>Type of cells on villi</a:t>
            </a:r>
          </a:p>
          <a:p>
            <a:pPr marL="0" indent="0">
              <a:buNone/>
            </a:pPr>
            <a:r>
              <a:rPr lang="en-US" sz="2400" b="1" u="sng" dirty="0">
                <a:solidFill>
                  <a:srgbClr val="FF0000"/>
                </a:solidFill>
              </a:rPr>
              <a:t>1- Enterocytes:</a:t>
            </a:r>
          </a:p>
          <a:p>
            <a:r>
              <a:rPr lang="en-US" sz="2400" b="1" dirty="0"/>
              <a:t>Absorptive cells 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b="1" dirty="0"/>
              <a:t>Tall columnar cells e basal oval nuclei &amp; </a:t>
            </a:r>
          </a:p>
          <a:p>
            <a:pPr marL="0" indent="0">
              <a:buNone/>
            </a:pPr>
            <a:r>
              <a:rPr lang="en-US" sz="2400" b="1" dirty="0"/>
              <a:t>   </a:t>
            </a:r>
            <a:r>
              <a:rPr lang="en-US" sz="2400" b="1" dirty="0">
                <a:solidFill>
                  <a:srgbClr val="FF0000"/>
                </a:solidFill>
              </a:rPr>
              <a:t>brush border </a:t>
            </a:r>
            <a:r>
              <a:rPr lang="en-US" sz="2400" b="1" dirty="0"/>
              <a:t>of microvilli to increase </a:t>
            </a:r>
          </a:p>
          <a:p>
            <a:pPr marL="0" indent="0">
              <a:buNone/>
            </a:pPr>
            <a:r>
              <a:rPr lang="en-US" sz="2400" b="1" dirty="0"/>
              <a:t>   The absorptive surface area (10 folds)</a:t>
            </a:r>
          </a:p>
          <a:p>
            <a:pPr marL="0" indent="0">
              <a:buNone/>
            </a:pPr>
            <a:r>
              <a:rPr lang="en-US" sz="2400" b="1" dirty="0"/>
              <a:t>    covered with cell coat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b="1" u="sng" dirty="0"/>
              <a:t>E/M</a:t>
            </a:r>
            <a:r>
              <a:rPr lang="en-US" sz="2400" b="1" dirty="0"/>
              <a:t>:  ↑</a:t>
            </a:r>
            <a:r>
              <a:rPr lang="en-US" sz="2400" b="1" dirty="0" err="1"/>
              <a:t>sER</a:t>
            </a:r>
            <a:r>
              <a:rPr lang="en-US" sz="2400" b="1" dirty="0"/>
              <a:t> ( form chylomicron), </a:t>
            </a:r>
          </a:p>
          <a:p>
            <a:pPr marL="0" indent="0">
              <a:buNone/>
            </a:pPr>
            <a:r>
              <a:rPr lang="en-US" sz="2400" b="1" dirty="0"/>
              <a:t>     Golgi, ↑ mitochondria,</a:t>
            </a:r>
          </a:p>
          <a:p>
            <a:pPr marL="0" indent="0">
              <a:buNone/>
            </a:pPr>
            <a:r>
              <a:rPr lang="en-US" sz="2400" b="1" dirty="0"/>
              <a:t>    their lateral borders show tight junctions</a:t>
            </a:r>
          </a:p>
          <a:p>
            <a:pPr marL="0" indent="0">
              <a:buNone/>
            </a:pPr>
            <a:r>
              <a:rPr lang="en-US" sz="2400" b="1" dirty="0"/>
              <a:t>     ( </a:t>
            </a:r>
            <a:r>
              <a:rPr lang="en-US" sz="2400" b="1" dirty="0">
                <a:solidFill>
                  <a:srgbClr val="FF0000"/>
                </a:solidFill>
              </a:rPr>
              <a:t>Leaky Gut syndrome</a:t>
            </a:r>
            <a:r>
              <a:rPr lang="en-US" sz="2400" b="1" dirty="0"/>
              <a:t>)</a:t>
            </a:r>
          </a:p>
          <a:p>
            <a:pPr marL="0" indent="0">
              <a:buNone/>
            </a:pPr>
            <a:r>
              <a:rPr lang="en-US" sz="2400" b="1" dirty="0"/>
              <a:t> </a:t>
            </a:r>
          </a:p>
          <a:p>
            <a:r>
              <a:rPr lang="en-US" sz="2400" b="1" dirty="0"/>
              <a:t>Their function is : Terminal digestion </a:t>
            </a:r>
          </a:p>
          <a:p>
            <a:pPr marL="0" indent="0">
              <a:buNone/>
            </a:pPr>
            <a:r>
              <a:rPr lang="en-US" sz="2400" b="1" dirty="0"/>
              <a:t>     &amp; absorption of carbohydrates , </a:t>
            </a:r>
          </a:p>
          <a:p>
            <a:pPr marL="0" indent="0">
              <a:buNone/>
            </a:pPr>
            <a:r>
              <a:rPr lang="en-US" sz="2400" b="1" dirty="0"/>
              <a:t>     proteins &amp; Fat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 dirty="0"/>
          </a:p>
        </p:txBody>
      </p:sp>
      <p:pic>
        <p:nvPicPr>
          <p:cNvPr id="5" name="irc_mi" descr="http://faculty.southwest.tn.edu/rburkett/body_c10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43"/>
          <a:stretch/>
        </p:blipFill>
        <p:spPr bwMode="auto">
          <a:xfrm>
            <a:off x="5697016" y="689706"/>
            <a:ext cx="3294584" cy="2955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26" name="Picture 2" descr="Tissue-engineered Small Intestine - Oley Found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017" y="3789041"/>
            <a:ext cx="3294584" cy="28083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328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050" name="Picture 2" descr="Lipid Absorption | BioNinj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1"/>
            <a:ext cx="4752528" cy="59766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6.10 - Absorption of the Products of Digestion Diagram | Quizle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38" b="2948"/>
          <a:stretch/>
        </p:blipFill>
        <p:spPr bwMode="auto">
          <a:xfrm>
            <a:off x="5004048" y="188641"/>
            <a:ext cx="3955256" cy="59766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7544" y="6237312"/>
            <a:ext cx="790940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Absorption of fat  &amp; formation of chylomicron in enterocytes</a:t>
            </a:r>
          </a:p>
        </p:txBody>
      </p:sp>
    </p:spTree>
    <p:extLst>
      <p:ext uri="{BB962C8B-B14F-4D97-AF65-F5344CB8AC3E}">
        <p14:creationId xmlns:p14="http://schemas.microsoft.com/office/powerpoint/2010/main" val="1533925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0"/>
            <a:ext cx="8839200" cy="6741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>
                <a:solidFill>
                  <a:srgbClr val="FF0000"/>
                </a:solidFill>
              </a:rPr>
              <a:t>2- Goblet cells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en-US" sz="2400" b="1" dirty="0"/>
          </a:p>
          <a:p>
            <a:r>
              <a:rPr lang="en-US" sz="2400" b="1" dirty="0"/>
              <a:t> Present  between the enterocytes on  the villi &amp; in the upper part of  the crypts and increase in # toward the ileum</a:t>
            </a:r>
          </a:p>
          <a:p>
            <a:r>
              <a:rPr lang="en-US" sz="2400" b="1" dirty="0"/>
              <a:t> Unicellular mucous (glycoprotein) secreting cell</a:t>
            </a:r>
          </a:p>
          <a:p>
            <a:endParaRPr lang="en-US" sz="2400" b="1" dirty="0"/>
          </a:p>
          <a:p>
            <a:r>
              <a:rPr lang="en-US" sz="2400" b="1" dirty="0"/>
              <a:t>Each cell has expanded apical part full of</a:t>
            </a:r>
          </a:p>
          <a:p>
            <a:pPr>
              <a:buNone/>
            </a:pPr>
            <a:r>
              <a:rPr lang="en-US" sz="2400" b="1" dirty="0"/>
              <a:t>     mucin granules &amp; basal cylindrical part </a:t>
            </a:r>
          </a:p>
          <a:p>
            <a:pPr>
              <a:buNone/>
            </a:pPr>
            <a:r>
              <a:rPr lang="en-US" sz="2400" b="1" dirty="0"/>
              <a:t>     contain the deeply nucleus</a:t>
            </a:r>
          </a:p>
          <a:p>
            <a:pPr>
              <a:buNone/>
            </a:pPr>
            <a:endParaRPr lang="en-US" sz="2400" b="1" dirty="0"/>
          </a:p>
          <a:p>
            <a:r>
              <a:rPr lang="en-US" sz="2400" b="1" dirty="0"/>
              <a:t>Secrets mucus at intervals for lubrication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093168"/>
            <a:ext cx="2907433" cy="464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2" descr="http://www.apsubiology.org/anatomy/2020/2020_Exam_Reviews/Exam_3/villus%20diagram%20and%20microscopic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41" t="35793" b="5466"/>
          <a:stretch/>
        </p:blipFill>
        <p:spPr bwMode="auto">
          <a:xfrm>
            <a:off x="899592" y="4365104"/>
            <a:ext cx="3600400" cy="23762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434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617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                     </a:t>
            </a:r>
            <a:r>
              <a:rPr lang="en-US" sz="2800" b="1" u="sng" dirty="0"/>
              <a:t>Crypts of </a:t>
            </a:r>
            <a:r>
              <a:rPr lang="en-US" sz="2800" b="1" u="sng" dirty="0" err="1"/>
              <a:t>Leiberkuhn</a:t>
            </a:r>
            <a:endParaRPr lang="en-US" sz="2800" b="1" u="sng" dirty="0"/>
          </a:p>
          <a:p>
            <a:r>
              <a:rPr lang="en-US" sz="2800" dirty="0"/>
              <a:t>They are simple tubular glands occupy the thickness of the lamina </a:t>
            </a:r>
            <a:r>
              <a:rPr lang="en-US" sz="2800" dirty="0" err="1"/>
              <a:t>propria</a:t>
            </a:r>
            <a:endParaRPr lang="en-US" sz="2800" dirty="0"/>
          </a:p>
          <a:p>
            <a:r>
              <a:rPr lang="en-US" sz="2800" dirty="0"/>
              <a:t>6  types of cells line the crypts: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1- Enterocytes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2- Goblet cells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3- </a:t>
            </a:r>
            <a:r>
              <a:rPr lang="en-US" sz="2800" b="1" u="sng" dirty="0" err="1">
                <a:solidFill>
                  <a:srgbClr val="FF0000"/>
                </a:solidFill>
              </a:rPr>
              <a:t>Paneth</a:t>
            </a:r>
            <a:r>
              <a:rPr lang="en-US" sz="2800" b="1" u="sng" dirty="0">
                <a:solidFill>
                  <a:srgbClr val="FF0000"/>
                </a:solidFill>
              </a:rPr>
              <a:t> cells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4- endocrine cells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5- stem cells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6- </a:t>
            </a:r>
            <a:r>
              <a:rPr lang="en-US" sz="2800" b="1" u="sng" dirty="0">
                <a:solidFill>
                  <a:srgbClr val="FF0000"/>
                </a:solidFill>
              </a:rPr>
              <a:t>M cells </a:t>
            </a:r>
            <a:r>
              <a:rPr lang="en-US" sz="2800" dirty="0">
                <a:solidFill>
                  <a:srgbClr val="FF0000"/>
                </a:solidFill>
              </a:rPr>
              <a:t>(</a:t>
            </a:r>
            <a:r>
              <a:rPr lang="en-US" sz="2800" dirty="0" err="1">
                <a:solidFill>
                  <a:srgbClr val="FF0000"/>
                </a:solidFill>
              </a:rPr>
              <a:t>Microfold</a:t>
            </a:r>
            <a:r>
              <a:rPr lang="en-US" sz="2800" dirty="0">
                <a:solidFill>
                  <a:srgbClr val="FF0000"/>
                </a:solidFill>
              </a:rPr>
              <a:t> cells)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3"/>
          <a:stretch/>
        </p:blipFill>
        <p:spPr bwMode="auto">
          <a:xfrm>
            <a:off x="6345382" y="1628800"/>
            <a:ext cx="2691114" cy="51125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684059F-9C75-4E2D-AAC1-3B2218204964}"/>
              </a:ext>
            </a:extLst>
          </p:cNvPr>
          <p:cNvSpPr/>
          <p:nvPr/>
        </p:nvSpPr>
        <p:spPr>
          <a:xfrm>
            <a:off x="7452320" y="4509120"/>
            <a:ext cx="1584176" cy="2232248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0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285728"/>
            <a:ext cx="8620156" cy="6357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3- </a:t>
            </a:r>
            <a:r>
              <a:rPr lang="en-US" sz="2800" b="1" u="sng" dirty="0" err="1">
                <a:solidFill>
                  <a:srgbClr val="FF0000"/>
                </a:solidFill>
              </a:rPr>
              <a:t>Paneth</a:t>
            </a:r>
            <a:r>
              <a:rPr lang="en-US" sz="2800" b="1" u="sng" dirty="0">
                <a:solidFill>
                  <a:srgbClr val="FF0000"/>
                </a:solidFill>
              </a:rPr>
              <a:t> cells:</a:t>
            </a:r>
          </a:p>
          <a:p>
            <a:r>
              <a:rPr lang="en-US" sz="2800" dirty="0"/>
              <a:t>Present in groups at </a:t>
            </a:r>
            <a:r>
              <a:rPr lang="en-US" sz="2800" b="1" u="sng" dirty="0"/>
              <a:t>bottoms of crypts </a:t>
            </a:r>
            <a:r>
              <a:rPr lang="en-US" sz="2800" dirty="0"/>
              <a:t>only</a:t>
            </a:r>
            <a:endParaRPr lang="en-US" sz="2800" b="1" dirty="0"/>
          </a:p>
          <a:p>
            <a:endParaRPr lang="en-US" sz="2800" dirty="0"/>
          </a:p>
          <a:p>
            <a:r>
              <a:rPr lang="en-US" sz="2800" dirty="0"/>
              <a:t>Pyramidal cells e basal oval nuclei</a:t>
            </a:r>
          </a:p>
          <a:p>
            <a:pPr>
              <a:buNone/>
            </a:pPr>
            <a:r>
              <a:rPr lang="en-US" sz="2800" dirty="0"/>
              <a:t>     &amp; narrow apical part </a:t>
            </a:r>
          </a:p>
          <a:p>
            <a:endParaRPr lang="en-US" sz="2800" dirty="0"/>
          </a:p>
          <a:p>
            <a:r>
              <a:rPr lang="en-US" sz="2800" dirty="0"/>
              <a:t>Basal cytoplasm is basophilic due to↑ </a:t>
            </a:r>
            <a:r>
              <a:rPr lang="en-US" sz="2800" dirty="0" err="1"/>
              <a:t>rER</a:t>
            </a:r>
            <a:r>
              <a:rPr lang="en-US" sz="2800" dirty="0"/>
              <a:t> ,</a:t>
            </a:r>
          </a:p>
          <a:p>
            <a:pPr marL="0" indent="0">
              <a:buNone/>
            </a:pPr>
            <a:r>
              <a:rPr lang="en-US" sz="2800" dirty="0"/>
              <a:t>   apical part has acidophilic zymogen granules</a:t>
            </a:r>
          </a:p>
          <a:p>
            <a:pPr>
              <a:buNone/>
            </a:pPr>
            <a:r>
              <a:rPr lang="en-US" sz="2800" dirty="0"/>
              <a:t> </a:t>
            </a:r>
          </a:p>
          <a:p>
            <a:r>
              <a:rPr lang="en-US" sz="2800" dirty="0"/>
              <a:t>They secrete </a:t>
            </a:r>
            <a:r>
              <a:rPr lang="en-US" sz="2800" dirty="0">
                <a:solidFill>
                  <a:srgbClr val="FF0000"/>
                </a:solidFill>
              </a:rPr>
              <a:t>intestinal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lysozyme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     which has bactericidal effect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365104"/>
            <a:ext cx="172819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http://www.netterimages.com/images/vpv/000/000/013/13164-0550x047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12117"/>
          <a:stretch/>
        </p:blipFill>
        <p:spPr bwMode="auto">
          <a:xfrm>
            <a:off x="6948264" y="3573016"/>
            <a:ext cx="2088232" cy="27055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8144" y="1340768"/>
            <a:ext cx="3096344" cy="20882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54299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839200" cy="67056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4- </a:t>
            </a:r>
            <a:r>
              <a:rPr lang="en-US" sz="2400" b="1" u="sng" dirty="0" err="1">
                <a:solidFill>
                  <a:srgbClr val="FF0000"/>
                </a:solidFill>
              </a:rPr>
              <a:t>Enteroendocrine</a:t>
            </a:r>
            <a:r>
              <a:rPr lang="en-US" sz="2400" b="1" u="sng" dirty="0">
                <a:solidFill>
                  <a:srgbClr val="FF0000"/>
                </a:solidFill>
              </a:rPr>
              <a:t> cells: </a:t>
            </a:r>
          </a:p>
          <a:p>
            <a:r>
              <a:rPr lang="en-US" sz="2400" b="1" dirty="0"/>
              <a:t> Secrets intestinal hormones </a:t>
            </a:r>
          </a:p>
          <a:p>
            <a:pPr marL="0" indent="0">
              <a:buNone/>
            </a:pPr>
            <a:r>
              <a:rPr lang="en-US" sz="2400" b="1" dirty="0"/>
              <a:t>     </a:t>
            </a:r>
            <a:r>
              <a:rPr lang="en-US" sz="2400" b="1" dirty="0" err="1"/>
              <a:t>e.g</a:t>
            </a:r>
            <a:r>
              <a:rPr lang="en-US" sz="2400" b="1" dirty="0"/>
              <a:t> Secretin</a:t>
            </a:r>
          </a:p>
          <a:p>
            <a:r>
              <a:rPr lang="en-US" sz="2400" b="1" dirty="0"/>
              <a:t>Present mainly in </a:t>
            </a:r>
            <a:r>
              <a:rPr lang="en-US" sz="2400" b="1" dirty="0">
                <a:solidFill>
                  <a:srgbClr val="FF0000"/>
                </a:solidFill>
              </a:rPr>
              <a:t>base of  crypts</a:t>
            </a:r>
            <a:r>
              <a:rPr lang="en-US" sz="2400" b="1" dirty="0"/>
              <a:t>, </a:t>
            </a:r>
          </a:p>
          <a:p>
            <a:r>
              <a:rPr lang="en-US" sz="2400" b="1" dirty="0"/>
              <a:t>Their secretions released to blood</a:t>
            </a:r>
          </a:p>
          <a:p>
            <a:r>
              <a:rPr lang="en-US" sz="2400" b="1" dirty="0"/>
              <a:t>Their secretions </a:t>
            </a:r>
            <a:r>
              <a:rPr lang="en-US" sz="2400" b="1" dirty="0">
                <a:solidFill>
                  <a:srgbClr val="FF0000"/>
                </a:solidFill>
              </a:rPr>
              <a:t>control peristalsis</a:t>
            </a: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     e.g. </a:t>
            </a:r>
            <a:r>
              <a:rPr lang="en-US" sz="2400" b="1" dirty="0" err="1"/>
              <a:t>motilin</a:t>
            </a:r>
            <a:r>
              <a:rPr lang="en-US" sz="2400" b="1" dirty="0"/>
              <a:t> H &amp;sense of being </a:t>
            </a:r>
          </a:p>
          <a:p>
            <a:pPr marL="0" indent="0">
              <a:buNone/>
            </a:pPr>
            <a:r>
              <a:rPr lang="en-US" sz="2400" b="1" dirty="0"/>
              <a:t>     satisfied after eating</a:t>
            </a:r>
          </a:p>
          <a:p>
            <a:pPr marL="0" indent="0">
              <a:buNone/>
            </a:pPr>
            <a:endParaRPr lang="en-US" sz="2400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b="1" u="sng" dirty="0">
                <a:solidFill>
                  <a:srgbClr val="FF0000"/>
                </a:solidFill>
              </a:rPr>
              <a:t>5- Stem cells</a:t>
            </a:r>
            <a:r>
              <a:rPr lang="en-US" sz="2400" b="1" u="sng" dirty="0"/>
              <a:t>: </a:t>
            </a:r>
          </a:p>
          <a:p>
            <a:r>
              <a:rPr lang="en-US" sz="2400" b="1" dirty="0"/>
              <a:t>Short columnar cells ,present at </a:t>
            </a:r>
            <a:r>
              <a:rPr lang="en-US" sz="2400" b="1" dirty="0">
                <a:solidFill>
                  <a:srgbClr val="FF0000"/>
                </a:solidFill>
              </a:rPr>
              <a:t>base of crypts</a:t>
            </a:r>
            <a:r>
              <a:rPr lang="en-US" sz="2400" b="1" dirty="0"/>
              <a:t> in between </a:t>
            </a:r>
            <a:r>
              <a:rPr lang="en-US" sz="2400" b="1" dirty="0" err="1"/>
              <a:t>Paneth</a:t>
            </a:r>
            <a:r>
              <a:rPr lang="en-US" sz="2400" b="1" dirty="0"/>
              <a:t> cells</a:t>
            </a:r>
          </a:p>
          <a:p>
            <a:r>
              <a:rPr lang="en-US" sz="2400" b="1" dirty="0"/>
              <a:t>Differentiate to replace other cells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4664"/>
            <a:ext cx="4011279" cy="42484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16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980321" y="2708920"/>
            <a:ext cx="3264087" cy="151216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8028384" y="1556792"/>
            <a:ext cx="792088" cy="9721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397281" y="1196752"/>
            <a:ext cx="567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EEC</a:t>
            </a:r>
          </a:p>
        </p:txBody>
      </p:sp>
    </p:spTree>
    <p:extLst>
      <p:ext uri="{BB962C8B-B14F-4D97-AF65-F5344CB8AC3E}">
        <p14:creationId xmlns:p14="http://schemas.microsoft.com/office/powerpoint/2010/main" val="2387244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52400"/>
            <a:ext cx="9036496" cy="6705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6- M (</a:t>
            </a:r>
            <a:r>
              <a:rPr lang="en-US" sz="2800" b="1" u="sng" dirty="0" err="1">
                <a:solidFill>
                  <a:srgbClr val="FF0000"/>
                </a:solidFill>
              </a:rPr>
              <a:t>microfold</a:t>
            </a:r>
            <a:r>
              <a:rPr lang="en-US" sz="2800" b="1" u="sng" dirty="0">
                <a:solidFill>
                  <a:srgbClr val="FF0000"/>
                </a:solidFill>
              </a:rPr>
              <a:t>) cells: </a:t>
            </a:r>
          </a:p>
          <a:p>
            <a:pPr marL="0" indent="0"/>
            <a:r>
              <a:rPr lang="en-US" sz="2800" dirty="0"/>
              <a:t> Squamous - like cells present in between enterocytes of ileum in association with </a:t>
            </a:r>
            <a:r>
              <a:rPr lang="en-US" sz="2800" b="1" dirty="0"/>
              <a:t>lymphoid  nodules of Peyer’s patches. </a:t>
            </a:r>
            <a:r>
              <a:rPr lang="en-US" sz="2800" dirty="0"/>
              <a:t>Play a role in </a:t>
            </a:r>
            <a:r>
              <a:rPr lang="en-US" sz="2800" u="sng" dirty="0">
                <a:solidFill>
                  <a:srgbClr val="FF0000"/>
                </a:solidFill>
              </a:rPr>
              <a:t>intestinal mucosal immunity </a:t>
            </a:r>
          </a:p>
          <a:p>
            <a:pPr marL="0" indent="0"/>
            <a:r>
              <a:rPr lang="en-US" sz="2800" dirty="0"/>
              <a:t>Have microfolds on their apical surface &amp; basal membrane    invaginations forming pockets.</a:t>
            </a:r>
          </a:p>
          <a:p>
            <a:pPr marL="0" indent="0"/>
            <a:r>
              <a:rPr lang="en-US" sz="2800" dirty="0"/>
              <a:t> Phagocytosis &amp; transport antigens from intestinal lumen to    </a:t>
            </a:r>
          </a:p>
          <a:p>
            <a:pPr marL="0" indent="0">
              <a:buNone/>
            </a:pPr>
            <a:r>
              <a:rPr lang="en-US" sz="2800" dirty="0"/>
              <a:t>   the underlying macrophages &amp; lymphocytes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196" name="Picture 4" descr="https://encrypted-tbn3.gstatic.com/images?q=tbn:ANd9GcR5otUhoewoWCvHHhPpFsELRkWuwjm06064AEuWTpz-xzZrld9kb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388843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Image result for intraepithelial pockets of m cel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Intestinal M cells: Tireless samplers of enteric microbiota - Kanaya - 2020  - Traffic - Wiley Online Librar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Intestinal M cells: Tireless samplers of enteric microbiota - Kanaya - 2020  - Traffic - Wiley Online Librar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Intestinal M cells: Tireless samplers of enteric microbiota - Kanaya - 2020  - Traffic - Wiley Online Librar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Intestinal M cells: Tireless samplers of enteric microbiota - Kanaya - 2020  - Traffic - Wiley Online Library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2055" y="4077072"/>
            <a:ext cx="4270425" cy="26642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10188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35282"/>
          <a:stretch/>
        </p:blipFill>
        <p:spPr>
          <a:xfrm>
            <a:off x="1115616" y="764704"/>
            <a:ext cx="7200800" cy="45365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923929" y="260648"/>
            <a:ext cx="122413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M- cells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504" y="5373216"/>
            <a:ext cx="896448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M cells function as guards against intestinal toxins and/or pathogens, transporting them (trans-epithelial) to awaiting immune cells. M cells specialize in </a:t>
            </a:r>
            <a:r>
              <a:rPr lang="en-US" sz="2000" b="1" dirty="0" err="1"/>
              <a:t>transcytosis</a:t>
            </a:r>
            <a:r>
              <a:rPr lang="en-US" sz="2000" b="1" dirty="0"/>
              <a:t> (i.e., trans-epithelial transport)</a:t>
            </a:r>
          </a:p>
        </p:txBody>
      </p:sp>
    </p:spTree>
    <p:extLst>
      <p:ext uri="{BB962C8B-B14F-4D97-AF65-F5344CB8AC3E}">
        <p14:creationId xmlns:p14="http://schemas.microsoft.com/office/powerpoint/2010/main" val="4223212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3996" y="76200"/>
            <a:ext cx="9144000" cy="6781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u="sng" dirty="0" err="1">
                <a:solidFill>
                  <a:srgbClr val="FF0000"/>
                </a:solidFill>
              </a:rPr>
              <a:t>Peyer’s</a:t>
            </a:r>
            <a:r>
              <a:rPr lang="en-US" sz="2800" b="1" u="sng" dirty="0">
                <a:solidFill>
                  <a:srgbClr val="FF0000"/>
                </a:solidFill>
              </a:rPr>
              <a:t> patches  (ileum)</a:t>
            </a:r>
            <a:endParaRPr lang="en-US" sz="28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lphaLcParenR"/>
            </a:pPr>
            <a:r>
              <a:rPr lang="en-US" sz="2800" dirty="0"/>
              <a:t>present mainly in the </a:t>
            </a:r>
            <a:r>
              <a:rPr lang="en-US" sz="2800" u="sng" dirty="0"/>
              <a:t>ileum</a:t>
            </a:r>
            <a:r>
              <a:rPr lang="en-US" sz="2800" dirty="0"/>
              <a:t>. In both lamina propria of mucosa  &amp; submucosa (MALT)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800" dirty="0"/>
              <a:t>They are aggregations of lymph follicles, lies in the side  opposite to the mesenteric attachment. 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800" dirty="0"/>
              <a:t>the intestinal villi  </a:t>
            </a:r>
            <a:r>
              <a:rPr lang="en-US" sz="2800" dirty="0">
                <a:solidFill>
                  <a:srgbClr val="FF0000"/>
                </a:solidFill>
              </a:rPr>
              <a:t>absent  over </a:t>
            </a:r>
            <a:r>
              <a:rPr lang="en-US" sz="2800" dirty="0"/>
              <a:t>Peyer’s patches (why?)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800" dirty="0"/>
              <a:t>They are important for mucosal immunity </a:t>
            </a:r>
          </a:p>
          <a:p>
            <a:pPr marL="0" indent="0">
              <a:buNone/>
            </a:pPr>
            <a:r>
              <a:rPr lang="en-US" sz="2400" b="1" dirty="0"/>
              <a:t> </a:t>
            </a:r>
          </a:p>
          <a:p>
            <a:pPr>
              <a:buNone/>
            </a:pPr>
            <a:endParaRPr lang="en-US" sz="2400" b="1" dirty="0"/>
          </a:p>
          <a:p>
            <a:endParaRPr lang="en-US" sz="2400" b="1" dirty="0">
              <a:solidFill>
                <a:srgbClr val="008000"/>
              </a:solidFill>
            </a:endParaRPr>
          </a:p>
          <a:p>
            <a:endParaRPr lang="en-US" sz="2400" b="1" dirty="0">
              <a:solidFill>
                <a:srgbClr val="008000"/>
              </a:solidFill>
            </a:endParaRPr>
          </a:p>
          <a:p>
            <a:endParaRPr lang="en-US" sz="2400" b="1" dirty="0">
              <a:solidFill>
                <a:srgbClr val="008000"/>
              </a:solidFill>
            </a:endParaRPr>
          </a:p>
          <a:p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509" y="3429000"/>
            <a:ext cx="3085648" cy="3312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21468" y="6300028"/>
            <a:ext cx="1659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Peyer’s</a:t>
            </a:r>
            <a:r>
              <a:rPr lang="en-US" b="1" dirty="0"/>
              <a:t> patches</a:t>
            </a:r>
          </a:p>
        </p:txBody>
      </p:sp>
      <p:sp>
        <p:nvSpPr>
          <p:cNvPr id="6" name="TextBox 5"/>
          <p:cNvSpPr txBox="1"/>
          <p:nvPr/>
        </p:nvSpPr>
        <p:spPr>
          <a:xfrm rot="18034008">
            <a:off x="5296073" y="4026739"/>
            <a:ext cx="1919308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400" b="1" dirty="0"/>
              <a:t>Mesenteric attachment</a:t>
            </a:r>
            <a:endParaRPr lang="ar-JO" sz="14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560" y="3645024"/>
            <a:ext cx="3816424" cy="29523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8893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u="sng" dirty="0"/>
              <a:t>The gastro- intestinal tract:</a:t>
            </a:r>
          </a:p>
          <a:p>
            <a:pPr>
              <a:buNone/>
            </a:pPr>
            <a:r>
              <a:rPr lang="en-US" sz="2800" dirty="0"/>
              <a:t>Composed of: </a:t>
            </a:r>
          </a:p>
          <a:p>
            <a:r>
              <a:rPr lang="en-US" sz="2800" dirty="0"/>
              <a:t>Esophagus</a:t>
            </a:r>
          </a:p>
          <a:p>
            <a:r>
              <a:rPr lang="en-US" sz="2800" dirty="0"/>
              <a:t>Stomach</a:t>
            </a:r>
          </a:p>
          <a:p>
            <a:r>
              <a:rPr lang="en-US" sz="2800" dirty="0"/>
              <a:t>Small intestine</a:t>
            </a:r>
          </a:p>
          <a:p>
            <a:r>
              <a:rPr lang="en-US" sz="2800" dirty="0"/>
              <a:t>Large intestine</a:t>
            </a:r>
          </a:p>
          <a:p>
            <a:r>
              <a:rPr lang="en-US" sz="2800" dirty="0"/>
              <a:t>Anal canal</a:t>
            </a:r>
            <a:endParaRPr lang="ar-JO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2" descr="http://floydmemorial.com/wp-content/uploads/2012/05/digestive_system_on-whit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4032448" cy="61206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9050" b="-256"/>
          <a:stretch/>
        </p:blipFill>
        <p:spPr>
          <a:xfrm>
            <a:off x="683568" y="476671"/>
            <a:ext cx="7488832" cy="60486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624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991600" cy="6248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Brunner’s glands</a:t>
            </a:r>
          </a:p>
          <a:p>
            <a:pPr marL="0" indent="0" algn="ctr">
              <a:buNone/>
            </a:pPr>
            <a:endParaRPr lang="en-US" sz="2800" dirty="0"/>
          </a:p>
          <a:p>
            <a:r>
              <a:rPr lang="en-US" sz="2800" dirty="0"/>
              <a:t>Found in the </a:t>
            </a:r>
            <a:r>
              <a:rPr lang="en-US" sz="2800" b="1" dirty="0">
                <a:solidFill>
                  <a:srgbClr val="FF0000"/>
                </a:solidFill>
              </a:rPr>
              <a:t>submucosa</a:t>
            </a:r>
            <a:r>
              <a:rPr lang="en-US" sz="2800" dirty="0"/>
              <a:t> of the duodenum</a:t>
            </a:r>
          </a:p>
          <a:p>
            <a:r>
              <a:rPr lang="en-US" sz="2800" dirty="0"/>
              <a:t>Their ducts open into the bases of intestinal crypts</a:t>
            </a:r>
          </a:p>
          <a:p>
            <a:r>
              <a:rPr lang="en-US" sz="2800" dirty="0"/>
              <a:t>They secrete </a:t>
            </a:r>
            <a:r>
              <a:rPr lang="en-US" sz="2800" dirty="0">
                <a:solidFill>
                  <a:srgbClr val="FF0000"/>
                </a:solidFill>
              </a:rPr>
              <a:t>alkaline mucous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688570" y="5086925"/>
            <a:ext cx="1491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Brunner’s glands</a:t>
            </a:r>
            <a:endParaRPr lang="ar-JO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7926" y="2780928"/>
            <a:ext cx="6248410" cy="37444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Down Arrow 8">
            <a:extLst>
              <a:ext uri="{FF2B5EF4-FFF2-40B4-BE49-F238E27FC236}">
                <a16:creationId xmlns:a16="http://schemas.microsoft.com/office/drawing/2014/main" id="{03DCE04F-7A0F-404C-8090-175213044536}"/>
              </a:ext>
            </a:extLst>
          </p:cNvPr>
          <p:cNvSpPr/>
          <p:nvPr/>
        </p:nvSpPr>
        <p:spPr>
          <a:xfrm rot="6361658">
            <a:off x="6777594" y="4653246"/>
            <a:ext cx="73529" cy="1348484"/>
          </a:xfrm>
          <a:prstGeom prst="downArrow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7251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1797"/>
            <a:ext cx="8229600" cy="5937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rgbClr val="FF0000"/>
                </a:solidFill>
              </a:rPr>
              <a:t>Plicae </a:t>
            </a:r>
            <a:r>
              <a:rPr lang="en-US" sz="2800" u="sng" dirty="0" err="1">
                <a:solidFill>
                  <a:srgbClr val="FF0000"/>
                </a:solidFill>
              </a:rPr>
              <a:t>Circularis</a:t>
            </a:r>
            <a:r>
              <a:rPr lang="en-US" sz="2800" dirty="0"/>
              <a:t>: Permanent circular folds of mucosa &amp; submucosa projecting into the lumen of small intestine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8" t="2362" r="6291"/>
          <a:stretch/>
        </p:blipFill>
        <p:spPr bwMode="auto">
          <a:xfrm>
            <a:off x="1547664" y="1670751"/>
            <a:ext cx="6082146" cy="47105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23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857256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Large intestine</a:t>
            </a:r>
            <a:endParaRPr lang="ar-JO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75856"/>
            <a:ext cx="8229600" cy="53503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u="sng" dirty="0"/>
              <a:t>Composed of:</a:t>
            </a:r>
          </a:p>
          <a:p>
            <a:r>
              <a:rPr lang="en-US" sz="2800" dirty="0"/>
              <a:t>Cecum</a:t>
            </a:r>
          </a:p>
          <a:p>
            <a:r>
              <a:rPr lang="en-US" sz="2800" dirty="0"/>
              <a:t>Colon (ascending, transverse, </a:t>
            </a:r>
          </a:p>
          <a:p>
            <a:pPr>
              <a:buNone/>
            </a:pPr>
            <a:r>
              <a:rPr lang="en-US" sz="2800" dirty="0"/>
              <a:t>     descending, sigmoid)</a:t>
            </a:r>
          </a:p>
          <a:p>
            <a:r>
              <a:rPr lang="en-US" sz="2800" dirty="0"/>
              <a:t>Rectum </a:t>
            </a:r>
          </a:p>
          <a:p>
            <a:r>
              <a:rPr lang="en-US" sz="2800" dirty="0"/>
              <a:t>Anal canal</a:t>
            </a:r>
          </a:p>
          <a:p>
            <a:pPr>
              <a:buNone/>
            </a:pPr>
            <a:r>
              <a:rPr lang="en-US" sz="2800" dirty="0"/>
              <a:t>  </a:t>
            </a:r>
            <a:r>
              <a:rPr lang="en-US" sz="2800" b="1" u="sng" dirty="0"/>
              <a:t>Function:</a:t>
            </a:r>
          </a:p>
          <a:p>
            <a:r>
              <a:rPr lang="en-US" sz="2800" dirty="0"/>
              <a:t>Absorption of </a:t>
            </a:r>
            <a:r>
              <a:rPr lang="en-US" sz="2800" u="sng" dirty="0"/>
              <a:t>water &amp; ions</a:t>
            </a:r>
          </a:p>
          <a:p>
            <a:r>
              <a:rPr lang="en-US" sz="2800" dirty="0"/>
              <a:t>Production of mucus</a:t>
            </a:r>
          </a:p>
          <a:p>
            <a:r>
              <a:rPr lang="en-US" sz="2800" dirty="0"/>
              <a:t>Formation of fecal mass</a:t>
            </a:r>
            <a:endParaRPr lang="ar-JO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1026" name="AutoShape 2" descr="data:image/jpeg;base64,/9j/4AAQSkZJRgABAQAAAQABAAD/2wCEAAkGBhQSEBUSEBQUFBQWFRQVFRUQFRQVFRUVFRQVFBQUFRQXGyYeFxkkGRUUHy8gIycpLCwsFR4xNTAqNSYrLCkBCQoKDgwOGg8PGiwkHCQsKSkpKSwpLCksLCkpLCwsKSksKSwsLCwpLCwsKSkpKSwsKSwsLCkpKSwpLCwsLCwsLP/AABEIAMYA/wMBIgACEQEDEQH/xAAbAAABBQEBAAAAAAAAAAAAAAAFAQIDBAYAB//EAEIQAAIBAgQDBQUGBAQEBwAAAAECAwARBAUSIRMxQQYiUWGRcYGhscEHFCMyUmIzQtHhFSRyghaiwvAXQ0RUktLx/8QAGQEAAgMBAAAAAAAAAAAAAAAAAAECAwQF/8QAJBEAAgICAQQDAQEBAAAAAAAAAAECEQMhMQQSMkEiUWETcUL/2gAMAwEAAhEDEQA/APYFp1MU06siNbGyGguZnajEpoLmQubDrypex+g/kUWnDp5i/qb0NzhLTX8QDR6GPSoXwAHoLUH7QJ3kPkR6f/tXzXxM8H8iitTRGoVqSM1kNZeU7U0pSRNUlMQgFODUlqXTQAuqu1Vn8b2tWHEPDNFJGkcYledmiMYjZzGr6Q5fdxptpvve1t6sN2swo1apdOlVc645k7rNGgI1ILnVLECBcguAQKnTI9yC166hUfazCsQFluSrNYRzXAQyK2saO414ZRpaxJQgA0knavCAi8y76bEByLMkbhiwWyrpmhJY2A4q3IuKXaw7kFq69B4O12Fd1jSXUzOyACOU3ZWWNt9FgodlXUe7qNr3uKu5ZnEOI1cCQPotqsGGzFgrDUBqQlXsy3U6TYmxopj7kXQ1LqrtFJoo2GhNVITVbMMaIlBO5Y6VUfzH29B4mgmZ4uRo2Bl0EggiMDkRa1zc/KimyyMLCK5hxN4rFb/ma9j/AKR19tVcwziSK2nhv+2zAkeRud/dWYgzNkXh8rbAjkR9DRDLjc6nN7cr06XBf/KtsN/44GFyki+ZW4Hob/CpUkDC6kEHqKG4jNQnUe+g+RZxfFtGPyuCbDoy739Lj3ClKK9FbxumzTuLkDzrVotgB5Vl8Mt5UH7hWqq/EtGHK9mOWLTM6+DH53o1h22ofm0WnEk/qCn6fSr2HNVS0y2O0WqSuFIaAGqafeolNOvSGRzNQ+NNc6L+4Mf9ve+lXMQ21Q5KNU5P6VPxIA+tOCuQpOkaGhPaD8qf6j8qLUGz9t0HtPyrRk8WZ8fkUUFSqlMi5U5pAoLMQABck7AAdSawmwkUVKklU4ceHF0DMvQgCx9lzeo0zRA+ljpJ5a9r+w8jUqaH2sLA04VGhqQVJEGDMy7Mwzu7ya7vHHE2lrDRFNx1ttsdfXwqlP2DwzzyTsZNcrXbvLz40E1gdOq2vDx2BJsLgWBrRUB7U9nWxXCK8I8MyXjxKNJE3ETQHKqQdac136sLi9xYmVtEGI7J4SKaPEyM6mOUsupltxMRiHcC+nUA0uII0ggN3Qwa1M/8PcIFjVVYCJ5GG6tcSMjMja1PdtHEotZgqAAgXvSfsG5maTixgGbi6gjCSW+OgxgWdr97hiExp4B+lrGvhfs5IZOK8ToskTOvDP8AmBGcQTJiAxIeZuOATuLIedwFL/RV+BubsRh2EAPEtA7SJ3l/M03HNyVuvf6oVNiVJINqt9n+y8ODDiAEB7bNo7qrqKqCqgkDU27Fj51JkWAOHwsMDNrMUUcZfcBtCBdW/LlUWZ5+sdkjZWkbluCqj9TW+VRssjC3pBis7jM4eZmTDuI0UkNILFmI56L7AefWh2ZrIy3edz4hTpXf9q2FZF8W0D2QnT1BoNeLBe7DGb4WRWDiaRmXlxGLfA8qptnDuu4717EedSxpJOAbmx8KSXBGDvEXF+94+2kalS0+TosrkYazseg6f3oRNnMkblGFiPC9jWgnzlQuxrEZ3jdcmoUAr9ljGZqzczR37PIGbEPJbuqhF/3MRYegNYuMEmvacgydcPAsa87XY+LHmf8AvwFJsqzzqNfYSy8fjp7T8jWjrMYVrTIf3CtPV+Hg5GXkCdoY7NG/tU/Aj60mGarWfpeG/wCllPxt9aHYOW4qGVbLMb0Ega400GkJqBM4ioi1WGqrKhpMCpi56t9mI+67eJA9Bf8A6qrSYXqaJ5DHaH2sx+NvpVmLkhk4CNB87XvL7D86MUJzY3kUeA+Z/tVuXxKsfkZvN824bpEpsWGonwF7WF/fVTM8CZorLI58VLGx68qz/bjOv82EUW4Y0k9STZj7hf50zLe05Fg23mPrWZcHYhi+Ka5CeGzWSL8O526Wsfd4+6osXnAfunc9Q39K7FYxJeYB8xQvFYggWvcDlqANvZ1FK70aYQXNbNP2azpxePZlFtOtjded1B6jl7KPDtJGrBJLoTyP5lPlcb/CsDhculCB1OkncjmP6j41WfMJOMuo3K0ymWCM22j1E5zCDYuB/quo9SLVLLmEa/mkQe1lH1rznMc4LJ3h0ruz2YqkTBwCSTueZFMpfS0rN9ic8iS3fDltlWMhmPuB2HmaH4ztIyC5hNvNxf0AI+NYKfMNEweMb36eFFp84aQAaSdqBrp0i7h83GJZjOSB0j30gezqfM0LzlI7dwAW5EbVSkV0OpxZTtt09tF8NlCFAxa96C6lDYJwGKkYaASfCr79nTbU5u3wqpjm4Laozax5dKu/49rUcgaCTv8A5K2VY5oJShNxbl4VD2jz3ukeO1TZdkT4qRn1FI+QYC+o9beXnT817HRqFjRmaQnUzub2UAiwHIXJ+FFkHKPdXsxUmMZthVnJ8tMz6fWjuKyGOIczcc70PyXHcOZiqk3AHdF6B3atE+O7O8JdVxtXrOjYVgssVsTio0dSqA6zqH5tG4X1+VeilKgzNne0inCn4i/6h8xWkrP8mU+BB+NaCtGHg52bkr5hFqidfFW9bbVl8FNateRWWw2F2I8CR6GjKGIvpJcVKtV4oiKtRiqC8caUClIrgKnRErYrlV/LVtEvv+ZqtKvWrOWH8Jff8zU8XkV5OC1QOV9UjHz+AozK1lJ8AaBRc6eZ6oWJbPN/tEyq2L1rydFY+RHd+SisqhI2r07trANcbHkVK+8G4+Z9KxuLy1OhsapR3MMrggQsh6GpIcVYgtuAb2PL313AsTVYx70y6jVRdrO5ptaocpcPMXcd3z8aK9kex+HxGGEkgbVqZTZiBsdtvZar+N+z9gb4aUAfpkGw9jL/AEoM39oJuPAPzho+GdIttzG1UuzsKvfXfbzoj/wVi27rGO3iGY/9NMbsbjIf4ehwf0tY/wDMB86BLLCq7iLNcNHyUU7JMeAhVhuptfy6Uj9nsY5/g28y6W+BNEsF9nb6DxJtLHmEW4HvNifhToHlxpU2Bc4zUEEDfyoZl+dFU0+HIE1sYPsyTVeSZ2HgoC39+9anAZHDCgSONQPZuT4k8yfbRRXLqYJVFWeYYDKJ8Y4sCqX3ciygeV/zH2VrMJ2AiRrsWfyYi3wG9bARgchSaaTKJ9RKX4UIsAFAAsAOQFZrHxO2Jk0L3FCrrJ6gXIHrWztWBxPaHQGjtZgzar873N9qikiWG220CM7wLMd2PsvtVvs9h0iQFgNRUXoJmGaMz33qxg1mlvw12AAuT4CmbWtB5M1H3mHTzMqgAeB7p+BNb0ivNuyeTkY5TiOYDNGAbguPH3En3V6U1DMWfySK04otgpNSKfK3pQqar2Uv3CPA/OrML3RiyrReoHGtnb/U3zo5QeHct5O3zqeX0Rxeye1JT6baqaLR1dXWoZgu0+Glh46Tx8LWY9bsI11qbabvbfqPEEEbGp0Rsu4trKfOrOVH8IDwJHxv9aGYvMogXDSxAxgNIDIgKKeTOCe6PM2qxlGaRHucWPWxJRQ6amXSGuq3uRbe46U4eRGfiXsxe0Z9woTCKZje1WGkDJHKraXCsy7xgiPin8Qd22je9+e3PaoYM1hsp40VmJCniJZiv5gpv3iOoHKll5Hi4Iu0savEI2/mYe4LuSPgPfWaly6FdgoPmaOdqkcmMRbv3tvLbf1FZybKJxuzKPIXNVo6eGu1bKEWGjMpBAtsD8/pTsdksXNdvZVWCB9RVSCxfrtyG9XJcO6ENINSgjVoNzbrYHnSNevs3PZvBrFho1S9tNzfmWO7E++9F0NV8JGoiTQbrpGkjqLbGpA1Hs5Ddk4FKKjV6eDUkysdSV1MdwNzypsB4FLUMWIVvympaEAtNNcTTS1DYHGsbFDEA80gDSO7kk8x3iAPcLVr2asJmWUyPiZI4yAgOok32LgNa3vNRTNWCt26BGcYuMm1hU+FzgRKSvUKfeRv8qo5l2cZN9QPu/vVnKcoV1vITy6H3UG512ljJc1aXFw258T4WOr4Xr0oivPMoRMPi4mSxVjobVvbVsCPA3t8a9DLi9ri/h19KDF1Pkv8IJhU2UP3iPKo5a7Kf4h8l+tPH5GSfiGaB4Nu81+pv8aMynun2H5UDwzDbcX/AOzV2V8FWL2EaSuBrjUCwr5lhWlhkjRzGzo6CRRcoWUrrAuLkXuKyOK+y+PhtFBPJGh4ZUSapTGyQPhtSOJFYXiMa6b6bRAEMCRW2rjTuhNWY7Fdg7rKvH2aTjKTEvEEvGhnJeZWVmTVCO6uiwPPuqVZlH2bxFbcU7NFqCKAwCYfEQmxLFl1feXYXvbT1pmIyjG/i3MhvPqYrjHXjQfeGcRQp/6YiEopIK30kdddV8u7KY9UMhYuX4HEEWJaGWQRw4mNVM62Pcd4CT/PoJ3/ACmUOSufA/Ofs5CwFXnuz3W8cKooH3IYIWXWd9IDc9z4DkNzbsZI7scPpImdjIX0ARq2Iw81lW19uCe8u52FhswLHJcbHPG2JmMm7CS0r8Nl+54ZAVhPdUnEJO2wBs3naimGaxqORtPROEU0Q5rmapO5Y22XT7LX+d6A4nNg4O9E81y0Tz3JsqqF9p3J+dqqzZNEo2+NVKzq43BJfYBwWI0nV4M3xtVyXNB1+NDZMIFZ+o2Ppzq+uChkTY2a3Sg0OuT0LIB/lYr/AKB6dPhVp1qn2exwlgWwAK9xgOQK7beVrH30QdabRyHak7IVqQNTStJUAJdVQy77GlpwpiII1ANwKsq1NtSGgB+qmNSVwWkMRRWWzbH8GWUHYkhgfEaQAfhWtVaz/afBJJNCG6h7+YBFh86kkWYmu6mYXNM31bA1AmKfSAuo7W7vtP8AWtLmWEhXYKNvIUPyrGaWOw2PwI/t8aDpRa7bSKuQxPJjIVe474bvbfkBe3/LWiz3szLLjpJFhQ62wBjxTNGHgGHkLzaR/Euy92y7G+5tQvNcyGzrsyMGFv2m9egtPdQfEA01KjF1ce5ps87nyvNeC15ZDJrU2WUKrEJMGZW4wZYyzRd0FANF+Gdw1v7rmDSzCNpNTODqScCNoOLE3Cij1IUk4ayrr1R3373eBQ72jx7xYeWSJdbqhKrYm59i7m25sNza1AMD2mnSeEIEkDNGAywTr941YkwuI9TWi0RfiEtqBvcbb1KDb2YZJJUFP8BzTuMJ31BIVBeUaLnDYlZWkjBKuRK2Gud76CR1uDw3ZnHaZJIQySNrKtLOjyhzgYoFYy3P/mo3XYW6bApl3bLHJHCrRl34ETESwzGWUtBLJJNrUhVCOiqUIub8wWW5fshmc8qyriVVWVoraEdARJh4pitnYklWdkvf+XkDcVbk0VY1Zme0Ax0DBFkxDBpJxhxHLIz2bEwGMyMAeIOEZFCMbi5NrDUvph50gNdULssSo6kY0tMJqLJIixJ2ojgltGn+kfKheM/Lbx2oyq2Fqni5ZDL6Aefn8RR+36mhcmysR0BPoL0Qzp7zewAfX60EzuYrAbbamVb+AJ3+AI99Vz5ZdijdIAx5lM/djQnzO258TSfdMT/MVHqaPvikjQBbcqCYnPRvvelSR0oty4WgHi5nSQa7b3Bt1vtT8qw5fYGxBI73SqmZ4wSG/h7akbF6HV1v3wCLehoov2bjsfiOE7wyc3OpCORIFivkdr1rjXlaZx+VhsyspF/I16mrXANCOb1MKlf2IRTafSEUjONApbVxrqBiWpSK6uoAS1KBSgUtAhQKC9qsvZ4hJH+eO59q/wAw+F/dRoGqGfsfusunnoPp/N8L0yUG1JNHnM0M0veC7eJ2qCLCODawF/OtViM2jWIKLbCszhseHn8rH4bj4ikdWEm1wc2UOrq0oJjuNYHPTfe1ekqwZQVN1IBBHUHlWGxmcA7VpuycpbCi/IM4X/SDt/T3UmZuoTaUmWZk3pkJs6+0fOrEwqrfrQjEzX0HItK4/df1F/rRdWuAfHeheLW0x8wp+Y+lacvBnx8kgNOqMVIDVKLmITURO1PeoJTSYIaN3QfuHw3+lG6DZct5Qf0gn12+tGCavxcFOXkzeN3lc+dvTb6VUx+WCeJ4ztcbHwYbg+tXIxqJPib+tTqljWZu2aY6qjzfLcsmkkMLn8pKn3GxrTpk0MKgAXPnVVMZwp578+K/oe8PnVebO7m5qSaR0X3zeuDs5iXT3V+FDDCoSNtu79ahzfMiw7p2pMolEkLRHmL29/I+tItjFpbCsmKjKWNiKf2X7VGKYYeRrxMbITzjJ5C/6Ty8qyKYhlLI3MVTaW7XpE5YYyi0z3LMMekETzSnSkal2NibAC5sBuT4Ac6hgzyB1iYTR/jKjRBnVWkDi6aVYgknwt0oTDhhmOBhDu6rqjeThmzOYWvp1g3T8RUa437vnQk/Z9olH41sKke5kAaRUXGffOGJGPdAK/xCSbdLgMLFRw5XF0aw55h9LNx4NKEB24selC35Qx1WUnpfnTzmcOspxYtYUsU4iagoAYsVvcAAg38CKxeC+zVmiQzTBZUto4SnQo4mIchirq0txiG3utrDn3tRCf7OImQpxGVTrHdVbhWwCYAKCegVA/tNuVFIVy+gxhe1OGkLaJVKpr1SXAiAjERY8X8pFp49723Pgae3aTDCREMqXkKCM3GlzIrumhxsbiNt7+A5sLgz9n4LNI095GdpbrEqoJDLgpgeHq3QNgk7t7kOd771LJ2EDOHaYFvw9X4EQRgkWLicCMWUBlxb+NigvqubrQXI0uExscq64XSRbkaomV1uOY1KSL1NQfsv2f8AucJi4hku+oEhgFGlECqGd2t3L7seZtYWAMUiSOqvmGIVInZ91Cm48fIeZ5e+rFCu0w/y5PRWVj7Ad/6+6glFW0jDSdm5HTU7aetvAeFC48qIksr70azftEbWA8tqDYDGEScRgbAHl5i1B1Yt1svYrsu2nUG9a23ZWRThIwotpBVh+5TZvXn76wWL7TM2w+NbXsNh3GF1PtxHLgeVgo9dN/fQ0zNn8dhedNqqMlEZ16VBLFUDGGcA94kP7R8NqqZqLOh8Qw+RH1qbKHvFbwJH1+tJm6dwH9LA+u31FanuBlWpleJ6kjqrE1WFNUI0MVjVWRqsMaqy0mNF/KI9mbxNvcP7k1PmElo28SLeu1Owa2jX2X9d/rWAzLH4hcTOWGMedZJzBDGr/dHw6YfVDqOnh959iQeJrNuW1aeIGbmRqIY6nKXFYjLO0+Mbg8VQiszDiDC4luIQ2HAi4YN4mtJN3ySPwr9GFOh7U46RkRYghJRJGbDTkRuZMYr7FgCAsOHPO34nPcCqOxl/civ2whMeI1chIoPtKgKw9NJrPnEgddq1+XwT5hh3TGoI3Aw8kbLE8elpcOkrpZ2OrQ7Mh3HnY1gs7yuXCvolW3gw/Kw8VPX5iotUdXpc6lHt9kmLxAt0NU4McY3Dr/2KpPNUXENI2NmmxEK4gcWE3cbMvIn+9BjHvvtbmDVbD4pkbUhIPlWkyhvvRPEjVrWBfla97X9D6UcCbSPQ+xEBTAxA7Ehm9zMWHwIp+ZH7zMMKN4k0yYnwb+aLD/7iNbD9CgHaSoMJn+nCatOqUNwI4xtxJTsi/tB5k/yqrHkKKZRl3Bi0ltbkl5ZLWMkr7u9ugvsB0VVHIVL9OFktydl29dSVlO2fagwjgwtaRhu3VAfD91vSkEYuTpGllxqIbMwB8OZ9BvUbZtGASWtbxDD6VkMizhAoHUeO5J6kk8/bR3/HEI6Gmi14mvRfjzuI/wA1h4srKPUi1XtVYvHYpSDpsPLofdQuPMWjVRC8itq6MxQC9iNDXUWHlSJfwvg9IoP2jzJVjaId6R1ICLa+k7FjfYCxrOHPpWcrxZCunYDSrauu6gH3UKDakswJkDE6x+ck9Wb+tBKGB3bLeJxUejSUMZ5WYbeo2qPJ0UubgWFh6mqkeBbWBOTo+B8ielWsbg0jXuXXr3SbelBr0lRNnmEh52HMcuovuK9ERQqgAWAGwrzPsrlhxcpDv3I7MQebb7DyG29emlafoxdQ1aj9ESr1psi1YC0jLSoz2JlLWZl8bH02PzFEMRFqQr4g/wBqGQHTID47etFlNaMe40ZsiqVgCJqtIdqgmS0jDz+e/wBamiNZ+HRoW0P07VRxzWWr7cqHzLqdV8WUfGj2Ho0AWwA8vlQ7GNd7eAH9aJNQp2u7e35bfStGXgoxckqU+mrTqpRcIaqZjlkc6GOZQynx6eYPMHzq2a40AecZt9le5OGk/wBsn/2A+lZ6f7PsWp/h381ZLfEivZqSkao9TkR5DgPs5xLsNaqg8WYG3uW962ByqPCYcogvosWPV5XFlv7B0861Wqsj2lwzyuYOSSOGdtWm0QXvBeupraAR+XUT0FxDWac5b9bom7H5dr/zLbqNQg8GLbTYj/dbQp/QhI/iGtVUWFK8NdACrpGlQLAADYAdABtUtDZm5dsRmsCT03rwzOMc0uIeRjuWJ9m+wr3GdLqwHMgj1Fq8Ply9tR2670Gzpa2JBmNuu9Tx5m1/zfGhk+GtTYZdJ3oNlGrwOuQi+y/qP0FavjQpFpAB26jnWNweFxTorxxuyN+Vl3BsSD7NwedNxeFxCfxkkUeNiR6jagqklJ1ZocpZeIznkDYenSo8zxaLKrqOtj7+tZ9c2KjSNgKsYLKsRi2GhCFvu7Ahfd4+6kDST7mwrm2app2NBMPFPiRaJHZQ1rgbC/QmtRF9nBLDiS3HXSLH4mtjlmWJBGI4xYD1J6k+dMplnjFfHZ51g+z+IwuLhKidizYfUsQnWPSZjxLTRsYu6u7rOlittBvvU8HajGxmGJwVc8NRG0TOzF4sTIxeR2LrJrjQBDuV3sQbj0m/WsT/AMbIyx4j7rCZZELxkzw6lg+7tiSJJdGqJygI4drE371gSLE7OdNtu2yFc3zVVLaDI2h7IcPoGv7jFiFNwb7Ts8QW++ixOrcdJm2P16lWVoxrQTHDyq5iOJwYMxwnLiCNsTZSlyIrgWJBmT7R7LI7RalVppBdhEy4aJcKbBSDxJ74kdzu3ta42uYyTtV94naExaAFmZG1htQhxT4V9S6RpOtLjc7HpTf+EdfY3soZfuaHEcTi65yeMGV7feJSl1bdRo02HQWFa9TQuYVfwjXRT5D4bUYntiyLSBmONpz5hT8LfSpkWos5S0qN4qR6H+9Phaq5r5Msh4iytYVXy5NU/koJ952Hzp+KNWMji7rP+pre5dvnenjVyFN1EIubUFwzX38d/WieYPaNj5H47fWhuFG1TyvaI4lyW1paQUtQLBKQ0tNNJghKQmnUw1EkI4odmGZYeMquIlhjLflE8kaFundDkX5jlRE1kO2XZOTFSa45OGPus0NtTAO0kkTaJAouYmVGVrEMLgjlTXImaxfL3U5ZASRcXABIvuAb2JHS9j6GvPh2XxRknbigBypVBPIEZBNBJ93YCO6KI45Ig4J2kPd7xFWIOyuIScTxCJTfCkp94xBBEK4hGiLsjFl0yxkEjnHaw2p1+kbZvLVjMRloEj2H8zfO9D27B4lowHnBcRhNXHxAF1y4Ycch/wC6VZb2v3Qee1aHERlXsxudKXPidIDG/tBNFF2GTtmLzfJ7EkCsviIDqt52r03MYgVrE4vCfiWHU7UjoY562el9i4NOBhHiur/5EsPgRRl0B5iosFCEjRByVVX0AFSM1I5rduyE4KPmUX0FSqABsLVC81qfGSaBEqipL00U4UAKKrHKINJQww6S3EK8JNJf9ZW1i37udWhS1JEWQSZfExBaONiH4gLIpIk/WCRs2w73Panx4ZFN1VQdxdVANmbUwuB1YknzN6lrqYqIJqsZW90t4Ej6/WoJhS5Q/ecew/Mf0p49SFkXxFz6P8MN+lgfcdj9KrYaSi+Jh1oynqCKAYRthfw+W1PKt2RxPVE2Mbf3UXwMemNR5D1O5+JoNMNUgXxIHqa0FPEuWLK/RRzZvwz5lR8RVXDips4buqPFvkDUcAqOTyJY/Enrq6kpEzqbSmkqLGhDTaU0lIZ1VsQKs1DOlAgbxN6txPVGeOxqWCWrKIWXONQvNX7yt5Eehv8AU1ZkaqOYtdL+B/tR2k8cqkgfjpLrQXLMAXxKeGoE+wbn5fGiOKn7tVP8WGEhbEFDI11SNFIVnZjuFJ2/KGPsU1FbZtnLsg2b7j01pazQ7Y4fUqhmOpY2DBHKWljeWK7gWBZY3sP20snbbCrpBdrvw9IEbkniRLMm1t+46mw33ta9NxMCkGma5q9hxtVOBLmiKLUCQ4U+m04UDFFLTadUkRYtdXV1MCKSo8tNpSPFfkRUj1BhWtMPMEfClHyQpeIboBiU0yOPO/rv9aPCg+cJZwfFfkf7irsq+JTjexmHW86+8+gJo5XV1GLgeXkFZyd0HmfkKWEbUldVc/Ish4k1IaWupEhppDXV1RY0Mrq6upDFppFLXUAUMVHQ8NY11dVsCqRKXqFjXV1TRBjOEv6R6VWx+VxSlDLGr8MkqrjUl2XSSUPdY2JtcG1zaurqYFTC9mcOlgsewKEDW5A4YlCCxPICaQW5WI8BZW7FYUxcMo5U6QQZpjqCII1VrvuoQBQOlhakrqhJk0jTYOiIrq6qWWIWlFdXUDFpRXV1NCY6urq6pCGOKqIbTJ7fpXV1JcoHwHBQzPBsp8yPUf2rq6tE/FmeHkf/2Q=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1028" name="AutoShape 4" descr="data:image/jpeg;base64,/9j/4AAQSkZJRgABAQAAAQABAAD/2wCEAAkGBhQSEBUSEBQUFBQWFRQVFRUQFRQVFRUVFRQVFBQUFRQXGyYeFxkkGRUUHy8gIycpLCwsFR4xNTAqNSYrLCkBCQoKDgwOGg8PGiwkHCQsKSkpKSwpLCksLCkpLCwsKSksKSwsLCwpLCwsKSkpKSwsKSwsLCkpKSwpLCwsLCwsLP/AABEIAMYA/wMBIgACEQEDEQH/xAAbAAABBQEBAAAAAAAAAAAAAAAFAQIDBAYAB//EAEIQAAIBAgQDBQUGBAQEBwAAAAECAwARBAUSIRMxQQYiUWGRcYGhscEHFCMyUmIzQtHhFSRyghaiwvAXQ0RUktLx/8QAGQEAAgMBAAAAAAAAAAAAAAAAAAECAwQF/8QAJBEAAgICAQQDAQEBAAAAAAAAAAECEQMhMQQSMkEiUWETcUL/2gAMAwEAAhEDEQA/APYFp1MU06siNbGyGguZnajEpoLmQubDrypex+g/kUWnDp5i/qb0NzhLTX8QDR6GPSoXwAHoLUH7QJ3kPkR6f/tXzXxM8H8iitTRGoVqSM1kNZeU7U0pSRNUlMQgFODUlqXTQAuqu1Vn8b2tWHEPDNFJGkcYledmiMYjZzGr6Q5fdxptpvve1t6sN2swo1apdOlVc645k7rNGgI1ILnVLECBcguAQKnTI9yC166hUfazCsQFluSrNYRzXAQyK2saO414ZRpaxJQgA0knavCAi8y76bEByLMkbhiwWyrpmhJY2A4q3IuKXaw7kFq69B4O12Fd1jSXUzOyACOU3ZWWNt9FgodlXUe7qNr3uKu5ZnEOI1cCQPotqsGGzFgrDUBqQlXsy3U6TYmxopj7kXQ1LqrtFJoo2GhNVITVbMMaIlBO5Y6VUfzH29B4mgmZ4uRo2Bl0EggiMDkRa1zc/KimyyMLCK5hxN4rFb/ma9j/AKR19tVcwziSK2nhv+2zAkeRud/dWYgzNkXh8rbAjkR9DRDLjc6nN7cr06XBf/KtsN/44GFyki+ZW4Hob/CpUkDC6kEHqKG4jNQnUe+g+RZxfFtGPyuCbDoy739Lj3ClKK9FbxumzTuLkDzrVotgB5Vl8Mt5UH7hWqq/EtGHK9mOWLTM6+DH53o1h22ofm0WnEk/qCn6fSr2HNVS0y2O0WqSuFIaAGqafeolNOvSGRzNQ+NNc6L+4Mf9ve+lXMQ21Q5KNU5P6VPxIA+tOCuQpOkaGhPaD8qf6j8qLUGz9t0HtPyrRk8WZ8fkUUFSqlMi5U5pAoLMQABck7AAdSawmwkUVKklU4ceHF0DMvQgCx9lzeo0zRA+ljpJ5a9r+w8jUqaH2sLA04VGhqQVJEGDMy7Mwzu7ya7vHHE2lrDRFNx1ttsdfXwqlP2DwzzyTsZNcrXbvLz40E1gdOq2vDx2BJsLgWBrRUB7U9nWxXCK8I8MyXjxKNJE3ETQHKqQdac136sLi9xYmVtEGI7J4SKaPEyM6mOUsupltxMRiHcC+nUA0uII0ggN3Qwa1M/8PcIFjVVYCJ5GG6tcSMjMja1PdtHEotZgqAAgXvSfsG5maTixgGbi6gjCSW+OgxgWdr97hiExp4B+lrGvhfs5IZOK8ToskTOvDP8AmBGcQTJiAxIeZuOATuLIedwFL/RV+BubsRh2EAPEtA7SJ3l/M03HNyVuvf6oVNiVJINqt9n+y8ODDiAEB7bNo7qrqKqCqgkDU27Fj51JkWAOHwsMDNrMUUcZfcBtCBdW/LlUWZ5+sdkjZWkbluCqj9TW+VRssjC3pBis7jM4eZmTDuI0UkNILFmI56L7AefWh2ZrIy3edz4hTpXf9q2FZF8W0D2QnT1BoNeLBe7DGb4WRWDiaRmXlxGLfA8qptnDuu4717EedSxpJOAbmx8KSXBGDvEXF+94+2kalS0+TosrkYazseg6f3oRNnMkblGFiPC9jWgnzlQuxrEZ3jdcmoUAr9ljGZqzczR37PIGbEPJbuqhF/3MRYegNYuMEmvacgydcPAsa87XY+LHmf8AvwFJsqzzqNfYSy8fjp7T8jWjrMYVrTIf3CtPV+Hg5GXkCdoY7NG/tU/Aj60mGarWfpeG/wCllPxt9aHYOW4qGVbLMb0Ega400GkJqBM4ioi1WGqrKhpMCpi56t9mI+67eJA9Bf8A6qrSYXqaJ5DHaH2sx+NvpVmLkhk4CNB87XvL7D86MUJzY3kUeA+Z/tVuXxKsfkZvN824bpEpsWGonwF7WF/fVTM8CZorLI58VLGx68qz/bjOv82EUW4Y0k9STZj7hf50zLe05Fg23mPrWZcHYhi+Ka5CeGzWSL8O526Wsfd4+6osXnAfunc9Q39K7FYxJeYB8xQvFYggWvcDlqANvZ1FK70aYQXNbNP2azpxePZlFtOtjded1B6jl7KPDtJGrBJLoTyP5lPlcb/CsDhculCB1OkncjmP6j41WfMJOMuo3K0ymWCM22j1E5zCDYuB/quo9SLVLLmEa/mkQe1lH1rznMc4LJ3h0ruz2YqkTBwCSTueZFMpfS0rN9ic8iS3fDltlWMhmPuB2HmaH4ztIyC5hNvNxf0AI+NYKfMNEweMb36eFFp84aQAaSdqBrp0i7h83GJZjOSB0j30gezqfM0LzlI7dwAW5EbVSkV0OpxZTtt09tF8NlCFAxa96C6lDYJwGKkYaASfCr79nTbU5u3wqpjm4Laozax5dKu/49rUcgaCTv8A5K2VY5oJShNxbl4VD2jz3ukeO1TZdkT4qRn1FI+QYC+o9beXnT817HRqFjRmaQnUzub2UAiwHIXJ+FFkHKPdXsxUmMZthVnJ8tMz6fWjuKyGOIczcc70PyXHcOZiqk3AHdF6B3atE+O7O8JdVxtXrOjYVgssVsTio0dSqA6zqH5tG4X1+VeilKgzNne0inCn4i/6h8xWkrP8mU+BB+NaCtGHg52bkr5hFqidfFW9bbVl8FNateRWWw2F2I8CR6GjKGIvpJcVKtV4oiKtRiqC8caUClIrgKnRErYrlV/LVtEvv+ZqtKvWrOWH8Jff8zU8XkV5OC1QOV9UjHz+AozK1lJ8AaBRc6eZ6oWJbPN/tEyq2L1rydFY+RHd+SisqhI2r07trANcbHkVK+8G4+Z9KxuLy1OhsapR3MMrggQsh6GpIcVYgtuAb2PL313AsTVYx70y6jVRdrO5ptaocpcPMXcd3z8aK9kex+HxGGEkgbVqZTZiBsdtvZar+N+z9gb4aUAfpkGw9jL/AEoM39oJuPAPzho+GdIttzG1UuzsKvfXfbzoj/wVi27rGO3iGY/9NMbsbjIf4ehwf0tY/wDMB86BLLCq7iLNcNHyUU7JMeAhVhuptfy6Uj9nsY5/g28y6W+BNEsF9nb6DxJtLHmEW4HvNifhToHlxpU2Bc4zUEEDfyoZl+dFU0+HIE1sYPsyTVeSZ2HgoC39+9anAZHDCgSONQPZuT4k8yfbRRXLqYJVFWeYYDKJ8Y4sCqX3ciygeV/zH2VrMJ2AiRrsWfyYi3wG9bARgchSaaTKJ9RKX4UIsAFAAsAOQFZrHxO2Jk0L3FCrrJ6gXIHrWztWBxPaHQGjtZgzar873N9qikiWG220CM7wLMd2PsvtVvs9h0iQFgNRUXoJmGaMz33qxg1mlvw12AAuT4CmbWtB5M1H3mHTzMqgAeB7p+BNb0ivNuyeTkY5TiOYDNGAbguPH3En3V6U1DMWfySK04otgpNSKfK3pQqar2Uv3CPA/OrML3RiyrReoHGtnb/U3zo5QeHct5O3zqeX0Rxeye1JT6baqaLR1dXWoZgu0+Glh46Tx8LWY9bsI11qbabvbfqPEEEbGp0Rsu4trKfOrOVH8IDwJHxv9aGYvMogXDSxAxgNIDIgKKeTOCe6PM2qxlGaRHucWPWxJRQ6amXSGuq3uRbe46U4eRGfiXsxe0Z9woTCKZje1WGkDJHKraXCsy7xgiPin8Qd22je9+e3PaoYM1hsp40VmJCniJZiv5gpv3iOoHKll5Hi4Iu0savEI2/mYe4LuSPgPfWaly6FdgoPmaOdqkcmMRbv3tvLbf1FZybKJxuzKPIXNVo6eGu1bKEWGjMpBAtsD8/pTsdksXNdvZVWCB9RVSCxfrtyG9XJcO6ENINSgjVoNzbrYHnSNevs3PZvBrFho1S9tNzfmWO7E++9F0NV8JGoiTQbrpGkjqLbGpA1Hs5Ddk4FKKjV6eDUkysdSV1MdwNzypsB4FLUMWIVvympaEAtNNcTTS1DYHGsbFDEA80gDSO7kk8x3iAPcLVr2asJmWUyPiZI4yAgOok32LgNa3vNRTNWCt26BGcYuMm1hU+FzgRKSvUKfeRv8qo5l2cZN9QPu/vVnKcoV1vITy6H3UG512ljJc1aXFw258T4WOr4Xr0oivPMoRMPi4mSxVjobVvbVsCPA3t8a9DLi9ri/h19KDF1Pkv8IJhU2UP3iPKo5a7Kf4h8l+tPH5GSfiGaB4Nu81+pv8aMynun2H5UDwzDbcX/AOzV2V8FWL2EaSuBrjUCwr5lhWlhkjRzGzo6CRRcoWUrrAuLkXuKyOK+y+PhtFBPJGh4ZUSapTGyQPhtSOJFYXiMa6b6bRAEMCRW2rjTuhNWY7Fdg7rKvH2aTjKTEvEEvGhnJeZWVmTVCO6uiwPPuqVZlH2bxFbcU7NFqCKAwCYfEQmxLFl1feXYXvbT1pmIyjG/i3MhvPqYrjHXjQfeGcRQp/6YiEopIK30kdddV8u7KY9UMhYuX4HEEWJaGWQRw4mNVM62Pcd4CT/PoJ3/ACmUOSufA/Ofs5CwFXnuz3W8cKooH3IYIWXWd9IDc9z4DkNzbsZI7scPpImdjIX0ARq2Iw81lW19uCe8u52FhswLHJcbHPG2JmMm7CS0r8Nl+54ZAVhPdUnEJO2wBs3naimGaxqORtPROEU0Q5rmapO5Y22XT7LX+d6A4nNg4O9E81y0Tz3JsqqF9p3J+dqqzZNEo2+NVKzq43BJfYBwWI0nV4M3xtVyXNB1+NDZMIFZ+o2Ppzq+uChkTY2a3Sg0OuT0LIB/lYr/AKB6dPhVp1qn2exwlgWwAK9xgOQK7beVrH30QdabRyHak7IVqQNTStJUAJdVQy77GlpwpiII1ANwKsq1NtSGgB+qmNSVwWkMRRWWzbH8GWUHYkhgfEaQAfhWtVaz/afBJJNCG6h7+YBFh86kkWYmu6mYXNM31bA1AmKfSAuo7W7vtP8AWtLmWEhXYKNvIUPyrGaWOw2PwI/t8aDpRa7bSKuQxPJjIVe474bvbfkBe3/LWiz3szLLjpJFhQ62wBjxTNGHgGHkLzaR/Euy92y7G+5tQvNcyGzrsyMGFv2m9egtPdQfEA01KjF1ce5ps87nyvNeC15ZDJrU2WUKrEJMGZW4wZYyzRd0FANF+Gdw1v7rmDSzCNpNTODqScCNoOLE3Cij1IUk4ayrr1R3373eBQ72jx7xYeWSJdbqhKrYm59i7m25sNza1AMD2mnSeEIEkDNGAywTr941YkwuI9TWi0RfiEtqBvcbb1KDb2YZJJUFP8BzTuMJ31BIVBeUaLnDYlZWkjBKuRK2Gud76CR1uDw3ZnHaZJIQySNrKtLOjyhzgYoFYy3P/mo3XYW6bApl3bLHJHCrRl34ETESwzGWUtBLJJNrUhVCOiqUIub8wWW5fshmc8qyriVVWVoraEdARJh4pitnYklWdkvf+XkDcVbk0VY1Zme0Ax0DBFkxDBpJxhxHLIz2bEwGMyMAeIOEZFCMbi5NrDUvph50gNdULssSo6kY0tMJqLJIixJ2ojgltGn+kfKheM/Lbx2oyq2Fqni5ZDL6Aefn8RR+36mhcmysR0BPoL0Qzp7zewAfX60EzuYrAbbamVb+AJ3+AI99Vz5ZdijdIAx5lM/djQnzO258TSfdMT/MVHqaPvikjQBbcqCYnPRvvelSR0oty4WgHi5nSQa7b3Bt1vtT8qw5fYGxBI73SqmZ4wSG/h7akbF6HV1v3wCLehoov2bjsfiOE7wyc3OpCORIFivkdr1rjXlaZx+VhsyspF/I16mrXANCOb1MKlf2IRTafSEUjONApbVxrqBiWpSK6uoAS1KBSgUtAhQKC9qsvZ4hJH+eO59q/wAw+F/dRoGqGfsfusunnoPp/N8L0yUG1JNHnM0M0veC7eJ2qCLCODawF/OtViM2jWIKLbCszhseHn8rH4bj4ikdWEm1wc2UOrq0oJjuNYHPTfe1ekqwZQVN1IBBHUHlWGxmcA7VpuycpbCi/IM4X/SDt/T3UmZuoTaUmWZk3pkJs6+0fOrEwqrfrQjEzX0HItK4/df1F/rRdWuAfHeheLW0x8wp+Y+lacvBnx8kgNOqMVIDVKLmITURO1PeoJTSYIaN3QfuHw3+lG6DZct5Qf0gn12+tGCavxcFOXkzeN3lc+dvTb6VUx+WCeJ4ztcbHwYbg+tXIxqJPib+tTqljWZu2aY6qjzfLcsmkkMLn8pKn3GxrTpk0MKgAXPnVVMZwp578+K/oe8PnVebO7m5qSaR0X3zeuDs5iXT3V+FDDCoSNtu79ahzfMiw7p2pMolEkLRHmL29/I+tItjFpbCsmKjKWNiKf2X7VGKYYeRrxMbITzjJ5C/6Ty8qyKYhlLI3MVTaW7XpE5YYyi0z3LMMekETzSnSkal2NibAC5sBuT4Ac6hgzyB1iYTR/jKjRBnVWkDi6aVYgknwt0oTDhhmOBhDu6rqjeThmzOYWvp1g3T8RUa437vnQk/Z9olH41sKke5kAaRUXGffOGJGPdAK/xCSbdLgMLFRw5XF0aw55h9LNx4NKEB24selC35Qx1WUnpfnTzmcOspxYtYUsU4iagoAYsVvcAAg38CKxeC+zVmiQzTBZUto4SnQo4mIchirq0txiG3utrDn3tRCf7OImQpxGVTrHdVbhWwCYAKCegVA/tNuVFIVy+gxhe1OGkLaJVKpr1SXAiAjERY8X8pFp49723Pgae3aTDCREMqXkKCM3GlzIrumhxsbiNt7+A5sLgz9n4LNI095GdpbrEqoJDLgpgeHq3QNgk7t7kOd771LJ2EDOHaYFvw9X4EQRgkWLicCMWUBlxb+NigvqubrQXI0uExscq64XSRbkaomV1uOY1KSL1NQfsv2f8AucJi4hku+oEhgFGlECqGd2t3L7seZtYWAMUiSOqvmGIVInZ91Cm48fIeZ5e+rFCu0w/y5PRWVj7Ad/6+6glFW0jDSdm5HTU7aetvAeFC48qIksr70azftEbWA8tqDYDGEScRgbAHl5i1B1Yt1svYrsu2nUG9a23ZWRThIwotpBVh+5TZvXn76wWL7TM2w+NbXsNh3GF1PtxHLgeVgo9dN/fQ0zNn8dhedNqqMlEZ16VBLFUDGGcA94kP7R8NqqZqLOh8Qw+RH1qbKHvFbwJH1+tJm6dwH9LA+u31FanuBlWpleJ6kjqrE1WFNUI0MVjVWRqsMaqy0mNF/KI9mbxNvcP7k1PmElo28SLeu1Owa2jX2X9d/rWAzLH4hcTOWGMedZJzBDGr/dHw6YfVDqOnh959iQeJrNuW1aeIGbmRqIY6nKXFYjLO0+Mbg8VQiszDiDC4luIQ2HAi4YN4mtJN3ySPwr9GFOh7U46RkRYghJRJGbDTkRuZMYr7FgCAsOHPO34nPcCqOxl/civ2whMeI1chIoPtKgKw9NJrPnEgddq1+XwT5hh3TGoI3Aw8kbLE8elpcOkrpZ2OrQ7Mh3HnY1gs7yuXCvolW3gw/Kw8VPX5iotUdXpc6lHt9kmLxAt0NU4McY3Dr/2KpPNUXENI2NmmxEK4gcWE3cbMvIn+9BjHvvtbmDVbD4pkbUhIPlWkyhvvRPEjVrWBfla97X9D6UcCbSPQ+xEBTAxA7Ehm9zMWHwIp+ZH7zMMKN4k0yYnwb+aLD/7iNbD9CgHaSoMJn+nCatOqUNwI4xtxJTsi/tB5k/yqrHkKKZRl3Bi0ltbkl5ZLWMkr7u9ugvsB0VVHIVL9OFktydl29dSVlO2fagwjgwtaRhu3VAfD91vSkEYuTpGllxqIbMwB8OZ9BvUbZtGASWtbxDD6VkMizhAoHUeO5J6kk8/bR3/HEI6Gmi14mvRfjzuI/wA1h4srKPUi1XtVYvHYpSDpsPLofdQuPMWjVRC8itq6MxQC9iNDXUWHlSJfwvg9IoP2jzJVjaId6R1ICLa+k7FjfYCxrOHPpWcrxZCunYDSrauu6gH3UKDakswJkDE6x+ck9Wb+tBKGB3bLeJxUejSUMZ5WYbeo2qPJ0UubgWFh6mqkeBbWBOTo+B8ielWsbg0jXuXXr3SbelBr0lRNnmEh52HMcuovuK9ERQqgAWAGwrzPsrlhxcpDv3I7MQebb7DyG29emlafoxdQ1aj9ESr1psi1YC0jLSoz2JlLWZl8bH02PzFEMRFqQr4g/wBqGQHTID47etFlNaMe40ZsiqVgCJqtIdqgmS0jDz+e/wBamiNZ+HRoW0P07VRxzWWr7cqHzLqdV8WUfGj2Ho0AWwA8vlQ7GNd7eAH9aJNQp2u7e35bfStGXgoxckqU+mrTqpRcIaqZjlkc6GOZQynx6eYPMHzq2a40AecZt9le5OGk/wBsn/2A+lZ6f7PsWp/h381ZLfEivZqSkao9TkR5DgPs5xLsNaqg8WYG3uW962ByqPCYcogvosWPV5XFlv7B0861Wqsj2lwzyuYOSSOGdtWm0QXvBeupraAR+XUT0FxDWac5b9bom7H5dr/zLbqNQg8GLbTYj/dbQp/QhI/iGtVUWFK8NdACrpGlQLAADYAdABtUtDZm5dsRmsCT03rwzOMc0uIeRjuWJ9m+wr3GdLqwHMgj1Fq8Ply9tR2670Gzpa2JBmNuu9Tx5m1/zfGhk+GtTYZdJ3oNlGrwOuQi+y/qP0FavjQpFpAB26jnWNweFxTorxxuyN+Vl3BsSD7NwedNxeFxCfxkkUeNiR6jagqklJ1ZocpZeIznkDYenSo8zxaLKrqOtj7+tZ9c2KjSNgKsYLKsRi2GhCFvu7Ahfd4+6kDST7mwrm2app2NBMPFPiRaJHZQ1rgbC/QmtRF9nBLDiS3HXSLH4mtjlmWJBGI4xYD1J6k+dMplnjFfHZ51g+z+IwuLhKidizYfUsQnWPSZjxLTRsYu6u7rOlittBvvU8HajGxmGJwVc8NRG0TOzF4sTIxeR2LrJrjQBDuV3sQbj0m/WsT/AMbIyx4j7rCZZELxkzw6lg+7tiSJJdGqJygI4drE371gSLE7OdNtu2yFc3zVVLaDI2h7IcPoGv7jFiFNwb7Ts8QW++ixOrcdJm2P16lWVoxrQTHDyq5iOJwYMxwnLiCNsTZSlyIrgWJBmT7R7LI7RalVppBdhEy4aJcKbBSDxJ74kdzu3ta42uYyTtV94naExaAFmZG1htQhxT4V9S6RpOtLjc7HpTf+EdfY3soZfuaHEcTi65yeMGV7feJSl1bdRo02HQWFa9TQuYVfwjXRT5D4bUYntiyLSBmONpz5hT8LfSpkWos5S0qN4qR6H+9Phaq5r5Msh4iytYVXy5NU/koJ952Hzp+KNWMji7rP+pre5dvnenjVyFN1EIubUFwzX38d/WieYPaNj5H47fWhuFG1TyvaI4lyW1paQUtQLBKQ0tNNJghKQmnUw1EkI4odmGZYeMquIlhjLflE8kaFundDkX5jlRE1kO2XZOTFSa45OGPus0NtTAO0kkTaJAouYmVGVrEMLgjlTXImaxfL3U5ZASRcXABIvuAb2JHS9j6GvPh2XxRknbigBypVBPIEZBNBJ93YCO6KI45Ig4J2kPd7xFWIOyuIScTxCJTfCkp94xBBEK4hGiLsjFl0yxkEjnHaw2p1+kbZvLVjMRloEj2H8zfO9D27B4lowHnBcRhNXHxAF1y4Ycch/wC6VZb2v3Qee1aHERlXsxudKXPidIDG/tBNFF2GTtmLzfJ7EkCsviIDqt52r03MYgVrE4vCfiWHU7UjoY562el9i4NOBhHiur/5EsPgRRl0B5iosFCEjRByVVX0AFSM1I5rduyE4KPmUX0FSqABsLVC81qfGSaBEqipL00U4UAKKrHKINJQww6S3EK8JNJf9ZW1i37udWhS1JEWQSZfExBaONiH4gLIpIk/WCRs2w73Panx4ZFN1VQdxdVANmbUwuB1YknzN6lrqYqIJqsZW90t4Ej6/WoJhS5Q/ecew/Mf0p49SFkXxFz6P8MN+lgfcdj9KrYaSi+Jh1oynqCKAYRthfw+W1PKt2RxPVE2Mbf3UXwMemNR5D1O5+JoNMNUgXxIHqa0FPEuWLK/RRzZvwz5lR8RVXDips4buqPFvkDUcAqOTyJY/Enrq6kpEzqbSmkqLGhDTaU0lIZ1VsQKs1DOlAgbxN6txPVGeOxqWCWrKIWXONQvNX7yt5Eehv8AU1ZkaqOYtdL+B/tR2k8cqkgfjpLrQXLMAXxKeGoE+wbn5fGiOKn7tVP8WGEhbEFDI11SNFIVnZjuFJ2/KGPsU1FbZtnLsg2b7j01pazQ7Y4fUqhmOpY2DBHKWljeWK7gWBZY3sP20snbbCrpBdrvw9IEbkniRLMm1t+46mw33ta9NxMCkGma5q9hxtVOBLmiKLUCQ4U+m04UDFFLTadUkRYtdXV1MCKSo8tNpSPFfkRUj1BhWtMPMEfClHyQpeIboBiU0yOPO/rv9aPCg+cJZwfFfkf7irsq+JTjexmHW86+8+gJo5XV1GLgeXkFZyd0HmfkKWEbUldVc/Ish4k1IaWupEhppDXV1RY0Mrq6upDFppFLXUAUMVHQ8NY11dVsCqRKXqFjXV1TRBjOEv6R6VWx+VxSlDLGr8MkqrjUl2XSSUPdY2JtcG1zaurqYFTC9mcOlgsewKEDW5A4YlCCxPICaQW5WI8BZW7FYUxcMo5U6QQZpjqCII1VrvuoQBQOlhakrqhJk0jTYOiIrq6qWWIWlFdXUDFpRXV1NCY6urq6pCGOKqIbTJ7fpXV1JcoHwHBQzPBsp8yPUf2rq6tE/FmeHkf/2Q=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1030" name="Picture 6" descr="http://www.newhealthguide.org/images/10440145/image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928670"/>
            <a:ext cx="3786214" cy="5000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large intestine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09600"/>
            <a:ext cx="9067800" cy="60597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1- the mucosa</a:t>
            </a:r>
            <a:r>
              <a:rPr lang="en-US" sz="2400" b="1" dirty="0"/>
              <a:t>: thick, smooth contains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u="sng" dirty="0">
                <a:solidFill>
                  <a:srgbClr val="FF0000"/>
                </a:solidFill>
              </a:rPr>
              <a:t>No villi</a:t>
            </a:r>
            <a:r>
              <a:rPr lang="en-US" sz="2400" b="1" dirty="0"/>
              <a:t>  </a:t>
            </a:r>
            <a:r>
              <a:rPr lang="en-US" sz="2400" b="1" dirty="0">
                <a:solidFill>
                  <a:srgbClr val="FF0000"/>
                </a:solidFill>
              </a:rPr>
              <a:t>only crypts  </a:t>
            </a:r>
            <a:r>
              <a:rPr lang="en-US" sz="2400" b="1" dirty="0"/>
              <a:t>(deep &amp; wide ) </a:t>
            </a:r>
          </a:p>
          <a:p>
            <a:pPr marL="0" indent="0">
              <a:buNone/>
            </a:pPr>
            <a:endParaRPr lang="en-US" sz="2400" b="1" dirty="0"/>
          </a:p>
          <a:p>
            <a:pPr marL="457200" indent="-457200">
              <a:buAutoNum type="alphaLcParenR"/>
            </a:pPr>
            <a:r>
              <a:rPr lang="en-US" sz="2400" b="1" dirty="0">
                <a:solidFill>
                  <a:srgbClr val="008000"/>
                </a:solidFill>
              </a:rPr>
              <a:t>The epithelium</a:t>
            </a:r>
            <a:r>
              <a:rPr lang="en-US" sz="2400" b="1" dirty="0"/>
              <a:t>: </a:t>
            </a:r>
            <a:r>
              <a:rPr lang="en-US" sz="2400" b="1" dirty="0">
                <a:solidFill>
                  <a:srgbClr val="FF0000"/>
                </a:solidFill>
              </a:rPr>
              <a:t>Enterocytes, MANY goblet cells, stem cells and endocrine cells</a:t>
            </a:r>
          </a:p>
          <a:p>
            <a:pPr marL="457200" indent="-457200">
              <a:buAutoNum type="alphaLcParenR"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>
                <a:solidFill>
                  <a:srgbClr val="008000"/>
                </a:solidFill>
              </a:rPr>
              <a:t>b) The  lamina propria </a:t>
            </a:r>
            <a:r>
              <a:rPr lang="en-US" sz="2400" b="1" dirty="0"/>
              <a:t>: </a:t>
            </a:r>
          </a:p>
          <a:p>
            <a:pPr marL="0" indent="0">
              <a:buNone/>
            </a:pPr>
            <a:r>
              <a:rPr lang="en-US" sz="2400" b="1" dirty="0"/>
              <a:t>contains the </a:t>
            </a:r>
            <a:r>
              <a:rPr lang="en-US" sz="2400" b="1" dirty="0">
                <a:solidFill>
                  <a:srgbClr val="FF0000"/>
                </a:solidFill>
              </a:rPr>
              <a:t>crypts</a:t>
            </a:r>
            <a:r>
              <a:rPr lang="en-US" sz="2400" b="1" dirty="0"/>
              <a:t>, </a:t>
            </a:r>
            <a:r>
              <a:rPr lang="en-US" sz="2400" b="1" dirty="0">
                <a:solidFill>
                  <a:srgbClr val="FF0000"/>
                </a:solidFill>
              </a:rPr>
              <a:t>lymphoid follicles</a:t>
            </a:r>
            <a:endParaRPr lang="en-US" sz="2400" b="1" dirty="0"/>
          </a:p>
          <a:p>
            <a:pPr marL="0" indent="0">
              <a:buNone/>
            </a:pPr>
            <a:endParaRPr lang="en-US" sz="2400" b="1" dirty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8000"/>
                </a:solidFill>
              </a:rPr>
              <a:t>c) the </a:t>
            </a:r>
            <a:r>
              <a:rPr lang="en-US" sz="2400" b="1" dirty="0" err="1">
                <a:solidFill>
                  <a:srgbClr val="008000"/>
                </a:solidFill>
              </a:rPr>
              <a:t>muscularis</a:t>
            </a:r>
            <a:r>
              <a:rPr lang="en-US" sz="2400" b="1" dirty="0">
                <a:solidFill>
                  <a:srgbClr val="008000"/>
                </a:solidFill>
              </a:rPr>
              <a:t> mucosa</a:t>
            </a:r>
            <a:r>
              <a:rPr lang="en-US" sz="2400" b="1" dirty="0"/>
              <a:t>: </a:t>
            </a:r>
          </a:p>
          <a:p>
            <a:pPr marL="0" indent="0">
              <a:buNone/>
            </a:pPr>
            <a:r>
              <a:rPr lang="en-US" sz="2400" b="1" dirty="0"/>
              <a:t>     well developed layer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32419" r="43356"/>
          <a:stretch/>
        </p:blipFill>
        <p:spPr>
          <a:xfrm>
            <a:off x="5364088" y="2996952"/>
            <a:ext cx="3672408" cy="36724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75440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026" name="Picture 2" descr="How are small and large intestines different? | Socratic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7272808" cy="58076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416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458200" cy="6400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                   </a:t>
            </a:r>
            <a:r>
              <a:rPr lang="en-US" sz="2800" u="sng" dirty="0">
                <a:solidFill>
                  <a:srgbClr val="FF0000"/>
                </a:solidFill>
              </a:rPr>
              <a:t>cells lining The crypts of large intestine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1-  Simple columnar cells e brush</a:t>
            </a:r>
          </a:p>
          <a:p>
            <a:pPr marL="0" indent="0">
              <a:buNone/>
            </a:pPr>
            <a:r>
              <a:rPr lang="en-US" sz="2800" dirty="0"/>
              <a:t>      border (short &amp; few in #)</a:t>
            </a:r>
          </a:p>
          <a:p>
            <a:pPr marL="0" indent="0">
              <a:buNone/>
            </a:pPr>
            <a:r>
              <a:rPr lang="en-US" sz="2800" dirty="0"/>
              <a:t>      for absorption of water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2- Goblet cells: very numerous to  </a:t>
            </a:r>
          </a:p>
          <a:p>
            <a:pPr marL="0" indent="0">
              <a:buNone/>
            </a:pPr>
            <a:r>
              <a:rPr lang="en-US" sz="2800" dirty="0"/>
              <a:t>     secrete mucus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3- Endocrine cells: secrets Serotonin </a:t>
            </a:r>
          </a:p>
          <a:p>
            <a:pPr marL="0" indent="0">
              <a:buNone/>
            </a:pPr>
            <a:r>
              <a:rPr lang="en-US" sz="3000" dirty="0"/>
              <a:t>(</a:t>
            </a:r>
            <a:r>
              <a:rPr lang="en-US" sz="2600" dirty="0"/>
              <a:t>Although is best known as a neurotransmitter critical for central nervous system (CNS) development and function. </a:t>
            </a:r>
            <a:r>
              <a:rPr lang="en-US" sz="2600" b="1" dirty="0"/>
              <a:t>95% of the body's serotonin, however, is produced in the intestine</a:t>
            </a:r>
            <a:r>
              <a:rPr lang="en-US" sz="2600" dirty="0"/>
              <a:t> … (</a:t>
            </a:r>
            <a:r>
              <a:rPr lang="en-US" sz="2600" dirty="0">
                <a:solidFill>
                  <a:srgbClr val="FF0000"/>
                </a:solidFill>
              </a:rPr>
              <a:t>irritable bowel syndrome</a:t>
            </a:r>
            <a:r>
              <a:rPr lang="en-US" sz="2600" dirty="0"/>
              <a:t>)</a:t>
            </a:r>
          </a:p>
          <a:p>
            <a:pPr marL="0" indent="0">
              <a:buNone/>
            </a:pPr>
            <a:r>
              <a:rPr lang="en-US" sz="2800" dirty="0"/>
              <a:t>4- stem cells: at the base of the crypts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122" name="Picture 2" descr="http://flylib.com/books/2/953/1/html/2/25%20-%20colon_files/da7c25ff2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92696"/>
            <a:ext cx="3456384" cy="34563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613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47" y="125978"/>
            <a:ext cx="8922327" cy="655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Taenia coli</a:t>
            </a:r>
            <a:endParaRPr lang="en-US" sz="2800" dirty="0"/>
          </a:p>
          <a:p>
            <a:r>
              <a:rPr lang="en-US" sz="2800" b="1" dirty="0">
                <a:solidFill>
                  <a:srgbClr val="C00000"/>
                </a:solidFill>
              </a:rPr>
              <a:t>The musculosa </a:t>
            </a:r>
            <a:r>
              <a:rPr lang="en-US" sz="2800" dirty="0"/>
              <a:t>of the large intestine  2 layers ( IC &amp; OL).  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IC</a:t>
            </a:r>
            <a:r>
              <a:rPr lang="en-US" sz="2800" dirty="0"/>
              <a:t>  is continuous but the </a:t>
            </a:r>
            <a:r>
              <a:rPr lang="en-US" sz="2800" b="1" dirty="0">
                <a:solidFill>
                  <a:srgbClr val="FF0000"/>
                </a:solidFill>
              </a:rPr>
              <a:t>OL</a:t>
            </a:r>
            <a:r>
              <a:rPr lang="en-US" sz="2800" dirty="0"/>
              <a:t> breaks up into </a:t>
            </a:r>
            <a:r>
              <a:rPr lang="en-US" sz="2800" dirty="0">
                <a:solidFill>
                  <a:srgbClr val="FF0000"/>
                </a:solidFill>
              </a:rPr>
              <a:t>3 longitudinal bands </a:t>
            </a:r>
            <a:r>
              <a:rPr lang="en-US" sz="2800" dirty="0"/>
              <a:t>to forms the </a:t>
            </a:r>
            <a:r>
              <a:rPr lang="en-US" sz="2800" u="sng" dirty="0">
                <a:solidFill>
                  <a:srgbClr val="FF0000"/>
                </a:solidFill>
              </a:rPr>
              <a:t>taenia coli</a:t>
            </a:r>
          </a:p>
          <a:p>
            <a:r>
              <a:rPr lang="en-US" sz="2800" dirty="0"/>
              <a:t>Responsible for haustra ( segmentation ) of colon. Haustra helps to push contents of colon through with peristalsis </a:t>
            </a:r>
          </a:p>
          <a:p>
            <a:pPr marL="0" indent="0">
              <a:buNone/>
            </a:pPr>
            <a:endParaRPr lang="en-US" sz="2800" b="1" u="sng" dirty="0"/>
          </a:p>
          <a:p>
            <a:pPr marL="0" indent="0">
              <a:buNone/>
            </a:pPr>
            <a:endParaRPr lang="en-US" sz="2800" b="1" u="sng" dirty="0"/>
          </a:p>
          <a:p>
            <a:pPr marL="0" indent="0">
              <a:buNone/>
            </a:pPr>
            <a:endParaRPr lang="en-US" sz="2800" b="1" u="sng" dirty="0"/>
          </a:p>
          <a:p>
            <a:pPr marL="0" indent="0">
              <a:buNone/>
            </a:pPr>
            <a:r>
              <a:rPr lang="en-US" sz="2800" b="1" u="sng" dirty="0"/>
              <a:t>appendices </a:t>
            </a:r>
            <a:r>
              <a:rPr lang="en-US" sz="2800" b="1" u="sng" dirty="0" err="1"/>
              <a:t>Epiploicae</a:t>
            </a:r>
            <a:endParaRPr lang="en-US" sz="28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</a:rPr>
              <a:t>The serosa:  </a:t>
            </a:r>
            <a:r>
              <a:rPr lang="en-US" sz="2800" dirty="0"/>
              <a:t>shows small pouches of </a:t>
            </a:r>
          </a:p>
          <a:p>
            <a:pPr marL="0" indent="0">
              <a:buNone/>
            </a:pPr>
            <a:r>
              <a:rPr lang="en-US" sz="2800" dirty="0"/>
              <a:t>  peritoneum contains fat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3" t="19923" b="12826"/>
          <a:stretch/>
        </p:blipFill>
        <p:spPr bwMode="auto">
          <a:xfrm>
            <a:off x="5724128" y="3212976"/>
            <a:ext cx="3323698" cy="3624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27984" y="587727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Taenia coli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28384" y="3212976"/>
            <a:ext cx="109036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400" b="1" dirty="0"/>
              <a:t>Appendices </a:t>
            </a:r>
          </a:p>
          <a:p>
            <a:r>
              <a:rPr lang="en-US" sz="1400" b="1" dirty="0" err="1"/>
              <a:t>epiploicae</a:t>
            </a:r>
            <a:endParaRPr lang="ar-JO" sz="14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27</a:t>
            </a:fld>
            <a:endParaRPr lang="en-US"/>
          </a:p>
        </p:txBody>
      </p:sp>
      <p:cxnSp>
        <p:nvCxnSpPr>
          <p:cNvPr id="8" name="Straight Connector 7"/>
          <p:cNvCxnSpPr>
            <a:stCxn id="7" idx="2"/>
          </p:cNvCxnSpPr>
          <p:nvPr/>
        </p:nvCxnSpPr>
        <p:spPr>
          <a:xfrm flipH="1">
            <a:off x="7668344" y="3736196"/>
            <a:ext cx="905221" cy="4848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676559" y="5589240"/>
            <a:ext cx="479617" cy="3163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676559" y="4509120"/>
            <a:ext cx="1296144" cy="13965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676559" y="5877272"/>
            <a:ext cx="1296144" cy="1846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9295" r="32001" b="72409"/>
          <a:stretch/>
        </p:blipFill>
        <p:spPr>
          <a:xfrm>
            <a:off x="1547664" y="3045477"/>
            <a:ext cx="3096344" cy="153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997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92548"/>
            <a:ext cx="5616624" cy="63048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Importance of </a:t>
            </a:r>
            <a:r>
              <a:rPr lang="en-US" sz="2800" b="1" u="sng" dirty="0" err="1">
                <a:solidFill>
                  <a:srgbClr val="FF0000"/>
                </a:solidFill>
              </a:rPr>
              <a:t>taenia</a:t>
            </a:r>
            <a:r>
              <a:rPr lang="en-US" sz="2800" b="1" u="sng" dirty="0">
                <a:solidFill>
                  <a:srgbClr val="FF0000"/>
                </a:solidFill>
              </a:rPr>
              <a:t> coli</a:t>
            </a:r>
          </a:p>
          <a:p>
            <a:pPr marL="0" indent="0">
              <a:buNone/>
            </a:pPr>
            <a:r>
              <a:rPr lang="en-US" sz="2800" b="1" dirty="0"/>
              <a:t>There are 2 types of </a:t>
            </a:r>
            <a:r>
              <a:rPr lang="en-US" sz="2800" b="1" dirty="0" err="1"/>
              <a:t>ms.</a:t>
            </a:r>
            <a:r>
              <a:rPr lang="en-US" sz="2800" b="1" dirty="0"/>
              <a:t> contractions in the large intestine </a:t>
            </a:r>
            <a:r>
              <a:rPr lang="en-US" sz="2800" b="1" dirty="0" err="1"/>
              <a:t>Haustral</a:t>
            </a:r>
            <a:r>
              <a:rPr lang="en-US" sz="2800" b="1" dirty="0"/>
              <a:t> &amp; peristaltic contractions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u="sng" dirty="0" err="1"/>
              <a:t>Haustral</a:t>
            </a:r>
            <a:r>
              <a:rPr lang="en-US" sz="2800" b="1" u="sng" dirty="0"/>
              <a:t> movement </a:t>
            </a:r>
            <a:r>
              <a:rPr lang="en-US" sz="2800" b="1" dirty="0"/>
              <a:t>: localized slow movement. The distension of one </a:t>
            </a:r>
            <a:r>
              <a:rPr lang="en-US" sz="2800" b="1" dirty="0" err="1"/>
              <a:t>haustrum</a:t>
            </a:r>
            <a:r>
              <a:rPr lang="en-US" sz="2800" b="1" dirty="0"/>
              <a:t> initiate contraction T Coli which pushes the waste product to the next </a:t>
            </a:r>
            <a:r>
              <a:rPr lang="en-US" sz="2800" b="1" dirty="0" err="1"/>
              <a:t>Haustrum</a:t>
            </a:r>
            <a:r>
              <a:rPr lang="en-US" sz="2800" b="1" dirty="0"/>
              <a:t> → slow to allow time for water absorption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u="sng" dirty="0"/>
              <a:t>Peristaltic movement </a:t>
            </a:r>
            <a:r>
              <a:rPr lang="en-US" sz="2800" b="1" dirty="0"/>
              <a:t>involve both IC &amp; OL </a:t>
            </a:r>
            <a:r>
              <a:rPr lang="en-US" sz="2800" b="1" dirty="0" err="1"/>
              <a:t>ms</a:t>
            </a:r>
            <a:r>
              <a:rPr lang="en-US" sz="2800" b="1" dirty="0"/>
              <a:t> → distal mass movement of colonic content from part to another ( once/day)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2893" y="1196752"/>
            <a:ext cx="3024336" cy="47525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63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2050" name="Picture 2" descr="Diverticulosis and diverticulitis - Mayo Clini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991"/>
          <a:stretch/>
        </p:blipFill>
        <p:spPr bwMode="auto">
          <a:xfrm>
            <a:off x="3184650" y="692696"/>
            <a:ext cx="2107430" cy="43529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iverticulosis - Gastrointestinal - Medbullets Step 2/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" t="1655" r="3792" b="2399"/>
          <a:stretch/>
        </p:blipFill>
        <p:spPr bwMode="auto">
          <a:xfrm>
            <a:off x="5383286" y="707923"/>
            <a:ext cx="3653210" cy="43376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519" y="707923"/>
            <a:ext cx="2952329" cy="43376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51519" y="5301208"/>
            <a:ext cx="878497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Diverticulosis is caused by small outward bulges in the large intestine (diverticula) wall in areas lack </a:t>
            </a:r>
            <a:r>
              <a:rPr lang="en-US" b="1" dirty="0" err="1"/>
              <a:t>Taenia</a:t>
            </a:r>
            <a:r>
              <a:rPr lang="en-US" b="1" dirty="0"/>
              <a:t> coli which can be blocked with  food residue . If any of the diverticula become infected, this leads to symptoms of diverticulitis. The exact reason why diverticula develop is not known, but they are associated with not eating enough fiber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43613" y="260648"/>
            <a:ext cx="146495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Diverticulosis</a:t>
            </a:r>
          </a:p>
        </p:txBody>
      </p:sp>
    </p:spTree>
    <p:extLst>
      <p:ext uri="{BB962C8B-B14F-4D97-AF65-F5344CB8AC3E}">
        <p14:creationId xmlns:p14="http://schemas.microsoft.com/office/powerpoint/2010/main" val="2494840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320480" cy="58326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rc_mi" descr="http://upload.wikimedia.org/wikipedia/commons/4/44/Gastric_anatomy.pn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64704"/>
            <a:ext cx="4104456" cy="58326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652120" y="231031"/>
            <a:ext cx="224138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Wall of stomach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84168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59695" y="231031"/>
            <a:ext cx="309052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Wall of small  intestine</a:t>
            </a:r>
          </a:p>
        </p:txBody>
      </p:sp>
    </p:spTree>
    <p:extLst>
      <p:ext uri="{BB962C8B-B14F-4D97-AF65-F5344CB8AC3E}">
        <p14:creationId xmlns:p14="http://schemas.microsoft.com/office/powerpoint/2010/main" val="40651306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915400" cy="655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                              </a:t>
            </a:r>
            <a:r>
              <a:rPr lang="en-US" sz="2800" b="1" u="sng" dirty="0"/>
              <a:t>The appendix</a:t>
            </a:r>
          </a:p>
          <a:p>
            <a:pPr marL="0" indent="0">
              <a:buNone/>
            </a:pPr>
            <a:r>
              <a:rPr lang="en-US" sz="2800" dirty="0"/>
              <a:t>    It is a projection from the cecum, 8 cm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u="sng" dirty="0">
                <a:solidFill>
                  <a:srgbClr val="FF0000"/>
                </a:solidFill>
              </a:rPr>
              <a:t>The mucosa</a:t>
            </a:r>
            <a:r>
              <a:rPr lang="en-US" sz="2800" dirty="0"/>
              <a:t>:  crypts short &amp; few in number</a:t>
            </a:r>
          </a:p>
          <a:p>
            <a:pPr marL="514350" indent="-514350">
              <a:buAutoNum type="alphaLcParenR"/>
            </a:pPr>
            <a:r>
              <a:rPr lang="en-US" sz="2800" dirty="0">
                <a:solidFill>
                  <a:srgbClr val="008000"/>
                </a:solidFill>
              </a:rPr>
              <a:t>Epithelium</a:t>
            </a:r>
            <a:r>
              <a:rPr lang="en-US" sz="2800" dirty="0"/>
              <a:t>: simple columnar + goblet cells + endocrine     cells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>
                <a:solidFill>
                  <a:srgbClr val="008000"/>
                </a:solidFill>
              </a:rPr>
              <a:t>b) The corium &amp; submucosa: </a:t>
            </a:r>
            <a:r>
              <a:rPr lang="en-US" sz="2800" dirty="0"/>
              <a:t>rich in </a:t>
            </a:r>
          </a:p>
          <a:p>
            <a:pPr marL="0" indent="0">
              <a:buNone/>
            </a:pPr>
            <a:r>
              <a:rPr lang="en-US" sz="2800" b="1" dirty="0"/>
              <a:t>      lymphoid follicles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>
                <a:solidFill>
                  <a:srgbClr val="008000"/>
                </a:solidFill>
              </a:rPr>
              <a:t>c) </a:t>
            </a:r>
            <a:r>
              <a:rPr lang="en-US" sz="2800" dirty="0">
                <a:solidFill>
                  <a:srgbClr val="FF0000"/>
                </a:solidFill>
              </a:rPr>
              <a:t>No</a:t>
            </a:r>
            <a:r>
              <a:rPr lang="en-US" sz="2800" dirty="0"/>
              <a:t> muscularis mucosa, </a:t>
            </a:r>
            <a:r>
              <a:rPr lang="en-US" sz="2800" dirty="0">
                <a:solidFill>
                  <a:srgbClr val="FF0000"/>
                </a:solidFill>
              </a:rPr>
              <a:t>NO </a:t>
            </a:r>
          </a:p>
          <a:p>
            <a:pPr marL="0" indent="0">
              <a:buNone/>
            </a:pPr>
            <a:r>
              <a:rPr lang="en-US" sz="2800" dirty="0"/>
              <a:t>taenia coli </a:t>
            </a:r>
            <a:r>
              <a:rPr lang="en-US" sz="2800" dirty="0">
                <a:solidFill>
                  <a:srgbClr val="FF0000"/>
                </a:solidFill>
              </a:rPr>
              <a:t>No </a:t>
            </a:r>
            <a:r>
              <a:rPr lang="en-US" sz="2800" dirty="0"/>
              <a:t>appendices </a:t>
            </a:r>
            <a:r>
              <a:rPr lang="en-US" sz="2800" dirty="0" err="1"/>
              <a:t>epiploicae</a:t>
            </a:r>
            <a:r>
              <a:rPr lang="en-US" sz="2800" dirty="0"/>
              <a:t> </a:t>
            </a:r>
          </a:p>
          <a:p>
            <a:endParaRPr lang="en-US" sz="2800" dirty="0"/>
          </a:p>
          <a:p>
            <a:endParaRPr lang="en-US" sz="2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9" r="34654"/>
          <a:stretch/>
        </p:blipFill>
        <p:spPr bwMode="auto">
          <a:xfrm>
            <a:off x="6963187" y="188640"/>
            <a:ext cx="2073309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026" name="Picture 2" descr="http://classconnection.s3.amazonaws.com/485/flashcards/2882485/jpg/appendix_lm-13EED5333186CA8C17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9" b="10729"/>
          <a:stretch/>
        </p:blipFill>
        <p:spPr bwMode="auto">
          <a:xfrm>
            <a:off x="5724129" y="2782020"/>
            <a:ext cx="3312368" cy="37433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7705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anal canal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39" y="838200"/>
            <a:ext cx="9069761" cy="6019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The mucosa of the anal canal shows </a:t>
            </a:r>
          </a:p>
          <a:p>
            <a:pPr marL="0" indent="0">
              <a:buNone/>
            </a:pPr>
            <a:r>
              <a:rPr lang="en-US" sz="2800" dirty="0"/>
              <a:t>permanent vertical folds called </a:t>
            </a:r>
          </a:p>
          <a:p>
            <a:pPr marL="0" indent="0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columns of Morgagni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The ends of  Morgagni columns </a:t>
            </a:r>
          </a:p>
          <a:p>
            <a:pPr marL="0" indent="0">
              <a:buNone/>
            </a:pPr>
            <a:r>
              <a:rPr lang="en-US" sz="2800" dirty="0"/>
              <a:t>connected together with transverse </a:t>
            </a:r>
          </a:p>
          <a:p>
            <a:pPr marL="0" indent="0">
              <a:buNone/>
            </a:pPr>
            <a:r>
              <a:rPr lang="en-US" sz="2800" dirty="0"/>
              <a:t>mucosal folds called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C00000"/>
                </a:solidFill>
              </a:rPr>
              <a:t>anal valves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which mark the pectinate line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u="sng" dirty="0"/>
              <a:t>The columns </a:t>
            </a:r>
            <a:r>
              <a:rPr lang="en-US" sz="2800" dirty="0"/>
              <a:t>mark the </a:t>
            </a:r>
            <a:r>
              <a:rPr lang="en-US" sz="2800" u="sng" dirty="0">
                <a:solidFill>
                  <a:srgbClr val="C00000"/>
                </a:solidFill>
              </a:rPr>
              <a:t>recto-anal junction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The epithelium is stratified columnar on columns of Morgagni</a:t>
            </a:r>
          </a:p>
          <a:p>
            <a:pPr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Prof Dr H Elmazar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2050" name="Picture 2" descr="https://s3.amazonaws.com/classconnection/978/flashcards/2861978/png/anal_canal-14216ab405552ef74ba-14E164C6D7477BD58CB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672"/>
          <a:stretch/>
        </p:blipFill>
        <p:spPr bwMode="auto">
          <a:xfrm>
            <a:off x="6084168" y="548680"/>
            <a:ext cx="2952328" cy="45365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6285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641"/>
            <a:ext cx="8229600" cy="63634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Importance of the pectinate line</a:t>
            </a:r>
          </a:p>
          <a:p>
            <a:pPr marL="0" indent="0">
              <a:buNone/>
            </a:pPr>
            <a:r>
              <a:rPr lang="en-US" sz="2400" b="1" dirty="0"/>
              <a:t>The pectinate line demarcates the </a:t>
            </a:r>
            <a:r>
              <a:rPr lang="en-US" sz="2400" b="1" dirty="0">
                <a:solidFill>
                  <a:srgbClr val="FF0000"/>
                </a:solidFill>
              </a:rPr>
              <a:t>upper two-thirds </a:t>
            </a:r>
            <a:r>
              <a:rPr lang="en-US" sz="2400" b="1" dirty="0"/>
              <a:t>of the anal canal from the </a:t>
            </a:r>
            <a:r>
              <a:rPr lang="en-US" sz="2400" b="1" dirty="0">
                <a:solidFill>
                  <a:srgbClr val="FF0000"/>
                </a:solidFill>
              </a:rPr>
              <a:t>lower one-third.</a:t>
            </a:r>
          </a:p>
          <a:p>
            <a:pPr marL="0" indent="0">
              <a:buNone/>
            </a:pPr>
            <a:r>
              <a:rPr lang="en-US" sz="2400" b="1" dirty="0"/>
              <a:t> It also serves as an embryologic landmark that explains the different arterial supply, venous drainage, lymphatic drainage, and nervous supply of the segments of the anal canal</a:t>
            </a:r>
          </a:p>
          <a:p>
            <a:pPr marL="0" indent="0">
              <a:buNone/>
            </a:pPr>
            <a:r>
              <a:rPr lang="en-US" sz="2400" b="1" dirty="0"/>
              <a:t>Even tumors arise in the upper 2/3 different from tumors arise in the lower 1/3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026" name="Picture 2" descr="Surgical Anatomy of Anal Canal | SpringerLin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01008"/>
            <a:ext cx="5112568" cy="30963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7181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686800" cy="655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</a:t>
            </a:r>
          </a:p>
          <a:p>
            <a:r>
              <a:rPr lang="en-US" sz="2800" dirty="0"/>
              <a:t>C.T. under the level of the valves is rich e convoluted veins →  </a:t>
            </a:r>
            <a:r>
              <a:rPr lang="en-US" sz="2800" dirty="0">
                <a:solidFill>
                  <a:srgbClr val="FF0000"/>
                </a:solidFill>
              </a:rPr>
              <a:t>the internal piles (plexus of veins )</a:t>
            </a:r>
          </a:p>
          <a:p>
            <a:r>
              <a:rPr lang="en-US" sz="2800" dirty="0"/>
              <a:t>At the anus another group of veins under the skin forms the </a:t>
            </a:r>
            <a:r>
              <a:rPr lang="en-US" sz="2800" dirty="0">
                <a:solidFill>
                  <a:srgbClr val="FF0000"/>
                </a:solidFill>
              </a:rPr>
              <a:t>external piles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708920"/>
            <a:ext cx="6804992" cy="399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33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27584" y="2924944"/>
            <a:ext cx="936104" cy="36004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827584" y="5733256"/>
            <a:ext cx="936104" cy="36004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513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55576" y="730814"/>
            <a:ext cx="4536504" cy="4858426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latin typeface="+mn-lt"/>
              </a:rPr>
              <a:t>Hemorrhoids also called piles, are swollen veins of the anus and lower rectum, similar to varicose</a:t>
            </a:r>
            <a:br>
              <a:rPr lang="en-US" sz="2800" dirty="0">
                <a:latin typeface="+mn-lt"/>
              </a:rPr>
            </a:br>
            <a:br>
              <a:rPr lang="en-US" sz="2800" dirty="0">
                <a:latin typeface="+mn-lt"/>
              </a:rPr>
            </a:br>
            <a:r>
              <a:rPr lang="en-US" sz="2800" dirty="0"/>
              <a:t>Internal hemorrhoids are usually painless, but tend to bleed. External hemorrhoids may cause pain</a:t>
            </a:r>
            <a:endParaRPr lang="en-US" sz="2800" dirty="0">
              <a:latin typeface="+mn-lt"/>
            </a:endParaRPr>
          </a:p>
        </p:txBody>
      </p:sp>
      <p:pic>
        <p:nvPicPr>
          <p:cNvPr id="2050" name="Picture 2" descr="Hemorrhoid Treatment Brooklyn N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112" y="764704"/>
            <a:ext cx="2890664" cy="24482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2052" name="Picture 4" descr="Hemorrhoid Treatment Options - Gastro SB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57338"/>
            <a:ext cx="2880320" cy="27359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1790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839200" cy="6858000"/>
          </a:xfrm>
        </p:spPr>
        <p:txBody>
          <a:bodyPr>
            <a:normAutofit/>
          </a:bodyPr>
          <a:lstStyle/>
          <a:p>
            <a:r>
              <a:rPr lang="en-US" sz="2400" b="1" dirty="0"/>
              <a:t>The </a:t>
            </a:r>
            <a:r>
              <a:rPr lang="en-US" sz="2400" b="1" dirty="0">
                <a:solidFill>
                  <a:srgbClr val="FF0000"/>
                </a:solidFill>
              </a:rPr>
              <a:t>inner circular </a:t>
            </a:r>
            <a:r>
              <a:rPr lang="en-US" sz="2400" b="1" dirty="0"/>
              <a:t>becomes </a:t>
            </a:r>
            <a:r>
              <a:rPr lang="en-US" sz="2400" b="1" u="sng" dirty="0"/>
              <a:t>thick</a:t>
            </a:r>
            <a:r>
              <a:rPr lang="en-US" sz="2400" b="1" dirty="0"/>
              <a:t> to </a:t>
            </a:r>
            <a:r>
              <a:rPr lang="en-US" sz="2400" b="1" dirty="0">
                <a:solidFill>
                  <a:srgbClr val="7030A0"/>
                </a:solidFill>
              </a:rPr>
              <a:t>form internal anal sphincter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7030A0"/>
                </a:solidFill>
              </a:rPr>
              <a:t>     (Involuntary)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b="1" dirty="0"/>
              <a:t>The </a:t>
            </a:r>
            <a:r>
              <a:rPr lang="en-US" sz="2400" b="1" dirty="0">
                <a:solidFill>
                  <a:srgbClr val="FF0000"/>
                </a:solidFill>
              </a:rPr>
              <a:t>outer longitudinal </a:t>
            </a:r>
            <a:r>
              <a:rPr lang="en-US" sz="2400" b="1" dirty="0"/>
              <a:t>layer of rectum </a:t>
            </a:r>
            <a:r>
              <a:rPr lang="en-US" sz="2400" b="1" dirty="0">
                <a:solidFill>
                  <a:srgbClr val="FF0000"/>
                </a:solidFill>
              </a:rPr>
              <a:t>pass unchanged </a:t>
            </a:r>
            <a:r>
              <a:rPr lang="en-US" sz="2400" b="1" dirty="0"/>
              <a:t>the between internal &amp; external sphincters of the anal canal</a:t>
            </a:r>
          </a:p>
          <a:p>
            <a:endParaRPr lang="en-US" sz="2800" dirty="0"/>
          </a:p>
          <a:p>
            <a:r>
              <a:rPr lang="en-US" sz="2400" b="1" dirty="0"/>
              <a:t>The </a:t>
            </a:r>
            <a:r>
              <a:rPr lang="en-US" sz="2400" b="1" dirty="0">
                <a:solidFill>
                  <a:srgbClr val="FF0000"/>
                </a:solidFill>
              </a:rPr>
              <a:t>skeletal ms </a:t>
            </a:r>
            <a:r>
              <a:rPr lang="en-US" sz="2400" b="1" dirty="0"/>
              <a:t>of pelvic floor form the </a:t>
            </a:r>
            <a:r>
              <a:rPr lang="en-US" sz="2400" b="1" dirty="0">
                <a:solidFill>
                  <a:srgbClr val="008000"/>
                </a:solidFill>
              </a:rPr>
              <a:t>external sphincter (voluntary)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3495189"/>
            <a:ext cx="5527182" cy="32262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602890" y="3647589"/>
            <a:ext cx="1847042" cy="2956112"/>
            <a:chOff x="7374536" y="3429000"/>
            <a:chExt cx="2286099" cy="3017058"/>
          </a:xfrm>
        </p:grpSpPr>
        <p:grpSp>
          <p:nvGrpSpPr>
            <p:cNvPr id="16" name="Group 15"/>
            <p:cNvGrpSpPr/>
            <p:nvPr/>
          </p:nvGrpSpPr>
          <p:grpSpPr>
            <a:xfrm>
              <a:off x="7613717" y="3429000"/>
              <a:ext cx="2046918" cy="3017058"/>
              <a:chOff x="7613717" y="3429000"/>
              <a:chExt cx="2046918" cy="3017058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H="1">
                <a:off x="8148468" y="3429000"/>
                <a:ext cx="1512167" cy="51244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H="1" flipV="1">
                <a:off x="7613717" y="5851638"/>
                <a:ext cx="1872444" cy="594420"/>
              </a:xfrm>
              <a:prstGeom prst="straightConnector1">
                <a:avLst/>
              </a:prstGeom>
              <a:ln w="57150">
                <a:solidFill>
                  <a:srgbClr val="008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Arrow Connector 16"/>
            <p:cNvCxnSpPr/>
            <p:nvPr/>
          </p:nvCxnSpPr>
          <p:spPr>
            <a:xfrm flipH="1">
              <a:off x="7374536" y="4605823"/>
              <a:ext cx="2199928" cy="731366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6137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976664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6600" b="1" dirty="0"/>
          </a:p>
          <a:p>
            <a:pPr marL="0" indent="0">
              <a:buNone/>
            </a:pPr>
            <a:r>
              <a:rPr lang="en-US" sz="6600" b="1"/>
              <a:t>           </a:t>
            </a:r>
            <a:r>
              <a:rPr lang="en-US" sz="6600" b="1" dirty="0">
                <a:solidFill>
                  <a:srgbClr val="0070C0"/>
                </a:solidFill>
              </a:rPr>
              <a:t>Thank you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miley Face 4"/>
          <p:cNvSpPr/>
          <p:nvPr/>
        </p:nvSpPr>
        <p:spPr>
          <a:xfrm rot="10800000" flipV="1">
            <a:off x="3131840" y="2996952"/>
            <a:ext cx="2520280" cy="18002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91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Small intestine</a:t>
            </a:r>
            <a:endParaRPr lang="ar-JO" sz="3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42918"/>
            <a:ext cx="8686800" cy="548324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b="1" u="sng" dirty="0"/>
              <a:t>Parts of small intestine:</a:t>
            </a:r>
          </a:p>
          <a:p>
            <a:r>
              <a:rPr lang="en-US" sz="2800" dirty="0"/>
              <a:t>Duodenum</a:t>
            </a:r>
          </a:p>
          <a:p>
            <a:r>
              <a:rPr lang="en-US" sz="2800" dirty="0"/>
              <a:t>Jejunum</a:t>
            </a:r>
          </a:p>
          <a:p>
            <a:r>
              <a:rPr lang="en-US" sz="2800" dirty="0"/>
              <a:t>Ileum </a:t>
            </a:r>
          </a:p>
          <a:p>
            <a:pPr>
              <a:buFont typeface="Wingdings" pitchFamily="2" charset="2"/>
              <a:buChar char="§"/>
            </a:pPr>
            <a:endParaRPr lang="en-US" sz="2800" b="1" u="sng" dirty="0"/>
          </a:p>
          <a:p>
            <a:pPr>
              <a:buFont typeface="Wingdings" pitchFamily="2" charset="2"/>
              <a:buChar char="§"/>
            </a:pPr>
            <a:r>
              <a:rPr lang="en-US" sz="2800" b="1" u="sng" dirty="0"/>
              <a:t>Function:</a:t>
            </a:r>
          </a:p>
          <a:p>
            <a:r>
              <a:rPr lang="en-US" sz="2800" dirty="0"/>
              <a:t>Complete of Digestion</a:t>
            </a:r>
          </a:p>
          <a:p>
            <a:r>
              <a:rPr lang="en-US" sz="2800" dirty="0"/>
              <a:t>Absorption of digested food </a:t>
            </a:r>
          </a:p>
          <a:p>
            <a:r>
              <a:rPr lang="en-US" sz="2800" dirty="0"/>
              <a:t>Endocrine secretion</a:t>
            </a:r>
            <a:endParaRPr lang="ar-JO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pic>
        <p:nvPicPr>
          <p:cNvPr id="72708" name="Picture 4" descr="http://microbewiki.kenyon.edu/images/c/c3/Small_intestin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04048" y="1000678"/>
            <a:ext cx="4023174" cy="5020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9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Adaption of Small intestine to its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5"/>
            <a:ext cx="9144000" cy="566873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small intestine is the longest segment (7.5m) of the GIT which provide long contact between food &amp; digestive enzymes</a:t>
            </a:r>
          </a:p>
          <a:p>
            <a:endParaRPr lang="en-US" dirty="0"/>
          </a:p>
          <a:p>
            <a:r>
              <a:rPr lang="en-US" dirty="0"/>
              <a:t>The presence of Plicae </a:t>
            </a:r>
            <a:r>
              <a:rPr lang="en-US" dirty="0" err="1"/>
              <a:t>circulares</a:t>
            </a:r>
            <a:r>
              <a:rPr lang="en-US" dirty="0"/>
              <a:t> (valves of </a:t>
            </a:r>
            <a:r>
              <a:rPr lang="en-US" dirty="0" err="1"/>
              <a:t>Kerckirng</a:t>
            </a:r>
            <a:r>
              <a:rPr lang="en-US" dirty="0"/>
              <a:t>) which is more prominent in the lower part of duodenum  jejunum because maximum absorption occurs there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presence of villi </a:t>
            </a:r>
          </a:p>
          <a:p>
            <a:endParaRPr lang="en-US" dirty="0"/>
          </a:p>
          <a:p>
            <a:r>
              <a:rPr lang="en-US" dirty="0"/>
              <a:t>The presence of microvilli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7243" y="4221288"/>
            <a:ext cx="2236757" cy="25001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9992" y="4221289"/>
            <a:ext cx="2304256" cy="25001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0648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488832" cy="52565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99792" y="6011996"/>
            <a:ext cx="392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General structure of the small intestine</a:t>
            </a:r>
          </a:p>
        </p:txBody>
      </p:sp>
    </p:spTree>
    <p:extLst>
      <p:ext uri="{BB962C8B-B14F-4D97-AF65-F5344CB8AC3E}">
        <p14:creationId xmlns:p14="http://schemas.microsoft.com/office/powerpoint/2010/main" val="3319002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6632"/>
            <a:ext cx="8712968" cy="6624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                                        </a:t>
            </a:r>
            <a:r>
              <a:rPr lang="en-US" sz="2800" b="1" u="sng" dirty="0">
                <a:solidFill>
                  <a:srgbClr val="FF0000"/>
                </a:solidFill>
              </a:rPr>
              <a:t> I- The mucosa</a:t>
            </a:r>
          </a:p>
          <a:p>
            <a:pPr marL="0" indent="0">
              <a:buNone/>
            </a:pPr>
            <a:r>
              <a:rPr lang="en-US" sz="2800" dirty="0"/>
              <a:t>Contains :  villi &amp;  crypts,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The villi </a:t>
            </a:r>
            <a:r>
              <a:rPr lang="en-US" sz="2800" dirty="0"/>
              <a:t>are finger like projections,</a:t>
            </a:r>
          </a:p>
          <a:p>
            <a:pPr marL="0" indent="0">
              <a:buNone/>
            </a:pPr>
            <a:r>
              <a:rPr lang="en-US" sz="2800" dirty="0"/>
              <a:t> extend into lumen of SI. They have</a:t>
            </a:r>
          </a:p>
          <a:p>
            <a:pPr marL="0" indent="0">
              <a:buNone/>
            </a:pPr>
            <a:r>
              <a:rPr lang="en-US" sz="2800" dirty="0"/>
              <a:t> central core of C.T. (lamina </a:t>
            </a:r>
            <a:r>
              <a:rPr lang="en-US" sz="2800" dirty="0" err="1"/>
              <a:t>propria</a:t>
            </a:r>
            <a:r>
              <a:rPr lang="en-US" sz="2800" dirty="0"/>
              <a:t>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The crypts of Lieberkühn (intestinal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 glands) </a:t>
            </a:r>
            <a:r>
              <a:rPr lang="en-US" sz="2800" dirty="0"/>
              <a:t>: simple tubular glands</a:t>
            </a:r>
          </a:p>
          <a:p>
            <a:pPr marL="0" indent="0">
              <a:buNone/>
            </a:pPr>
            <a:r>
              <a:rPr lang="en-US" sz="2800" dirty="0"/>
              <a:t> in the C.T. of  lamina </a:t>
            </a:r>
            <a:r>
              <a:rPr lang="en-US" sz="2800" dirty="0" err="1"/>
              <a:t>propria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 between the bases of the villi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52" r="13199"/>
          <a:stretch/>
        </p:blipFill>
        <p:spPr bwMode="auto">
          <a:xfrm>
            <a:off x="5436097" y="720080"/>
            <a:ext cx="3528391" cy="5013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782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915400" cy="6477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                                   </a:t>
            </a:r>
            <a:r>
              <a:rPr lang="en-US" sz="2800" b="1" u="sng" dirty="0"/>
              <a:t>The intestinal villi </a:t>
            </a:r>
          </a:p>
          <a:p>
            <a:r>
              <a:rPr lang="en-US" sz="2800" dirty="0"/>
              <a:t>   </a:t>
            </a:r>
            <a:r>
              <a:rPr lang="en-US" sz="2400" b="1" dirty="0"/>
              <a:t>Each villus is formed of:</a:t>
            </a:r>
          </a:p>
          <a:p>
            <a:pPr marL="514350" indent="-514350">
              <a:buFont typeface="+mj-lt"/>
              <a:buAutoNum type="alphaLcParenR"/>
            </a:pPr>
            <a:r>
              <a:rPr lang="en-US" sz="2400" b="1" u="sng" dirty="0">
                <a:solidFill>
                  <a:srgbClr val="FF0000"/>
                </a:solidFill>
              </a:rPr>
              <a:t> Epithelium</a:t>
            </a:r>
            <a:r>
              <a:rPr lang="en-US" sz="2400" b="1" dirty="0"/>
              <a:t>: showing only</a:t>
            </a:r>
            <a:r>
              <a:rPr lang="en-US" sz="2400" b="1" dirty="0">
                <a:solidFill>
                  <a:srgbClr val="FF0000"/>
                </a:solidFill>
              </a:rPr>
              <a:t> 3 types </a:t>
            </a:r>
            <a:r>
              <a:rPr lang="en-US" sz="2400" b="1" dirty="0"/>
              <a:t>of cells : </a:t>
            </a:r>
          </a:p>
          <a:p>
            <a:pPr marL="0" indent="0">
              <a:buNone/>
            </a:pPr>
            <a:r>
              <a:rPr lang="en-US" sz="2400" b="1" dirty="0"/>
              <a:t>       </a:t>
            </a:r>
            <a:r>
              <a:rPr lang="en-US" sz="2400" b="1" u="sng" dirty="0"/>
              <a:t>columnar absorbing cells  </a:t>
            </a:r>
            <a:r>
              <a:rPr lang="en-US" sz="2400" b="1" dirty="0"/>
              <a:t>( 90%),</a:t>
            </a:r>
          </a:p>
          <a:p>
            <a:pPr marL="0" indent="0">
              <a:buNone/>
            </a:pPr>
            <a:r>
              <a:rPr lang="en-US" sz="2400" b="1" dirty="0"/>
              <a:t>       </a:t>
            </a:r>
            <a:r>
              <a:rPr lang="en-US" sz="2400" b="1" u="sng" dirty="0"/>
              <a:t>goblet cells </a:t>
            </a:r>
            <a:r>
              <a:rPr lang="en-US" sz="2400" b="1" dirty="0"/>
              <a:t>(9.5%), </a:t>
            </a:r>
            <a:r>
              <a:rPr lang="en-US" sz="2400" b="1" u="sng" dirty="0"/>
              <a:t>endocrine cells   </a:t>
            </a:r>
            <a:r>
              <a:rPr lang="en-US" sz="2400" b="1" dirty="0"/>
              <a:t>(0.5%)</a:t>
            </a:r>
          </a:p>
          <a:p>
            <a:pPr marL="514350" indent="-514350">
              <a:buFont typeface="+mj-lt"/>
              <a:buAutoNum type="alphaLcParenR"/>
            </a:pPr>
            <a:endParaRPr lang="en-US" sz="2400" b="1" dirty="0"/>
          </a:p>
          <a:p>
            <a:pPr marL="457200" indent="-457200">
              <a:buAutoNum type="alphaLcParenR" startAt="2"/>
            </a:pPr>
            <a:r>
              <a:rPr lang="en-US" sz="2400" b="1" u="sng" dirty="0">
                <a:solidFill>
                  <a:srgbClr val="FF0000"/>
                </a:solidFill>
              </a:rPr>
              <a:t>Central CT core (lamina </a:t>
            </a:r>
            <a:r>
              <a:rPr lang="en-US" sz="2400" b="1" u="sng" dirty="0" err="1">
                <a:solidFill>
                  <a:srgbClr val="FF0000"/>
                </a:solidFill>
              </a:rPr>
              <a:t>propria</a:t>
            </a:r>
            <a:r>
              <a:rPr lang="en-US" sz="2400" b="1" u="sng" dirty="0">
                <a:solidFill>
                  <a:srgbClr val="FF0000"/>
                </a:solidFill>
              </a:rPr>
              <a:t>) contains:</a:t>
            </a:r>
          </a:p>
          <a:p>
            <a:pPr marL="0" indent="0">
              <a:buNone/>
            </a:pPr>
            <a:r>
              <a:rPr lang="en-US" sz="2400" b="1" dirty="0"/>
              <a:t>1- Network of fenestrated capillaries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2- Central blind end lymphatic (lacteal) needed for the absorption of fat . The fat is absorbed in the form of chylomicron ( large molecules)to end in the thoracic duct 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3- smooth muscle fibers . Its contraction aid in the flow of lymph in the lymphatic capillaries. Since lymphatic capillaries wall is  devoid of smooth muscle fibers 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050" name="Picture 2" descr="http://o.quizlet.com/HBCmfwPTghe9YnEsJ0BMPQ_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66255"/>
            <a:ext cx="2592288" cy="36947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433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Prof Dr H Elmazar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CB7E-3E00-409B-83BB-B487EBC0FEE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632848" cy="58796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637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11777</TotalTime>
  <Words>1623</Words>
  <Application>Microsoft Office PowerPoint</Application>
  <PresentationFormat>On-screen Show (4:3)</PresentationFormat>
  <Paragraphs>316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The digestive system III</vt:lpstr>
      <vt:lpstr>PowerPoint Presentation</vt:lpstr>
      <vt:lpstr>PowerPoint Presentation</vt:lpstr>
      <vt:lpstr>Small intestine</vt:lpstr>
      <vt:lpstr>Adaption of Small intestine to its function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Large intestine</vt:lpstr>
      <vt:lpstr>The large intestine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anal canal</vt:lpstr>
      <vt:lpstr>PowerPoint Presentation</vt:lpstr>
      <vt:lpstr>PowerPoint Presentation</vt:lpstr>
      <vt:lpstr>Hemorrhoids also called piles, are swollen veins of the anus and lower rectum, similar to varicose  Internal hemorrhoids are usually painless, but tend to bleed. External hemorrhoids may cause pain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digestive system</dc:title>
  <dc:creator>lion</dc:creator>
  <cp:lastModifiedBy>razanemad852@gmail.com</cp:lastModifiedBy>
  <cp:revision>571</cp:revision>
  <dcterms:created xsi:type="dcterms:W3CDTF">2014-01-26T17:17:50Z</dcterms:created>
  <dcterms:modified xsi:type="dcterms:W3CDTF">2023-04-04T04:00:50Z</dcterms:modified>
</cp:coreProperties>
</file>