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303" r:id="rId4"/>
    <p:sldId id="258" r:id="rId5"/>
    <p:sldId id="302" r:id="rId6"/>
    <p:sldId id="304" r:id="rId7"/>
    <p:sldId id="259" r:id="rId8"/>
    <p:sldId id="290" r:id="rId9"/>
    <p:sldId id="289" r:id="rId10"/>
    <p:sldId id="285" r:id="rId11"/>
    <p:sldId id="260" r:id="rId12"/>
    <p:sldId id="286" r:id="rId13"/>
    <p:sldId id="287" r:id="rId14"/>
    <p:sldId id="291" r:id="rId15"/>
    <p:sldId id="263" r:id="rId16"/>
    <p:sldId id="295" r:id="rId17"/>
    <p:sldId id="261" r:id="rId18"/>
    <p:sldId id="288" r:id="rId19"/>
    <p:sldId id="269" r:id="rId20"/>
    <p:sldId id="298" r:id="rId21"/>
    <p:sldId id="294" r:id="rId22"/>
    <p:sldId id="267" r:id="rId23"/>
    <p:sldId id="297" r:id="rId24"/>
    <p:sldId id="265" r:id="rId25"/>
    <p:sldId id="300" r:id="rId26"/>
    <p:sldId id="301" r:id="rId27"/>
    <p:sldId id="283" r:id="rId28"/>
  </p:sldIdLst>
  <p:sldSz cx="9144000" cy="5143500" type="screen16x9"/>
  <p:notesSz cx="6858000" cy="9144000"/>
  <p:embeddedFontLst>
    <p:embeddedFont>
      <p:font typeface="Titillium Web Light" charset="0"/>
      <p:regular r:id="rId30"/>
      <p:bold r:id="rId31"/>
      <p:italic r:id="rId32"/>
      <p:boldItalic r:id="rId33"/>
    </p:embeddedFont>
    <p:embeddedFont>
      <p:font typeface="Dosis" charset="0"/>
      <p:regular r:id="rId34"/>
      <p:bold r:id="rId35"/>
    </p:embeddedFont>
    <p:embeddedFont>
      <p:font typeface="Dosis Light" charset="0"/>
      <p:regular r:id="rId36"/>
      <p:bold r:id="rId37"/>
    </p:embeddedFont>
    <p:embeddedFont>
      <p:font typeface="Titillium Web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90" d="100"/>
          <a:sy n="90" d="100"/>
        </p:scale>
        <p:origin x="-83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9CE4C-F4C5-4D1A-B343-C9392127653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C6EB4-C6A4-4A1C-8873-20E64095CE30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70A414-F552-4CF5-9C5F-1D54703DD85A}" type="parTrans" cxnId="{EBF1F719-C301-4283-BF35-A54954312FE1}">
      <dgm:prSet/>
      <dgm:spPr/>
      <dgm:t>
        <a:bodyPr/>
        <a:lstStyle/>
        <a:p>
          <a:endParaRPr lang="en-US"/>
        </a:p>
      </dgm:t>
    </dgm:pt>
    <dgm:pt modelId="{28DBD5FB-2832-4A1B-90F4-56778FF82D6E}" type="sibTrans" cxnId="{EBF1F719-C301-4283-BF35-A54954312FE1}">
      <dgm:prSet/>
      <dgm:spPr/>
      <dgm:t>
        <a:bodyPr/>
        <a:lstStyle/>
        <a:p>
          <a:endParaRPr lang="en-US"/>
        </a:p>
      </dgm:t>
    </dgm:pt>
    <dgm:pt modelId="{D4CBBC90-E660-44DA-83EA-1B6BBE227264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7122E-6E7F-4094-AC2E-227393B22A81}" type="parTrans" cxnId="{5415655E-253C-40DF-8F9E-C289D444F171}">
      <dgm:prSet/>
      <dgm:spPr/>
      <dgm:t>
        <a:bodyPr/>
        <a:lstStyle/>
        <a:p>
          <a:endParaRPr lang="en-US"/>
        </a:p>
      </dgm:t>
    </dgm:pt>
    <dgm:pt modelId="{82821DB7-308F-458B-9FED-1AB2F5E0848E}" type="sibTrans" cxnId="{5415655E-253C-40DF-8F9E-C289D444F171}">
      <dgm:prSet/>
      <dgm:spPr/>
      <dgm:t>
        <a:bodyPr/>
        <a:lstStyle/>
        <a:p>
          <a:endParaRPr lang="en-US"/>
        </a:p>
      </dgm:t>
    </dgm:pt>
    <dgm:pt modelId="{74D3DDAF-BEA1-4871-A7BB-2509B68AFB4E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972651-59F9-4E55-A4C8-44816E66707D}" type="parTrans" cxnId="{AA6A9DB8-E861-4904-B404-2802EB93302F}">
      <dgm:prSet/>
      <dgm:spPr/>
      <dgm:t>
        <a:bodyPr/>
        <a:lstStyle/>
        <a:p>
          <a:endParaRPr lang="en-US"/>
        </a:p>
      </dgm:t>
    </dgm:pt>
    <dgm:pt modelId="{62A73018-F027-419A-A397-D1DFFC34B406}" type="sibTrans" cxnId="{AA6A9DB8-E861-4904-B404-2802EB93302F}">
      <dgm:prSet/>
      <dgm:spPr/>
      <dgm:t>
        <a:bodyPr/>
        <a:lstStyle/>
        <a:p>
          <a:endParaRPr lang="en-US"/>
        </a:p>
      </dgm:t>
    </dgm:pt>
    <dgm:pt modelId="{6AE767E6-C84E-4E43-A1DA-D79573CA9042}">
      <dgm:prSet custT="1"/>
      <dgm:spPr/>
      <dgm:t>
        <a:bodyPr/>
        <a:lstStyle/>
        <a:p>
          <a:r>
            <a: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BA667-1661-4588-87D1-79F700CDA122}" type="parTrans" cxnId="{4F0A70CC-643B-45F4-8B89-211E7DCF9BC9}">
      <dgm:prSet/>
      <dgm:spPr/>
      <dgm:t>
        <a:bodyPr/>
        <a:lstStyle/>
        <a:p>
          <a:endParaRPr lang="en-US"/>
        </a:p>
      </dgm:t>
    </dgm:pt>
    <dgm:pt modelId="{453AD02B-FDE7-4CEA-ACF6-FC3684A110DB}" type="sibTrans" cxnId="{4F0A70CC-643B-45F4-8B89-211E7DCF9BC9}">
      <dgm:prSet/>
      <dgm:spPr/>
      <dgm:t>
        <a:bodyPr/>
        <a:lstStyle/>
        <a:p>
          <a:endParaRPr lang="en-US"/>
        </a:p>
      </dgm:t>
    </dgm:pt>
    <dgm:pt modelId="{8A736BC3-F27C-4DD1-BDBD-3E09AAFAD4E0}" type="pres">
      <dgm:prSet presAssocID="{E779CE4C-F4C5-4D1A-B343-C939212765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C8635-D18B-4663-B596-08D64146E16A}" type="pres">
      <dgm:prSet presAssocID="{E779CE4C-F4C5-4D1A-B343-C9392127653D}" presName="arrow" presStyleLbl="bgShp" presStyleIdx="0" presStyleCnt="1" custScaleX="116734"/>
      <dgm:spPr/>
    </dgm:pt>
    <dgm:pt modelId="{01BE415F-0B8F-4740-8E5E-DFAB1D23ECDA}" type="pres">
      <dgm:prSet presAssocID="{E779CE4C-F4C5-4D1A-B343-C9392127653D}" presName="linearProcess" presStyleCnt="0"/>
      <dgm:spPr/>
    </dgm:pt>
    <dgm:pt modelId="{7A6CEE6C-EBE6-44E9-8A2C-A765CED559D3}" type="pres">
      <dgm:prSet presAssocID="{04BC6EB4-C6A4-4A1C-8873-20E64095CE30}" presName="textNode" presStyleLbl="node1" presStyleIdx="0" presStyleCnt="4" custScaleX="117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FF432-9A87-48A8-8ABB-3238966835DB}" type="pres">
      <dgm:prSet presAssocID="{28DBD5FB-2832-4A1B-90F4-56778FF82D6E}" presName="sibTrans" presStyleCnt="0"/>
      <dgm:spPr/>
    </dgm:pt>
    <dgm:pt modelId="{A678A9B2-516F-4900-8934-24472CA6A102}" type="pres">
      <dgm:prSet presAssocID="{D4CBBC90-E660-44DA-83EA-1B6BBE227264}" presName="textNode" presStyleLbl="node1" presStyleIdx="1" presStyleCnt="4" custScaleX="167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B37DC-81C6-4395-825C-009808FB8328}" type="pres">
      <dgm:prSet presAssocID="{82821DB7-308F-458B-9FED-1AB2F5E0848E}" presName="sibTrans" presStyleCnt="0"/>
      <dgm:spPr/>
    </dgm:pt>
    <dgm:pt modelId="{73E7E9C2-0A16-438C-A8DB-0513F5244EE2}" type="pres">
      <dgm:prSet presAssocID="{74D3DDAF-BEA1-4871-A7BB-2509B68AFB4E}" presName="textNode" presStyleLbl="node1" presStyleIdx="2" presStyleCnt="4" custScaleX="149104" custLinFactNeighborX="-26764" custLinFactNeighborY="-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A1213-273A-4BFC-8AF8-9CFA4C869666}" type="pres">
      <dgm:prSet presAssocID="{62A73018-F027-419A-A397-D1DFFC34B406}" presName="sibTrans" presStyleCnt="0"/>
      <dgm:spPr/>
    </dgm:pt>
    <dgm:pt modelId="{CCA6C82A-0E43-4D2C-BFD1-05BF222B80A9}" type="pres">
      <dgm:prSet presAssocID="{6AE767E6-C84E-4E43-A1DA-D79573CA9042}" presName="textNode" presStyleLbl="node1" presStyleIdx="3" presStyleCnt="4" custScaleX="158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7CCB3-4466-4847-8D58-EEDDDEE04308}" type="presOf" srcId="{D4CBBC90-E660-44DA-83EA-1B6BBE227264}" destId="{A678A9B2-516F-4900-8934-24472CA6A102}" srcOrd="0" destOrd="0" presId="urn:microsoft.com/office/officeart/2005/8/layout/hProcess9"/>
    <dgm:cxn modelId="{AA6A9DB8-E861-4904-B404-2802EB93302F}" srcId="{E779CE4C-F4C5-4D1A-B343-C9392127653D}" destId="{74D3DDAF-BEA1-4871-A7BB-2509B68AFB4E}" srcOrd="2" destOrd="0" parTransId="{6D972651-59F9-4E55-A4C8-44816E66707D}" sibTransId="{62A73018-F027-419A-A397-D1DFFC34B406}"/>
    <dgm:cxn modelId="{1EDB6157-AEC4-46A2-ABB4-04ABD102ABA1}" type="presOf" srcId="{E779CE4C-F4C5-4D1A-B343-C9392127653D}" destId="{8A736BC3-F27C-4DD1-BDBD-3E09AAFAD4E0}" srcOrd="0" destOrd="0" presId="urn:microsoft.com/office/officeart/2005/8/layout/hProcess9"/>
    <dgm:cxn modelId="{55371DBD-21CB-45A6-A484-752B85337031}" type="presOf" srcId="{6AE767E6-C84E-4E43-A1DA-D79573CA9042}" destId="{CCA6C82A-0E43-4D2C-BFD1-05BF222B80A9}" srcOrd="0" destOrd="0" presId="urn:microsoft.com/office/officeart/2005/8/layout/hProcess9"/>
    <dgm:cxn modelId="{C0291C9A-7F52-4CB2-B051-868DC4E43C2A}" type="presOf" srcId="{74D3DDAF-BEA1-4871-A7BB-2509B68AFB4E}" destId="{73E7E9C2-0A16-438C-A8DB-0513F5244EE2}" srcOrd="0" destOrd="0" presId="urn:microsoft.com/office/officeart/2005/8/layout/hProcess9"/>
    <dgm:cxn modelId="{4C2A3E4C-F820-44B4-AB07-4FD30429E6B5}" type="presOf" srcId="{04BC6EB4-C6A4-4A1C-8873-20E64095CE30}" destId="{7A6CEE6C-EBE6-44E9-8A2C-A765CED559D3}" srcOrd="0" destOrd="0" presId="urn:microsoft.com/office/officeart/2005/8/layout/hProcess9"/>
    <dgm:cxn modelId="{4F0A70CC-643B-45F4-8B89-211E7DCF9BC9}" srcId="{E779CE4C-F4C5-4D1A-B343-C9392127653D}" destId="{6AE767E6-C84E-4E43-A1DA-D79573CA9042}" srcOrd="3" destOrd="0" parTransId="{622BA667-1661-4588-87D1-79F700CDA122}" sibTransId="{453AD02B-FDE7-4CEA-ACF6-FC3684A110DB}"/>
    <dgm:cxn modelId="{EBF1F719-C301-4283-BF35-A54954312FE1}" srcId="{E779CE4C-F4C5-4D1A-B343-C9392127653D}" destId="{04BC6EB4-C6A4-4A1C-8873-20E64095CE30}" srcOrd="0" destOrd="0" parTransId="{4C70A414-F552-4CF5-9C5F-1D54703DD85A}" sibTransId="{28DBD5FB-2832-4A1B-90F4-56778FF82D6E}"/>
    <dgm:cxn modelId="{5415655E-253C-40DF-8F9E-C289D444F171}" srcId="{E779CE4C-F4C5-4D1A-B343-C9392127653D}" destId="{D4CBBC90-E660-44DA-83EA-1B6BBE227264}" srcOrd="1" destOrd="0" parTransId="{CD77122E-6E7F-4094-AC2E-227393B22A81}" sibTransId="{82821DB7-308F-458B-9FED-1AB2F5E0848E}"/>
    <dgm:cxn modelId="{F33FD547-57D7-4666-8CB1-F6122AEDEE02}" type="presParOf" srcId="{8A736BC3-F27C-4DD1-BDBD-3E09AAFAD4E0}" destId="{7F4C8635-D18B-4663-B596-08D64146E16A}" srcOrd="0" destOrd="0" presId="urn:microsoft.com/office/officeart/2005/8/layout/hProcess9"/>
    <dgm:cxn modelId="{D0715329-8FF5-43EA-A65D-570BCA836850}" type="presParOf" srcId="{8A736BC3-F27C-4DD1-BDBD-3E09AAFAD4E0}" destId="{01BE415F-0B8F-4740-8E5E-DFAB1D23ECDA}" srcOrd="1" destOrd="0" presId="urn:microsoft.com/office/officeart/2005/8/layout/hProcess9"/>
    <dgm:cxn modelId="{325A3ABE-0B66-4D6B-B81C-671F715755C6}" type="presParOf" srcId="{01BE415F-0B8F-4740-8E5E-DFAB1D23ECDA}" destId="{7A6CEE6C-EBE6-44E9-8A2C-A765CED559D3}" srcOrd="0" destOrd="0" presId="urn:microsoft.com/office/officeart/2005/8/layout/hProcess9"/>
    <dgm:cxn modelId="{1F0B11A8-AC69-402A-8364-0B24933F9E25}" type="presParOf" srcId="{01BE415F-0B8F-4740-8E5E-DFAB1D23ECDA}" destId="{36EFF432-9A87-48A8-8ABB-3238966835DB}" srcOrd="1" destOrd="0" presId="urn:microsoft.com/office/officeart/2005/8/layout/hProcess9"/>
    <dgm:cxn modelId="{5E76A09D-386A-4B3A-9BDB-05E593122773}" type="presParOf" srcId="{01BE415F-0B8F-4740-8E5E-DFAB1D23ECDA}" destId="{A678A9B2-516F-4900-8934-24472CA6A102}" srcOrd="2" destOrd="0" presId="urn:microsoft.com/office/officeart/2005/8/layout/hProcess9"/>
    <dgm:cxn modelId="{402E8AF8-EBE6-4A63-A69C-890478C5DA8A}" type="presParOf" srcId="{01BE415F-0B8F-4740-8E5E-DFAB1D23ECDA}" destId="{5E3B37DC-81C6-4395-825C-009808FB8328}" srcOrd="3" destOrd="0" presId="urn:microsoft.com/office/officeart/2005/8/layout/hProcess9"/>
    <dgm:cxn modelId="{6252FA7D-C647-4211-A27B-9E8E5D4E8212}" type="presParOf" srcId="{01BE415F-0B8F-4740-8E5E-DFAB1D23ECDA}" destId="{73E7E9C2-0A16-438C-A8DB-0513F5244EE2}" srcOrd="4" destOrd="0" presId="urn:microsoft.com/office/officeart/2005/8/layout/hProcess9"/>
    <dgm:cxn modelId="{D2ECBBE0-1D96-42A1-A31F-E20E89CDBC4F}" type="presParOf" srcId="{01BE415F-0B8F-4740-8E5E-DFAB1D23ECDA}" destId="{E53A1213-273A-4BFC-8AF8-9CFA4C869666}" srcOrd="5" destOrd="0" presId="urn:microsoft.com/office/officeart/2005/8/layout/hProcess9"/>
    <dgm:cxn modelId="{34D36438-9F5E-47CE-AA83-11D4A70DBD37}" type="presParOf" srcId="{01BE415F-0B8F-4740-8E5E-DFAB1D23ECDA}" destId="{CCA6C82A-0E43-4D2C-BFD1-05BF222B80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8635-D18B-4663-B596-08D64146E16A}">
      <dsp:nvSpPr>
        <dsp:cNvPr id="0" name=""/>
        <dsp:cNvSpPr/>
      </dsp:nvSpPr>
      <dsp:spPr>
        <a:xfrm>
          <a:off x="29339" y="0"/>
          <a:ext cx="7502160" cy="4120232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A6CEE6C-EBE6-44E9-8A2C-A765CED559D3}">
      <dsp:nvSpPr>
        <dsp:cNvPr id="0" name=""/>
        <dsp:cNvSpPr/>
      </dsp:nvSpPr>
      <dsp:spPr>
        <a:xfrm>
          <a:off x="113" y="1236069"/>
          <a:ext cx="1383555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Etiology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653" y="1303609"/>
        <a:ext cx="1248475" cy="1513012"/>
      </dsp:txXfrm>
    </dsp:sp>
    <dsp:sp modelId="{A678A9B2-516F-4900-8934-24472CA6A102}">
      <dsp:nvSpPr>
        <dsp:cNvPr id="0" name=""/>
        <dsp:cNvSpPr/>
      </dsp:nvSpPr>
      <dsp:spPr>
        <a:xfrm>
          <a:off x="1579704" y="1236069"/>
          <a:ext cx="1967392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Pathogenesis 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0157" y="1316522"/>
        <a:ext cx="1806486" cy="1487186"/>
      </dsp:txXfrm>
    </dsp:sp>
    <dsp:sp modelId="{73E7E9C2-0A16-438C-A8DB-0513F5244EE2}">
      <dsp:nvSpPr>
        <dsp:cNvPr id="0" name=""/>
        <dsp:cNvSpPr/>
      </dsp:nvSpPr>
      <dsp:spPr>
        <a:xfrm>
          <a:off x="3690665" y="1224137"/>
          <a:ext cx="1753780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Morphology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1118" y="1304590"/>
        <a:ext cx="1592874" cy="1487186"/>
      </dsp:txXfrm>
    </dsp:sp>
    <dsp:sp modelId="{CCA6C82A-0E43-4D2C-BFD1-05BF222B80A9}">
      <dsp:nvSpPr>
        <dsp:cNvPr id="0" name=""/>
        <dsp:cNvSpPr/>
      </dsp:nvSpPr>
      <dsp:spPr>
        <a:xfrm>
          <a:off x="5692947" y="1236069"/>
          <a:ext cx="1867778" cy="16480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manifestations</a:t>
          </a:r>
          <a:endParaRPr lang="en-US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400" y="1316522"/>
        <a:ext cx="1706872" cy="1487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8888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7" name="Google Shape;4347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8" name="Google Shape;4348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7206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Google Shape;2676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46061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60" r:id="rId9"/>
    <p:sldLayoutId id="2147483661" r:id="rId1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cient_Gree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683568" y="195486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 smtClean="0"/>
              <a:t>Introduction to pathology </a:t>
            </a:r>
            <a:endParaRPr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8" y="2427734"/>
            <a:ext cx="4932040" cy="2064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987" y="4547227"/>
            <a:ext cx="491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Ghadeer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Hayel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MD                         </a:t>
            </a:r>
            <a:r>
              <a:rPr lang="en-US" b="1" dirty="0" smtClean="0">
                <a:solidFill>
                  <a:schemeClr val="bg1"/>
                </a:solidFill>
              </a:rPr>
              <a:t>11/10/2021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6761100" cy="8574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Includes: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539552" y="149163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/>
              <a:t>The study of causes that leads to these changes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Sequence of events that leads from structural and functional abnormalities to clinical manifestations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&lt;&lt;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basic structural and functional changes associated with </a:t>
            </a:r>
            <a:r>
              <a:rPr lang="en-US" dirty="0" smtClean="0"/>
              <a:t>disease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Morphology&lt;&lt;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331640" y="699542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Etiology  ..The “why’’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buNone/>
            </a:pPr>
            <a:r>
              <a:rPr lang="en-US" sz="2800" dirty="0" smtClean="0"/>
              <a:t>+underlying </a:t>
            </a:r>
            <a:r>
              <a:rPr lang="en-US" sz="2800" dirty="0"/>
              <a:t>causes and modifying factors that are responsible for the initiation and progression of disease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r>
              <a:rPr lang="en-US" sz="2800" dirty="0" smtClean="0"/>
              <a:t>+ </a:t>
            </a:r>
            <a:r>
              <a:rPr lang="en-US" sz="2800" dirty="0"/>
              <a:t>genetic and environmental factors </a:t>
            </a:r>
            <a:endParaRPr sz="2800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15616" y="555526"/>
            <a:ext cx="5184576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800" dirty="0" smtClean="0"/>
              <a:t>Pathogenesis  ..The “HOW’’</a:t>
            </a:r>
          </a:p>
          <a:p>
            <a:pPr marL="0" lv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+the mechanism through which </a:t>
            </a:r>
            <a:r>
              <a:rPr lang="en" sz="2800" b="1" dirty="0"/>
              <a:t>Etiology</a:t>
            </a:r>
            <a:r>
              <a:rPr lang="en" sz="2800" dirty="0"/>
              <a:t> </a:t>
            </a:r>
            <a:r>
              <a:rPr lang="en" sz="2800" dirty="0" smtClean="0"/>
              <a:t>causes the </a:t>
            </a:r>
            <a:r>
              <a:rPr lang="en-US" sz="2800" b="1" dirty="0" smtClean="0"/>
              <a:t>development</a:t>
            </a:r>
            <a:r>
              <a:rPr lang="en-US" sz="2800" dirty="0" smtClean="0"/>
              <a:t> &amp; </a:t>
            </a:r>
            <a:r>
              <a:rPr lang="en-US" sz="2800" b="1" dirty="0" smtClean="0"/>
              <a:t>progression</a:t>
            </a:r>
            <a:r>
              <a:rPr lang="en-US" sz="2800" dirty="0" smtClean="0"/>
              <a:t> </a:t>
            </a:r>
            <a:r>
              <a:rPr lang="en-US" sz="2800" dirty="0"/>
              <a:t>of disease,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+the </a:t>
            </a:r>
            <a:r>
              <a:rPr lang="en-US" sz="2800" dirty="0"/>
              <a:t>cellular </a:t>
            </a:r>
            <a:r>
              <a:rPr lang="en-US" sz="2800" dirty="0" smtClean="0"/>
              <a:t>&amp; molecular </a:t>
            </a:r>
            <a:r>
              <a:rPr lang="en-US" sz="2800" dirty="0"/>
              <a:t>changes that give rise to the specific </a:t>
            </a:r>
            <a:r>
              <a:rPr lang="en-US" sz="2800" b="1" dirty="0"/>
              <a:t>functional</a:t>
            </a:r>
            <a:r>
              <a:rPr lang="en-US" sz="2800" dirty="0"/>
              <a:t> </a:t>
            </a:r>
            <a:r>
              <a:rPr lang="en-US" sz="2800" dirty="0" smtClean="0"/>
              <a:t> &amp; </a:t>
            </a:r>
            <a:r>
              <a:rPr lang="en-US" sz="2800" b="1" dirty="0" smtClean="0"/>
              <a:t>structural</a:t>
            </a:r>
            <a:r>
              <a:rPr lang="en-US" sz="2800" dirty="0" smtClean="0"/>
              <a:t> </a:t>
            </a:r>
            <a:r>
              <a:rPr lang="en-US" sz="2800" dirty="0"/>
              <a:t>abnormalities that characterize </a:t>
            </a:r>
            <a:r>
              <a:rPr lang="en-US" sz="2800" dirty="0" smtClean="0"/>
              <a:t>the disease</a:t>
            </a:r>
            <a:r>
              <a:rPr lang="en-US" sz="2800" dirty="0"/>
              <a:t>.</a:t>
            </a:r>
            <a:endParaRPr lang="en" sz="2800" dirty="0" smtClean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87624" y="627534"/>
            <a:ext cx="4731991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Etiology and </a:t>
            </a:r>
            <a:r>
              <a:rPr lang="en-US" sz="2800" dirty="0"/>
              <a:t>pathogenesis of disease </a:t>
            </a:r>
            <a:r>
              <a:rPr lang="en-US" sz="2800" dirty="0" smtClean="0"/>
              <a:t>are essential </a:t>
            </a:r>
            <a:r>
              <a:rPr lang="en-US" sz="2800" dirty="0"/>
              <a:t>for understanding disease </a:t>
            </a:r>
            <a:r>
              <a:rPr lang="en-US" sz="2800" dirty="0" smtClean="0"/>
              <a:t>++ </a:t>
            </a:r>
            <a:r>
              <a:rPr lang="en-US" sz="2800" dirty="0"/>
              <a:t>also is the basis for developing </a:t>
            </a:r>
            <a:r>
              <a:rPr lang="en-US" sz="2800" b="1" dirty="0"/>
              <a:t>rational</a:t>
            </a:r>
            <a:r>
              <a:rPr lang="en-US" sz="2800" dirty="0"/>
              <a:t> treatments and effective preventive measures. Thus, </a:t>
            </a:r>
            <a:r>
              <a:rPr lang="en-US" sz="2800" b="1" dirty="0"/>
              <a:t>pathology provides the scientific foundation for the practice of medicine</a:t>
            </a:r>
            <a:r>
              <a:rPr lang="en-US" sz="2800" b="1" dirty="0" smtClean="0"/>
              <a:t>.  EBM</a:t>
            </a:r>
            <a:endParaRPr sz="2800" b="1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1187624" y="627534"/>
            <a:ext cx="4731991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</a:t>
            </a:r>
            <a:r>
              <a:rPr lang="en-US" sz="2400" dirty="0" smtClean="0"/>
              <a:t> is structural alteration of cell and tissue  as a result of the pathogenesis:</a:t>
            </a:r>
          </a:p>
          <a:p>
            <a:pPr marL="0" lvl="0" indent="0">
              <a:buNone/>
            </a:pPr>
            <a:r>
              <a:rPr lang="en-US" sz="2400" b="1" dirty="0" smtClean="0"/>
              <a:t>+ </a:t>
            </a:r>
            <a:r>
              <a:rPr lang="en-US" sz="2400" b="1" dirty="0"/>
              <a:t>gross :</a:t>
            </a:r>
            <a:r>
              <a:rPr lang="en-US" sz="2400" b="1" dirty="0" smtClean="0"/>
              <a:t> </a:t>
            </a:r>
            <a:r>
              <a:rPr lang="en-US" sz="2400" i="0" dirty="0" smtClean="0"/>
              <a:t>naked eye </a:t>
            </a:r>
            <a:endParaRPr lang="en-US" sz="2400" i="0" dirty="0"/>
          </a:p>
          <a:p>
            <a:pPr marL="0" lvl="0" indent="0">
              <a:buNone/>
            </a:pPr>
            <a:r>
              <a:rPr lang="en-US" sz="2400" b="1" dirty="0" smtClean="0"/>
              <a:t>+ microscopic</a:t>
            </a:r>
            <a:r>
              <a:rPr lang="en-US" sz="2400" dirty="0" smtClean="0"/>
              <a:t> </a:t>
            </a:r>
          </a:p>
          <a:p>
            <a:pPr marL="0" lvl="0" indent="0">
              <a:buNone/>
            </a:pPr>
            <a:r>
              <a:rPr lang="en-US" sz="2400" dirty="0" smtClean="0"/>
              <a:t>+Pathologists </a:t>
            </a:r>
            <a:r>
              <a:rPr lang="en-US" sz="2400" dirty="0"/>
              <a:t>also use a variety </a:t>
            </a:r>
            <a:r>
              <a:rPr lang="en-US" sz="2400" dirty="0" smtClean="0"/>
              <a:t>of molecular</a:t>
            </a:r>
            <a:r>
              <a:rPr lang="en-US" sz="2400" dirty="0"/>
              <a:t>, and other techniques to define the biochemical, structural, and functional changes that occur in cells, tissues, and organs in response to </a:t>
            </a:r>
            <a:r>
              <a:rPr lang="en-US" sz="2400" dirty="0" smtClean="0"/>
              <a:t>injury.</a:t>
            </a:r>
            <a:endParaRPr sz="2400" b="1" dirty="0"/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7574"/>
            <a:ext cx="23762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Gross (Naked eye)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606"/>
            <a:ext cx="7592484" cy="334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18659" y="41151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Morphology, microscopic</a:t>
            </a:r>
            <a:endParaRPr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7812360" cy="309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5561782"/>
              </p:ext>
            </p:extLst>
          </p:nvPr>
        </p:nvGraphicFramePr>
        <p:xfrm>
          <a:off x="251520" y="411510"/>
          <a:ext cx="756084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3" name="AutoShape 2" descr="Image result for microscope fu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/>
          <a:stretch/>
        </p:blipFill>
        <p:spPr>
          <a:xfrm>
            <a:off x="1259632" y="988828"/>
            <a:ext cx="4968552" cy="4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6"/>
          <p:cNvSpPr/>
          <p:nvPr/>
        </p:nvSpPr>
        <p:spPr>
          <a:xfrm>
            <a:off x="718300" y="1039554"/>
            <a:ext cx="7278052" cy="346710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B8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53" name="Google Shape;395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554"/>
            <a:ext cx="317773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300" y="339502"/>
            <a:ext cx="298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book .. 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683568" y="562222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 what is pathology ?</a:t>
            </a:r>
            <a:endParaRPr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755576" y="1548732"/>
            <a:ext cx="4069724" cy="22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400" b="1" dirty="0"/>
              <a:t>Pathology</a:t>
            </a:r>
            <a:r>
              <a:rPr lang="en-US" sz="2400" dirty="0"/>
              <a:t>  </a:t>
            </a:r>
            <a:r>
              <a:rPr lang="en-US" sz="2400" dirty="0" smtClean="0"/>
              <a:t>comes from an</a:t>
            </a:r>
            <a:r>
              <a:rPr lang="en-US" sz="2400" dirty="0"/>
              <a:t> </a:t>
            </a:r>
            <a:r>
              <a:rPr lang="en-US" sz="2400" dirty="0">
                <a:hlinkClick r:id="rId3" tooltip="Ancient Greek"/>
              </a:rPr>
              <a:t>Ancient Greek</a:t>
            </a:r>
            <a:r>
              <a:rPr lang="en-US" sz="2400" dirty="0"/>
              <a:t> </a:t>
            </a:r>
            <a:r>
              <a:rPr lang="en-US" sz="2400" dirty="0" smtClean="0"/>
              <a:t>roots; literally </a:t>
            </a:r>
            <a:r>
              <a:rPr lang="en-US" sz="2400" dirty="0"/>
              <a:t>to the study of </a:t>
            </a:r>
            <a:r>
              <a:rPr lang="en-US" sz="2400" i="1" dirty="0" smtClean="0"/>
              <a:t>suffering; </a:t>
            </a:r>
            <a:r>
              <a:rPr lang="en-US" sz="2400" dirty="0" smtClean="0"/>
              <a:t> </a:t>
            </a:r>
            <a:r>
              <a:rPr lang="en-US" sz="2400" i="1" dirty="0" smtClean="0"/>
              <a:t>pathos</a:t>
            </a:r>
            <a:r>
              <a:rPr lang="en-US" sz="2400" dirty="0" smtClean="0"/>
              <a:t>: "suffering“ (disease) &amp; </a:t>
            </a:r>
            <a:r>
              <a:rPr lang="en-US" sz="2400" i="1" dirty="0"/>
              <a:t>logia</a:t>
            </a:r>
            <a:r>
              <a:rPr lang="en-US" sz="2400" dirty="0"/>
              <a:t> </a:t>
            </a:r>
            <a:r>
              <a:rPr lang="en-US" sz="2400" dirty="0" smtClean="0"/>
              <a:t>"</a:t>
            </a:r>
            <a:r>
              <a:rPr lang="en-US" sz="2400" dirty="0"/>
              <a:t>study </a:t>
            </a:r>
            <a:r>
              <a:rPr lang="en-US" sz="2400" dirty="0" smtClean="0"/>
              <a:t>of</a:t>
            </a:r>
            <a:r>
              <a:rPr lang="en-US" sz="2000" dirty="0" smtClean="0"/>
              <a:t>“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sz="24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4" name="Google Shape;3844;p14"/>
          <p:cNvSpPr txBox="1">
            <a:spLocks noGrp="1"/>
          </p:cNvSpPr>
          <p:nvPr>
            <p:ph type="body" idx="2"/>
          </p:nvPr>
        </p:nvSpPr>
        <p:spPr>
          <a:xfrm>
            <a:off x="1263458" y="3878342"/>
            <a:ext cx="6761100" cy="853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 is.. The scientific study of disease!</a:t>
            </a:r>
            <a:endParaRPr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9622"/>
            <a:ext cx="2438400" cy="245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pathologist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35646"/>
            <a:ext cx="5904656" cy="30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20"/>
          <p:cNvSpPr txBox="1">
            <a:spLocks noGrp="1"/>
          </p:cNvSpPr>
          <p:nvPr>
            <p:ph type="body" idx="1"/>
          </p:nvPr>
        </p:nvSpPr>
        <p:spPr>
          <a:xfrm>
            <a:off x="755576" y="1275606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Resections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39552" y="123478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The Sample .. What do we get? </a:t>
            </a:r>
            <a:endParaRPr dirty="0"/>
          </a:p>
        </p:txBody>
      </p:sp>
      <p:sp>
        <p:nvSpPr>
          <p:cNvPr id="3899" name="Google Shape;3899;p20"/>
          <p:cNvSpPr txBox="1">
            <a:spLocks noGrp="1"/>
          </p:cNvSpPr>
          <p:nvPr>
            <p:ph type="body" idx="2"/>
          </p:nvPr>
        </p:nvSpPr>
        <p:spPr>
          <a:xfrm>
            <a:off x="4139952" y="987574"/>
            <a:ext cx="3528392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like :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marrow aspiration and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Endometrial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biopsy,  D&amp;C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Endoscopic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 </a:t>
            </a:r>
          </a:p>
          <a:p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Bronchoscopic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biopsy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Excisional and incisional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Fine-needle aspiration biopsy</a:t>
            </a:r>
          </a:p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node 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guided Needle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Punch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Shave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7614"/>
            <a:ext cx="1584176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3758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24"/>
          <p:cNvSpPr/>
          <p:nvPr/>
        </p:nvSpPr>
        <p:spPr>
          <a:xfrm>
            <a:off x="2657063" y="1131589"/>
            <a:ext cx="2888625" cy="3038536"/>
          </a:xfrm>
          <a:prstGeom prst="ellipse">
            <a:avLst/>
          </a:prstGeom>
          <a:noFill/>
          <a:ln w="76200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 smtClean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 smtClean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P</a:t>
            </a:r>
            <a:r>
              <a:rPr lang="en-US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a</a:t>
            </a:r>
            <a:r>
              <a:rPr lang="en" sz="2400" b="1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thology Lapratory </a:t>
            </a:r>
            <a:endParaRPr sz="2400" b="1" dirty="0">
              <a:solidFill>
                <a:srgbClr val="003B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0" name="Google Shape;3930;p24"/>
          <p:cNvSpPr/>
          <p:nvPr/>
        </p:nvSpPr>
        <p:spPr>
          <a:xfrm>
            <a:off x="107504" y="1131590"/>
            <a:ext cx="3159832" cy="3038536"/>
          </a:xfrm>
          <a:prstGeom prst="ellipse">
            <a:avLst/>
          </a:prstGeom>
          <a:noFill/>
          <a:ln w="76200" cap="flat" cmpd="sng">
            <a:solidFill>
              <a:srgbClr val="D3E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1" name="Google Shape;3931;p24"/>
          <p:cNvSpPr/>
          <p:nvPr/>
        </p:nvSpPr>
        <p:spPr>
          <a:xfrm>
            <a:off x="4944470" y="1131589"/>
            <a:ext cx="3227930" cy="3038536"/>
          </a:xfrm>
          <a:prstGeom prst="ellipse">
            <a:avLst/>
          </a:prstGeom>
          <a:noFill/>
          <a:ln w="76200" cap="flat" cmpd="sng">
            <a:solidFill>
              <a:srgbClr val="0B87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3B55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7654"/>
            <a:ext cx="2232248" cy="1778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750758"/>
            <a:ext cx="2304255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05" y="1563638"/>
            <a:ext cx="2063282" cy="141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550"/>
            <a:ext cx="3865418" cy="3939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3298380" y="2123827"/>
            <a:ext cx="3326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Grossing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2" y="1851670"/>
            <a:ext cx="3000106" cy="2880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36773">
            <a:off x="560022" y="662708"/>
            <a:ext cx="31477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Processing into </a:t>
            </a: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paraffin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554054"/>
            <a:ext cx="2938238" cy="28803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49381">
            <a:off x="3793799" y="3863143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Microtome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2743"/>
            <a:ext cx="2880320" cy="369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35646"/>
            <a:ext cx="3105150" cy="3152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267494"/>
            <a:ext cx="5347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Staining H&amp;E 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1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4309070" cy="32318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3725174" y="1946038"/>
            <a:ext cx="3493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iagnosis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🌎 Mother Earth 🌏&#10;A biopsy of the mammary gland obtained during pregnancy.&#10;Let’s celebrate our planet and home!&#10;Happy Earth Day everyone!&#10;i♡h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9"/>
            <a:ext cx="7324087" cy="4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51" name="Google Shape;4351;p40"/>
          <p:cNvSpPr txBox="1"/>
          <p:nvPr/>
        </p:nvSpPr>
        <p:spPr>
          <a:xfrm>
            <a:off x="2915816" y="3003798"/>
            <a:ext cx="4275296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✋</a:t>
            </a:r>
            <a:r>
              <a:rPr lang="en" sz="3600" dirty="0" smtClean="0">
                <a:solidFill>
                  <a:srgbClr val="01597F"/>
                </a:solidFill>
                <a:latin typeface="Titillium Web"/>
                <a:ea typeface="Titillium Web"/>
                <a:cs typeface="Titillium Web"/>
                <a:sym typeface="Titillium Web"/>
              </a:rPr>
              <a:t>👆👉👍👤👦👧👨👩👪💃🏃💑😂😉😋😒😭👶😸🐟🍒🍔💣📌📖🔨🎃🎈🎨🏈🏰🌏🔌🔑                                        </a:t>
            </a:r>
            <a:r>
              <a:rPr lang="en" sz="2400" dirty="0" smtClean="0">
                <a:solidFill>
                  <a:srgbClr val="01597F"/>
                </a:solidFill>
                <a:highlight>
                  <a:srgbClr val="D3EBD5"/>
                </a:highlight>
                <a:latin typeface="Titillium Web"/>
                <a:ea typeface="Titillium Web"/>
                <a:cs typeface="Titillium Web"/>
                <a:sym typeface="Titillium Web"/>
              </a:rPr>
              <a:t> Thank You! </a:t>
            </a:r>
            <a:endParaRPr sz="2400" dirty="0">
              <a:solidFill>
                <a:srgbClr val="01597F"/>
              </a:solidFill>
              <a:highlight>
                <a:srgbClr val="D3EBD5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3" name="Google Shape;4353;p4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8575" y="739550"/>
            <a:ext cx="2933385" cy="3692400"/>
          </a:xfrm>
        </p:spPr>
        <p:txBody>
          <a:bodyPr/>
          <a:lstStyle/>
          <a:p>
            <a:pPr marL="38100" indent="0">
              <a:buNone/>
            </a:pPr>
            <a:r>
              <a:rPr lang="en-US" dirty="0" smtClean="0"/>
              <a:t>The study of the structural &amp; functional changes in cells, tissues, &amp; organs that underlies diseases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66750"/>
            <a:ext cx="36659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3203848" y="123478"/>
            <a:ext cx="3731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/>
              <a:t>Rudolf </a:t>
            </a:r>
            <a:r>
              <a:rPr lang="en-US" sz="4800" b="1" dirty="0" smtClean="0"/>
              <a:t>Virchow</a:t>
            </a:r>
            <a:br>
              <a:rPr lang="en-US" sz="4800" b="1" dirty="0" smtClean="0"/>
            </a:br>
            <a:r>
              <a:rPr lang="en-US" sz="2000" dirty="0" smtClean="0"/>
              <a:t>1821-1902</a:t>
            </a:r>
            <a:endParaRPr sz="2000" dirty="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059832" y="1327950"/>
            <a:ext cx="4608512" cy="3548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smtClean="0"/>
              <a:t>+ </a:t>
            </a:r>
            <a:r>
              <a:rPr lang="en-US" sz="2000" i="1" dirty="0" smtClean="0"/>
              <a:t>Cellular pathology </a:t>
            </a:r>
            <a:r>
              <a:rPr lang="en-US" sz="2000" i="1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to emphasize  that  all</a:t>
            </a:r>
            <a:r>
              <a:rPr lang="en-US" sz="2000" dirty="0" smtClean="0"/>
              <a:t> diseases originate </a:t>
            </a:r>
            <a:r>
              <a:rPr lang="en-US" sz="2000" dirty="0"/>
              <a:t>at the cellular </a:t>
            </a:r>
            <a:r>
              <a:rPr lang="en-US" sz="2000" dirty="0" smtClean="0"/>
              <a:t>level.</a:t>
            </a:r>
          </a:p>
          <a:p>
            <a:pPr marL="0" lvl="0" indent="0">
              <a:buNone/>
            </a:pPr>
            <a:r>
              <a:rPr lang="en-US" sz="2000" dirty="0" smtClean="0"/>
              <a:t>+ </a:t>
            </a:r>
            <a:r>
              <a:rPr lang="en-US" sz="2000" dirty="0"/>
              <a:t>"the father of modern </a:t>
            </a:r>
            <a:r>
              <a:rPr lang="en-US" sz="2000" dirty="0" smtClean="0"/>
              <a:t>pathology“</a:t>
            </a:r>
          </a:p>
          <a:p>
            <a:pPr marL="0" lvl="0" indent="0">
              <a:buNone/>
            </a:pPr>
            <a:r>
              <a:rPr lang="en-US" sz="2000" dirty="0" smtClean="0"/>
              <a:t>+ NOW,  </a:t>
            </a:r>
            <a:r>
              <a:rPr lang="en-US" sz="2000" dirty="0"/>
              <a:t>cellular disturbances arise from alterations in molecules (genes, proteins, and others) that influence the survival and behavior of cells. </a:t>
            </a:r>
          </a:p>
          <a:p>
            <a:pPr marL="0" lvl="0" indent="0">
              <a:buNone/>
            </a:pPr>
            <a:r>
              <a:rPr lang="en-US" sz="2000" dirty="0" smtClean="0"/>
              <a:t>+ SO the </a:t>
            </a:r>
            <a:r>
              <a:rPr lang="en-US" sz="2000" dirty="0"/>
              <a:t>foundation of modern pathology is understanding the cellular </a:t>
            </a:r>
            <a:r>
              <a:rPr lang="en-US" sz="2000" dirty="0" smtClean="0"/>
              <a:t>&amp; molecular </a:t>
            </a:r>
            <a:r>
              <a:rPr lang="en-US" sz="2000" dirty="0"/>
              <a:t>abnormalities that give rise to </a:t>
            </a:r>
            <a:r>
              <a:rPr lang="en-US" sz="2000" dirty="0" smtClean="0"/>
              <a:t>diseases.</a:t>
            </a:r>
            <a:endParaRPr sz="2000" b="1" dirty="0"/>
          </a:p>
        </p:txBody>
      </p:sp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" y="0"/>
            <a:ext cx="303143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5292080" y="1203598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medicine , surgery, orthopedic, </a:t>
            </a:r>
            <a:r>
              <a:rPr lang="en-US" sz="2400" b="1" dirty="0" err="1"/>
              <a:t>gyne-obs</a:t>
            </a:r>
            <a:r>
              <a:rPr lang="en-US" sz="2400" b="1" dirty="0"/>
              <a:t>, pediatrics,</a:t>
            </a:r>
          </a:p>
          <a:p>
            <a:pPr algn="ctr"/>
            <a:r>
              <a:rPr lang="en-US" sz="2400" b="1" dirty="0"/>
              <a:t> ENT, Psychiatry, Radiology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164579"/>
            <a:ext cx="237626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anatomy, physiology, </a:t>
            </a:r>
            <a:r>
              <a:rPr lang="en-US" sz="2400" b="1" dirty="0" smtClean="0"/>
              <a:t>biochemistry, pharmacology, microbiology,</a:t>
            </a:r>
            <a:r>
              <a:rPr lang="en-US" sz="2400" dirty="0"/>
              <a:t> </a:t>
            </a:r>
            <a:r>
              <a:rPr lang="en-US" sz="2400" b="1" dirty="0" smtClean="0"/>
              <a:t>community, ..</a:t>
            </a:r>
            <a:r>
              <a:rPr lang="en-US" sz="2400" b="1" dirty="0" err="1" smtClean="0"/>
              <a:t>etc</a:t>
            </a:r>
            <a:endParaRPr lang="en-US" sz="24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2699792" y="1995686"/>
            <a:ext cx="2592288" cy="432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Pathology</a:t>
            </a:r>
          </a:p>
        </p:txBody>
      </p:sp>
      <p:pic>
        <p:nvPicPr>
          <p:cNvPr id="1026" name="Picture 2" descr="Image result for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9733"/>
            <a:ext cx="2592288" cy="2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155575" y="267494"/>
            <a:ext cx="6828922" cy="102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/>
              <a:t>Giovanni Battista </a:t>
            </a:r>
            <a:r>
              <a:rPr lang="en-US" sz="4800" dirty="0" err="1" smtClean="0"/>
              <a:t>Morgagni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000" dirty="0"/>
              <a:t>1682 </a:t>
            </a:r>
            <a:r>
              <a:rPr lang="en-US" sz="2000" dirty="0" smtClean="0"/>
              <a:t>–1771</a:t>
            </a:r>
            <a:endParaRPr sz="2000" dirty="0"/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3059832" y="1327950"/>
            <a:ext cx="4608512" cy="3548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+ Physician – anatomist </a:t>
            </a:r>
          </a:p>
          <a:p>
            <a:pPr marL="0" indent="0">
              <a:buNone/>
            </a:pPr>
            <a:r>
              <a:rPr lang="en-US" i="1" dirty="0" smtClean="0"/>
              <a:t>+ Introduced </a:t>
            </a:r>
            <a:r>
              <a:rPr lang="en-US" i="1" dirty="0" err="1" smtClean="0"/>
              <a:t>clinicopathologic</a:t>
            </a:r>
            <a:r>
              <a:rPr lang="en-US" i="1" dirty="0" smtClean="0"/>
              <a:t> </a:t>
            </a:r>
            <a:r>
              <a:rPr lang="en-US" i="1" dirty="0"/>
              <a:t>methodology </a:t>
            </a:r>
            <a:r>
              <a:rPr lang="en-US" i="1" dirty="0" smtClean="0"/>
              <a:t>in the study of disease, by correlation of clinical findings (signs, symptoms) with findings at </a:t>
            </a:r>
            <a:r>
              <a:rPr lang="en-US" i="1" dirty="0" err="1" smtClean="0"/>
              <a:t>posmortem</a:t>
            </a:r>
            <a:r>
              <a:rPr lang="en-US" i="1" dirty="0" smtClean="0"/>
              <a:t> examination</a:t>
            </a:r>
            <a:endParaRPr i="1" dirty="0"/>
          </a:p>
        </p:txBody>
      </p:sp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AutoShape 2" descr="Giambattista morgagn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81100"/>
            <a:ext cx="2679849" cy="35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16"/>
          <p:cNvSpPr txBox="1">
            <a:spLocks noGrp="1"/>
          </p:cNvSpPr>
          <p:nvPr>
            <p:ph type="body" idx="1"/>
          </p:nvPr>
        </p:nvSpPr>
        <p:spPr>
          <a:xfrm>
            <a:off x="323528" y="627534"/>
            <a:ext cx="3242400" cy="4167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+ </a:t>
            </a:r>
            <a:r>
              <a:rPr lang="en-US" b="1" dirty="0" smtClean="0">
                <a:solidFill>
                  <a:srgbClr val="002060"/>
                </a:solidFill>
              </a:rPr>
              <a:t>General pathology</a:t>
            </a:r>
            <a:r>
              <a:rPr lang="en-US" dirty="0" smtClean="0"/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basic concepts that are shared among various disease in multiple organs/systems (Ex: Inflammation, cell injury and </a:t>
            </a:r>
            <a:r>
              <a:rPr lang="en-US" dirty="0" err="1" smtClean="0"/>
              <a:t>neoplasia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en-US" b="1" dirty="0" smtClean="0">
                <a:solidFill>
                  <a:srgbClr val="002060"/>
                </a:solidFill>
              </a:rPr>
              <a:t>Systematic  Pathology: </a:t>
            </a:r>
            <a:r>
              <a:rPr lang="en-US" dirty="0"/>
              <a:t>discuss pathology of diseases of a specific organs/systems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427984" y="555526"/>
            <a:ext cx="3386416" cy="4222116"/>
          </a:xfrm>
        </p:spPr>
        <p:txBody>
          <a:bodyPr/>
          <a:lstStyle/>
          <a:p>
            <a:pPr marL="114300" indent="0">
              <a:buNone/>
            </a:pPr>
            <a:r>
              <a:rPr lang="en-US" sz="1500" b="1" dirty="0" smtClean="0"/>
              <a:t>Anatomical pathology</a:t>
            </a:r>
            <a:endParaRPr lang="en-US" sz="1500" b="1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Cytopathology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err="1" smtClean="0"/>
              <a:t>Dermatopathology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 smtClean="0"/>
              <a:t>+</a:t>
            </a:r>
            <a:r>
              <a:rPr lang="en-US" sz="1500" dirty="0" smtClean="0"/>
              <a:t>Forensic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Histopathology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Neuropathology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Pulmonary 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Renal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Surgical </a:t>
            </a:r>
            <a:r>
              <a:rPr lang="en-US" sz="1500" dirty="0"/>
              <a:t>pathology</a:t>
            </a:r>
          </a:p>
          <a:p>
            <a:pPr marL="114300" indent="0">
              <a:buNone/>
            </a:pPr>
            <a:r>
              <a:rPr lang="en-US" sz="1500" b="1" dirty="0" smtClean="0"/>
              <a:t>Clinical pathology</a:t>
            </a:r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err="1" smtClean="0"/>
              <a:t>Hematopathology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Immunopathology</a:t>
            </a:r>
            <a:endParaRPr lang="en-US" sz="1500" dirty="0"/>
          </a:p>
          <a:p>
            <a:pPr marL="114300" indent="0">
              <a:buNone/>
            </a:pPr>
            <a:r>
              <a:rPr lang="en-US" sz="1500" b="1" dirty="0"/>
              <a:t>+</a:t>
            </a:r>
            <a:r>
              <a:rPr lang="en-US" sz="1500" dirty="0" smtClean="0"/>
              <a:t>Radiation pathology</a:t>
            </a:r>
          </a:p>
          <a:p>
            <a:pPr marL="114300" indent="0">
              <a:buNone/>
            </a:pPr>
            <a:r>
              <a:rPr lang="en-US" sz="1500" b="1" dirty="0" smtClean="0"/>
              <a:t>Molecular </a:t>
            </a:r>
            <a:r>
              <a:rPr lang="en-US" sz="1500" b="1" dirty="0"/>
              <a:t>pathology</a:t>
            </a:r>
          </a:p>
          <a:p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38"/>
            <a:ext cx="78488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7321996" cy="44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478</Words>
  <Application>Microsoft Office PowerPoint</Application>
  <PresentationFormat>On-screen Show (16:9)</PresentationFormat>
  <Paragraphs>104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Titillium Web Light</vt:lpstr>
      <vt:lpstr>Dosis</vt:lpstr>
      <vt:lpstr>Dosis Light</vt:lpstr>
      <vt:lpstr>Wingdings</vt:lpstr>
      <vt:lpstr>Titillium Web</vt:lpstr>
      <vt:lpstr>Mowbray template</vt:lpstr>
      <vt:lpstr>Introduction to pathology </vt:lpstr>
      <vt:lpstr>So what is pathology ?</vt:lpstr>
      <vt:lpstr>PowerPoint Presentation</vt:lpstr>
      <vt:lpstr>Rudolf Virchow 1821-1902</vt:lpstr>
      <vt:lpstr>PowerPoint Presentation</vt:lpstr>
      <vt:lpstr>Giovanni Battista Morgagni 1682 –1771</vt:lpstr>
      <vt:lpstr>PowerPoint Presentation</vt:lpstr>
      <vt:lpstr>PowerPoint Presentation</vt:lpstr>
      <vt:lpstr>PowerPoint Presentation</vt:lpstr>
      <vt:lpstr>the study of disease Includes:</vt:lpstr>
      <vt:lpstr>PowerPoint Presentation</vt:lpstr>
      <vt:lpstr>PowerPoint Presentation</vt:lpstr>
      <vt:lpstr>PowerPoint Presentation</vt:lpstr>
      <vt:lpstr>PowerPoint Presentation</vt:lpstr>
      <vt:lpstr>Morphology, Gross (Naked eye)</vt:lpstr>
      <vt:lpstr>Morphology, microscopic</vt:lpstr>
      <vt:lpstr>PowerPoint Presentation</vt:lpstr>
      <vt:lpstr>PowerPoint Presentation</vt:lpstr>
      <vt:lpstr>PowerPoint Presentation</vt:lpstr>
      <vt:lpstr>So what do pathologist do?</vt:lpstr>
      <vt:lpstr>1st: The Sample .. What do we get?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pathology</dc:title>
  <dc:creator>mohammed hayel</dc:creator>
  <cp:lastModifiedBy>mohammed hayel</cp:lastModifiedBy>
  <cp:revision>80</cp:revision>
  <dcterms:modified xsi:type="dcterms:W3CDTF">2021-10-12T21:19:46Z</dcterms:modified>
</cp:coreProperties>
</file>