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9" r:id="rId6"/>
    <p:sldId id="258" r:id="rId7"/>
    <p:sldId id="261" r:id="rId8"/>
    <p:sldId id="263" r:id="rId9"/>
    <p:sldId id="262" r:id="rId10"/>
    <p:sldId id="264" r:id="rId11"/>
    <p:sldId id="265" r:id="rId12"/>
    <p:sldId id="276" r:id="rId13"/>
    <p:sldId id="267" r:id="rId14"/>
    <p:sldId id="266" r:id="rId15"/>
    <p:sldId id="277" r:id="rId16"/>
    <p:sldId id="268" r:id="rId17"/>
    <p:sldId id="269" r:id="rId18"/>
    <p:sldId id="270" r:id="rId19"/>
    <p:sldId id="260" r:id="rId20"/>
    <p:sldId id="257" r:id="rId21"/>
    <p:sldId id="271" r:id="rId22"/>
    <p:sldId id="272" r:id="rId23"/>
    <p:sldId id="273" r:id="rId24"/>
    <p:sldId id="274" r:id="rId25"/>
    <p:sldId id="279" r:id="rId26"/>
    <p:sldId id="281" r:id="rId27"/>
    <p:sldId id="275"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18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3A8789A-8C39-42C2-94FB-F821DF4079EA}" type="datetimeFigureOut">
              <a:rPr lang="en-US" smtClean="0"/>
              <a:t>5/12/2022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EAC3960-8CB4-46CC-99DE-53EAD8D746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8789A-8C39-42C2-94FB-F821DF4079E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C3960-8CB4-46CC-99DE-53EAD8D746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8789A-8C39-42C2-94FB-F821DF4079E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C3960-8CB4-46CC-99DE-53EAD8D746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3A8789A-8C39-42C2-94FB-F821DF4079EA}" type="datetimeFigureOut">
              <a:rPr lang="en-US" smtClean="0"/>
              <a:t>5/12/2022</a:t>
            </a:fld>
            <a:endParaRPr lang="en-US"/>
          </a:p>
        </p:txBody>
      </p:sp>
      <p:sp>
        <p:nvSpPr>
          <p:cNvPr id="9" name="Slide Number Placeholder 8"/>
          <p:cNvSpPr>
            <a:spLocks noGrp="1"/>
          </p:cNvSpPr>
          <p:nvPr>
            <p:ph type="sldNum" sz="quarter" idx="15"/>
          </p:nvPr>
        </p:nvSpPr>
        <p:spPr/>
        <p:txBody>
          <a:bodyPr rtlCol="0"/>
          <a:lstStyle/>
          <a:p>
            <a:fld id="{4EAC3960-8CB4-46CC-99DE-53EAD8D74675}"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3A8789A-8C39-42C2-94FB-F821DF4079EA}" type="datetimeFigureOut">
              <a:rPr lang="en-US" smtClean="0"/>
              <a:t>5/12/2022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EAC3960-8CB4-46CC-99DE-53EAD8D746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3A8789A-8C39-42C2-94FB-F821DF4079EA}"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C3960-8CB4-46CC-99DE-53EAD8D74675}"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3A8789A-8C39-42C2-94FB-F821DF4079EA}"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C3960-8CB4-46CC-99DE-53EAD8D74675}"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3A8789A-8C39-42C2-94FB-F821DF4079EA}" type="datetimeFigureOut">
              <a:rPr lang="en-US" smtClean="0"/>
              <a:t>5/12/2022</a:t>
            </a:fld>
            <a:endParaRPr lang="en-US"/>
          </a:p>
        </p:txBody>
      </p:sp>
      <p:sp>
        <p:nvSpPr>
          <p:cNvPr id="7" name="Slide Number Placeholder 6"/>
          <p:cNvSpPr>
            <a:spLocks noGrp="1"/>
          </p:cNvSpPr>
          <p:nvPr>
            <p:ph type="sldNum" sz="quarter" idx="11"/>
          </p:nvPr>
        </p:nvSpPr>
        <p:spPr/>
        <p:txBody>
          <a:bodyPr rtlCol="0"/>
          <a:lstStyle/>
          <a:p>
            <a:fld id="{4EAC3960-8CB4-46CC-99DE-53EAD8D74675}"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789A-8C39-42C2-94FB-F821DF4079EA}"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C3960-8CB4-46CC-99DE-53EAD8D746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3A8789A-8C39-42C2-94FB-F821DF4079EA}" type="datetimeFigureOut">
              <a:rPr lang="en-US" smtClean="0"/>
              <a:t>5/12/2022</a:t>
            </a:fld>
            <a:endParaRPr lang="en-US"/>
          </a:p>
        </p:txBody>
      </p:sp>
      <p:sp>
        <p:nvSpPr>
          <p:cNvPr id="22" name="Slide Number Placeholder 21"/>
          <p:cNvSpPr>
            <a:spLocks noGrp="1"/>
          </p:cNvSpPr>
          <p:nvPr>
            <p:ph type="sldNum" sz="quarter" idx="15"/>
          </p:nvPr>
        </p:nvSpPr>
        <p:spPr/>
        <p:txBody>
          <a:bodyPr rtlCol="0"/>
          <a:lstStyle/>
          <a:p>
            <a:fld id="{4EAC3960-8CB4-46CC-99DE-53EAD8D74675}"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3A8789A-8C39-42C2-94FB-F821DF4079EA}" type="datetimeFigureOut">
              <a:rPr lang="en-US" smtClean="0"/>
              <a:t>5/12/2022</a:t>
            </a:fld>
            <a:endParaRPr lang="en-US"/>
          </a:p>
        </p:txBody>
      </p:sp>
      <p:sp>
        <p:nvSpPr>
          <p:cNvPr id="18" name="Slide Number Placeholder 17"/>
          <p:cNvSpPr>
            <a:spLocks noGrp="1"/>
          </p:cNvSpPr>
          <p:nvPr>
            <p:ph type="sldNum" sz="quarter" idx="11"/>
          </p:nvPr>
        </p:nvSpPr>
        <p:spPr/>
        <p:txBody>
          <a:bodyPr rtlCol="0"/>
          <a:lstStyle/>
          <a:p>
            <a:fld id="{4EAC3960-8CB4-46CC-99DE-53EAD8D74675}"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A8789A-8C39-42C2-94FB-F821DF4079EA}" type="datetimeFigureOut">
              <a:rPr lang="en-US" smtClean="0"/>
              <a:t>5/12/2022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EAC3960-8CB4-46CC-99DE-53EAD8D746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672"/>
            <a:ext cx="7900392" cy="1894362"/>
          </a:xfrm>
        </p:spPr>
        <p:txBody>
          <a:bodyPr>
            <a:normAutofit/>
          </a:bodyPr>
          <a:lstStyle/>
          <a:p>
            <a:r>
              <a:rPr lang="en-US" dirty="0"/>
              <a:t>Female Genital System, Lecture1</a:t>
            </a:r>
            <a:br>
              <a:rPr lang="en-US" dirty="0"/>
            </a:br>
            <a:br>
              <a:rPr lang="en-US" dirty="0"/>
            </a:br>
            <a:r>
              <a:rPr lang="en-US" dirty="0"/>
              <a:t>Vulva and Vagina</a:t>
            </a:r>
          </a:p>
        </p:txBody>
      </p:sp>
      <p:pic>
        <p:nvPicPr>
          <p:cNvPr id="6" name="Picture 5"/>
          <p:cNvPicPr>
            <a:picLocks noChangeAspect="1"/>
          </p:cNvPicPr>
          <p:nvPr/>
        </p:nvPicPr>
        <p:blipFill rotWithShape="1">
          <a:blip r:embed="rId2"/>
          <a:srcRect l="53620" t="35615" r="19515" b="22573"/>
          <a:stretch/>
        </p:blipFill>
        <p:spPr>
          <a:xfrm>
            <a:off x="7078600" y="0"/>
            <a:ext cx="2081284" cy="2149523"/>
          </a:xfrm>
          <a:prstGeom prst="rect">
            <a:avLst/>
          </a:prstGeom>
        </p:spPr>
      </p:pic>
      <p:sp>
        <p:nvSpPr>
          <p:cNvPr id="7" name="Rectangle 6"/>
          <p:cNvSpPr/>
          <p:nvPr/>
        </p:nvSpPr>
        <p:spPr>
          <a:xfrm>
            <a:off x="2771800" y="4970353"/>
            <a:ext cx="6096000" cy="1569660"/>
          </a:xfrm>
          <a:prstGeom prst="rect">
            <a:avLst/>
          </a:prstGeom>
        </p:spPr>
        <p:txBody>
          <a:bodyPr>
            <a:spAutoFit/>
          </a:bodyPr>
          <a:lstStyle/>
          <a:p>
            <a:pPr algn="ctr"/>
            <a:r>
              <a:rPr lang="en-US" sz="1600" b="1" dirty="0"/>
              <a:t>Dr. </a:t>
            </a:r>
            <a:r>
              <a:rPr lang="en-US" sz="1600" b="1" dirty="0" err="1"/>
              <a:t>Bushra</a:t>
            </a:r>
            <a:r>
              <a:rPr lang="en-US" sz="1600" b="1" dirty="0"/>
              <a:t> </a:t>
            </a:r>
            <a:r>
              <a:rPr lang="en-US" sz="1600" b="1" dirty="0" err="1"/>
              <a:t>AlTarawneh</a:t>
            </a:r>
            <a:r>
              <a:rPr lang="en-US" sz="1600" b="1" dirty="0"/>
              <a:t>, MD</a:t>
            </a:r>
          </a:p>
          <a:p>
            <a:pPr algn="ctr"/>
            <a:r>
              <a:rPr lang="en-US" sz="1600" b="1" dirty="0"/>
              <a:t>Anatomical pathology </a:t>
            </a:r>
            <a:br>
              <a:rPr lang="en-US" sz="1600" b="1" dirty="0"/>
            </a:br>
            <a:r>
              <a:rPr lang="en-US" sz="1600" b="1" dirty="0"/>
              <a:t>Mutah University</a:t>
            </a:r>
            <a:br>
              <a:rPr lang="en-US" sz="1600" b="1" dirty="0"/>
            </a:br>
            <a:r>
              <a:rPr lang="en-US" sz="1600" b="1" dirty="0"/>
              <a:t>School of Medicine- Department of Microbiology &amp; Pathology</a:t>
            </a:r>
            <a:br>
              <a:rPr lang="en-US" sz="1600" dirty="0"/>
            </a:br>
            <a:r>
              <a:rPr lang="en-US" sz="1600" b="1" dirty="0"/>
              <a:t>UGS lectures 2022</a:t>
            </a:r>
          </a:p>
        </p:txBody>
      </p:sp>
    </p:spTree>
    <p:extLst>
      <p:ext uri="{BB962C8B-B14F-4D97-AF65-F5344CB8AC3E}">
        <p14:creationId xmlns:p14="http://schemas.microsoft.com/office/powerpoint/2010/main" val="91261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836712"/>
            <a:ext cx="828675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54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Carcinoma of the Vulva</a:t>
            </a:r>
            <a:br>
              <a:rPr lang="en-US" dirty="0"/>
            </a:br>
            <a:endParaRPr lang="en-US" dirty="0"/>
          </a:p>
        </p:txBody>
      </p:sp>
      <p:sp>
        <p:nvSpPr>
          <p:cNvPr id="3" name="Content Placeholder 2"/>
          <p:cNvSpPr>
            <a:spLocks noGrp="1"/>
          </p:cNvSpPr>
          <p:nvPr>
            <p:ph sz="quarter" idx="1"/>
          </p:nvPr>
        </p:nvSpPr>
        <p:spPr>
          <a:xfrm>
            <a:off x="179512" y="980728"/>
            <a:ext cx="8712968" cy="5493224"/>
          </a:xfrm>
        </p:spPr>
        <p:txBody>
          <a:bodyPr>
            <a:normAutofit fontScale="85000" lnSpcReduction="20000"/>
          </a:bodyPr>
          <a:lstStyle/>
          <a:p>
            <a:r>
              <a:rPr lang="en-US" dirty="0"/>
              <a:t>Carcinoma of the vulva represents about 3% of all female genital tract cancers, occurring mostly in women older than age 60. </a:t>
            </a:r>
          </a:p>
          <a:p>
            <a:pPr marL="0" indent="0">
              <a:buNone/>
            </a:pPr>
            <a:endParaRPr lang="en-US" dirty="0"/>
          </a:p>
          <a:p>
            <a:r>
              <a:rPr lang="en-US" dirty="0"/>
              <a:t>Approximately 90% of carcinomas are squamous cell carcinomas; the other tumors are mainly adenocarcinomas or basal cell carcinomas.</a:t>
            </a:r>
          </a:p>
          <a:p>
            <a:r>
              <a:rPr lang="en-US" dirty="0"/>
              <a:t>There appear to be </a:t>
            </a:r>
            <a:r>
              <a:rPr lang="en-US" dirty="0">
                <a:solidFill>
                  <a:srgbClr val="FF0000"/>
                </a:solidFill>
              </a:rPr>
              <a:t>two</a:t>
            </a:r>
            <a:r>
              <a:rPr lang="en-US" dirty="0"/>
              <a:t> distinct forms of vulvar squamous cell carcinoma:</a:t>
            </a:r>
          </a:p>
          <a:p>
            <a:pPr marL="0" indent="0">
              <a:buNone/>
            </a:pPr>
            <a:r>
              <a:rPr lang="en-US" dirty="0"/>
              <a:t>1- The less common form is related to high-risk HPV strains (especially HPV subtypes 16 and 18) and occurs in middle-aged women, particularly cigarette smokers. In this form, the onset of carcinoma often is preceded by precancerous changes in the epithelium termed </a:t>
            </a:r>
            <a:r>
              <a:rPr lang="en-US" i="1" dirty="0"/>
              <a:t>vulvar intraepithelial </a:t>
            </a:r>
            <a:r>
              <a:rPr lang="en-US" i="1" dirty="0" err="1"/>
              <a:t>neoplasia</a:t>
            </a:r>
            <a:r>
              <a:rPr lang="en-US" i="1" dirty="0"/>
              <a:t> </a:t>
            </a:r>
            <a:r>
              <a:rPr lang="en-US" dirty="0"/>
              <a:t>(VIN). </a:t>
            </a:r>
          </a:p>
          <a:p>
            <a:pPr marL="0" indent="0">
              <a:buNone/>
            </a:pPr>
            <a:endParaRPr lang="en-US" dirty="0"/>
          </a:p>
          <a:p>
            <a:pPr marL="0" indent="0">
              <a:buNone/>
            </a:pPr>
            <a:r>
              <a:rPr lang="en-US" dirty="0"/>
              <a:t>2- A second form of vulvar carcinoma occurs in older women. It is not associated with HPV but often is preceded by years of reactive epithelial changes, principally lichen </a:t>
            </a:r>
            <a:r>
              <a:rPr lang="en-US" dirty="0" err="1"/>
              <a:t>sclerosus</a:t>
            </a:r>
            <a:r>
              <a:rPr lang="en-US" dirty="0"/>
              <a:t>. The overlying epithelium frequently lacks the typical </a:t>
            </a:r>
            <a:r>
              <a:rPr lang="en-US" dirty="0" err="1"/>
              <a:t>cytologic</a:t>
            </a:r>
            <a:r>
              <a:rPr lang="en-US" dirty="0"/>
              <a:t> changes of VIN, but it may display subtle </a:t>
            </a:r>
            <a:r>
              <a:rPr lang="en-US" dirty="0" err="1"/>
              <a:t>atypia</a:t>
            </a:r>
            <a:r>
              <a:rPr lang="en-US" dirty="0"/>
              <a:t> of the basal layer and basal keratinization. Invasive tumors of this form tend to </a:t>
            </a:r>
            <a:r>
              <a:rPr lang="en-US" b="1" dirty="0">
                <a:solidFill>
                  <a:srgbClr val="FF0000"/>
                </a:solidFill>
              </a:rPr>
              <a:t>be well differentiated and highly keratinizing.</a:t>
            </a:r>
          </a:p>
        </p:txBody>
      </p:sp>
    </p:spTree>
    <p:extLst>
      <p:ext uri="{BB962C8B-B14F-4D97-AF65-F5344CB8AC3E}">
        <p14:creationId xmlns:p14="http://schemas.microsoft.com/office/powerpoint/2010/main" val="160942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496944" cy="6357320"/>
          </a:xfrm>
        </p:spPr>
        <p:txBody>
          <a:bodyPr>
            <a:normAutofit lnSpcReduction="10000"/>
          </a:bodyPr>
          <a:lstStyle/>
          <a:p>
            <a:r>
              <a:rPr lang="en-US" dirty="0"/>
              <a:t>VIN and early vulvar carcinomas manifest as areas of leukoplakia in the form of whitish patches of epithelial thickening.</a:t>
            </a:r>
          </a:p>
          <a:p>
            <a:pPr marL="0" indent="0">
              <a:buNone/>
            </a:pPr>
            <a:endParaRPr lang="en-US" dirty="0"/>
          </a:p>
          <a:p>
            <a:r>
              <a:rPr lang="en-US" dirty="0"/>
              <a:t>Over time, these areas are transformed into overt </a:t>
            </a:r>
            <a:r>
              <a:rPr lang="en-US" dirty="0" err="1"/>
              <a:t>exophytic</a:t>
            </a:r>
            <a:r>
              <a:rPr lang="en-US" dirty="0"/>
              <a:t> or ulcerative </a:t>
            </a:r>
            <a:r>
              <a:rPr lang="en-US" dirty="0" err="1"/>
              <a:t>endophytic</a:t>
            </a:r>
            <a:r>
              <a:rPr lang="en-US" dirty="0"/>
              <a:t> tumors</a:t>
            </a:r>
          </a:p>
          <a:p>
            <a:pPr marL="0" indent="0">
              <a:buNone/>
            </a:pPr>
            <a:endParaRPr lang="en-US" dirty="0"/>
          </a:p>
          <a:p>
            <a:r>
              <a:rPr lang="en-US" dirty="0"/>
              <a:t>VIN progresses in most patients to greater degrees of </a:t>
            </a:r>
            <a:r>
              <a:rPr lang="en-US" dirty="0" err="1"/>
              <a:t>atypia</a:t>
            </a:r>
            <a:r>
              <a:rPr lang="en-US" dirty="0"/>
              <a:t> and eventually undergoes transformation to carcinoma in situ; however, progression to invasive carcinoma is not inevitable and often occurs after many years. </a:t>
            </a:r>
          </a:p>
          <a:p>
            <a:endParaRPr lang="en-US" dirty="0"/>
          </a:p>
          <a:p>
            <a:r>
              <a:rPr lang="en-US" dirty="0"/>
              <a:t>Environmental factors such as cigarette smoking and immunodeficiency appear to increase the risk of such progression.</a:t>
            </a:r>
          </a:p>
          <a:p>
            <a:endParaRPr lang="en-US" dirty="0"/>
          </a:p>
        </p:txBody>
      </p:sp>
    </p:spTree>
    <p:extLst>
      <p:ext uri="{BB962C8B-B14F-4D97-AF65-F5344CB8AC3E}">
        <p14:creationId xmlns:p14="http://schemas.microsoft.com/office/powerpoint/2010/main" val="272887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24744"/>
            <a:ext cx="8496944" cy="5349208"/>
          </a:xfrm>
        </p:spPr>
        <p:txBody>
          <a:bodyPr>
            <a:normAutofit fontScale="92500" lnSpcReduction="10000"/>
          </a:bodyPr>
          <a:lstStyle/>
          <a:p>
            <a:pPr marL="93663" indent="0"/>
            <a:r>
              <a:rPr lang="en-US" dirty="0"/>
              <a:t>HPV-positive tumors often are multifocal and warty and tend to be </a:t>
            </a:r>
            <a:r>
              <a:rPr lang="en-US" sz="2200" b="1" dirty="0">
                <a:solidFill>
                  <a:srgbClr val="FF0000"/>
                </a:solidFill>
              </a:rPr>
              <a:t>poorly differentiated squamous cell carcinomas, </a:t>
            </a:r>
            <a:r>
              <a:rPr lang="en-US" dirty="0"/>
              <a:t>whereas HPV-negative tumors usually are </a:t>
            </a:r>
            <a:r>
              <a:rPr lang="en-US" dirty="0" err="1"/>
              <a:t>unifocal</a:t>
            </a:r>
            <a:r>
              <a:rPr lang="en-US" dirty="0"/>
              <a:t> and typically manifest as </a:t>
            </a:r>
            <a:r>
              <a:rPr lang="en-US" b="1" dirty="0">
                <a:solidFill>
                  <a:srgbClr val="FF0000"/>
                </a:solidFill>
              </a:rPr>
              <a:t>well-differentiated keratinizing squamous cell carcinomas</a:t>
            </a:r>
            <a:r>
              <a:rPr lang="en-US" dirty="0"/>
              <a:t>.</a:t>
            </a:r>
          </a:p>
          <a:p>
            <a:pPr marL="93663" indent="0"/>
            <a:endParaRPr lang="en-US" dirty="0"/>
          </a:p>
          <a:p>
            <a:pPr marL="93663" indent="0"/>
            <a:r>
              <a:rPr lang="en-US" dirty="0"/>
              <a:t>Both forms of vulvar carcinoma tend to remain confined</a:t>
            </a:r>
          </a:p>
          <a:p>
            <a:pPr marL="93663" indent="0">
              <a:buNone/>
            </a:pPr>
            <a:r>
              <a:rPr lang="en-US" dirty="0"/>
              <a:t>to their site of origin for a few years but ultimately invade</a:t>
            </a:r>
          </a:p>
          <a:p>
            <a:pPr marL="93663" indent="0">
              <a:buNone/>
            </a:pPr>
            <a:r>
              <a:rPr lang="en-US" dirty="0"/>
              <a:t>and spread, usually first to regional nodes. </a:t>
            </a:r>
          </a:p>
          <a:p>
            <a:pPr marL="93663" indent="0">
              <a:buNone/>
            </a:pPr>
            <a:endParaRPr lang="en-US" dirty="0"/>
          </a:p>
          <a:p>
            <a:pPr marL="93663" indent="0"/>
            <a:r>
              <a:rPr lang="en-US" dirty="0"/>
              <a:t>The risk of metastasis correlates with the size of the tumor and the depth of invasion.  Women with tumors less than 2 cm in diameter have about a 90% 5-year survival rate after radical excision, whereas only 20% of those with advanced-stage  lesions survive for 10 years.</a:t>
            </a:r>
          </a:p>
        </p:txBody>
      </p:sp>
    </p:spTree>
    <p:extLst>
      <p:ext uri="{BB962C8B-B14F-4D97-AF65-F5344CB8AC3E}">
        <p14:creationId xmlns:p14="http://schemas.microsoft.com/office/powerpoint/2010/main" val="241953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467600" cy="836712"/>
          </a:xfrm>
        </p:spPr>
        <p:txBody>
          <a:bodyPr/>
          <a:lstStyle/>
          <a:p>
            <a:r>
              <a:rPr lang="en-US" dirty="0" err="1"/>
              <a:t>Extramammary</a:t>
            </a:r>
            <a:r>
              <a:rPr lang="en-US" dirty="0"/>
              <a:t> Paget Disease</a:t>
            </a:r>
          </a:p>
        </p:txBody>
      </p:sp>
      <p:sp>
        <p:nvSpPr>
          <p:cNvPr id="3" name="Content Placeholder 2"/>
          <p:cNvSpPr>
            <a:spLocks noGrp="1"/>
          </p:cNvSpPr>
          <p:nvPr>
            <p:ph sz="quarter" idx="1"/>
          </p:nvPr>
        </p:nvSpPr>
        <p:spPr>
          <a:xfrm>
            <a:off x="179512" y="836712"/>
            <a:ext cx="8784976" cy="5637240"/>
          </a:xfrm>
        </p:spPr>
        <p:txBody>
          <a:bodyPr>
            <a:normAutofit fontScale="92500" lnSpcReduction="20000"/>
          </a:bodyPr>
          <a:lstStyle/>
          <a:p>
            <a:r>
              <a:rPr lang="en-US" dirty="0"/>
              <a:t>Paget disease is an </a:t>
            </a:r>
            <a:r>
              <a:rPr lang="en-US" dirty="0" err="1"/>
              <a:t>intraepidermal</a:t>
            </a:r>
            <a:r>
              <a:rPr lang="en-US" dirty="0"/>
              <a:t> proliferation of malignant epithelial cells that can occur in the skin of the vulva or nipple of the breast. </a:t>
            </a:r>
          </a:p>
          <a:p>
            <a:pPr marL="0" indent="0">
              <a:buNone/>
            </a:pPr>
            <a:endParaRPr lang="en-US" sz="900" dirty="0"/>
          </a:p>
          <a:p>
            <a:r>
              <a:rPr lang="en-US" dirty="0"/>
              <a:t>A majority of cases of vulvar (</a:t>
            </a:r>
            <a:r>
              <a:rPr lang="en-US" dirty="0" err="1"/>
              <a:t>extramammary</a:t>
            </a:r>
            <a:r>
              <a:rPr lang="en-US" dirty="0"/>
              <a:t>) Paget disease have no demonstrable underlying tumor. </a:t>
            </a:r>
          </a:p>
          <a:p>
            <a:endParaRPr lang="en-US" sz="900" dirty="0"/>
          </a:p>
          <a:p>
            <a:r>
              <a:rPr lang="en-US" dirty="0"/>
              <a:t>Only occasionally, Paget disease in this location is accompanied by a </a:t>
            </a:r>
            <a:r>
              <a:rPr lang="en-US" dirty="0" err="1"/>
              <a:t>subepithelial</a:t>
            </a:r>
            <a:r>
              <a:rPr lang="en-US" dirty="0"/>
              <a:t> or submucosal tumor arising in an adnexal structure, typically sweat glands.</a:t>
            </a:r>
          </a:p>
          <a:p>
            <a:pPr marL="0" indent="0">
              <a:buNone/>
            </a:pPr>
            <a:endParaRPr lang="en-US" sz="900" dirty="0"/>
          </a:p>
          <a:p>
            <a:r>
              <a:rPr lang="en-US" dirty="0"/>
              <a:t>Paget disease manifests as a red, scaly, crusted plaque that may mimic the appearance of an inflammatory dermatitis.</a:t>
            </a:r>
          </a:p>
          <a:p>
            <a:pPr marL="0" indent="0">
              <a:buNone/>
            </a:pPr>
            <a:endParaRPr lang="en-US" sz="900" dirty="0"/>
          </a:p>
          <a:p>
            <a:r>
              <a:rPr lang="en-US" dirty="0" err="1"/>
              <a:t>Intraepidermal</a:t>
            </a:r>
            <a:r>
              <a:rPr lang="en-US" dirty="0"/>
              <a:t> Paget disease may persist for years or</a:t>
            </a:r>
          </a:p>
          <a:p>
            <a:pPr marL="0" indent="0">
              <a:buNone/>
            </a:pPr>
            <a:r>
              <a:rPr lang="en-US" dirty="0"/>
              <a:t>even decades without evidence of invasion. However, when there is an associated tumor involving skin appendages, the Paget cells may invade locally, and ultimately metastasize. Once metastasis occurs, the prognosis is poor.</a:t>
            </a:r>
          </a:p>
        </p:txBody>
      </p:sp>
    </p:spTree>
    <p:extLst>
      <p:ext uri="{BB962C8B-B14F-4D97-AF65-F5344CB8AC3E}">
        <p14:creationId xmlns:p14="http://schemas.microsoft.com/office/powerpoint/2010/main" val="427017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3312368"/>
          </a:xfrm>
        </p:spPr>
        <p:txBody>
          <a:bodyPr>
            <a:normAutofit/>
          </a:bodyPr>
          <a:lstStyle/>
          <a:p>
            <a:pPr marL="0" indent="0">
              <a:buNone/>
            </a:pPr>
            <a:r>
              <a:rPr lang="en-US" dirty="0"/>
              <a:t>On histologic examination, large </a:t>
            </a:r>
            <a:r>
              <a:rPr lang="en-US" dirty="0" err="1"/>
              <a:t>epithelioid</a:t>
            </a:r>
            <a:r>
              <a:rPr lang="en-US" dirty="0"/>
              <a:t> cells with</a:t>
            </a:r>
          </a:p>
          <a:p>
            <a:pPr marL="0" indent="0">
              <a:buNone/>
            </a:pPr>
            <a:r>
              <a:rPr lang="en-US" dirty="0"/>
              <a:t>abundant pale, finely granular cytoplasm and occasional</a:t>
            </a:r>
          </a:p>
          <a:p>
            <a:pPr marL="0" indent="0">
              <a:buNone/>
            </a:pPr>
            <a:r>
              <a:rPr lang="en-US" dirty="0"/>
              <a:t>cytoplasmic vacuoles infiltrate the epidermis, singly and in</a:t>
            </a:r>
          </a:p>
          <a:p>
            <a:pPr marL="0" indent="0">
              <a:buNone/>
            </a:pPr>
            <a:r>
              <a:rPr lang="en-US" dirty="0"/>
              <a:t>groups. The presence of </a:t>
            </a:r>
            <a:r>
              <a:rPr lang="en-US" dirty="0" err="1"/>
              <a:t>mucin</a:t>
            </a:r>
            <a:r>
              <a:rPr lang="en-US" dirty="0"/>
              <a:t>, as detected by periodic acid–Schiff (PAS) staining, is useful in distinguishing Paget disease from vulvar melanoma, which lacks </a:t>
            </a:r>
            <a:r>
              <a:rPr lang="en-US" dirty="0" err="1"/>
              <a:t>mucin</a:t>
            </a:r>
            <a:r>
              <a:rPr lang="en-US"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7416824" cy="354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36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76672"/>
            <a:ext cx="6172200" cy="1894362"/>
          </a:xfrm>
        </p:spPr>
        <p:txBody>
          <a:bodyPr>
            <a:noAutofit/>
          </a:bodyPr>
          <a:lstStyle/>
          <a:p>
            <a:br>
              <a:rPr lang="en-US" sz="8000" dirty="0"/>
            </a:br>
            <a:br>
              <a:rPr lang="en-US" sz="8000" dirty="0"/>
            </a:br>
            <a:r>
              <a:rPr lang="en-US" sz="8000" dirty="0"/>
              <a:t>Vagina</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893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a:xfrm>
            <a:off x="179512" y="1484784"/>
            <a:ext cx="8640960" cy="4873752"/>
          </a:xfrm>
        </p:spPr>
        <p:txBody>
          <a:bodyPr>
            <a:normAutofit lnSpcReduction="10000"/>
          </a:bodyPr>
          <a:lstStyle/>
          <a:p>
            <a:r>
              <a:rPr lang="en-US" dirty="0"/>
              <a:t>The vagina is seldom a site of primary disease.</a:t>
            </a:r>
          </a:p>
          <a:p>
            <a:pPr marL="0" indent="0">
              <a:buNone/>
            </a:pPr>
            <a:endParaRPr lang="en-US" dirty="0"/>
          </a:p>
          <a:p>
            <a:r>
              <a:rPr lang="en-US" dirty="0"/>
              <a:t> More often, it is involved secondarily by cancer or infections arising in adjacent organs (e.g., cervix, vulva, bladder, rectum).</a:t>
            </a:r>
          </a:p>
          <a:p>
            <a:pPr marL="0" indent="0">
              <a:buNone/>
            </a:pPr>
            <a:endParaRPr lang="en-US" dirty="0"/>
          </a:p>
          <a:p>
            <a:r>
              <a:rPr lang="en-US" dirty="0"/>
              <a:t>Congenital anomalies of the vagina fortunately are</a:t>
            </a:r>
          </a:p>
          <a:p>
            <a:pPr marL="0" indent="0">
              <a:buNone/>
            </a:pPr>
            <a:r>
              <a:rPr lang="en-US" dirty="0"/>
              <a:t>uncommon and include entities such as total absence of the</a:t>
            </a:r>
          </a:p>
          <a:p>
            <a:pPr marL="0" indent="0" algn="just">
              <a:buNone/>
            </a:pPr>
            <a:r>
              <a:rPr lang="en-US" dirty="0"/>
              <a:t>vagina, a </a:t>
            </a:r>
            <a:r>
              <a:rPr lang="en-US" dirty="0" err="1"/>
              <a:t>septate</a:t>
            </a:r>
            <a:r>
              <a:rPr lang="en-US" dirty="0"/>
              <a:t> or double vagina (usually associated with a </a:t>
            </a:r>
            <a:r>
              <a:rPr lang="en-US" dirty="0" err="1"/>
              <a:t>septate</a:t>
            </a:r>
            <a:r>
              <a:rPr lang="en-US" dirty="0"/>
              <a:t> cervix and, sometimes, </a:t>
            </a:r>
            <a:r>
              <a:rPr lang="en-US" dirty="0" err="1"/>
              <a:t>septate</a:t>
            </a:r>
            <a:r>
              <a:rPr lang="en-US" dirty="0"/>
              <a:t> uterus), and lateral Gartner duct cysts arising from persistent </a:t>
            </a:r>
            <a:r>
              <a:rPr lang="en-US" dirty="0" err="1"/>
              <a:t>wolffian</a:t>
            </a:r>
            <a:r>
              <a:rPr lang="en-US" dirty="0"/>
              <a:t> duct rests.</a:t>
            </a:r>
          </a:p>
        </p:txBody>
      </p:sp>
    </p:spTree>
    <p:extLst>
      <p:ext uri="{BB962C8B-B14F-4D97-AF65-F5344CB8AC3E}">
        <p14:creationId xmlns:p14="http://schemas.microsoft.com/office/powerpoint/2010/main" val="226532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3" y="-12838"/>
            <a:ext cx="7467600" cy="1143000"/>
          </a:xfrm>
        </p:spPr>
        <p:txBody>
          <a:bodyPr/>
          <a:lstStyle/>
          <a:p>
            <a:r>
              <a:rPr lang="en-US" dirty="0"/>
              <a:t>VAGINITIS</a:t>
            </a:r>
          </a:p>
        </p:txBody>
      </p:sp>
      <p:sp>
        <p:nvSpPr>
          <p:cNvPr id="3" name="Content Placeholder 2"/>
          <p:cNvSpPr>
            <a:spLocks noGrp="1"/>
          </p:cNvSpPr>
          <p:nvPr>
            <p:ph sz="quarter" idx="1"/>
          </p:nvPr>
        </p:nvSpPr>
        <p:spPr>
          <a:xfrm>
            <a:off x="457200" y="1196752"/>
            <a:ext cx="8363272" cy="5277200"/>
          </a:xfrm>
        </p:spPr>
        <p:txBody>
          <a:bodyPr>
            <a:normAutofit fontScale="92500" lnSpcReduction="20000"/>
          </a:bodyPr>
          <a:lstStyle/>
          <a:p>
            <a:r>
              <a:rPr lang="en-US" dirty="0"/>
              <a:t>Vaginitis is a relatively common condition that is usually transient and of no clinical consequence. It is associated with production of a vaginal discharge (</a:t>
            </a:r>
            <a:r>
              <a:rPr lang="en-US" dirty="0" err="1"/>
              <a:t>leukorrhea</a:t>
            </a:r>
            <a:r>
              <a:rPr lang="en-US" dirty="0"/>
              <a:t>). </a:t>
            </a:r>
          </a:p>
          <a:p>
            <a:endParaRPr lang="en-US" dirty="0"/>
          </a:p>
          <a:p>
            <a:r>
              <a:rPr lang="en-US" dirty="0"/>
              <a:t>A large variety of organisms have been implicated, including bacteria, fungi, and parasites. Many are normal commensals that become pathogenic only in the setting of diabetes, systemic antibiotic therapy (which causes disruption of</a:t>
            </a:r>
          </a:p>
          <a:p>
            <a:pPr marL="0" indent="0">
              <a:buNone/>
            </a:pPr>
            <a:r>
              <a:rPr lang="en-US" dirty="0"/>
              <a:t>normal microbial flora), immunodeficiency, pregnancy, or recent abortion. </a:t>
            </a:r>
          </a:p>
          <a:p>
            <a:pPr marL="0" indent="0">
              <a:buNone/>
            </a:pPr>
            <a:r>
              <a:rPr lang="en-US" dirty="0" err="1">
                <a:solidFill>
                  <a:schemeClr val="accent1">
                    <a:lumMod val="75000"/>
                  </a:schemeClr>
                </a:solidFill>
              </a:rPr>
              <a:t>Candidal</a:t>
            </a:r>
            <a:r>
              <a:rPr lang="en-US" dirty="0">
                <a:solidFill>
                  <a:schemeClr val="accent1">
                    <a:lumMod val="75000"/>
                  </a:schemeClr>
                </a:solidFill>
              </a:rPr>
              <a:t> vaginitis </a:t>
            </a:r>
            <a:r>
              <a:rPr lang="en-US" dirty="0"/>
              <a:t>is characterized by a curdy white discharge. This organism is part of the normal vaginal flora in about 5% of women, so the appearance of symptomatic infection almost always involves one of the predisposing influences.</a:t>
            </a:r>
          </a:p>
          <a:p>
            <a:pPr marL="0" indent="0">
              <a:buNone/>
            </a:pPr>
            <a:r>
              <a:rPr lang="en-US" i="1" dirty="0" err="1">
                <a:solidFill>
                  <a:schemeClr val="accent1">
                    <a:lumMod val="75000"/>
                  </a:schemeClr>
                </a:solidFill>
              </a:rPr>
              <a:t>Trichomonas</a:t>
            </a:r>
            <a:r>
              <a:rPr lang="en-US" i="1" dirty="0">
                <a:solidFill>
                  <a:schemeClr val="accent1">
                    <a:lumMod val="75000"/>
                  </a:schemeClr>
                </a:solidFill>
              </a:rPr>
              <a:t> </a:t>
            </a:r>
            <a:r>
              <a:rPr lang="en-US" i="1" dirty="0" err="1">
                <a:solidFill>
                  <a:schemeClr val="accent1">
                    <a:lumMod val="75000"/>
                  </a:schemeClr>
                </a:solidFill>
              </a:rPr>
              <a:t>vaginalis</a:t>
            </a:r>
            <a:r>
              <a:rPr lang="en-US" i="1" dirty="0">
                <a:solidFill>
                  <a:schemeClr val="accent1">
                    <a:lumMod val="75000"/>
                  </a:schemeClr>
                </a:solidFill>
              </a:rPr>
              <a:t> </a:t>
            </a:r>
            <a:r>
              <a:rPr lang="en-US" dirty="0"/>
              <a:t>produces a watery, copious gray-green discharge in which parasites can be identified by microscopy.</a:t>
            </a:r>
          </a:p>
        </p:txBody>
      </p:sp>
    </p:spTree>
    <p:extLst>
      <p:ext uri="{BB962C8B-B14F-4D97-AF65-F5344CB8AC3E}">
        <p14:creationId xmlns:p14="http://schemas.microsoft.com/office/powerpoint/2010/main" val="294644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MALIGNANT NEOPLASMS</a:t>
            </a:r>
          </a:p>
        </p:txBody>
      </p:sp>
      <p:sp>
        <p:nvSpPr>
          <p:cNvPr id="3" name="Content Placeholder 2"/>
          <p:cNvSpPr>
            <a:spLocks noGrp="1"/>
          </p:cNvSpPr>
          <p:nvPr>
            <p:ph sz="quarter" idx="1"/>
          </p:nvPr>
        </p:nvSpPr>
        <p:spPr>
          <a:xfrm>
            <a:off x="107504" y="1600200"/>
            <a:ext cx="7817296" cy="4873752"/>
          </a:xfrm>
        </p:spPr>
        <p:txBody>
          <a:bodyPr>
            <a:normAutofit/>
          </a:bodyPr>
          <a:lstStyle/>
          <a:p>
            <a:r>
              <a:rPr lang="en-US" dirty="0">
                <a:solidFill>
                  <a:srgbClr val="FF0000"/>
                </a:solidFill>
              </a:rPr>
              <a:t>Squamous Cell Carcinoma</a:t>
            </a:r>
          </a:p>
          <a:p>
            <a:r>
              <a:rPr lang="en-US" dirty="0"/>
              <a:t>Squamous cell carcinoma of the vagina is an extremely</a:t>
            </a:r>
          </a:p>
          <a:p>
            <a:r>
              <a:rPr lang="en-US" dirty="0"/>
              <a:t>uncommon cancer that usually occurs in women older than 60 years of age.</a:t>
            </a:r>
          </a:p>
          <a:p>
            <a:r>
              <a:rPr lang="en-US" dirty="0"/>
              <a:t>Vaginal intraepithelial </a:t>
            </a:r>
            <a:r>
              <a:rPr lang="en-US" dirty="0" err="1"/>
              <a:t>neoplasia</a:t>
            </a:r>
            <a:r>
              <a:rPr lang="en-US" dirty="0"/>
              <a:t> VIN is a precursor lesion that is nearly always associated with HPV infection.  </a:t>
            </a:r>
          </a:p>
          <a:p>
            <a:r>
              <a:rPr lang="en-US" dirty="0"/>
              <a:t>Invasive squamous cell carcinoma of the vagina is associated with the presence of HPV DNA in more than half of the cases, presumably derived from HPV-positive VIN.</a:t>
            </a:r>
          </a:p>
          <a:p>
            <a:endParaRPr lang="en-US" dirty="0"/>
          </a:p>
        </p:txBody>
      </p:sp>
    </p:spTree>
    <p:extLst>
      <p:ext uri="{BB962C8B-B14F-4D97-AF65-F5344CB8AC3E}">
        <p14:creationId xmlns:p14="http://schemas.microsoft.com/office/powerpoint/2010/main" val="114094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76672"/>
            <a:ext cx="6172200" cy="1894362"/>
          </a:xfrm>
        </p:spPr>
        <p:txBody>
          <a:bodyPr>
            <a:noAutofit/>
          </a:bodyPr>
          <a:lstStyle/>
          <a:p>
            <a:br>
              <a:rPr lang="en-US" sz="8000" dirty="0"/>
            </a:br>
            <a:br>
              <a:rPr lang="en-US" sz="8000" dirty="0"/>
            </a:br>
            <a:r>
              <a:rPr lang="en-US" sz="8000" dirty="0"/>
              <a:t>Vulva</a:t>
            </a:r>
          </a:p>
        </p:txBody>
      </p:sp>
      <p:sp>
        <p:nvSpPr>
          <p:cNvPr id="3" name="Subtitle 2"/>
          <p:cNvSpPr>
            <a:spLocks noGrp="1"/>
          </p:cNvSpPr>
          <p:nvPr>
            <p:ph type="subTitle" idx="1"/>
          </p:nvPr>
        </p:nvSpPr>
        <p:spPr>
          <a:xfrm>
            <a:off x="2286000" y="3573016"/>
            <a:ext cx="6172200" cy="2801906"/>
          </a:xfrm>
        </p:spPr>
        <p:txBody>
          <a:bodyPr/>
          <a:lstStyle/>
          <a:p>
            <a:r>
              <a:rPr lang="en-US" dirty="0"/>
              <a:t>The vulva is the external female genitalia and includes the moist hair-bearing skin and mucosa in that region.</a:t>
            </a:r>
          </a:p>
          <a:p>
            <a:endParaRPr lang="en-US" dirty="0"/>
          </a:p>
        </p:txBody>
      </p:sp>
    </p:spTree>
    <p:extLst>
      <p:ext uri="{BB962C8B-B14F-4D97-AF65-F5344CB8AC3E}">
        <p14:creationId xmlns:p14="http://schemas.microsoft.com/office/powerpoint/2010/main" val="63196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Clear Cell Adenocarcinoma</a:t>
            </a:r>
            <a:br>
              <a:rPr lang="en-US" dirty="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sz="quarter" idx="1"/>
          </p:nvPr>
        </p:nvSpPr>
        <p:spPr>
          <a:xfrm>
            <a:off x="107504" y="1052736"/>
            <a:ext cx="8712968" cy="5421216"/>
          </a:xfrm>
        </p:spPr>
        <p:txBody>
          <a:bodyPr>
            <a:normAutofit/>
          </a:bodyPr>
          <a:lstStyle/>
          <a:p>
            <a:r>
              <a:rPr lang="en-US" dirty="0"/>
              <a:t>Clear cell adenocarcinoma, a very rare tumor, was identified in a cluster of young women whose mothers took diethylstilbestrol DES during pregnancy to prevent threatened abortion. Now, Clear cell adenocarcinoma is very rare.</a:t>
            </a:r>
          </a:p>
          <a:p>
            <a:pPr marL="0" indent="0">
              <a:buNone/>
            </a:pPr>
            <a:endParaRPr lang="en-US" dirty="0"/>
          </a:p>
          <a:p>
            <a:r>
              <a:rPr lang="en-US" dirty="0"/>
              <a:t>In about one third of exposed women, small glandular or </a:t>
            </a:r>
            <a:r>
              <a:rPr lang="en-US" dirty="0" err="1"/>
              <a:t>microcystic</a:t>
            </a:r>
            <a:r>
              <a:rPr lang="en-US" dirty="0"/>
              <a:t> inclusions appear in the vaginal mucosa. These benign lesions are seen as red, granular-appearing foci that on histologic examination are lined by mucus-secreting or ciliated columnar cells. This clinical condition is called </a:t>
            </a:r>
            <a:r>
              <a:rPr lang="en-US" i="1" dirty="0">
                <a:solidFill>
                  <a:schemeClr val="accent1">
                    <a:lumMod val="75000"/>
                  </a:schemeClr>
                </a:solidFill>
              </a:rPr>
              <a:t>vaginal </a:t>
            </a:r>
            <a:r>
              <a:rPr lang="en-US" i="1" dirty="0" err="1">
                <a:solidFill>
                  <a:schemeClr val="accent1">
                    <a:lumMod val="75000"/>
                  </a:schemeClr>
                </a:solidFill>
              </a:rPr>
              <a:t>adenosis</a:t>
            </a:r>
            <a:r>
              <a:rPr lang="en-US" dirty="0">
                <a:solidFill>
                  <a:schemeClr val="accent1">
                    <a:lumMod val="75000"/>
                  </a:schemeClr>
                </a:solidFill>
              </a:rPr>
              <a:t>, </a:t>
            </a:r>
            <a:r>
              <a:rPr lang="en-US" dirty="0"/>
              <a:t>and it is from such precursor lesions that clear cell adenocarcinoma arises.</a:t>
            </a:r>
          </a:p>
        </p:txBody>
      </p:sp>
    </p:spTree>
    <p:extLst>
      <p:ext uri="{BB962C8B-B14F-4D97-AF65-F5344CB8AC3E}">
        <p14:creationId xmlns:p14="http://schemas.microsoft.com/office/powerpoint/2010/main" val="193815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Sarcoma </a:t>
            </a:r>
            <a:r>
              <a:rPr lang="en-US" dirty="0" err="1">
                <a:solidFill>
                  <a:schemeClr val="accent1">
                    <a:lumMod val="75000"/>
                  </a:schemeClr>
                </a:solidFill>
              </a:rPr>
              <a:t>Botryoides</a:t>
            </a:r>
            <a:br>
              <a:rPr lang="en-US" dirty="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sz="quarter" idx="1"/>
          </p:nvPr>
        </p:nvSpPr>
        <p:spPr>
          <a:xfrm>
            <a:off x="0" y="1600200"/>
            <a:ext cx="8820472" cy="4873752"/>
          </a:xfrm>
        </p:spPr>
        <p:txBody>
          <a:bodyPr/>
          <a:lstStyle/>
          <a:p>
            <a:r>
              <a:rPr lang="pt-BR" dirty="0"/>
              <a:t>Sarcoma botryoides (embryonal rhabdomyosarcoma) is a </a:t>
            </a:r>
            <a:r>
              <a:rPr lang="en-US" dirty="0"/>
              <a:t>rare form of primary vaginal cancer.</a:t>
            </a:r>
          </a:p>
          <a:p>
            <a:endParaRPr lang="en-US" dirty="0"/>
          </a:p>
          <a:p>
            <a:r>
              <a:rPr lang="en-US" dirty="0"/>
              <a:t>It usually is encountered in infants and children younger than 5 years of age. It also may occur in other sites, such as the urinary bladder and bile ducts.</a:t>
            </a:r>
          </a:p>
          <a:p>
            <a:endParaRPr lang="en-US" dirty="0"/>
          </a:p>
          <a:p>
            <a:r>
              <a:rPr lang="en-US" dirty="0"/>
              <a:t>Grossly, it presents as a conglomerate of soft polypoid masses resembling a bunch of grapes—hence its designation as “</a:t>
            </a:r>
            <a:r>
              <a:rPr lang="en-US" dirty="0" err="1"/>
              <a:t>botyroid</a:t>
            </a:r>
            <a:r>
              <a:rPr lang="en-US" dirty="0"/>
              <a:t>.”</a:t>
            </a:r>
          </a:p>
        </p:txBody>
      </p:sp>
    </p:spTree>
    <p:extLst>
      <p:ext uri="{BB962C8B-B14F-4D97-AF65-F5344CB8AC3E}">
        <p14:creationId xmlns:p14="http://schemas.microsoft.com/office/powerpoint/2010/main" val="416811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786210"/>
          </a:xfrm>
        </p:spPr>
        <p:txBody>
          <a:bodyPr>
            <a:normAutofit/>
          </a:bodyPr>
          <a:lstStyle/>
          <a:p>
            <a:r>
              <a:rPr lang="en-US" dirty="0"/>
              <a:t>The grape-like configuration of </a:t>
            </a:r>
            <a:r>
              <a:rPr lang="en-US" dirty="0" err="1"/>
              <a:t>Botryoid</a:t>
            </a:r>
            <a:r>
              <a:rPr lang="en-US" dirty="0"/>
              <a:t> </a:t>
            </a:r>
            <a:r>
              <a:rPr lang="en-US" dirty="0" err="1"/>
              <a:t>Embryonal</a:t>
            </a:r>
            <a:r>
              <a:rPr lang="en-US" dirty="0"/>
              <a:t> </a:t>
            </a:r>
            <a:r>
              <a:rPr lang="en-US" dirty="0" err="1"/>
              <a:t>Rhabdomyosarcoma</a:t>
            </a:r>
            <a:r>
              <a:rPr lang="en-US" dirty="0"/>
              <a:t> of Vagina. is characteristic.</a:t>
            </a: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47837" y="2379662"/>
            <a:ext cx="48863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00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8748464" cy="4873752"/>
          </a:xfrm>
        </p:spPr>
        <p:txBody>
          <a:bodyPr>
            <a:normAutofit lnSpcReduction="10000"/>
          </a:bodyPr>
          <a:lstStyle/>
          <a:p>
            <a:r>
              <a:rPr lang="en-US" dirty="0"/>
              <a:t>Microscopically, a </a:t>
            </a:r>
            <a:r>
              <a:rPr lang="en-US" dirty="0" err="1"/>
              <a:t>myxoid</a:t>
            </a:r>
            <a:r>
              <a:rPr lang="en-US" dirty="0"/>
              <a:t> stroma is seen containing a mixture of fusiform, round, or spindle cells. Some of these cells contain a bright </a:t>
            </a:r>
            <a:r>
              <a:rPr lang="en-US" dirty="0" err="1"/>
              <a:t>eosinophilic</a:t>
            </a:r>
            <a:r>
              <a:rPr lang="en-US" dirty="0"/>
              <a:t> granular cytoplasm suggestive of </a:t>
            </a:r>
            <a:r>
              <a:rPr lang="en-US" dirty="0" err="1"/>
              <a:t>rhabdomyoblastic</a:t>
            </a:r>
            <a:r>
              <a:rPr lang="en-US" dirty="0"/>
              <a:t> differentiation. </a:t>
            </a:r>
          </a:p>
          <a:p>
            <a:endParaRPr lang="en-US" dirty="0"/>
          </a:p>
          <a:p>
            <a:r>
              <a:rPr lang="en-US" dirty="0"/>
              <a:t>Cross striations may or may not be present.</a:t>
            </a:r>
          </a:p>
          <a:p>
            <a:endParaRPr lang="en-US" dirty="0"/>
          </a:p>
          <a:p>
            <a:r>
              <a:rPr lang="en-US" dirty="0"/>
              <a:t> An important diagnostic feature is the crowding of the tumor cells around blood vessels and, most important, beneath the squamous epithelium.</a:t>
            </a:r>
          </a:p>
          <a:p>
            <a:endParaRPr lang="en-US" dirty="0"/>
          </a:p>
          <a:p>
            <a:r>
              <a:rPr lang="en-US" dirty="0"/>
              <a:t>The latter results in a distinctive </a:t>
            </a:r>
            <a:r>
              <a:rPr lang="en-US" dirty="0" err="1"/>
              <a:t>subepithelial</a:t>
            </a:r>
            <a:r>
              <a:rPr lang="en-US" dirty="0"/>
              <a:t> dense zone (the “cambium layer”).</a:t>
            </a:r>
          </a:p>
        </p:txBody>
      </p:sp>
    </p:spTree>
    <p:extLst>
      <p:ext uri="{BB962C8B-B14F-4D97-AF65-F5344CB8AC3E}">
        <p14:creationId xmlns:p14="http://schemas.microsoft.com/office/powerpoint/2010/main" val="197692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319088"/>
            <a:ext cx="6408712" cy="65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52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endParaRPr lang="en-US" dirty="0"/>
          </a:p>
        </p:txBody>
      </p:sp>
      <p:sp>
        <p:nvSpPr>
          <p:cNvPr id="3" name="Content Placeholder 2"/>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382285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467600" cy="1143000"/>
          </a:xfrm>
        </p:spPr>
        <p:txBody>
          <a:bodyPr/>
          <a:lstStyle/>
          <a:p>
            <a:r>
              <a:rPr lang="en-US" dirty="0"/>
              <a:t>VULVITIS</a:t>
            </a:r>
          </a:p>
        </p:txBody>
      </p:sp>
      <p:sp>
        <p:nvSpPr>
          <p:cNvPr id="3" name="Content Placeholder 2"/>
          <p:cNvSpPr>
            <a:spLocks noGrp="1"/>
          </p:cNvSpPr>
          <p:nvPr>
            <p:ph sz="quarter" idx="1"/>
          </p:nvPr>
        </p:nvSpPr>
        <p:spPr>
          <a:xfrm>
            <a:off x="0" y="1600200"/>
            <a:ext cx="8676456" cy="4873752"/>
          </a:xfrm>
        </p:spPr>
        <p:txBody>
          <a:bodyPr>
            <a:normAutofit fontScale="70000" lnSpcReduction="20000"/>
          </a:bodyPr>
          <a:lstStyle/>
          <a:p>
            <a:r>
              <a:rPr lang="en-US" dirty="0"/>
              <a:t>One of the most common causes of </a:t>
            </a:r>
            <a:r>
              <a:rPr lang="en-US" dirty="0" err="1"/>
              <a:t>vulvitis</a:t>
            </a:r>
            <a:r>
              <a:rPr lang="en-US" dirty="0"/>
              <a:t> is reactive inflammation in response:</a:t>
            </a:r>
          </a:p>
          <a:p>
            <a:pPr marL="0" indent="0">
              <a:buNone/>
            </a:pPr>
            <a:r>
              <a:rPr lang="en-US" dirty="0"/>
              <a:t>- To an exogenous stimulus, whether an irritant (contact irritant dermatitis) or an allergen (contact allergic dermatitis).</a:t>
            </a:r>
          </a:p>
          <a:p>
            <a:pPr>
              <a:buFontTx/>
              <a:buChar char="-"/>
            </a:pPr>
            <a:r>
              <a:rPr lang="en-US" dirty="0" err="1"/>
              <a:t>Vulvitis</a:t>
            </a:r>
            <a:r>
              <a:rPr lang="en-US" dirty="0"/>
              <a:t> also may be caused by infections, which in this setting often are sexually transmitted and including:      </a:t>
            </a:r>
          </a:p>
          <a:p>
            <a:pPr marL="0" indent="0">
              <a:buNone/>
            </a:pPr>
            <a:r>
              <a:rPr lang="en-US" dirty="0"/>
              <a:t>       </a:t>
            </a:r>
          </a:p>
          <a:p>
            <a:pPr>
              <a:buFont typeface="Arial" charset="0"/>
              <a:buChar char="•"/>
            </a:pPr>
            <a:r>
              <a:rPr lang="en-US" b="1" dirty="0">
                <a:solidFill>
                  <a:srgbClr val="FF0000"/>
                </a:solidFill>
              </a:rPr>
              <a:t>Human papillomavirus (HPV):</a:t>
            </a:r>
            <a:r>
              <a:rPr lang="en-US" dirty="0"/>
              <a:t>the causative agent of </a:t>
            </a:r>
            <a:r>
              <a:rPr lang="en-US" dirty="0" err="1"/>
              <a:t>condyloma</a:t>
            </a:r>
            <a:r>
              <a:rPr lang="en-US" dirty="0"/>
              <a:t> </a:t>
            </a:r>
            <a:r>
              <a:rPr lang="en-US" dirty="0" err="1"/>
              <a:t>acuminatum</a:t>
            </a:r>
            <a:r>
              <a:rPr lang="en-US" dirty="0"/>
              <a:t> and vulvar intraepithelial </a:t>
            </a:r>
            <a:r>
              <a:rPr lang="en-US" dirty="0" err="1"/>
              <a:t>neoplasia</a:t>
            </a:r>
            <a:r>
              <a:rPr lang="en-US" dirty="0"/>
              <a:t>. </a:t>
            </a:r>
          </a:p>
          <a:p>
            <a:pPr>
              <a:buFont typeface="Arial" charset="0"/>
              <a:buChar char="•"/>
            </a:pPr>
            <a:r>
              <a:rPr lang="en-US" b="1" dirty="0">
                <a:solidFill>
                  <a:srgbClr val="FF0000"/>
                </a:solidFill>
              </a:rPr>
              <a:t>Herpes simplex virus (HSV-1 or -2): </a:t>
            </a:r>
            <a:r>
              <a:rPr lang="en-US" dirty="0"/>
              <a:t>Characteristic by vesicular eruption; </a:t>
            </a:r>
          </a:p>
          <a:p>
            <a:pPr>
              <a:buFont typeface="Arial" charset="0"/>
              <a:buChar char="•"/>
            </a:pPr>
            <a:r>
              <a:rPr lang="en-US" b="1" dirty="0">
                <a:solidFill>
                  <a:srgbClr val="FF0000"/>
                </a:solidFill>
              </a:rPr>
              <a:t>N. </a:t>
            </a:r>
            <a:r>
              <a:rPr lang="en-US" b="1" dirty="0" err="1">
                <a:solidFill>
                  <a:srgbClr val="FF0000"/>
                </a:solidFill>
              </a:rPr>
              <a:t>gonorrhoeae</a:t>
            </a:r>
            <a:r>
              <a:rPr lang="en-US" dirty="0"/>
              <a:t>, a cause of suppurative infection of the </a:t>
            </a:r>
            <a:r>
              <a:rPr lang="en-US" dirty="0" err="1"/>
              <a:t>vulvovaginal</a:t>
            </a:r>
            <a:r>
              <a:rPr lang="en-US" dirty="0"/>
              <a:t> glands.</a:t>
            </a:r>
          </a:p>
          <a:p>
            <a:pPr>
              <a:buFont typeface="Arial" charset="0"/>
              <a:buChar char="•"/>
            </a:pPr>
            <a:r>
              <a:rPr lang="en-US" dirty="0"/>
              <a:t> </a:t>
            </a:r>
            <a:r>
              <a:rPr lang="en-US" b="1" dirty="0" err="1">
                <a:solidFill>
                  <a:srgbClr val="FF0000"/>
                </a:solidFill>
              </a:rPr>
              <a:t>Treponema</a:t>
            </a:r>
            <a:r>
              <a:rPr lang="en-US" b="1" dirty="0">
                <a:solidFill>
                  <a:srgbClr val="FF0000"/>
                </a:solidFill>
              </a:rPr>
              <a:t> </a:t>
            </a:r>
            <a:r>
              <a:rPr lang="en-US" b="1" dirty="0" err="1">
                <a:solidFill>
                  <a:srgbClr val="FF0000"/>
                </a:solidFill>
              </a:rPr>
              <a:t>pallidum</a:t>
            </a:r>
            <a:r>
              <a:rPr lang="en-US" dirty="0"/>
              <a:t>, the syphilis pathogen, in association with the primary chancre at a vulvar site of inoculation.</a:t>
            </a:r>
          </a:p>
          <a:p>
            <a:pPr>
              <a:buFont typeface="Arial" charset="0"/>
              <a:buChar char="•"/>
            </a:pPr>
            <a:r>
              <a:rPr lang="en-US" b="1" dirty="0">
                <a:solidFill>
                  <a:srgbClr val="FF0000"/>
                </a:solidFill>
              </a:rPr>
              <a:t>Candida.</a:t>
            </a:r>
          </a:p>
          <a:p>
            <a:pPr>
              <a:buFont typeface="Arial" charset="0"/>
              <a:buChar char="•"/>
            </a:pPr>
            <a:endParaRPr lang="en-US" b="1" dirty="0">
              <a:solidFill>
                <a:srgbClr val="FF0000"/>
              </a:solidFill>
            </a:endParaRPr>
          </a:p>
          <a:p>
            <a:r>
              <a:rPr lang="en-US" dirty="0"/>
              <a:t>An important complication of </a:t>
            </a:r>
            <a:r>
              <a:rPr lang="en-US" dirty="0" err="1"/>
              <a:t>vulvitis</a:t>
            </a:r>
            <a:r>
              <a:rPr lang="en-US" dirty="0"/>
              <a:t> is obstruction of the excretory ducts of </a:t>
            </a:r>
            <a:r>
              <a:rPr lang="en-US" dirty="0" err="1"/>
              <a:t>Bartholin</a:t>
            </a:r>
            <a:r>
              <a:rPr lang="en-US" dirty="0"/>
              <a:t> glands. This blockage may result in painful dilation of the glands (a </a:t>
            </a:r>
            <a:r>
              <a:rPr lang="en-US" dirty="0" err="1"/>
              <a:t>Bartholin</a:t>
            </a:r>
            <a:r>
              <a:rPr lang="en-US" dirty="0"/>
              <a:t> cyst) and abscess formation.</a:t>
            </a:r>
          </a:p>
        </p:txBody>
      </p:sp>
    </p:spTree>
    <p:extLst>
      <p:ext uri="{BB962C8B-B14F-4D97-AF65-F5344CB8AC3E}">
        <p14:creationId xmlns:p14="http://schemas.microsoft.com/office/powerpoint/2010/main" val="235578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83"/>
            <a:ext cx="9036496" cy="1143000"/>
          </a:xfrm>
        </p:spPr>
        <p:txBody>
          <a:bodyPr/>
          <a:lstStyle/>
          <a:p>
            <a:r>
              <a:rPr lang="en-US" dirty="0"/>
              <a:t>NON-NEOPLASTIC EPITHELIAL DISORDERS</a:t>
            </a:r>
          </a:p>
        </p:txBody>
      </p:sp>
      <p:sp>
        <p:nvSpPr>
          <p:cNvPr id="3" name="Content Placeholder 2"/>
          <p:cNvSpPr>
            <a:spLocks noGrp="1"/>
          </p:cNvSpPr>
          <p:nvPr>
            <p:ph sz="quarter" idx="1"/>
          </p:nvPr>
        </p:nvSpPr>
        <p:spPr>
          <a:xfrm>
            <a:off x="457200" y="1600200"/>
            <a:ext cx="8507288" cy="4873752"/>
          </a:xfrm>
        </p:spPr>
        <p:txBody>
          <a:bodyPr>
            <a:normAutofit fontScale="92500"/>
          </a:bodyPr>
          <a:lstStyle/>
          <a:p>
            <a:pPr marL="0" indent="0">
              <a:buNone/>
            </a:pPr>
            <a:r>
              <a:rPr lang="en-US" dirty="0"/>
              <a:t>1-Lichen </a:t>
            </a:r>
            <a:r>
              <a:rPr lang="en-US" dirty="0" err="1"/>
              <a:t>Sclerosus</a:t>
            </a:r>
            <a:r>
              <a:rPr lang="en-US" dirty="0"/>
              <a:t>:</a:t>
            </a:r>
          </a:p>
          <a:p>
            <a:r>
              <a:rPr lang="en-US" dirty="0"/>
              <a:t>It appears as smooth, white plaques (termed </a:t>
            </a:r>
            <a:r>
              <a:rPr lang="en-US" i="1" dirty="0"/>
              <a:t>leukoplakia</a:t>
            </a:r>
            <a:r>
              <a:rPr lang="en-US" dirty="0"/>
              <a:t>) or papules that in time may extend and coalesce.</a:t>
            </a:r>
          </a:p>
          <a:p>
            <a:endParaRPr lang="en-US" dirty="0"/>
          </a:p>
          <a:p>
            <a:r>
              <a:rPr lang="en-US" dirty="0"/>
              <a:t>Lichen </a:t>
            </a:r>
            <a:r>
              <a:rPr lang="en-US" dirty="0" err="1"/>
              <a:t>sclerosus</a:t>
            </a:r>
            <a:r>
              <a:rPr lang="en-US" dirty="0"/>
              <a:t> occurs in all age groups but most commonly affects postmenopausal women. </a:t>
            </a:r>
          </a:p>
          <a:p>
            <a:endParaRPr lang="en-US" dirty="0"/>
          </a:p>
          <a:p>
            <a:r>
              <a:rPr lang="en-US" dirty="0"/>
              <a:t>The pathogenesis is uncertain, autoimmune disorders??. </a:t>
            </a:r>
          </a:p>
          <a:p>
            <a:endParaRPr lang="en-US" dirty="0"/>
          </a:p>
          <a:p>
            <a:r>
              <a:rPr lang="en-US" dirty="0"/>
              <a:t>Lichen </a:t>
            </a:r>
            <a:r>
              <a:rPr lang="en-US" dirty="0" err="1"/>
              <a:t>sclerosus</a:t>
            </a:r>
            <a:r>
              <a:rPr lang="en-US" dirty="0"/>
              <a:t> is benign; however, a small percentage of women (1% ) with symptomatic lichen </a:t>
            </a:r>
            <a:r>
              <a:rPr lang="en-US" dirty="0" err="1"/>
              <a:t>sclerosus</a:t>
            </a:r>
            <a:r>
              <a:rPr lang="en-US" dirty="0"/>
              <a:t> develop squamous cell carcinoma of the vulva.</a:t>
            </a:r>
          </a:p>
        </p:txBody>
      </p:sp>
    </p:spTree>
    <p:extLst>
      <p:ext uri="{BB962C8B-B14F-4D97-AF65-F5344CB8AC3E}">
        <p14:creationId xmlns:p14="http://schemas.microsoft.com/office/powerpoint/2010/main" val="314491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44" y="10540"/>
            <a:ext cx="9138255" cy="1906292"/>
          </a:xfrm>
        </p:spPr>
        <p:txBody>
          <a:bodyPr>
            <a:normAutofit/>
          </a:bodyPr>
          <a:lstStyle/>
          <a:p>
            <a:pPr marL="0" indent="0">
              <a:buNone/>
            </a:pPr>
            <a:r>
              <a:rPr lang="en-US" dirty="0"/>
              <a:t>Lichen </a:t>
            </a:r>
            <a:r>
              <a:rPr lang="en-US" dirty="0" err="1"/>
              <a:t>sclerosus</a:t>
            </a:r>
            <a:r>
              <a:rPr lang="en-US" dirty="0"/>
              <a:t> is characterized by thinning of the epidermis, disappearance of rete pegs, </a:t>
            </a:r>
            <a:r>
              <a:rPr lang="en-US" dirty="0" err="1"/>
              <a:t>hydropic</a:t>
            </a:r>
            <a:r>
              <a:rPr lang="en-US" dirty="0"/>
              <a:t> degeneration of the basal cells, dermal fibrosis, and a scant perivascular mononuclear inflammatory cell infiltrate.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782970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36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8" y="33657"/>
            <a:ext cx="7467600" cy="1143000"/>
          </a:xfrm>
        </p:spPr>
        <p:txBody>
          <a:bodyPr/>
          <a:lstStyle/>
          <a:p>
            <a:r>
              <a:rPr lang="en-US" dirty="0"/>
              <a:t>2-Lichen Simplex </a:t>
            </a:r>
            <a:r>
              <a:rPr lang="en-US" dirty="0" err="1"/>
              <a:t>Chronicus</a:t>
            </a:r>
            <a:endParaRPr lang="en-US" dirty="0"/>
          </a:p>
        </p:txBody>
      </p:sp>
      <p:sp>
        <p:nvSpPr>
          <p:cNvPr id="3" name="Content Placeholder 2"/>
          <p:cNvSpPr>
            <a:spLocks noGrp="1"/>
          </p:cNvSpPr>
          <p:nvPr>
            <p:ph sz="quarter" idx="1"/>
          </p:nvPr>
        </p:nvSpPr>
        <p:spPr>
          <a:xfrm>
            <a:off x="179512" y="1196752"/>
            <a:ext cx="8568952" cy="5061176"/>
          </a:xfrm>
        </p:spPr>
        <p:txBody>
          <a:bodyPr>
            <a:normAutofit/>
          </a:bodyPr>
          <a:lstStyle/>
          <a:p>
            <a:r>
              <a:rPr lang="en-US" dirty="0"/>
              <a:t>Lichen simplex </a:t>
            </a:r>
            <a:r>
              <a:rPr lang="en-US" dirty="0" err="1"/>
              <a:t>chronicus</a:t>
            </a:r>
            <a:r>
              <a:rPr lang="en-US" dirty="0"/>
              <a:t> appears as white patches or plaques( an area of leukoplakia).</a:t>
            </a:r>
          </a:p>
          <a:p>
            <a:endParaRPr lang="en-US" dirty="0"/>
          </a:p>
          <a:p>
            <a:r>
              <a:rPr lang="en-US" dirty="0"/>
              <a:t>These nonspecific changes are a consequence of chronic irritation, often caused by pruritus related to an underlying inflammatory </a:t>
            </a:r>
            <a:r>
              <a:rPr lang="en-US" dirty="0" err="1"/>
              <a:t>dermatosis</a:t>
            </a:r>
            <a:r>
              <a:rPr lang="en-US" dirty="0"/>
              <a:t>.</a:t>
            </a:r>
          </a:p>
          <a:p>
            <a:pPr marL="0" indent="0">
              <a:buNone/>
            </a:pPr>
            <a:endParaRPr lang="en-US" dirty="0"/>
          </a:p>
          <a:p>
            <a:r>
              <a:rPr lang="en-US" dirty="0"/>
              <a:t>With isolated lesions, no increased predisposition to cancer has been found, but lichen simplex </a:t>
            </a:r>
            <a:r>
              <a:rPr lang="en-US" dirty="0" err="1"/>
              <a:t>chronicus</a:t>
            </a:r>
            <a:r>
              <a:rPr lang="en-US" dirty="0"/>
              <a:t> often is present at the margins of established vulvar cancer, raising the possibility of an association with neoplastic disease.</a:t>
            </a:r>
          </a:p>
        </p:txBody>
      </p:sp>
    </p:spTree>
    <p:extLst>
      <p:ext uri="{BB962C8B-B14F-4D97-AF65-F5344CB8AC3E}">
        <p14:creationId xmlns:p14="http://schemas.microsoft.com/office/powerpoint/2010/main" val="359528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943256" cy="4873752"/>
          </a:xfrm>
        </p:spPr>
        <p:txBody>
          <a:bodyPr>
            <a:normAutofit/>
          </a:bodyPr>
          <a:lstStyle/>
          <a:p>
            <a:r>
              <a:rPr lang="en-US" sz="1800" dirty="0"/>
              <a:t>Lichen simplex </a:t>
            </a:r>
            <a:r>
              <a:rPr lang="en-US" sz="1800" dirty="0" err="1"/>
              <a:t>chronicus</a:t>
            </a:r>
            <a:r>
              <a:rPr lang="en-US" sz="1800" dirty="0"/>
              <a:t> is marked by epithelial thickening (particularly of the stratum </a:t>
            </a:r>
            <a:r>
              <a:rPr lang="en-US" sz="1800" dirty="0" err="1"/>
              <a:t>granulosum</a:t>
            </a:r>
            <a:r>
              <a:rPr lang="en-US" sz="1800" dirty="0"/>
              <a:t>) and hyperkeratosis. Increased mitotic activity is seen in the basal and </a:t>
            </a:r>
            <a:r>
              <a:rPr lang="en-US" sz="1800" dirty="0" err="1"/>
              <a:t>suprabasal</a:t>
            </a:r>
            <a:r>
              <a:rPr lang="en-US" sz="1800" dirty="0"/>
              <a:t> layers; however, there is no epithelial </a:t>
            </a:r>
            <a:r>
              <a:rPr lang="en-US" sz="1800" dirty="0" err="1"/>
              <a:t>atypia</a:t>
            </a:r>
            <a:r>
              <a:rPr lang="en-US" sz="1800" dirty="0"/>
              <a:t>. </a:t>
            </a:r>
            <a:r>
              <a:rPr lang="en-US" sz="1800" dirty="0" err="1"/>
              <a:t>Leukocytic</a:t>
            </a:r>
            <a:r>
              <a:rPr lang="en-US" sz="1800" dirty="0"/>
              <a:t> infiltration of the dermis is sometimes pronounced.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0" y="1844824"/>
            <a:ext cx="81629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98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err="1"/>
              <a:t>Condylomas</a:t>
            </a:r>
            <a:br>
              <a:rPr lang="en-US" dirty="0"/>
            </a:br>
            <a:endParaRPr lang="en-US" dirty="0"/>
          </a:p>
        </p:txBody>
      </p:sp>
      <p:sp>
        <p:nvSpPr>
          <p:cNvPr id="3" name="Content Placeholder 2"/>
          <p:cNvSpPr>
            <a:spLocks noGrp="1"/>
          </p:cNvSpPr>
          <p:nvPr>
            <p:ph sz="quarter" idx="1"/>
          </p:nvPr>
        </p:nvSpPr>
        <p:spPr>
          <a:xfrm>
            <a:off x="0" y="836712"/>
            <a:ext cx="8964488" cy="5637240"/>
          </a:xfrm>
        </p:spPr>
        <p:txBody>
          <a:bodyPr>
            <a:normAutofit fontScale="77500" lnSpcReduction="20000"/>
          </a:bodyPr>
          <a:lstStyle/>
          <a:p>
            <a:r>
              <a:rPr lang="en-US" i="1" dirty="0" err="1"/>
              <a:t>Condyloma</a:t>
            </a:r>
            <a:r>
              <a:rPr lang="en-US" i="1" dirty="0"/>
              <a:t> </a:t>
            </a:r>
            <a:r>
              <a:rPr lang="en-US" dirty="0"/>
              <a:t>is the name given to any warty lesion of the vulva. </a:t>
            </a:r>
          </a:p>
          <a:p>
            <a:endParaRPr lang="en-US" dirty="0"/>
          </a:p>
          <a:p>
            <a:r>
              <a:rPr lang="en-US" dirty="0"/>
              <a:t>Most such lesions can be assigned to one of two distinctive forms. </a:t>
            </a:r>
          </a:p>
          <a:p>
            <a:pPr marL="0" indent="0">
              <a:buNone/>
            </a:pPr>
            <a:r>
              <a:rPr lang="en-US" i="1" dirty="0"/>
              <a:t>1.Condylomata </a:t>
            </a:r>
            <a:r>
              <a:rPr lang="en-US" i="1" dirty="0" err="1"/>
              <a:t>lata</a:t>
            </a:r>
            <a:r>
              <a:rPr lang="en-US" i="1" dirty="0"/>
              <a:t>, </a:t>
            </a:r>
            <a:r>
              <a:rPr lang="en-US" dirty="0"/>
              <a:t>not commonly seen today, are flat, moist, minimally elevated lesions that occur in secondary syphilis.</a:t>
            </a:r>
          </a:p>
          <a:p>
            <a:pPr marL="0" indent="0">
              <a:buNone/>
            </a:pPr>
            <a:r>
              <a:rPr lang="en-US" dirty="0"/>
              <a:t>2- The more common </a:t>
            </a:r>
            <a:r>
              <a:rPr lang="en-US" i="1" dirty="0" err="1"/>
              <a:t>condylomata</a:t>
            </a:r>
            <a:r>
              <a:rPr lang="en-US" i="1" dirty="0"/>
              <a:t> </a:t>
            </a:r>
            <a:r>
              <a:rPr lang="en-US" i="1" dirty="0" err="1"/>
              <a:t>acuminata</a:t>
            </a:r>
            <a:r>
              <a:rPr lang="en-US" i="1" dirty="0"/>
              <a:t> </a:t>
            </a:r>
            <a:r>
              <a:rPr lang="en-US" dirty="0"/>
              <a:t>may be papillary and distinctly elevated or somewhat flat and </a:t>
            </a:r>
            <a:r>
              <a:rPr lang="en-US" dirty="0" err="1"/>
              <a:t>rugose</a:t>
            </a:r>
            <a:r>
              <a:rPr lang="en-US" dirty="0"/>
              <a:t>. </a:t>
            </a:r>
          </a:p>
          <a:p>
            <a:pPr marL="0" indent="0">
              <a:buNone/>
            </a:pPr>
            <a:endParaRPr lang="en-US" dirty="0"/>
          </a:p>
          <a:p>
            <a:r>
              <a:rPr lang="en-US" dirty="0"/>
              <a:t>They can occur anywhere on the </a:t>
            </a:r>
            <a:r>
              <a:rPr lang="en-US" dirty="0" err="1"/>
              <a:t>anogenital</a:t>
            </a:r>
            <a:r>
              <a:rPr lang="en-US" dirty="0"/>
              <a:t> surface, sometimes as single but more often as multiple lesions. </a:t>
            </a:r>
          </a:p>
          <a:p>
            <a:pPr marL="0" indent="0">
              <a:buNone/>
            </a:pPr>
            <a:endParaRPr lang="en-US" dirty="0"/>
          </a:p>
          <a:p>
            <a:r>
              <a:rPr lang="en-US" dirty="0"/>
              <a:t>When located on the vulva, they range from a few millimeters to many centimeters in diameter and are red-pink to pink-brown. </a:t>
            </a:r>
          </a:p>
          <a:p>
            <a:endParaRPr lang="en-US" dirty="0"/>
          </a:p>
          <a:p>
            <a:r>
              <a:rPr lang="en-US" dirty="0"/>
              <a:t>Indeed, </a:t>
            </a:r>
            <a:r>
              <a:rPr lang="en-US" dirty="0" err="1"/>
              <a:t>condylomata</a:t>
            </a:r>
            <a:r>
              <a:rPr lang="en-US" dirty="0"/>
              <a:t> </a:t>
            </a:r>
            <a:r>
              <a:rPr lang="en-US" dirty="0" err="1"/>
              <a:t>acuminata</a:t>
            </a:r>
            <a:r>
              <a:rPr lang="en-US" dirty="0"/>
              <a:t> are strongly associated with HPV subtypes </a:t>
            </a:r>
            <a:r>
              <a:rPr lang="en-US" b="1" dirty="0">
                <a:solidFill>
                  <a:srgbClr val="FF0000"/>
                </a:solidFill>
              </a:rPr>
              <a:t>6 and 11</a:t>
            </a:r>
            <a:r>
              <a:rPr lang="en-US" dirty="0"/>
              <a:t>. </a:t>
            </a:r>
          </a:p>
          <a:p>
            <a:endParaRPr lang="en-US" dirty="0"/>
          </a:p>
          <a:p>
            <a:r>
              <a:rPr lang="en-US" dirty="0"/>
              <a:t>HPV 6 and 11 infections carry a low risk of malignant transformation, and hence, vulvar </a:t>
            </a:r>
            <a:r>
              <a:rPr lang="en-US" dirty="0" err="1"/>
              <a:t>condylomas</a:t>
            </a:r>
            <a:r>
              <a:rPr lang="en-US" dirty="0"/>
              <a:t> do not commonly progress to cancer.</a:t>
            </a:r>
          </a:p>
        </p:txBody>
      </p:sp>
    </p:spTree>
    <p:extLst>
      <p:ext uri="{BB962C8B-B14F-4D97-AF65-F5344CB8AC3E}">
        <p14:creationId xmlns:p14="http://schemas.microsoft.com/office/powerpoint/2010/main" val="78930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1392"/>
            <a:ext cx="9144000" cy="6473952"/>
          </a:xfrm>
        </p:spPr>
        <p:txBody>
          <a:bodyPr/>
          <a:lstStyle/>
          <a:p>
            <a:pPr marL="0" indent="0">
              <a:buNone/>
            </a:pPr>
            <a:r>
              <a:rPr lang="en-US" dirty="0"/>
              <a:t>On histologic examination, the characteristic cellular feature is </a:t>
            </a:r>
            <a:r>
              <a:rPr lang="en-US" dirty="0" err="1">
                <a:solidFill>
                  <a:schemeClr val="accent1">
                    <a:lumMod val="75000"/>
                  </a:schemeClr>
                </a:solidFill>
              </a:rPr>
              <a:t>koilocytosis</a:t>
            </a:r>
            <a:r>
              <a:rPr lang="en-US" dirty="0"/>
              <a:t>, a </a:t>
            </a:r>
            <a:r>
              <a:rPr lang="en-US" dirty="0" err="1"/>
              <a:t>cytopathic</a:t>
            </a:r>
            <a:r>
              <a:rPr lang="en-US" dirty="0"/>
              <a:t> change characterized by </a:t>
            </a:r>
            <a:r>
              <a:rPr lang="en-US" dirty="0" err="1"/>
              <a:t>perinuclear</a:t>
            </a:r>
            <a:r>
              <a:rPr lang="en-US" dirty="0"/>
              <a:t> cytoplasmic vacuolization and wrinkled nuclear contours that</a:t>
            </a:r>
          </a:p>
          <a:p>
            <a:pPr marL="0" indent="0">
              <a:buNone/>
            </a:pPr>
            <a:r>
              <a:rPr lang="en-US" dirty="0"/>
              <a:t>is a hallmark of HPV.</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8766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219" y="2204864"/>
            <a:ext cx="40576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624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715E3F2C51640B4ECF0431D023F17" ma:contentTypeVersion="2" ma:contentTypeDescription="Create a new document." ma:contentTypeScope="" ma:versionID="8ff71a0f68f358fa63dc061683fe4d4f">
  <xsd:schema xmlns:xsd="http://www.w3.org/2001/XMLSchema" xmlns:xs="http://www.w3.org/2001/XMLSchema" xmlns:p="http://schemas.microsoft.com/office/2006/metadata/properties" xmlns:ns2="e0ad8373-bfde-47d8-b794-2f09d6972787" targetNamespace="http://schemas.microsoft.com/office/2006/metadata/properties" ma:root="true" ma:fieldsID="f0c5688218bff0f10fb04626d3881636" ns2:_="">
    <xsd:import namespace="e0ad8373-bfde-47d8-b794-2f09d69727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d8373-bfde-47d8-b794-2f09d6972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54B9CD-D27E-4901-B8A7-C9E5C6268CC5}">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5B96D377-8D1E-45DB-A6C7-43CECE874A08}">
  <ds:schemaRefs>
    <ds:schemaRef ds:uri="http://schemas.microsoft.com/sharepoint/v3/contenttype/forms"/>
  </ds:schemaRefs>
</ds:datastoreItem>
</file>

<file path=customXml/itemProps3.xml><?xml version="1.0" encoding="utf-8"?>
<ds:datastoreItem xmlns:ds="http://schemas.openxmlformats.org/officeDocument/2006/customXml" ds:itemID="{42281664-530C-41D4-99FC-E07B50280D22}">
  <ds:schemaRefs>
    <ds:schemaRef ds:uri="http://schemas.microsoft.com/office/2006/metadata/contentType"/>
    <ds:schemaRef ds:uri="http://schemas.microsoft.com/office/2006/metadata/properties/metaAttributes"/>
    <ds:schemaRef ds:uri="http://www.w3.org/2000/xmlns/"/>
    <ds:schemaRef ds:uri="http://www.w3.org/2001/XMLSchema"/>
    <ds:schemaRef ds:uri="e0ad8373-bfde-47d8-b794-2f09d6972787"/>
  </ds:schemaRefs>
</ds:datastoreItem>
</file>

<file path=docProps/app.xml><?xml version="1.0" encoding="utf-8"?>
<Properties xmlns="http://schemas.openxmlformats.org/officeDocument/2006/extended-properties" xmlns:vt="http://schemas.openxmlformats.org/officeDocument/2006/docPropsVTypes">
  <Template>Oriel</Template>
  <TotalTime>255</TotalTime>
  <Words>1760</Words>
  <Application>Microsoft Office PowerPoint</Application>
  <PresentationFormat>On-screen Show (4:3)</PresentationFormat>
  <Paragraphs>127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Female Genital System, Lecture1  Vulva and Vagina</vt:lpstr>
      <vt:lpstr>  Vulva</vt:lpstr>
      <vt:lpstr>VULVITIS</vt:lpstr>
      <vt:lpstr>NON-NEOPLASTIC EPITHELIAL DISORDERS</vt:lpstr>
      <vt:lpstr>PowerPoint Presentation</vt:lpstr>
      <vt:lpstr>2-Lichen Simplex Chronicus</vt:lpstr>
      <vt:lpstr>PowerPoint Presentation</vt:lpstr>
      <vt:lpstr>Condylomas </vt:lpstr>
      <vt:lpstr>PowerPoint Presentation</vt:lpstr>
      <vt:lpstr>PowerPoint Presentation</vt:lpstr>
      <vt:lpstr>Carcinoma of the Vulva </vt:lpstr>
      <vt:lpstr>PowerPoint Presentation</vt:lpstr>
      <vt:lpstr>PowerPoint Presentation</vt:lpstr>
      <vt:lpstr>Extramammary Paget Disease</vt:lpstr>
      <vt:lpstr>PowerPoint Presentation</vt:lpstr>
      <vt:lpstr>  Vagina</vt:lpstr>
      <vt:lpstr>PowerPoint Presentation</vt:lpstr>
      <vt:lpstr>VAGINITIS</vt:lpstr>
      <vt:lpstr>MALIGNANT NEOPLASMS</vt:lpstr>
      <vt:lpstr>Clear Cell Adenocarcinoma </vt:lpstr>
      <vt:lpstr>Sarcoma Botryoides </vt:lpstr>
      <vt:lpstr>The grape-like configuration of Botryoid Embryonal Rhabdomyosarcoma of Vagina. is characteristic.</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Sanabil Hassanat</cp:lastModifiedBy>
  <cp:revision>26</cp:revision>
  <dcterms:created xsi:type="dcterms:W3CDTF">2020-03-15T18:10:41Z</dcterms:created>
  <dcterms:modified xsi:type="dcterms:W3CDTF">2022-05-12T05:07:21Z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0x010100703715E3F2C51640B4ECF0431D023F17</vt:lpwstr>
  </property>
</Properties>
</file>