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8" r:id="rId7"/>
    <p:sldId id="269" r:id="rId8"/>
    <p:sldId id="270" r:id="rId9"/>
    <p:sldId id="261" r:id="rId10"/>
    <p:sldId id="262" r:id="rId11"/>
    <p:sldId id="263" r:id="rId12"/>
    <p:sldId id="264" r:id="rId13"/>
    <p:sldId id="265" r:id="rId14"/>
    <p:sldId id="266" r:id="rId15"/>
    <p:sldId id="26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095" autoAdjust="0"/>
  </p:normalViewPr>
  <p:slideViewPr>
    <p:cSldViewPr snapToGrid="0">
      <p:cViewPr varScale="1">
        <p:scale>
          <a:sx n="103" d="100"/>
          <a:sy n="103" d="100"/>
        </p:scale>
        <p:origin x="852"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A46051D-9231-47A3-9197-9652264AF4A2}" type="datetimeFigureOut">
              <a:rPr lang="ar-JO" smtClean="0"/>
              <a:t>02/02/1446</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3BBDC9F-167A-4B64-86A7-58F4F8BD9B11}" type="slidenum">
              <a:rPr lang="ar-JO" smtClean="0"/>
              <a:t>‹#›</a:t>
            </a:fld>
            <a:endParaRPr lang="ar-JO"/>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9909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46051D-9231-47A3-9197-9652264AF4A2}" type="datetimeFigureOut">
              <a:rPr lang="ar-JO" smtClean="0"/>
              <a:t>02/02/1446</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3BBDC9F-167A-4B64-86A7-58F4F8BD9B11}" type="slidenum">
              <a:rPr lang="ar-JO" smtClean="0"/>
              <a:t>‹#›</a:t>
            </a:fld>
            <a:endParaRPr lang="ar-JO"/>
          </a:p>
        </p:txBody>
      </p:sp>
    </p:spTree>
    <p:extLst>
      <p:ext uri="{BB962C8B-B14F-4D97-AF65-F5344CB8AC3E}">
        <p14:creationId xmlns:p14="http://schemas.microsoft.com/office/powerpoint/2010/main" val="494259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46051D-9231-47A3-9197-9652264AF4A2}" type="datetimeFigureOut">
              <a:rPr lang="ar-JO" smtClean="0"/>
              <a:t>02/02/1446</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3BBDC9F-167A-4B64-86A7-58F4F8BD9B11}" type="slidenum">
              <a:rPr lang="ar-JO" smtClean="0"/>
              <a:t>‹#›</a:t>
            </a:fld>
            <a:endParaRPr lang="ar-JO"/>
          </a:p>
        </p:txBody>
      </p:sp>
    </p:spTree>
    <p:extLst>
      <p:ext uri="{BB962C8B-B14F-4D97-AF65-F5344CB8AC3E}">
        <p14:creationId xmlns:p14="http://schemas.microsoft.com/office/powerpoint/2010/main" val="988610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46051D-9231-47A3-9197-9652264AF4A2}" type="datetimeFigureOut">
              <a:rPr lang="ar-JO" smtClean="0"/>
              <a:t>02/02/1446</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3BBDC9F-167A-4B64-86A7-58F4F8BD9B11}" type="slidenum">
              <a:rPr lang="ar-JO" smtClean="0"/>
              <a:t>‹#›</a:t>
            </a:fld>
            <a:endParaRPr lang="ar-JO"/>
          </a:p>
        </p:txBody>
      </p:sp>
    </p:spTree>
    <p:extLst>
      <p:ext uri="{BB962C8B-B14F-4D97-AF65-F5344CB8AC3E}">
        <p14:creationId xmlns:p14="http://schemas.microsoft.com/office/powerpoint/2010/main" val="2606143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46051D-9231-47A3-9197-9652264AF4A2}" type="datetimeFigureOut">
              <a:rPr lang="ar-JO" smtClean="0"/>
              <a:t>02/02/1446</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3BBDC9F-167A-4B64-86A7-58F4F8BD9B11}" type="slidenum">
              <a:rPr lang="ar-JO" smtClean="0"/>
              <a:t>‹#›</a:t>
            </a:fld>
            <a:endParaRPr lang="ar-JO"/>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867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46051D-9231-47A3-9197-9652264AF4A2}" type="datetimeFigureOut">
              <a:rPr lang="ar-JO" smtClean="0"/>
              <a:t>02/02/1446</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13BBDC9F-167A-4B64-86A7-58F4F8BD9B11}" type="slidenum">
              <a:rPr lang="ar-JO" smtClean="0"/>
              <a:t>‹#›</a:t>
            </a:fld>
            <a:endParaRPr lang="ar-JO"/>
          </a:p>
        </p:txBody>
      </p:sp>
    </p:spTree>
    <p:extLst>
      <p:ext uri="{BB962C8B-B14F-4D97-AF65-F5344CB8AC3E}">
        <p14:creationId xmlns:p14="http://schemas.microsoft.com/office/powerpoint/2010/main" val="1220010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A46051D-9231-47A3-9197-9652264AF4A2}" type="datetimeFigureOut">
              <a:rPr lang="ar-JO" smtClean="0"/>
              <a:t>02/02/1446</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13BBDC9F-167A-4B64-86A7-58F4F8BD9B11}" type="slidenum">
              <a:rPr lang="ar-JO" smtClean="0"/>
              <a:t>‹#›</a:t>
            </a:fld>
            <a:endParaRPr lang="ar-JO"/>
          </a:p>
        </p:txBody>
      </p:sp>
    </p:spTree>
    <p:extLst>
      <p:ext uri="{BB962C8B-B14F-4D97-AF65-F5344CB8AC3E}">
        <p14:creationId xmlns:p14="http://schemas.microsoft.com/office/powerpoint/2010/main" val="3225061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A46051D-9231-47A3-9197-9652264AF4A2}" type="datetimeFigureOut">
              <a:rPr lang="ar-JO" smtClean="0"/>
              <a:t>02/02/1446</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13BBDC9F-167A-4B64-86A7-58F4F8BD9B11}" type="slidenum">
              <a:rPr lang="ar-JO" smtClean="0"/>
              <a:t>‹#›</a:t>
            </a:fld>
            <a:endParaRPr lang="ar-JO"/>
          </a:p>
        </p:txBody>
      </p:sp>
    </p:spTree>
    <p:extLst>
      <p:ext uri="{BB962C8B-B14F-4D97-AF65-F5344CB8AC3E}">
        <p14:creationId xmlns:p14="http://schemas.microsoft.com/office/powerpoint/2010/main" val="4196847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A46051D-9231-47A3-9197-9652264AF4A2}" type="datetimeFigureOut">
              <a:rPr lang="ar-JO" smtClean="0"/>
              <a:t>02/02/1446</a:t>
            </a:fld>
            <a:endParaRPr lang="ar-JO"/>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ar-JO"/>
          </a:p>
        </p:txBody>
      </p:sp>
      <p:sp>
        <p:nvSpPr>
          <p:cNvPr id="9" name="Slide Number Placeholder 8"/>
          <p:cNvSpPr>
            <a:spLocks noGrp="1"/>
          </p:cNvSpPr>
          <p:nvPr>
            <p:ph type="sldNum" sz="quarter" idx="12"/>
          </p:nvPr>
        </p:nvSpPr>
        <p:spPr/>
        <p:txBody>
          <a:bodyPr/>
          <a:lstStyle/>
          <a:p>
            <a:fld id="{13BBDC9F-167A-4B64-86A7-58F4F8BD9B11}" type="slidenum">
              <a:rPr lang="ar-JO" smtClean="0"/>
              <a:t>‹#›</a:t>
            </a:fld>
            <a:endParaRPr lang="ar-JO"/>
          </a:p>
        </p:txBody>
      </p:sp>
    </p:spTree>
    <p:extLst>
      <p:ext uri="{BB962C8B-B14F-4D97-AF65-F5344CB8AC3E}">
        <p14:creationId xmlns:p14="http://schemas.microsoft.com/office/powerpoint/2010/main" val="2136934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A46051D-9231-47A3-9197-9652264AF4A2}" type="datetimeFigureOut">
              <a:rPr lang="ar-JO" smtClean="0"/>
              <a:t>02/02/1446</a:t>
            </a:fld>
            <a:endParaRPr lang="ar-JO"/>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ar-JO"/>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3BBDC9F-167A-4B64-86A7-58F4F8BD9B11}" type="slidenum">
              <a:rPr lang="ar-JO" smtClean="0"/>
              <a:t>‹#›</a:t>
            </a:fld>
            <a:endParaRPr lang="ar-JO"/>
          </a:p>
        </p:txBody>
      </p:sp>
    </p:spTree>
    <p:extLst>
      <p:ext uri="{BB962C8B-B14F-4D97-AF65-F5344CB8AC3E}">
        <p14:creationId xmlns:p14="http://schemas.microsoft.com/office/powerpoint/2010/main" val="3145440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46051D-9231-47A3-9197-9652264AF4A2}" type="datetimeFigureOut">
              <a:rPr lang="ar-JO" smtClean="0"/>
              <a:t>02/02/1446</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13BBDC9F-167A-4B64-86A7-58F4F8BD9B11}" type="slidenum">
              <a:rPr lang="ar-JO" smtClean="0"/>
              <a:t>‹#›</a:t>
            </a:fld>
            <a:endParaRPr lang="ar-JO"/>
          </a:p>
        </p:txBody>
      </p:sp>
    </p:spTree>
    <p:extLst>
      <p:ext uri="{BB962C8B-B14F-4D97-AF65-F5344CB8AC3E}">
        <p14:creationId xmlns:p14="http://schemas.microsoft.com/office/powerpoint/2010/main" val="233616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A46051D-9231-47A3-9197-9652264AF4A2}" type="datetimeFigureOut">
              <a:rPr lang="ar-JO" smtClean="0"/>
              <a:t>02/02/1446</a:t>
            </a:fld>
            <a:endParaRPr lang="ar-JO"/>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ar-JO"/>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3BBDC9F-167A-4B64-86A7-58F4F8BD9B11}" type="slidenum">
              <a:rPr lang="ar-JO" smtClean="0"/>
              <a:t>‹#›</a:t>
            </a:fld>
            <a:endParaRPr lang="ar-JO"/>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964347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1"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r" defTabSz="914400" rtl="1"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r" defTabSz="914400" rtl="1"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C0D1E-CCB0-4BD0-8230-F1D9171A7987}"/>
              </a:ext>
            </a:extLst>
          </p:cNvPr>
          <p:cNvSpPr>
            <a:spLocks noGrp="1"/>
          </p:cNvSpPr>
          <p:nvPr>
            <p:ph type="ctrTitle"/>
          </p:nvPr>
        </p:nvSpPr>
        <p:spPr/>
        <p:txBody>
          <a:bodyPr>
            <a:normAutofit fontScale="90000"/>
          </a:bodyPr>
          <a:lstStyle/>
          <a:p>
            <a:r>
              <a:rPr lang="en-US" b="1" i="1" dirty="0"/>
              <a:t>helpful tips for recording a high-quality medical history.</a:t>
            </a:r>
            <a:br>
              <a:rPr lang="ar-JO" dirty="0"/>
            </a:br>
            <a:endParaRPr lang="ar-JO" dirty="0"/>
          </a:p>
        </p:txBody>
      </p:sp>
      <p:sp>
        <p:nvSpPr>
          <p:cNvPr id="3" name="Subtitle 2">
            <a:extLst>
              <a:ext uri="{FF2B5EF4-FFF2-40B4-BE49-F238E27FC236}">
                <a16:creationId xmlns:a16="http://schemas.microsoft.com/office/drawing/2014/main" id="{BBFE72BC-E866-4785-AB01-E3827F89E5F8}"/>
              </a:ext>
            </a:extLst>
          </p:cNvPr>
          <p:cNvSpPr>
            <a:spLocks noGrp="1"/>
          </p:cNvSpPr>
          <p:nvPr>
            <p:ph type="subTitle" idx="1"/>
          </p:nvPr>
        </p:nvSpPr>
        <p:spPr/>
        <p:txBody>
          <a:bodyPr/>
          <a:lstStyle/>
          <a:p>
            <a:endParaRPr lang="ar-JO"/>
          </a:p>
        </p:txBody>
      </p:sp>
    </p:spTree>
    <p:extLst>
      <p:ext uri="{BB962C8B-B14F-4D97-AF65-F5344CB8AC3E}">
        <p14:creationId xmlns:p14="http://schemas.microsoft.com/office/powerpoint/2010/main" val="1923788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A7995-078E-47FD-81B8-873A7CA1ABAC}"/>
              </a:ext>
            </a:extLst>
          </p:cNvPr>
          <p:cNvSpPr>
            <a:spLocks noGrp="1"/>
          </p:cNvSpPr>
          <p:nvPr>
            <p:ph type="title"/>
          </p:nvPr>
        </p:nvSpPr>
        <p:spPr/>
        <p:txBody>
          <a:bodyPr>
            <a:normAutofit fontScale="90000"/>
          </a:bodyPr>
          <a:lstStyle/>
          <a:p>
            <a:r>
              <a:rPr lang="en-US" b="1" dirty="0"/>
              <a:t>Sensitivity to Individual Patient Culture and Identity</a:t>
            </a:r>
            <a:br>
              <a:rPr lang="en-US" b="1" dirty="0"/>
            </a:br>
            <a:endParaRPr lang="ar-JO" dirty="0"/>
          </a:p>
        </p:txBody>
      </p:sp>
      <p:sp>
        <p:nvSpPr>
          <p:cNvPr id="3" name="Content Placeholder 2">
            <a:extLst>
              <a:ext uri="{FF2B5EF4-FFF2-40B4-BE49-F238E27FC236}">
                <a16:creationId xmlns:a16="http://schemas.microsoft.com/office/drawing/2014/main" id="{E61D243C-1A07-4295-A697-98C093137693}"/>
              </a:ext>
            </a:extLst>
          </p:cNvPr>
          <p:cNvSpPr>
            <a:spLocks noGrp="1"/>
          </p:cNvSpPr>
          <p:nvPr>
            <p:ph idx="1"/>
          </p:nvPr>
        </p:nvSpPr>
        <p:spPr/>
        <p:txBody>
          <a:bodyPr/>
          <a:lstStyle/>
          <a:p>
            <a:r>
              <a:rPr lang="en-US" dirty="0"/>
              <a:t>Respect your patient's values and beliefs. Keep in mind that interactions that are acceptable for one person aren’t necessarily going to work for another.</a:t>
            </a:r>
            <a:endParaRPr lang="ar-JO" dirty="0"/>
          </a:p>
        </p:txBody>
      </p:sp>
    </p:spTree>
    <p:extLst>
      <p:ext uri="{BB962C8B-B14F-4D97-AF65-F5344CB8AC3E}">
        <p14:creationId xmlns:p14="http://schemas.microsoft.com/office/powerpoint/2010/main" val="2596730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73423-BCB5-4D85-A045-32F75C7F6A82}"/>
              </a:ext>
            </a:extLst>
          </p:cNvPr>
          <p:cNvSpPr>
            <a:spLocks noGrp="1"/>
          </p:cNvSpPr>
          <p:nvPr>
            <p:ph type="title"/>
          </p:nvPr>
        </p:nvSpPr>
        <p:spPr/>
        <p:txBody>
          <a:bodyPr/>
          <a:lstStyle/>
          <a:p>
            <a:r>
              <a:rPr lang="en-US" b="1" dirty="0"/>
              <a:t>Addressing Health education</a:t>
            </a:r>
            <a:br>
              <a:rPr lang="en-US" b="1" dirty="0"/>
            </a:br>
            <a:endParaRPr lang="ar-JO" dirty="0"/>
          </a:p>
        </p:txBody>
      </p:sp>
      <p:sp>
        <p:nvSpPr>
          <p:cNvPr id="3" name="Content Placeholder 2">
            <a:extLst>
              <a:ext uri="{FF2B5EF4-FFF2-40B4-BE49-F238E27FC236}">
                <a16:creationId xmlns:a16="http://schemas.microsoft.com/office/drawing/2014/main" id="{0882A6E8-ACCC-4A75-A344-535B07D528BA}"/>
              </a:ext>
            </a:extLst>
          </p:cNvPr>
          <p:cNvSpPr>
            <a:spLocks noGrp="1"/>
          </p:cNvSpPr>
          <p:nvPr>
            <p:ph idx="1"/>
          </p:nvPr>
        </p:nvSpPr>
        <p:spPr/>
        <p:txBody>
          <a:bodyPr/>
          <a:lstStyle/>
          <a:p>
            <a:r>
              <a:rPr lang="en-US" dirty="0"/>
              <a:t>Make sure your word choices are appropriate for both the age and cognitive ability of each individual. </a:t>
            </a:r>
            <a:endParaRPr lang="ar-JO" dirty="0"/>
          </a:p>
        </p:txBody>
      </p:sp>
    </p:spTree>
    <p:extLst>
      <p:ext uri="{BB962C8B-B14F-4D97-AF65-F5344CB8AC3E}">
        <p14:creationId xmlns:p14="http://schemas.microsoft.com/office/powerpoint/2010/main" val="4132043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16983-FB32-4086-A9C5-705A067E889F}"/>
              </a:ext>
            </a:extLst>
          </p:cNvPr>
          <p:cNvSpPr>
            <a:spLocks noGrp="1"/>
          </p:cNvSpPr>
          <p:nvPr>
            <p:ph type="title"/>
          </p:nvPr>
        </p:nvSpPr>
        <p:spPr/>
        <p:txBody>
          <a:bodyPr/>
          <a:lstStyle/>
          <a:p>
            <a:r>
              <a:rPr lang="en-US" b="1" dirty="0"/>
              <a:t>Pay Attention to Non-Verbal Cues</a:t>
            </a:r>
            <a:br>
              <a:rPr lang="en-US" b="1" dirty="0"/>
            </a:br>
            <a:endParaRPr lang="ar-JO" dirty="0"/>
          </a:p>
        </p:txBody>
      </p:sp>
      <p:sp>
        <p:nvSpPr>
          <p:cNvPr id="3" name="Content Placeholder 2">
            <a:extLst>
              <a:ext uri="{FF2B5EF4-FFF2-40B4-BE49-F238E27FC236}">
                <a16:creationId xmlns:a16="http://schemas.microsoft.com/office/drawing/2014/main" id="{C9E40126-EC93-4751-8FBF-670CD9846D7E}"/>
              </a:ext>
            </a:extLst>
          </p:cNvPr>
          <p:cNvSpPr>
            <a:spLocks noGrp="1"/>
          </p:cNvSpPr>
          <p:nvPr>
            <p:ph idx="1"/>
          </p:nvPr>
        </p:nvSpPr>
        <p:spPr/>
        <p:txBody>
          <a:bodyPr/>
          <a:lstStyle/>
          <a:p>
            <a:r>
              <a:rPr lang="en-US" dirty="0"/>
              <a:t>HAVE EMPATHY </a:t>
            </a:r>
          </a:p>
          <a:p>
            <a:r>
              <a:rPr lang="en-US" dirty="0"/>
              <a:t>Look for non-verbal cues (e.g., restlessness or eye contact avoidance); they often provide valuable insights into what is going on in their lives. </a:t>
            </a:r>
            <a:endParaRPr lang="ar-JO" dirty="0"/>
          </a:p>
        </p:txBody>
      </p:sp>
    </p:spTree>
    <p:extLst>
      <p:ext uri="{BB962C8B-B14F-4D97-AF65-F5344CB8AC3E}">
        <p14:creationId xmlns:p14="http://schemas.microsoft.com/office/powerpoint/2010/main" val="1894858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977E1-DB65-4CA3-93C4-468CC7725509}"/>
              </a:ext>
            </a:extLst>
          </p:cNvPr>
          <p:cNvSpPr>
            <a:spLocks noGrp="1"/>
          </p:cNvSpPr>
          <p:nvPr>
            <p:ph type="title"/>
          </p:nvPr>
        </p:nvSpPr>
        <p:spPr>
          <a:xfrm>
            <a:off x="796872" y="928230"/>
            <a:ext cx="10515600" cy="1325563"/>
          </a:xfrm>
        </p:spPr>
        <p:txBody>
          <a:bodyPr>
            <a:normAutofit fontScale="90000"/>
          </a:bodyPr>
          <a:lstStyle/>
          <a:p>
            <a:r>
              <a:rPr lang="en-US" b="1" dirty="0"/>
              <a:t>Recognizing Red Flags and Critical Symptoms</a:t>
            </a:r>
            <a:br>
              <a:rPr lang="en-US" b="1" dirty="0"/>
            </a:br>
            <a:endParaRPr lang="ar-JO" dirty="0"/>
          </a:p>
        </p:txBody>
      </p:sp>
      <p:sp>
        <p:nvSpPr>
          <p:cNvPr id="3" name="Content Placeholder 2">
            <a:extLst>
              <a:ext uri="{FF2B5EF4-FFF2-40B4-BE49-F238E27FC236}">
                <a16:creationId xmlns:a16="http://schemas.microsoft.com/office/drawing/2014/main" id="{5243763D-6E6B-4B6C-89C5-D544D69D8ED1}"/>
              </a:ext>
            </a:extLst>
          </p:cNvPr>
          <p:cNvSpPr>
            <a:spLocks noGrp="1"/>
          </p:cNvSpPr>
          <p:nvPr>
            <p:ph idx="1"/>
          </p:nvPr>
        </p:nvSpPr>
        <p:spPr>
          <a:xfrm>
            <a:off x="796872" y="2326770"/>
            <a:ext cx="10515600" cy="2948149"/>
          </a:xfrm>
        </p:spPr>
        <p:txBody>
          <a:bodyPr/>
          <a:lstStyle/>
          <a:p>
            <a:r>
              <a:rPr lang="en-US" dirty="0"/>
              <a:t>Common is common, common is important.</a:t>
            </a:r>
          </a:p>
          <a:p>
            <a:r>
              <a:rPr lang="en-US" dirty="0"/>
              <a:t>You should assume every case is life threatening so if there is chest pain you 1</a:t>
            </a:r>
            <a:r>
              <a:rPr lang="en-US" baseline="30000" dirty="0"/>
              <a:t>st</a:t>
            </a:r>
            <a:r>
              <a:rPr lang="en-US" dirty="0"/>
              <a:t> exclude M.I. if for example abdominal pain you should exclude peritonitis.</a:t>
            </a:r>
          </a:p>
          <a:p>
            <a:endParaRPr lang="ar-JO" dirty="0"/>
          </a:p>
        </p:txBody>
      </p:sp>
    </p:spTree>
    <p:extLst>
      <p:ext uri="{BB962C8B-B14F-4D97-AF65-F5344CB8AC3E}">
        <p14:creationId xmlns:p14="http://schemas.microsoft.com/office/powerpoint/2010/main" val="2395987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5FBD5-D22D-4E2C-8441-C09C76E8501B}"/>
              </a:ext>
            </a:extLst>
          </p:cNvPr>
          <p:cNvSpPr>
            <a:spLocks noGrp="1"/>
          </p:cNvSpPr>
          <p:nvPr>
            <p:ph type="title"/>
          </p:nvPr>
        </p:nvSpPr>
        <p:spPr/>
        <p:txBody>
          <a:bodyPr/>
          <a:lstStyle/>
          <a:p>
            <a:r>
              <a:rPr lang="en-US" b="1" dirty="0"/>
              <a:t>Documentation and Record-Keeping</a:t>
            </a:r>
            <a:br>
              <a:rPr lang="en-US" b="1" dirty="0"/>
            </a:br>
            <a:endParaRPr lang="ar-JO" dirty="0"/>
          </a:p>
        </p:txBody>
      </p:sp>
      <p:sp>
        <p:nvSpPr>
          <p:cNvPr id="3" name="Content Placeholder 2">
            <a:extLst>
              <a:ext uri="{FF2B5EF4-FFF2-40B4-BE49-F238E27FC236}">
                <a16:creationId xmlns:a16="http://schemas.microsoft.com/office/drawing/2014/main" id="{9B949CD9-BDAD-471C-A02D-79D7420E23FF}"/>
              </a:ext>
            </a:extLst>
          </p:cNvPr>
          <p:cNvSpPr>
            <a:spLocks noGrp="1"/>
          </p:cNvSpPr>
          <p:nvPr>
            <p:ph idx="1"/>
          </p:nvPr>
        </p:nvSpPr>
        <p:spPr/>
        <p:txBody>
          <a:bodyPr/>
          <a:lstStyle/>
          <a:p>
            <a:r>
              <a:rPr lang="en-US" dirty="0"/>
              <a:t>One popular technique is known as SOAP</a:t>
            </a:r>
            <a:endParaRPr lang="ar-JO" dirty="0"/>
          </a:p>
        </p:txBody>
      </p:sp>
    </p:spTree>
    <p:extLst>
      <p:ext uri="{BB962C8B-B14F-4D97-AF65-F5344CB8AC3E}">
        <p14:creationId xmlns:p14="http://schemas.microsoft.com/office/powerpoint/2010/main" val="2511166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4E82A-622E-49F2-A463-8675DA9CFA50}"/>
              </a:ext>
            </a:extLst>
          </p:cNvPr>
          <p:cNvSpPr>
            <a:spLocks noGrp="1"/>
          </p:cNvSpPr>
          <p:nvPr>
            <p:ph type="title"/>
          </p:nvPr>
        </p:nvSpPr>
        <p:spPr/>
        <p:txBody>
          <a:bodyPr/>
          <a:lstStyle/>
          <a:p>
            <a:r>
              <a:rPr lang="en-US" b="1" dirty="0"/>
              <a:t>Involve Patients in the Process</a:t>
            </a:r>
            <a:br>
              <a:rPr lang="en-US" b="1" dirty="0"/>
            </a:br>
            <a:endParaRPr lang="ar-JO" dirty="0"/>
          </a:p>
        </p:txBody>
      </p:sp>
      <p:sp>
        <p:nvSpPr>
          <p:cNvPr id="3" name="Content Placeholder 2">
            <a:extLst>
              <a:ext uri="{FF2B5EF4-FFF2-40B4-BE49-F238E27FC236}">
                <a16:creationId xmlns:a16="http://schemas.microsoft.com/office/drawing/2014/main" id="{C0BCB3C9-FE13-4A86-A15F-CE7C9B617AB1}"/>
              </a:ext>
            </a:extLst>
          </p:cNvPr>
          <p:cNvSpPr>
            <a:spLocks noGrp="1"/>
          </p:cNvSpPr>
          <p:nvPr>
            <p:ph idx="1"/>
          </p:nvPr>
        </p:nvSpPr>
        <p:spPr/>
        <p:txBody>
          <a:bodyPr/>
          <a:lstStyle/>
          <a:p>
            <a:r>
              <a:rPr lang="en-US" dirty="0"/>
              <a:t>ICE</a:t>
            </a:r>
          </a:p>
          <a:p>
            <a:r>
              <a:rPr lang="en-US" dirty="0"/>
              <a:t>Remember to discuss any decisions with them and ensure they’re part of the decision-making process.</a:t>
            </a:r>
            <a:endParaRPr lang="ar-JO" dirty="0"/>
          </a:p>
        </p:txBody>
      </p:sp>
    </p:spTree>
    <p:extLst>
      <p:ext uri="{BB962C8B-B14F-4D97-AF65-F5344CB8AC3E}">
        <p14:creationId xmlns:p14="http://schemas.microsoft.com/office/powerpoint/2010/main" val="2918479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5A1881-F8D3-4115-A01E-4C841B7DDA23}"/>
              </a:ext>
            </a:extLst>
          </p:cNvPr>
          <p:cNvSpPr>
            <a:spLocks noGrp="1"/>
          </p:cNvSpPr>
          <p:nvPr>
            <p:ph idx="1"/>
          </p:nvPr>
        </p:nvSpPr>
        <p:spPr>
          <a:xfrm>
            <a:off x="802037" y="697424"/>
            <a:ext cx="10515600" cy="5644854"/>
          </a:xfrm>
        </p:spPr>
        <p:txBody>
          <a:bodyPr>
            <a:normAutofit/>
          </a:bodyPr>
          <a:lstStyle/>
          <a:p>
            <a:pPr algn="ctr"/>
            <a:r>
              <a:rPr lang="en-US" b="1" i="1" dirty="0"/>
              <a:t>A comprehensive medical history is vital for an accurate diagnosis, developing personalized treatment plans, and establishing a good rapport with your patients. </a:t>
            </a:r>
            <a:br>
              <a:rPr lang="en-US" dirty="0"/>
            </a:br>
            <a:endParaRPr lang="en-US" dirty="0"/>
          </a:p>
          <a:p>
            <a:r>
              <a:rPr lang="en-US" dirty="0"/>
              <a:t>Being able to take a good patient history is one of the most valuable skills in medicine. It establishes the groundwork when determining what tests or procedures might be necessary and is often instrumental in the final diagnosis. The process of taking a </a:t>
            </a:r>
            <a:r>
              <a:rPr lang="en-US" dirty="0" err="1"/>
              <a:t>mecial</a:t>
            </a:r>
            <a:r>
              <a:rPr lang="en-US" dirty="0"/>
              <a:t> history also reiterates to the patient that they matter and that what they have to say is valuable. Taking the time to perfect this skill is well worth the effort, and not only informs a patient's care but helps to develop trust and connection between physician and patient.</a:t>
            </a:r>
            <a:endParaRPr lang="ar-JO" dirty="0"/>
          </a:p>
        </p:txBody>
      </p:sp>
    </p:spTree>
    <p:extLst>
      <p:ext uri="{BB962C8B-B14F-4D97-AF65-F5344CB8AC3E}">
        <p14:creationId xmlns:p14="http://schemas.microsoft.com/office/powerpoint/2010/main" val="428025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97CE7-6C05-4945-A958-DF38F7A2B956}"/>
              </a:ext>
            </a:extLst>
          </p:cNvPr>
          <p:cNvSpPr>
            <a:spLocks noGrp="1"/>
          </p:cNvSpPr>
          <p:nvPr>
            <p:ph type="title"/>
          </p:nvPr>
        </p:nvSpPr>
        <p:spPr/>
        <p:txBody>
          <a:bodyPr/>
          <a:lstStyle/>
          <a:p>
            <a:r>
              <a:rPr lang="en-US" b="1" dirty="0"/>
              <a:t>Preparation and Environment</a:t>
            </a:r>
            <a:br>
              <a:rPr lang="en-US" b="1" dirty="0"/>
            </a:br>
            <a:endParaRPr lang="ar-JO" dirty="0"/>
          </a:p>
        </p:txBody>
      </p:sp>
      <p:sp>
        <p:nvSpPr>
          <p:cNvPr id="3" name="Content Placeholder 2">
            <a:extLst>
              <a:ext uri="{FF2B5EF4-FFF2-40B4-BE49-F238E27FC236}">
                <a16:creationId xmlns:a16="http://schemas.microsoft.com/office/drawing/2014/main" id="{108A22D0-2A96-491A-9CB7-57AED836E66E}"/>
              </a:ext>
            </a:extLst>
          </p:cNvPr>
          <p:cNvSpPr>
            <a:spLocks noGrp="1"/>
          </p:cNvSpPr>
          <p:nvPr>
            <p:ph idx="1"/>
          </p:nvPr>
        </p:nvSpPr>
        <p:spPr/>
        <p:txBody>
          <a:bodyPr/>
          <a:lstStyle/>
          <a:p>
            <a:r>
              <a:rPr lang="en-US" dirty="0"/>
              <a:t>Full attention </a:t>
            </a:r>
          </a:p>
          <a:p>
            <a:r>
              <a:rPr lang="en-US" dirty="0"/>
              <a:t>make them comfortable </a:t>
            </a:r>
          </a:p>
          <a:p>
            <a:r>
              <a:rPr lang="en-US" dirty="0"/>
              <a:t>Set near but also stay formal</a:t>
            </a:r>
          </a:p>
        </p:txBody>
      </p:sp>
    </p:spTree>
    <p:extLst>
      <p:ext uri="{BB962C8B-B14F-4D97-AF65-F5344CB8AC3E}">
        <p14:creationId xmlns:p14="http://schemas.microsoft.com/office/powerpoint/2010/main" val="3122971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5047F-074B-4764-91A4-B59EF0A3209B}"/>
              </a:ext>
            </a:extLst>
          </p:cNvPr>
          <p:cNvSpPr>
            <a:spLocks noGrp="1"/>
          </p:cNvSpPr>
          <p:nvPr>
            <p:ph type="title"/>
          </p:nvPr>
        </p:nvSpPr>
        <p:spPr/>
        <p:txBody>
          <a:bodyPr/>
          <a:lstStyle/>
          <a:p>
            <a:r>
              <a:rPr lang="en-US" b="1" dirty="0"/>
              <a:t>Establish Effective Communication</a:t>
            </a:r>
            <a:br>
              <a:rPr lang="en-US" b="1" dirty="0"/>
            </a:br>
            <a:endParaRPr lang="ar-JO" dirty="0"/>
          </a:p>
        </p:txBody>
      </p:sp>
      <p:sp>
        <p:nvSpPr>
          <p:cNvPr id="3" name="Content Placeholder 2">
            <a:extLst>
              <a:ext uri="{FF2B5EF4-FFF2-40B4-BE49-F238E27FC236}">
                <a16:creationId xmlns:a16="http://schemas.microsoft.com/office/drawing/2014/main" id="{D218AAC6-CF6D-438B-B313-4E3F06927691}"/>
              </a:ext>
            </a:extLst>
          </p:cNvPr>
          <p:cNvSpPr>
            <a:spLocks noGrp="1"/>
          </p:cNvSpPr>
          <p:nvPr>
            <p:ph idx="1"/>
          </p:nvPr>
        </p:nvSpPr>
        <p:spPr/>
        <p:txBody>
          <a:bodyPr/>
          <a:lstStyle/>
          <a:p>
            <a:r>
              <a:rPr lang="en-US" dirty="0"/>
              <a:t>take your time with patient after introducing yourself </a:t>
            </a:r>
          </a:p>
          <a:p>
            <a:r>
              <a:rPr lang="en-US" dirty="0"/>
              <a:t>Take permission and be clear</a:t>
            </a:r>
          </a:p>
          <a:p>
            <a:r>
              <a:rPr lang="en-US" dirty="0"/>
              <a:t>Reassurance and smile</a:t>
            </a:r>
          </a:p>
          <a:p>
            <a:r>
              <a:rPr lang="en-US" dirty="0"/>
              <a:t>Summarize with the patient and make him involved</a:t>
            </a:r>
          </a:p>
          <a:p>
            <a:r>
              <a:rPr lang="en-US" dirty="0"/>
              <a:t>ICE ( ideas, concerns, expectations)</a:t>
            </a:r>
            <a:endParaRPr lang="ar-JO" dirty="0"/>
          </a:p>
          <a:p>
            <a:endParaRPr lang="ar-JO" dirty="0"/>
          </a:p>
        </p:txBody>
      </p:sp>
    </p:spTree>
    <p:extLst>
      <p:ext uri="{BB962C8B-B14F-4D97-AF65-F5344CB8AC3E}">
        <p14:creationId xmlns:p14="http://schemas.microsoft.com/office/powerpoint/2010/main" val="1013001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89F6B-1FAE-4392-B4A9-98846B016A74}"/>
              </a:ext>
            </a:extLst>
          </p:cNvPr>
          <p:cNvSpPr>
            <a:spLocks noGrp="1"/>
          </p:cNvSpPr>
          <p:nvPr>
            <p:ph type="title"/>
          </p:nvPr>
        </p:nvSpPr>
        <p:spPr/>
        <p:txBody>
          <a:bodyPr>
            <a:normAutofit/>
          </a:bodyPr>
          <a:lstStyle/>
          <a:p>
            <a:r>
              <a:rPr lang="en-US" b="1" dirty="0"/>
              <a:t>Components of a Good Medical History</a:t>
            </a:r>
            <a:br>
              <a:rPr lang="en-US" b="1" dirty="0"/>
            </a:br>
            <a:endParaRPr lang="ar-JO" dirty="0"/>
          </a:p>
        </p:txBody>
      </p:sp>
      <p:sp>
        <p:nvSpPr>
          <p:cNvPr id="3" name="Content Placeholder 2">
            <a:extLst>
              <a:ext uri="{FF2B5EF4-FFF2-40B4-BE49-F238E27FC236}">
                <a16:creationId xmlns:a16="http://schemas.microsoft.com/office/drawing/2014/main" id="{6D3037D3-3A26-469A-BB2C-F87EF888F9F9}"/>
              </a:ext>
            </a:extLst>
          </p:cNvPr>
          <p:cNvSpPr>
            <a:spLocks noGrp="1"/>
          </p:cNvSpPr>
          <p:nvPr>
            <p:ph idx="1"/>
          </p:nvPr>
        </p:nvSpPr>
        <p:spPr/>
        <p:txBody>
          <a:bodyPr>
            <a:normAutofit fontScale="92500" lnSpcReduction="10000"/>
          </a:bodyPr>
          <a:lstStyle/>
          <a:p>
            <a:r>
              <a:rPr lang="en-US" dirty="0"/>
              <a:t>Patient profile</a:t>
            </a:r>
          </a:p>
          <a:p>
            <a:r>
              <a:rPr lang="en-US" dirty="0"/>
              <a:t>Chief Complaint and Presenting Symptoms, its duration</a:t>
            </a:r>
          </a:p>
          <a:p>
            <a:r>
              <a:rPr lang="en-US" dirty="0"/>
              <a:t>History of present complaint </a:t>
            </a:r>
          </a:p>
          <a:p>
            <a:r>
              <a:rPr lang="en-US" dirty="0"/>
              <a:t>Review of systems (ROS)</a:t>
            </a:r>
          </a:p>
          <a:p>
            <a:r>
              <a:rPr lang="en-US" dirty="0"/>
              <a:t>Past Medical History (PMH) </a:t>
            </a:r>
          </a:p>
          <a:p>
            <a:r>
              <a:rPr lang="en-US" dirty="0"/>
              <a:t>Medications and Allergies </a:t>
            </a:r>
          </a:p>
          <a:p>
            <a:r>
              <a:rPr lang="en-US" dirty="0"/>
              <a:t>Family History (FH) </a:t>
            </a:r>
          </a:p>
          <a:p>
            <a:r>
              <a:rPr lang="en-US" dirty="0"/>
              <a:t>Social History (SH)</a:t>
            </a:r>
          </a:p>
          <a:p>
            <a:r>
              <a:rPr lang="en-US" dirty="0"/>
              <a:t>Occupational history </a:t>
            </a:r>
            <a:endParaRPr lang="ar-JO" dirty="0"/>
          </a:p>
          <a:p>
            <a:r>
              <a:rPr lang="en-US" dirty="0"/>
              <a:t>Lifestyle Factors </a:t>
            </a:r>
          </a:p>
        </p:txBody>
      </p:sp>
    </p:spTree>
    <p:extLst>
      <p:ext uri="{BB962C8B-B14F-4D97-AF65-F5344CB8AC3E}">
        <p14:creationId xmlns:p14="http://schemas.microsoft.com/office/powerpoint/2010/main" val="1119097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16B72-DADD-4B13-90AE-80BDFEDCF25B}"/>
              </a:ext>
            </a:extLst>
          </p:cNvPr>
          <p:cNvSpPr>
            <a:spLocks noGrp="1"/>
          </p:cNvSpPr>
          <p:nvPr>
            <p:ph type="title"/>
          </p:nvPr>
        </p:nvSpPr>
        <p:spPr/>
        <p:txBody>
          <a:bodyPr/>
          <a:lstStyle/>
          <a:p>
            <a:r>
              <a:rPr lang="en-US" dirty="0"/>
              <a:t>Patient profile</a:t>
            </a:r>
            <a:endParaRPr lang="ar-JO" dirty="0"/>
          </a:p>
        </p:txBody>
      </p:sp>
      <p:sp>
        <p:nvSpPr>
          <p:cNvPr id="3" name="Content Placeholder 2">
            <a:extLst>
              <a:ext uri="{FF2B5EF4-FFF2-40B4-BE49-F238E27FC236}">
                <a16:creationId xmlns:a16="http://schemas.microsoft.com/office/drawing/2014/main" id="{747496BD-2224-4660-B43A-D3CDA9CC33B9}"/>
              </a:ext>
            </a:extLst>
          </p:cNvPr>
          <p:cNvSpPr>
            <a:spLocks noGrp="1"/>
          </p:cNvSpPr>
          <p:nvPr>
            <p:ph idx="1"/>
          </p:nvPr>
        </p:nvSpPr>
        <p:spPr/>
        <p:txBody>
          <a:bodyPr>
            <a:normAutofit/>
          </a:bodyPr>
          <a:lstStyle/>
          <a:p>
            <a:r>
              <a:rPr lang="en-US" dirty="0"/>
              <a:t>Patient name ( 1</a:t>
            </a:r>
            <a:r>
              <a:rPr lang="en-US" baseline="30000" dirty="0"/>
              <a:t>st</a:t>
            </a:r>
            <a:r>
              <a:rPr lang="en-US" dirty="0"/>
              <a:t> name, Middle name, last name )</a:t>
            </a:r>
          </a:p>
          <a:p>
            <a:r>
              <a:rPr lang="en-US" dirty="0"/>
              <a:t>Date of birth (age)</a:t>
            </a:r>
          </a:p>
          <a:p>
            <a:r>
              <a:rPr lang="en-US" dirty="0"/>
              <a:t>Sex </a:t>
            </a:r>
          </a:p>
          <a:p>
            <a:r>
              <a:rPr lang="en-US" dirty="0"/>
              <a:t>Marital status </a:t>
            </a:r>
          </a:p>
          <a:p>
            <a:r>
              <a:rPr lang="en-US" dirty="0"/>
              <a:t>Route of admission and date </a:t>
            </a:r>
          </a:p>
          <a:p>
            <a:r>
              <a:rPr lang="en-US" dirty="0"/>
              <a:t>Place where the patient live</a:t>
            </a:r>
          </a:p>
          <a:p>
            <a:r>
              <a:rPr lang="en-US" dirty="0"/>
              <a:t>Occupation </a:t>
            </a:r>
          </a:p>
          <a:p>
            <a:r>
              <a:rPr lang="en-US" dirty="0"/>
              <a:t>From which person the history has been taken. </a:t>
            </a:r>
          </a:p>
          <a:p>
            <a:endParaRPr lang="en-US" dirty="0"/>
          </a:p>
          <a:p>
            <a:endParaRPr lang="ar-JO" dirty="0"/>
          </a:p>
        </p:txBody>
      </p:sp>
    </p:spTree>
    <p:extLst>
      <p:ext uri="{BB962C8B-B14F-4D97-AF65-F5344CB8AC3E}">
        <p14:creationId xmlns:p14="http://schemas.microsoft.com/office/powerpoint/2010/main" val="2358925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2FD99-0AF0-4629-BDE0-0A8B4E78BF02}"/>
              </a:ext>
            </a:extLst>
          </p:cNvPr>
          <p:cNvSpPr>
            <a:spLocks noGrp="1"/>
          </p:cNvSpPr>
          <p:nvPr>
            <p:ph type="title"/>
          </p:nvPr>
        </p:nvSpPr>
        <p:spPr/>
        <p:txBody>
          <a:bodyPr/>
          <a:lstStyle/>
          <a:p>
            <a:r>
              <a:rPr lang="en-US" dirty="0"/>
              <a:t>The history of the presenting illness </a:t>
            </a:r>
            <a:endParaRPr lang="ar-JO" dirty="0"/>
          </a:p>
        </p:txBody>
      </p:sp>
      <p:sp>
        <p:nvSpPr>
          <p:cNvPr id="3" name="Content Placeholder 2">
            <a:extLst>
              <a:ext uri="{FF2B5EF4-FFF2-40B4-BE49-F238E27FC236}">
                <a16:creationId xmlns:a16="http://schemas.microsoft.com/office/drawing/2014/main" id="{3CCFD1FA-5BFD-40BC-BACB-9FA5522856E8}"/>
              </a:ext>
            </a:extLst>
          </p:cNvPr>
          <p:cNvSpPr>
            <a:spLocks noGrp="1"/>
          </p:cNvSpPr>
          <p:nvPr>
            <p:ph idx="1"/>
          </p:nvPr>
        </p:nvSpPr>
        <p:spPr/>
        <p:txBody>
          <a:bodyPr/>
          <a:lstStyle/>
          <a:p>
            <a:r>
              <a:rPr lang="en-US" dirty="0"/>
              <a:t>Rule number 1 : this is not story you would like to describe, you are trying to reach a differential diagnosis. </a:t>
            </a:r>
          </a:p>
          <a:p>
            <a:r>
              <a:rPr lang="en-US" dirty="0"/>
              <a:t>Rule number 2 in which system the patient complain?</a:t>
            </a:r>
          </a:p>
          <a:p>
            <a:r>
              <a:rPr lang="en-US" dirty="0"/>
              <a:t>Rule number 3 which symptoms of the system is positive and which is negative?</a:t>
            </a:r>
          </a:p>
          <a:p>
            <a:r>
              <a:rPr lang="en-US" dirty="0"/>
              <a:t>Rule number 4 if there is a pain complaint, do you follow the SOCRATES structure?</a:t>
            </a:r>
          </a:p>
          <a:p>
            <a:endParaRPr lang="ar-JO" dirty="0"/>
          </a:p>
        </p:txBody>
      </p:sp>
    </p:spTree>
    <p:extLst>
      <p:ext uri="{BB962C8B-B14F-4D97-AF65-F5344CB8AC3E}">
        <p14:creationId xmlns:p14="http://schemas.microsoft.com/office/powerpoint/2010/main" val="1003116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5CD96-763B-4299-BEFA-C33253934845}"/>
              </a:ext>
            </a:extLst>
          </p:cNvPr>
          <p:cNvSpPr>
            <a:spLocks noGrp="1"/>
          </p:cNvSpPr>
          <p:nvPr>
            <p:ph type="title"/>
          </p:nvPr>
        </p:nvSpPr>
        <p:spPr/>
        <p:txBody>
          <a:bodyPr/>
          <a:lstStyle/>
          <a:p>
            <a:r>
              <a:rPr lang="en-US" dirty="0"/>
              <a:t>Structure of the history of the presenting illness</a:t>
            </a:r>
            <a:endParaRPr lang="ar-JO" dirty="0"/>
          </a:p>
        </p:txBody>
      </p:sp>
      <p:sp>
        <p:nvSpPr>
          <p:cNvPr id="3" name="Content Placeholder 2">
            <a:extLst>
              <a:ext uri="{FF2B5EF4-FFF2-40B4-BE49-F238E27FC236}">
                <a16:creationId xmlns:a16="http://schemas.microsoft.com/office/drawing/2014/main" id="{EB960339-57CC-4070-97DB-616F1E03C377}"/>
              </a:ext>
            </a:extLst>
          </p:cNvPr>
          <p:cNvSpPr>
            <a:spLocks noGrp="1"/>
          </p:cNvSpPr>
          <p:nvPr>
            <p:ph idx="1"/>
          </p:nvPr>
        </p:nvSpPr>
        <p:spPr/>
        <p:txBody>
          <a:bodyPr/>
          <a:lstStyle/>
          <a:p>
            <a:r>
              <a:rPr lang="en-US" dirty="0"/>
              <a:t>Should be within chronological order , </a:t>
            </a:r>
          </a:p>
          <a:p>
            <a:r>
              <a:rPr lang="en-US" dirty="0"/>
              <a:t>You should put all of the positive finding then you should put the negative finding, because the negative one will reduce the number of differential diagnosis.</a:t>
            </a:r>
          </a:p>
          <a:p>
            <a:endParaRPr lang="ar-JO" dirty="0"/>
          </a:p>
        </p:txBody>
      </p:sp>
    </p:spTree>
    <p:extLst>
      <p:ext uri="{BB962C8B-B14F-4D97-AF65-F5344CB8AC3E}">
        <p14:creationId xmlns:p14="http://schemas.microsoft.com/office/powerpoint/2010/main" val="2474914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0B040-5254-4E76-9D52-B47FB03D7201}"/>
              </a:ext>
            </a:extLst>
          </p:cNvPr>
          <p:cNvSpPr>
            <a:spLocks noGrp="1"/>
          </p:cNvSpPr>
          <p:nvPr>
            <p:ph type="title"/>
          </p:nvPr>
        </p:nvSpPr>
        <p:spPr/>
        <p:txBody>
          <a:bodyPr>
            <a:normAutofit fontScale="90000"/>
          </a:bodyPr>
          <a:lstStyle/>
          <a:p>
            <a:r>
              <a:rPr lang="en-US" b="1" dirty="0"/>
              <a:t>Use Open-Ended Questions and Follow-ups</a:t>
            </a:r>
            <a:br>
              <a:rPr lang="en-US" b="1" dirty="0"/>
            </a:br>
            <a:endParaRPr lang="ar-JO" dirty="0"/>
          </a:p>
        </p:txBody>
      </p:sp>
      <p:sp>
        <p:nvSpPr>
          <p:cNvPr id="3" name="Content Placeholder 2">
            <a:extLst>
              <a:ext uri="{FF2B5EF4-FFF2-40B4-BE49-F238E27FC236}">
                <a16:creationId xmlns:a16="http://schemas.microsoft.com/office/drawing/2014/main" id="{A43E133B-C986-4253-8F15-56262992D43F}"/>
              </a:ext>
            </a:extLst>
          </p:cNvPr>
          <p:cNvSpPr>
            <a:spLocks noGrp="1"/>
          </p:cNvSpPr>
          <p:nvPr>
            <p:ph idx="1"/>
          </p:nvPr>
        </p:nvSpPr>
        <p:spPr/>
        <p:txBody>
          <a:bodyPr/>
          <a:lstStyle/>
          <a:p>
            <a:r>
              <a:rPr lang="en-US" dirty="0"/>
              <a:t>Give them the opportunity to paint the broad picture, then go back and fill in the details.</a:t>
            </a:r>
          </a:p>
          <a:p>
            <a:r>
              <a:rPr lang="en-US" dirty="0"/>
              <a:t>Tell me more about…</a:t>
            </a:r>
          </a:p>
          <a:p>
            <a:pPr marL="0" indent="0" algn="ctr">
              <a:buNone/>
            </a:pPr>
            <a:r>
              <a:rPr lang="en-US" dirty="0"/>
              <a:t>Whenever you are discussing any complaints use open ended question.</a:t>
            </a:r>
          </a:p>
          <a:p>
            <a:pPr marL="0" indent="0" algn="ctr">
              <a:buNone/>
            </a:pPr>
            <a:r>
              <a:rPr lang="en-US" dirty="0"/>
              <a:t>And encourage patient to speak by their own .</a:t>
            </a:r>
          </a:p>
          <a:p>
            <a:pPr marL="0" indent="0" algn="ctr">
              <a:buNone/>
            </a:pPr>
            <a:r>
              <a:rPr lang="en-US" dirty="0"/>
              <a:t>Finally If the patient has nothing to till </a:t>
            </a:r>
          </a:p>
          <a:p>
            <a:pPr marL="0" indent="0" algn="ctr">
              <a:buNone/>
            </a:pPr>
            <a:r>
              <a:rPr lang="en-US" dirty="0"/>
              <a:t>Ask close ended question </a:t>
            </a:r>
          </a:p>
          <a:p>
            <a:endParaRPr lang="ar-JO" dirty="0"/>
          </a:p>
        </p:txBody>
      </p:sp>
    </p:spTree>
    <p:extLst>
      <p:ext uri="{BB962C8B-B14F-4D97-AF65-F5344CB8AC3E}">
        <p14:creationId xmlns:p14="http://schemas.microsoft.com/office/powerpoint/2010/main" val="392259827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76</TotalTime>
  <Words>487</Words>
  <Application>Microsoft Office PowerPoint</Application>
  <PresentationFormat>Widescreen</PresentationFormat>
  <Paragraphs>63</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Calibri</vt:lpstr>
      <vt:lpstr>Calibri Light</vt:lpstr>
      <vt:lpstr>Retrospect</vt:lpstr>
      <vt:lpstr>helpful tips for recording a high-quality medical history. </vt:lpstr>
      <vt:lpstr>PowerPoint Presentation</vt:lpstr>
      <vt:lpstr>Preparation and Environment </vt:lpstr>
      <vt:lpstr>Establish Effective Communication </vt:lpstr>
      <vt:lpstr>Components of a Good Medical History </vt:lpstr>
      <vt:lpstr>Patient profile</vt:lpstr>
      <vt:lpstr>The history of the presenting illness </vt:lpstr>
      <vt:lpstr>Structure of the history of the presenting illness</vt:lpstr>
      <vt:lpstr>Use Open-Ended Questions and Follow-ups </vt:lpstr>
      <vt:lpstr>Sensitivity to Individual Patient Culture and Identity </vt:lpstr>
      <vt:lpstr>Addressing Health education </vt:lpstr>
      <vt:lpstr>Pay Attention to Non-Verbal Cues </vt:lpstr>
      <vt:lpstr>Recognizing Red Flags and Critical Symptoms </vt:lpstr>
      <vt:lpstr>Documentation and Record-Keeping </vt:lpstr>
      <vt:lpstr>Involve Patients in the Process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helpful tips for recording a high-quality medical history. </dc:title>
  <dc:creator>My Laptop</dc:creator>
  <cp:lastModifiedBy>My Laptop</cp:lastModifiedBy>
  <cp:revision>12</cp:revision>
  <dcterms:created xsi:type="dcterms:W3CDTF">2024-08-07T16:43:25Z</dcterms:created>
  <dcterms:modified xsi:type="dcterms:W3CDTF">2024-08-07T18:00:25Z</dcterms:modified>
</cp:coreProperties>
</file>