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85" r:id="rId4"/>
    <p:sldId id="260" r:id="rId5"/>
    <p:sldId id="293" r:id="rId6"/>
    <p:sldId id="261" r:id="rId7"/>
    <p:sldId id="288" r:id="rId8"/>
    <p:sldId id="289" r:id="rId9"/>
    <p:sldId id="294" r:id="rId10"/>
    <p:sldId id="295" r:id="rId11"/>
    <p:sldId id="292" r:id="rId12"/>
    <p:sldId id="264" r:id="rId13"/>
    <p:sldId id="297" r:id="rId14"/>
    <p:sldId id="267" r:id="rId15"/>
    <p:sldId id="266" r:id="rId16"/>
    <p:sldId id="268" r:id="rId17"/>
    <p:sldId id="269" r:id="rId18"/>
    <p:sldId id="270" r:id="rId19"/>
    <p:sldId id="271" r:id="rId20"/>
    <p:sldId id="304" r:id="rId21"/>
    <p:sldId id="298" r:id="rId22"/>
    <p:sldId id="299" r:id="rId23"/>
    <p:sldId id="305" r:id="rId24"/>
    <p:sldId id="306" r:id="rId25"/>
    <p:sldId id="307" r:id="rId26"/>
    <p:sldId id="308" r:id="rId27"/>
    <p:sldId id="279" r:id="rId28"/>
    <p:sldId id="280" r:id="rId29"/>
    <p:sldId id="281" r:id="rId30"/>
    <p:sldId id="282" r:id="rId31"/>
    <p:sldId id="283" r:id="rId32"/>
    <p:sldId id="309" r:id="rId33"/>
    <p:sldId id="310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5842" autoAdjust="0"/>
  </p:normalViewPr>
  <p:slideViewPr>
    <p:cSldViewPr snapToGrid="0">
      <p:cViewPr varScale="1">
        <p:scale>
          <a:sx n="60" d="100"/>
          <a:sy n="60" d="100"/>
        </p:scale>
        <p:origin x="-12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6A44F-D1EE-464A-A2A1-B0D4730DDBB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6597B-C569-4454-B330-7AF7E5CFB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1" dirty="0" smtClean="0">
                <a:solidFill>
                  <a:srgbClr val="7030A0"/>
                </a:solidFill>
              </a:rPr>
              <a:t>occlusion of the vascular supply to the affected tissue: </a:t>
            </a:r>
            <a:r>
              <a:rPr lang="en-US" sz="1200" b="1" dirty="0" smtClean="0">
                <a:solidFill>
                  <a:srgbClr val="FF0000"/>
                </a:solidFill>
              </a:rPr>
              <a:t>INFARCTION.</a:t>
            </a:r>
          </a:p>
          <a:p>
            <a:pPr>
              <a:buFont typeface="Wingdings" pitchFamily="2" charset="2"/>
              <a:buChar char="v"/>
            </a:pPr>
            <a:r>
              <a:rPr lang="en-US" sz="1200" b="1" dirty="0" smtClean="0">
                <a:solidFill>
                  <a:srgbClr val="7030A0"/>
                </a:solidFill>
              </a:rPr>
              <a:t>diminished cardiac output or reduced effective circulating blood volume: </a:t>
            </a:r>
            <a:r>
              <a:rPr lang="en-US" sz="1200" b="1" dirty="0" smtClean="0">
                <a:solidFill>
                  <a:srgbClr val="FF0000"/>
                </a:solidFill>
              </a:rPr>
              <a:t>Shock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597B-C569-4454-B330-7AF7E5CFBF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597B-C569-4454-B330-7AF7E5CFBF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731" y="65936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Hemodynamic Disorders, Thromboembolism, and Shock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2260" y="5415252"/>
            <a:ext cx="8915399" cy="112628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Eman Krieshan ,M.D.</a:t>
            </a:r>
          </a:p>
          <a:p>
            <a:pPr algn="r"/>
            <a:r>
              <a:rPr lang="en-US" b="1" dirty="0" smtClean="0">
                <a:solidFill>
                  <a:srgbClr val="7030A0"/>
                </a:solidFill>
              </a:rPr>
              <a:t>17-11-2021.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Lab Automation in Hemostatic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15" y="3013222"/>
            <a:ext cx="5300345" cy="352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9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1" y="1620325"/>
            <a:ext cx="4389120" cy="32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83080" y="312896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centrally </a:t>
            </a:r>
            <a:r>
              <a:rPr lang="en-US" b="1" dirty="0" smtClean="0"/>
              <a:t>located </a:t>
            </a:r>
            <a:r>
              <a:rPr lang="en-US" b="1" dirty="0" err="1" smtClean="0"/>
              <a:t>hepatocytes</a:t>
            </a:r>
            <a:r>
              <a:rPr lang="en-US" b="1" dirty="0" smtClean="0"/>
              <a:t> are prone to necrosis more than t he </a:t>
            </a:r>
            <a:r>
              <a:rPr lang="en-US" b="1" dirty="0" err="1" smtClean="0"/>
              <a:t>periportal</a:t>
            </a:r>
            <a:r>
              <a:rPr lang="en-US" b="1" dirty="0" smtClean="0"/>
              <a:t> </a:t>
            </a:r>
            <a:r>
              <a:rPr lang="en-US" b="1" dirty="0" err="1" smtClean="0"/>
              <a:t>hepatocytes</a:t>
            </a:r>
            <a:r>
              <a:rPr lang="en-US" b="1" dirty="0" smtClean="0"/>
              <a:t> which is better </a:t>
            </a:r>
            <a:r>
              <a:rPr lang="en-US" b="1" dirty="0" smtClean="0"/>
              <a:t>oxygenated because of their proximity to hepatic </a:t>
            </a:r>
            <a:r>
              <a:rPr lang="en-US" b="1" dirty="0" smtClean="0"/>
              <a:t>arterioles</a:t>
            </a:r>
            <a:endParaRPr lang="en-US" b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167" y="3124200"/>
            <a:ext cx="5170978" cy="34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" y="197673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Microscopic findings include </a:t>
            </a:r>
            <a:r>
              <a:rPr lang="en-US" sz="2000" b="1" dirty="0" smtClean="0"/>
              <a:t>: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centrilobular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hepatocyte</a:t>
            </a:r>
            <a:r>
              <a:rPr lang="en-US" sz="2000" b="1" dirty="0" smtClean="0"/>
              <a:t> </a:t>
            </a:r>
            <a:r>
              <a:rPr lang="en-US" sz="2000" b="1" dirty="0" smtClean="0"/>
              <a:t>necrosis.</a:t>
            </a:r>
          </a:p>
          <a:p>
            <a:r>
              <a:rPr lang="en-US" sz="2000" b="1" dirty="0" smtClean="0"/>
              <a:t>Hemorrhage.</a:t>
            </a:r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hemosiderin</a:t>
            </a:r>
            <a:r>
              <a:rPr lang="en-US" sz="2000" b="1" dirty="0" smtClean="0"/>
              <a:t>-laden macrophages </a:t>
            </a:r>
            <a:endParaRPr lang="en-US" sz="2000" b="1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391" y="1040922"/>
            <a:ext cx="5560569" cy="34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2.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0" y="2133600"/>
            <a:ext cx="9340532" cy="44348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is an accumulation of interstitial fluid within </a:t>
            </a:r>
            <a:r>
              <a:rPr lang="en-US" sz="2000" b="1" u="sng" dirty="0" smtClean="0">
                <a:solidFill>
                  <a:srgbClr val="7030A0"/>
                </a:solidFill>
              </a:rPr>
              <a:t>tissues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7030A0"/>
                </a:solidFill>
              </a:rPr>
              <a:t>subcutaneously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Extravascular fluid can also collect in </a:t>
            </a:r>
            <a:r>
              <a:rPr lang="en-US" sz="2000" b="1" u="sng" dirty="0">
                <a:solidFill>
                  <a:srgbClr val="7030A0"/>
                </a:solidFill>
              </a:rPr>
              <a:t>body cavities </a:t>
            </a:r>
            <a:r>
              <a:rPr lang="en-US" sz="2000" dirty="0"/>
              <a:t>and such accumulations are often referred to collectively as effusions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Examples </a:t>
            </a:r>
            <a:r>
              <a:rPr lang="en-US" sz="2000" dirty="0" smtClean="0"/>
              <a:t>include: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effusions </a:t>
            </a:r>
            <a:r>
              <a:rPr lang="en-US" sz="2000" dirty="0"/>
              <a:t>in the pleural cavity (hydrothorax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pericardial cavity (</a:t>
            </a:r>
            <a:r>
              <a:rPr lang="en-US" sz="2000" dirty="0" err="1" smtClean="0"/>
              <a:t>hydropericardium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peritoneal cavity (</a:t>
            </a:r>
            <a:r>
              <a:rPr lang="en-US" sz="2000" dirty="0" err="1" smtClean="0"/>
              <a:t>hydroperitoneum</a:t>
            </a:r>
            <a:r>
              <a:rPr lang="en-US" sz="2000" dirty="0"/>
              <a:t>, or </a:t>
            </a:r>
            <a:r>
              <a:rPr lang="en-US" sz="2000" dirty="0" err="1"/>
              <a:t>ascites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Anasarca</a:t>
            </a:r>
            <a:r>
              <a:rPr lang="en-US" sz="2000" dirty="0" smtClean="0"/>
              <a:t> is severe, generalized edema marked by profound swelling of subcutaneous tissues and accumulation of fluid in body cavities.</a:t>
            </a:r>
          </a:p>
          <a:p>
            <a:endParaRPr lang="en-US" sz="20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0275" y="0"/>
            <a:ext cx="23717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52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8440" y="501968"/>
            <a:ext cx="4009073" cy="58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7680" y="20542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Anasarca</a:t>
            </a:r>
            <a:r>
              <a:rPr lang="en-US" sz="2400" dirty="0" smtClean="0">
                <a:solidFill>
                  <a:srgbClr val="7030A0"/>
                </a:solidFill>
              </a:rPr>
              <a:t> is a medical condition that leads to general swelling of the whole body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75" t="29778" r="49500" b="36889"/>
          <a:stretch/>
        </p:blipFill>
        <p:spPr>
          <a:xfrm>
            <a:off x="2926080" y="1021079"/>
            <a:ext cx="5318760" cy="4049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750" t="33389" r="32870" b="52953"/>
          <a:stretch/>
        </p:blipFill>
        <p:spPr>
          <a:xfrm>
            <a:off x="8107680" y="5116616"/>
            <a:ext cx="3550920" cy="1569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50" t="46915" r="39434" b="46455"/>
          <a:stretch/>
        </p:blipFill>
        <p:spPr>
          <a:xfrm>
            <a:off x="822960" y="5139476"/>
            <a:ext cx="22098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750" t="62165" r="39882" b="28818"/>
          <a:stretch/>
        </p:blipFill>
        <p:spPr>
          <a:xfrm>
            <a:off x="792480" y="213360"/>
            <a:ext cx="2118360" cy="10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750" t="52816" r="27500" b="38167"/>
          <a:stretch/>
        </p:blipFill>
        <p:spPr>
          <a:xfrm>
            <a:off x="7818120" y="3091707"/>
            <a:ext cx="4648200" cy="103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750" t="71314" r="33691" b="19669"/>
          <a:stretch/>
        </p:blipFill>
        <p:spPr>
          <a:xfrm>
            <a:off x="3817620" y="5680496"/>
            <a:ext cx="3383280" cy="103632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541520" y="4495800"/>
            <a:ext cx="350520" cy="1024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4400" y="882134"/>
            <a:ext cx="325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7030A0"/>
                </a:solidFill>
              </a:rPr>
              <a:t>Causes of Edema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3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750" t="27555" r="27500" b="12375"/>
          <a:stretch/>
        </p:blipFill>
        <p:spPr>
          <a:xfrm>
            <a:off x="3992880" y="0"/>
            <a:ext cx="4648200" cy="6903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46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06880"/>
            <a:ext cx="9660572" cy="4358640"/>
          </a:xfrm>
        </p:spPr>
        <p:txBody>
          <a:bodyPr/>
          <a:lstStyle/>
          <a:p>
            <a:r>
              <a:rPr lang="en-US" sz="2000" b="1" u="sng" dirty="0"/>
              <a:t>1. Increased Hydrostatic </a:t>
            </a:r>
            <a:r>
              <a:rPr lang="en-US" sz="2000" b="1" u="sng" dirty="0" smtClean="0"/>
              <a:t>Pressure:</a:t>
            </a:r>
          </a:p>
          <a:p>
            <a:r>
              <a:rPr lang="en-US" sz="2400" dirty="0"/>
              <a:t>Increases in hydrostatic pressure are mainly caused by disorders that impair venous </a:t>
            </a:r>
            <a:r>
              <a:rPr lang="en-US" sz="2400" dirty="0" smtClean="0"/>
              <a:t>return, either :</a:t>
            </a:r>
          </a:p>
          <a:p>
            <a:r>
              <a:rPr lang="en-US" sz="2400" dirty="0" smtClean="0"/>
              <a:t>Localized: </a:t>
            </a:r>
            <a:r>
              <a:rPr lang="en-US" sz="2400" dirty="0" err="1" smtClean="0"/>
              <a:t>e.g</a:t>
            </a:r>
            <a:r>
              <a:rPr lang="en-US" sz="2400" dirty="0" smtClean="0"/>
              <a:t> deep </a:t>
            </a:r>
            <a:r>
              <a:rPr lang="en-US" sz="2400" dirty="0"/>
              <a:t>venous </a:t>
            </a:r>
            <a:r>
              <a:rPr lang="en-US" sz="2400" dirty="0" smtClean="0"/>
              <a:t>thrombosis. </a:t>
            </a:r>
          </a:p>
          <a:p>
            <a:r>
              <a:rPr lang="en-US" sz="2400" dirty="0" smtClean="0"/>
              <a:t>Generalized </a:t>
            </a:r>
            <a:r>
              <a:rPr lang="en-US" sz="2400" dirty="0"/>
              <a:t>increases in venous </a:t>
            </a:r>
            <a:r>
              <a:rPr lang="en-US" sz="2400" dirty="0" smtClean="0"/>
              <a:t>pressure: </a:t>
            </a:r>
            <a:r>
              <a:rPr lang="en-US" sz="2400" dirty="0" err="1" smtClean="0"/>
              <a:t>e.g</a:t>
            </a:r>
            <a:r>
              <a:rPr lang="en-US" sz="2400" dirty="0" smtClean="0"/>
              <a:t> congestive </a:t>
            </a:r>
            <a:r>
              <a:rPr lang="en-US" sz="2400" dirty="0"/>
              <a:t>heart </a:t>
            </a:r>
            <a:r>
              <a:rPr lang="en-US" sz="2400" dirty="0" smtClean="0"/>
              <a:t>failure.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309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000" t="38222" r="24875" b="27778"/>
          <a:stretch/>
        </p:blipFill>
        <p:spPr>
          <a:xfrm>
            <a:off x="2621280" y="670560"/>
            <a:ext cx="7056120" cy="5593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9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3440"/>
            <a:ext cx="9873932" cy="5806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/>
              <a:t>Increased Hydrostatic Pressure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reduced </a:t>
            </a:r>
            <a:r>
              <a:rPr lang="en-US" sz="2400" b="1" dirty="0"/>
              <a:t>cardiac output leads to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systemic </a:t>
            </a:r>
            <a:r>
              <a:rPr lang="en-US" sz="2400" b="1" dirty="0"/>
              <a:t>venous </a:t>
            </a:r>
            <a:r>
              <a:rPr lang="en-US" sz="2400" b="1" dirty="0" smtClean="0"/>
              <a:t>congestion</a:t>
            </a:r>
          </a:p>
          <a:p>
            <a:pPr algn="ctr"/>
            <a:r>
              <a:rPr lang="en-US" sz="2400" b="1" dirty="0" smtClean="0"/>
              <a:t> lead to increase </a:t>
            </a:r>
            <a:r>
              <a:rPr lang="en-US" sz="2400" b="1" dirty="0"/>
              <a:t>in </a:t>
            </a:r>
            <a:r>
              <a:rPr lang="en-US" sz="2400" b="1" dirty="0" smtClean="0"/>
              <a:t>capillary </a:t>
            </a:r>
            <a:r>
              <a:rPr lang="en-US" sz="2400" b="1" dirty="0"/>
              <a:t>hydrostatic pressure</a:t>
            </a:r>
            <a:r>
              <a:rPr lang="en-US" sz="2400" b="1" dirty="0" smtClean="0"/>
              <a:t>.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reduction in cardiac output results </a:t>
            </a:r>
            <a:r>
              <a:rPr lang="en-US" sz="2400" b="1" dirty="0" smtClean="0"/>
              <a:t>in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 err="1"/>
              <a:t>hypoperfusion</a:t>
            </a:r>
            <a:r>
              <a:rPr lang="en-US" sz="2400" b="1" dirty="0"/>
              <a:t> of the kidneys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 triggering </a:t>
            </a:r>
            <a:r>
              <a:rPr lang="en-US" sz="2400" b="1" dirty="0"/>
              <a:t>the renin-angiotensin-aldosterone axis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</a:t>
            </a:r>
            <a:r>
              <a:rPr lang="en-US" sz="2400" b="1" dirty="0"/>
              <a:t>inducing sodium and water retention (secondary </a:t>
            </a:r>
            <a:r>
              <a:rPr lang="en-US" sz="2400" b="1" dirty="0" err="1"/>
              <a:t>hyperaldosteronism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851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b="1" dirty="0"/>
              <a:t>Reduced Plasma 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706880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Reduction of plasma albumin concentrations leads to decreased colloid osmotic pressure of the blood and loss of fluid from the </a:t>
            </a:r>
            <a:r>
              <a:rPr lang="en-US" sz="2400" dirty="0" smtClean="0"/>
              <a:t>circulation.</a:t>
            </a:r>
          </a:p>
          <a:p>
            <a:r>
              <a:rPr lang="en-US" sz="2400" dirty="0"/>
              <a:t>albumin accounts for almost half of the total plasma protein.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common causes of reduced plasma osmotic </a:t>
            </a:r>
            <a:r>
              <a:rPr lang="en-US" sz="2400" dirty="0" smtClean="0"/>
              <a:t>pressure: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lost </a:t>
            </a:r>
            <a:r>
              <a:rPr lang="en-US" sz="2400" dirty="0"/>
              <a:t>from the circulation</a:t>
            </a:r>
            <a:r>
              <a:rPr lang="en-US" sz="2400" dirty="0" smtClean="0"/>
              <a:t>: </a:t>
            </a:r>
            <a:r>
              <a:rPr lang="en-US" sz="2400" dirty="0" err="1" smtClean="0"/>
              <a:t>e.g</a:t>
            </a:r>
            <a:r>
              <a:rPr lang="en-US" sz="2400" dirty="0" smtClean="0"/>
              <a:t> Nephrotic </a:t>
            </a:r>
            <a:r>
              <a:rPr lang="en-US" sz="2400" dirty="0"/>
              <a:t>syndrome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synthesis of inadequate amounts: </a:t>
            </a:r>
            <a:r>
              <a:rPr lang="en-US" sz="2400" dirty="0" err="1" smtClean="0"/>
              <a:t>e.g</a:t>
            </a:r>
            <a:r>
              <a:rPr lang="en-US" sz="2400" dirty="0"/>
              <a:t> severe liver disease (e.g., cirrhosis) </a:t>
            </a:r>
            <a:r>
              <a:rPr lang="en-US" sz="2400" dirty="0" smtClean="0"/>
              <a:t> </a:t>
            </a:r>
            <a:r>
              <a:rPr lang="en-US" sz="2400" dirty="0"/>
              <a:t>and protein </a:t>
            </a:r>
            <a:r>
              <a:rPr lang="en-US" sz="2400" dirty="0" smtClean="0"/>
              <a:t>malnutrition.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606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omposition and Function of Blood - YouTube"/>
          <p:cNvPicPr>
            <a:picLocks noChangeAspect="1" noChangeArrowheads="1"/>
          </p:cNvPicPr>
          <p:nvPr/>
        </p:nvPicPr>
        <p:blipFill>
          <a:blip r:embed="rId2"/>
          <a:srcRect l="4349" t="22875" r="7526"/>
          <a:stretch>
            <a:fillRect/>
          </a:stretch>
        </p:blipFill>
        <p:spPr bwMode="auto">
          <a:xfrm>
            <a:off x="4937760" y="1870463"/>
            <a:ext cx="7254240" cy="357117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5831" y="592574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Composition of blood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" y="13366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sz="2400" b="1" dirty="0" smtClean="0"/>
              <a:t>1. plasma protein  (</a:t>
            </a:r>
            <a:r>
              <a:rPr lang="en-US" sz="2400" dirty="0" smtClean="0"/>
              <a:t>Fluid and electrolyte)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2. RBC.</a:t>
            </a:r>
          </a:p>
          <a:p>
            <a:r>
              <a:rPr lang="en-US" sz="2400" b="1" dirty="0" smtClean="0"/>
              <a:t>3. Haemostatic system.</a:t>
            </a:r>
          </a:p>
          <a:p>
            <a:r>
              <a:rPr lang="en-US" sz="2400" b="1" dirty="0" smtClean="0"/>
              <a:t>(clotting pathway)</a:t>
            </a:r>
          </a:p>
        </p:txBody>
      </p:sp>
      <p:sp>
        <p:nvSpPr>
          <p:cNvPr id="5" name="Oval 4"/>
          <p:cNvSpPr/>
          <p:nvPr/>
        </p:nvSpPr>
        <p:spPr>
          <a:xfrm>
            <a:off x="9570720" y="3276600"/>
            <a:ext cx="41148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8926830" y="2419350"/>
            <a:ext cx="170688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92716" y="109549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clotting factors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32429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So any disturbances in these processes lead to pathological conditions: </a:t>
            </a:r>
            <a:r>
              <a:rPr lang="en-US" b="1" dirty="0" err="1" smtClean="0">
                <a:solidFill>
                  <a:srgbClr val="7030A0"/>
                </a:solidFill>
              </a:rPr>
              <a:t>e.g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/>
              <a:t>Defect in Fluid and electrolyte  balance(EDEMA)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damage to blood vessels or defective clot formation (HEMORRHAGE)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Disturbance in clotting pathway led to either 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b="1" dirty="0" smtClean="0"/>
              <a:t>    Hemorrhage.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b="1" dirty="0" smtClean="0"/>
              <a:t>    </a:t>
            </a:r>
            <a:r>
              <a:rPr lang="en-US" b="1" dirty="0" err="1" smtClean="0"/>
              <a:t>thromboembolism</a:t>
            </a:r>
            <a:endParaRPr lang="en-US" b="1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Lymphatic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Edema may result from lymphatic obstruction that </a:t>
            </a:r>
            <a:r>
              <a:rPr lang="en-US" sz="2000" dirty="0" err="1" smtClean="0"/>
              <a:t>compromises</a:t>
            </a:r>
            <a:r>
              <a:rPr lang="en-US" sz="2000" dirty="0" smtClean="0"/>
              <a:t> </a:t>
            </a:r>
            <a:r>
              <a:rPr lang="en-US" sz="2000" dirty="0" err="1" smtClean="0"/>
              <a:t>resorption</a:t>
            </a:r>
            <a:r>
              <a:rPr lang="en-US" sz="2000" dirty="0" smtClean="0"/>
              <a:t> of fluid from interstitial space.</a:t>
            </a:r>
          </a:p>
          <a:p>
            <a:endParaRPr lang="en-US" sz="2000" dirty="0" smtClean="0"/>
          </a:p>
          <a:p>
            <a:r>
              <a:rPr lang="en-US" sz="2000" dirty="0" smtClean="0"/>
              <a:t>results from a localized obstruction caused by an inflammatory or </a:t>
            </a:r>
            <a:r>
              <a:rPr lang="en-US" sz="2000" dirty="0" err="1" smtClean="0"/>
              <a:t>neoplastic</a:t>
            </a:r>
            <a:r>
              <a:rPr lang="en-US" sz="2000" dirty="0" smtClean="0"/>
              <a:t> condition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89785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Infiltration and obstruction of superficial lymphatics by breast cancer may cause edema of the overlying skin; the characteristic finely pitted appearance of the skin of the affected breast is called </a:t>
            </a:r>
            <a:r>
              <a:rPr lang="en-US" sz="2000" dirty="0" err="1"/>
              <a:t>peau</a:t>
            </a:r>
            <a:r>
              <a:rPr lang="en-US" sz="2000" dirty="0"/>
              <a:t> </a:t>
            </a:r>
            <a:r>
              <a:rPr lang="en-US" sz="2000" dirty="0" err="1"/>
              <a:t>d’orange</a:t>
            </a:r>
            <a:r>
              <a:rPr lang="en-US" sz="2000" dirty="0"/>
              <a:t> (orange peel).</a:t>
            </a:r>
          </a:p>
        </p:txBody>
      </p:sp>
      <p:pic>
        <p:nvPicPr>
          <p:cNvPr id="14338" name="Picture 2" descr="General Surgery Clinics ~ A Surgeon&amp;#39;s Blog: Peau d&amp;#39; orange Appearance in  Carcinoma Bre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371" y="1817878"/>
            <a:ext cx="4935269" cy="478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20529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the parasitic infection </a:t>
            </a:r>
            <a:r>
              <a:rPr lang="en-US" sz="2400" dirty="0" err="1" smtClean="0"/>
              <a:t>filariasis</a:t>
            </a:r>
            <a:r>
              <a:rPr lang="en-US" sz="2400" dirty="0" smtClean="0"/>
              <a:t> can cause massive edema of the lower extremity and external genitalia (so-called “</a:t>
            </a:r>
            <a:r>
              <a:rPr lang="en-US" sz="2400" dirty="0" smtClean="0"/>
              <a:t>elephantiasis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3314" name="Picture 2" descr="Elephantiasis. Computer illustration of the leg of a person affected by  elephantiasis, also known as lymphatic filariasis. This disease is caused  by parasitic nematode worms transmitted in larval form by the bite"/>
          <p:cNvPicPr>
            <a:picLocks noChangeAspect="1" noChangeArrowheads="1"/>
          </p:cNvPicPr>
          <p:nvPr/>
        </p:nvPicPr>
        <p:blipFill>
          <a:blip r:embed="rId2"/>
          <a:srcRect l="1205" r="51164" b="17930"/>
          <a:stretch>
            <a:fillRect/>
          </a:stretch>
        </p:blipFill>
        <p:spPr bwMode="auto">
          <a:xfrm>
            <a:off x="7518990" y="2301240"/>
            <a:ext cx="4246290" cy="411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Sodium and Water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Excessive retention of salt  lead to edema by increasing hydrostatic pressure (because of expansion of the intravascular volume) and reducing plasma osmotic pressure. </a:t>
            </a:r>
          </a:p>
          <a:p>
            <a:endParaRPr lang="en-US" sz="2000" dirty="0" smtClean="0"/>
          </a:p>
          <a:p>
            <a:r>
              <a:rPr lang="en-US" sz="2000" dirty="0" smtClean="0"/>
              <a:t>Excessive salt and water retention are seen in a wide variety of diseases that compromise renal function, including </a:t>
            </a:r>
            <a:r>
              <a:rPr lang="en-US" sz="2000" dirty="0" err="1" smtClean="0"/>
              <a:t>poststreptococcal</a:t>
            </a:r>
            <a:r>
              <a:rPr lang="en-US" sz="2000" dirty="0" smtClean="0"/>
              <a:t> </a:t>
            </a:r>
            <a:r>
              <a:rPr lang="en-US" sz="2000" dirty="0" err="1" smtClean="0"/>
              <a:t>glomerulonephritis</a:t>
            </a:r>
            <a:r>
              <a:rPr lang="en-US" sz="2000" dirty="0" smtClean="0"/>
              <a:t> and acute renal failure.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488" y="501134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Edema is easily recognized on gross inspection;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60" y="1734503"/>
            <a:ext cx="4240530" cy="427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Swelling / Edema - Peripheral Vascular Dise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081" y="1684020"/>
            <a:ext cx="4146550" cy="414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335280"/>
            <a:ext cx="10041572" cy="5911222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microscopic examination:</a:t>
            </a:r>
          </a:p>
          <a:p>
            <a:r>
              <a:rPr lang="en-US" dirty="0" smtClean="0"/>
              <a:t> 1.skin : clearing and separation of the extracellular matrix</a:t>
            </a:r>
          </a:p>
          <a:p>
            <a:r>
              <a:rPr lang="en-US" dirty="0" smtClean="0"/>
              <a:t>Subcutaneous edema can be diffuse but usually accumulates preferentially in the legs with standing and the sacrum with </a:t>
            </a:r>
            <a:r>
              <a:rPr lang="en-US" dirty="0" err="1" smtClean="0"/>
              <a:t>recumbency</a:t>
            </a:r>
            <a:r>
              <a:rPr lang="en-US" dirty="0" smtClean="0"/>
              <a:t>, a relationship termed </a:t>
            </a:r>
            <a:r>
              <a:rPr lang="en-US" u="sng" dirty="0" smtClean="0">
                <a:solidFill>
                  <a:srgbClr val="FF0000"/>
                </a:solidFill>
              </a:rPr>
              <a:t>dependent edema. </a:t>
            </a:r>
          </a:p>
          <a:p>
            <a:r>
              <a:rPr lang="en-US" dirty="0" smtClean="0"/>
              <a:t>Finger pressure over edematous subcutaneous tissue displaces the interstitial fluid, leaving a finger-shaped depression; this appearance is </a:t>
            </a:r>
            <a:r>
              <a:rPr lang="en-US" b="1" u="sng" dirty="0" smtClean="0">
                <a:solidFill>
                  <a:srgbClr val="FF0000"/>
                </a:solidFill>
              </a:rPr>
              <a:t>called pitting edema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2849449"/>
            <a:ext cx="3753802" cy="37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Spongiotic Dermatitis | Plastic Surgery 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890" y="3009582"/>
            <a:ext cx="4592605" cy="3467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372" y="1066800"/>
            <a:ext cx="8915400" cy="3777622"/>
          </a:xfrm>
        </p:spPr>
        <p:txBody>
          <a:bodyPr/>
          <a:lstStyle/>
          <a:p>
            <a:r>
              <a:rPr lang="en-US" sz="2400" dirty="0" smtClean="0"/>
              <a:t>Edema resulting from renal dysfunction or </a:t>
            </a:r>
            <a:r>
              <a:rPr lang="en-US" sz="2400" dirty="0" err="1" smtClean="0"/>
              <a:t>nephrotic</a:t>
            </a:r>
            <a:r>
              <a:rPr lang="en-US" sz="2400" dirty="0" smtClean="0"/>
              <a:t> syndrome often manifests first in loose connective tissues (e.g., the eyelids, causing </a:t>
            </a:r>
            <a:r>
              <a:rPr lang="en-US" sz="2400" dirty="0" err="1" smtClean="0"/>
              <a:t>periorbital</a:t>
            </a:r>
            <a:r>
              <a:rPr lang="en-US" sz="2400" dirty="0" smtClean="0"/>
              <a:t> edema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20" y="352044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u="sng" dirty="0"/>
              <a:t>Subcutaneous edema </a:t>
            </a:r>
            <a:r>
              <a:rPr lang="en-US" sz="2400" u="sng" dirty="0" smtClean="0"/>
              <a:t>:</a:t>
            </a:r>
          </a:p>
          <a:p>
            <a:r>
              <a:rPr lang="en-US" sz="2000" dirty="0" smtClean="0"/>
              <a:t>is </a:t>
            </a:r>
            <a:r>
              <a:rPr lang="en-US" sz="2000" dirty="0"/>
              <a:t>important to </a:t>
            </a:r>
            <a:r>
              <a:rPr lang="en-US" sz="2000" dirty="0" smtClean="0"/>
              <a:t>recognize </a:t>
            </a:r>
            <a:r>
              <a:rPr lang="en-US" sz="2000" dirty="0"/>
              <a:t>primarily because it signals potential underlying cardiac or renal </a:t>
            </a:r>
            <a:r>
              <a:rPr lang="en-US" sz="2000" dirty="0" smtClean="0"/>
              <a:t>disease.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significant, it also can impair wound healing and the clearance of infections.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400" u="sng" dirty="0"/>
              <a:t>Pulmonary </a:t>
            </a:r>
            <a:r>
              <a:rPr lang="en-US" sz="2400" u="sng" dirty="0" smtClean="0"/>
              <a:t>edema:</a:t>
            </a:r>
          </a:p>
          <a:p>
            <a:r>
              <a:rPr lang="en-US" sz="2000" dirty="0"/>
              <a:t>It can cause death by interfering with normal </a:t>
            </a:r>
            <a:r>
              <a:rPr lang="en-US" sz="2000" dirty="0" err="1"/>
              <a:t>ventilatory</a:t>
            </a:r>
            <a:r>
              <a:rPr lang="en-US" sz="2000" dirty="0"/>
              <a:t> function; besides impeding oxygen diffusion, alveolar edema fluid also creates a favorable environment for infections</a:t>
            </a:r>
            <a:r>
              <a:rPr lang="en-US" sz="2000" dirty="0" smtClean="0"/>
              <a:t>..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75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u="sng" dirty="0"/>
              <a:t>Brain </a:t>
            </a:r>
            <a:r>
              <a:rPr lang="en-US" sz="2400" u="sng" dirty="0" smtClean="0"/>
              <a:t>edema: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s </a:t>
            </a:r>
            <a:r>
              <a:rPr lang="en-US" sz="2000" dirty="0"/>
              <a:t>life threatening; if the swelling is severe, the brain can herniate (extrude) through the foramen magnum pressure, the brain stem vascular supply can be </a:t>
            </a:r>
            <a:r>
              <a:rPr lang="en-US" sz="2000" dirty="0" smtClean="0"/>
              <a:t>compressed</a:t>
            </a:r>
            <a:r>
              <a:rPr lang="en-US" sz="2000" dirty="0"/>
              <a:t>, leading to death due to injury to the medullary centers controlling respiration and other vital functions 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330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II.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92" y="2438400"/>
            <a:ext cx="8915400" cy="3777622"/>
          </a:xfrm>
        </p:spPr>
        <p:txBody>
          <a:bodyPr/>
          <a:lstStyle/>
          <a:p>
            <a:r>
              <a:rPr lang="en-US" sz="2400" dirty="0"/>
              <a:t>extravasation of blood from vessels, is most often the result of damage to blood vessels or defective clot </a:t>
            </a:r>
            <a:r>
              <a:rPr lang="en-US" sz="2400" dirty="0" smtClean="0"/>
              <a:t>formation. </a:t>
            </a:r>
          </a:p>
          <a:p>
            <a:r>
              <a:rPr lang="en-US" sz="2400" dirty="0"/>
              <a:t>Trauma, atherosclerosis, or inflammatory or </a:t>
            </a:r>
            <a:r>
              <a:rPr lang="en-US" sz="2400" dirty="0" smtClean="0"/>
              <a:t>neoplastic </a:t>
            </a:r>
            <a:r>
              <a:rPr lang="en-US" sz="2400" dirty="0"/>
              <a:t>erosion of a vessel wall also may lead to </a:t>
            </a:r>
            <a:r>
              <a:rPr lang="en-US" sz="2400" dirty="0" smtClean="0"/>
              <a:t>hemorrhage,</a:t>
            </a:r>
          </a:p>
          <a:p>
            <a:endParaRPr lang="en-US" sz="2400" dirty="0"/>
          </a:p>
          <a:p>
            <a:r>
              <a:rPr lang="en-US" sz="2400" dirty="0"/>
              <a:t>hemorrhagic </a:t>
            </a:r>
            <a:r>
              <a:rPr lang="en-US" sz="2400" dirty="0" smtClean="0"/>
              <a:t>diatheses:</a:t>
            </a:r>
          </a:p>
          <a:p>
            <a:endParaRPr lang="en-US" dirty="0"/>
          </a:p>
        </p:txBody>
      </p:sp>
      <p:pic>
        <p:nvPicPr>
          <p:cNvPr id="6146" name="Picture 2" descr="What is a Hemorrhagic Stroke? | Joe Niekro Foundation"/>
          <p:cNvPicPr>
            <a:picLocks noChangeAspect="1" noChangeArrowheads="1"/>
          </p:cNvPicPr>
          <p:nvPr/>
        </p:nvPicPr>
        <p:blipFill>
          <a:blip r:embed="rId2"/>
          <a:srcRect l="55430"/>
          <a:stretch>
            <a:fillRect/>
          </a:stretch>
        </p:blipFill>
        <p:spPr bwMode="auto">
          <a:xfrm>
            <a:off x="9519627" y="0"/>
            <a:ext cx="2672373" cy="23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09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41138"/>
            <a:ext cx="10850880" cy="50882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1. fluid and electrolytes disturbance 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  increased volume :  </a:t>
            </a:r>
            <a:r>
              <a:rPr lang="en-US" sz="2000" b="1" dirty="0" smtClean="0">
                <a:solidFill>
                  <a:srgbClr val="FF0000"/>
                </a:solidFill>
              </a:rPr>
              <a:t>HYPEREMIA AND CONGESTION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  abnormal distribution :  </a:t>
            </a:r>
            <a:r>
              <a:rPr lang="en-US" sz="2000" b="1" dirty="0" smtClean="0">
                <a:solidFill>
                  <a:srgbClr val="FF0000"/>
                </a:solidFill>
              </a:rPr>
              <a:t>EDEMA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Decreased volume: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INFARCTION.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Shock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2.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Inadequate hemostasis 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HEMORRHAGE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   THROMBOSIS and  EMBOLISM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3. disturbance in RBC: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 extravasation  from vessels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HEMORRHAGE.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784" y="546854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  clinically we have: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6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259080"/>
            <a:ext cx="9538652" cy="51339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>
                <a:solidFill>
                  <a:srgbClr val="7030A0"/>
                </a:solidFill>
              </a:rPr>
              <a:t>Hemorrhage may be manifested by different </a:t>
            </a:r>
            <a:r>
              <a:rPr lang="en-US" sz="2400" b="1" u="sng" dirty="0" err="1">
                <a:solidFill>
                  <a:srgbClr val="7030A0"/>
                </a:solidFill>
              </a:rPr>
              <a:t>appearances</a:t>
            </a:r>
            <a:r>
              <a:rPr lang="en-US" sz="2400" b="1" u="sng" dirty="0">
                <a:solidFill>
                  <a:srgbClr val="7030A0"/>
                </a:solidFill>
              </a:rPr>
              <a:t> and clinical consequences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Hemorrhage may be external or accumulate within a tissue as a hematoma, </a:t>
            </a:r>
            <a:endParaRPr lang="en-US" sz="2400" dirty="0" smtClean="0"/>
          </a:p>
          <a:p>
            <a:r>
              <a:rPr lang="en-US" sz="2400" dirty="0" smtClean="0"/>
              <a:t>May  </a:t>
            </a:r>
            <a:r>
              <a:rPr lang="en-US" sz="2400" dirty="0"/>
              <a:t>ranges in significance from trivial (e.g., a bruise) to fatal (e.g., a massive </a:t>
            </a:r>
            <a:r>
              <a:rPr lang="en-US" sz="2400" dirty="0" smtClean="0"/>
              <a:t>retroperitoneal </a:t>
            </a:r>
            <a:r>
              <a:rPr lang="en-US" sz="2400" dirty="0"/>
              <a:t>hematoma resulting from rupture of a dissecting aortic </a:t>
            </a:r>
            <a:r>
              <a:rPr lang="en-US" sz="2400" dirty="0" smtClean="0"/>
              <a:t>aneurysm.</a:t>
            </a:r>
          </a:p>
          <a:p>
            <a:r>
              <a:rPr lang="en-US" sz="2400" dirty="0" smtClean="0"/>
              <a:t>Extensive </a:t>
            </a:r>
            <a:r>
              <a:rPr lang="en-US" sz="2400" dirty="0"/>
              <a:t>hemorrhages can occasionally result in jaundice from the massive breakdown of red cells and hemoglobin.</a:t>
            </a:r>
          </a:p>
        </p:txBody>
      </p:sp>
      <p:sp>
        <p:nvSpPr>
          <p:cNvPr id="5122" name="AutoShape 2" descr="Jaundice - Pre, Intra, Post-hepatic - Management - TeachMeSurg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5350" y="4038600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Hematoma: Overview, types, treatment, and pictures"/>
          <p:cNvPicPr>
            <a:picLocks noChangeAspect="1" noChangeArrowheads="1"/>
          </p:cNvPicPr>
          <p:nvPr/>
        </p:nvPicPr>
        <p:blipFill>
          <a:blip r:embed="rId3"/>
          <a:srcRect t="13255" b="21018"/>
          <a:stretch>
            <a:fillRect/>
          </a:stretch>
        </p:blipFill>
        <p:spPr bwMode="auto">
          <a:xfrm>
            <a:off x="785495" y="4053840"/>
            <a:ext cx="2658745" cy="2621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37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692" y="762000"/>
            <a:ext cx="8932228" cy="5591182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1.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Petechiae</a:t>
            </a:r>
            <a:r>
              <a:rPr lang="en-US" sz="2000" b="1" u="sng" dirty="0" smtClean="0">
                <a:solidFill>
                  <a:srgbClr val="7030A0"/>
                </a:solidFill>
              </a:rPr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2000" dirty="0" smtClean="0"/>
              <a:t>are </a:t>
            </a:r>
            <a:r>
              <a:rPr lang="en-US" sz="2000" dirty="0"/>
              <a:t>minute (1 to 2 mm in diameter) </a:t>
            </a:r>
            <a:r>
              <a:rPr lang="en-US" sz="2000" dirty="0" smtClean="0"/>
              <a:t>hemorrhages </a:t>
            </a:r>
            <a:r>
              <a:rPr lang="en-US" sz="2000" dirty="0"/>
              <a:t>into skin, mucous membranes, or serosal </a:t>
            </a:r>
            <a:r>
              <a:rPr lang="en-US" sz="2000" dirty="0" smtClean="0"/>
              <a:t>surfaces </a:t>
            </a:r>
          </a:p>
          <a:p>
            <a:r>
              <a:rPr lang="en-US" sz="2000" dirty="0" smtClean="0"/>
              <a:t>Causes</a:t>
            </a:r>
          </a:p>
          <a:p>
            <a:r>
              <a:rPr lang="en-US" sz="2000" dirty="0" smtClean="0"/>
              <a:t>  </a:t>
            </a:r>
            <a:r>
              <a:rPr lang="en-US" sz="2000" dirty="0"/>
              <a:t>low platelet counts (thrombocytopenia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 defective </a:t>
            </a:r>
            <a:r>
              <a:rPr lang="en-US" sz="2000" dirty="0"/>
              <a:t>platelet </a:t>
            </a:r>
            <a:r>
              <a:rPr lang="en-US" sz="2000" dirty="0" smtClean="0"/>
              <a:t>function.</a:t>
            </a:r>
          </a:p>
          <a:p>
            <a:r>
              <a:rPr lang="en-US" sz="2000" dirty="0" smtClean="0"/>
              <a:t>   </a:t>
            </a:r>
            <a:r>
              <a:rPr lang="en-US" sz="2000" dirty="0" smtClean="0"/>
              <a:t>loss </a:t>
            </a:r>
            <a:r>
              <a:rPr lang="en-US" sz="2000" dirty="0"/>
              <a:t>of vascular wall support, as in vitamin C </a:t>
            </a:r>
            <a:r>
              <a:rPr lang="en-US" sz="2000" dirty="0" smtClean="0"/>
              <a:t>deficiency.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098" name="Picture 2" descr="Petechiae: Causes, treatments, and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175" y="3695699"/>
            <a:ext cx="5238750" cy="31623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92445" y="208369"/>
            <a:ext cx="10011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cap="none" spc="0" dirty="0" smtClean="0">
                <a:ln/>
                <a:solidFill>
                  <a:srgbClr val="7030A0"/>
                </a:solidFill>
                <a:effectLst/>
              </a:rPr>
              <a:t>Subcutaneous bleeding my present as  </a:t>
            </a:r>
            <a:endParaRPr lang="en-US" sz="4000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2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65760"/>
            <a:ext cx="9237028" cy="5545462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2.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Purpura</a:t>
            </a:r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 </a:t>
            </a:r>
            <a:r>
              <a:rPr lang="en-US" sz="2000" dirty="0" smtClean="0"/>
              <a:t>are slightly larger (3 to 5 mm) hemorrhages. </a:t>
            </a:r>
            <a:endParaRPr lang="en-US" sz="2000" dirty="0" smtClean="0"/>
          </a:p>
          <a:p>
            <a:r>
              <a:rPr lang="en-US" sz="2000" dirty="0" err="1" smtClean="0"/>
              <a:t>Purpura</a:t>
            </a:r>
            <a:r>
              <a:rPr lang="en-US" sz="2000" dirty="0" smtClean="0"/>
              <a:t> </a:t>
            </a:r>
            <a:r>
              <a:rPr lang="en-US" sz="2000" dirty="0" smtClean="0"/>
              <a:t>can result from the same disorders that cause </a:t>
            </a:r>
            <a:r>
              <a:rPr lang="en-US" sz="2000" dirty="0" err="1" smtClean="0"/>
              <a:t>petechiae</a:t>
            </a:r>
            <a:r>
              <a:rPr lang="en-US" sz="2000" dirty="0" smtClean="0"/>
              <a:t>, as well </a:t>
            </a:r>
            <a:r>
              <a:rPr lang="en-US" sz="2000" dirty="0" smtClean="0"/>
              <a:t>as:</a:t>
            </a:r>
          </a:p>
          <a:p>
            <a:r>
              <a:rPr lang="en-US" sz="2000" dirty="0" smtClean="0"/>
              <a:t> trauma.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vascular inflammation (</a:t>
            </a:r>
            <a:r>
              <a:rPr lang="en-US" sz="2000" dirty="0" err="1" smtClean="0"/>
              <a:t>vasculitis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increased vascular fragility.</a:t>
            </a:r>
            <a:endParaRPr lang="en-US" sz="2000" dirty="0"/>
          </a:p>
        </p:txBody>
      </p:sp>
      <p:pic>
        <p:nvPicPr>
          <p:cNvPr id="56322" name="Picture 2" descr="Purpura on the dorsal side of the right foot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720" y="3370728"/>
            <a:ext cx="4984750" cy="328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01040"/>
            <a:ext cx="9675812" cy="5210182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3.Ecchymoses: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are larger (1 to 2 cm) subcutaneous </a:t>
            </a:r>
            <a:r>
              <a:rPr lang="en-US" sz="2000" dirty="0" smtClean="0"/>
              <a:t>hematomas (also </a:t>
            </a:r>
            <a:r>
              <a:rPr lang="en-US" sz="2000" dirty="0" smtClean="0"/>
              <a:t>called bruises). </a:t>
            </a:r>
            <a:endParaRPr lang="en-US" sz="2000" dirty="0" smtClean="0"/>
          </a:p>
          <a:p>
            <a:r>
              <a:rPr lang="en-US" sz="2000" dirty="0" err="1" smtClean="0"/>
              <a:t>Extravasated</a:t>
            </a:r>
            <a:r>
              <a:rPr lang="en-US" sz="2000" dirty="0" smtClean="0"/>
              <a:t> </a:t>
            </a:r>
            <a:r>
              <a:rPr lang="en-US" sz="2000" dirty="0" smtClean="0"/>
              <a:t>red cells are </a:t>
            </a:r>
            <a:r>
              <a:rPr lang="en-US" sz="2000" dirty="0" err="1" smtClean="0"/>
              <a:t>phagocytosed</a:t>
            </a:r>
            <a:r>
              <a:rPr lang="en-US" sz="2000" dirty="0" smtClean="0"/>
              <a:t> and degraded by macrophages; the characteristic color changes of a bruise result from the enzymatic conversion of hemoglobin (red-blue color) to </a:t>
            </a:r>
            <a:r>
              <a:rPr lang="en-US" sz="2000" dirty="0" err="1" smtClean="0"/>
              <a:t>bilirubin</a:t>
            </a:r>
            <a:r>
              <a:rPr lang="en-US" sz="2000" dirty="0" smtClean="0"/>
              <a:t> (blue-green color) and eventually </a:t>
            </a:r>
            <a:r>
              <a:rPr lang="en-US" sz="2000" dirty="0" err="1" smtClean="0"/>
              <a:t>hemosiderin</a:t>
            </a:r>
            <a:r>
              <a:rPr lang="en-US" sz="2000" dirty="0" smtClean="0"/>
              <a:t> (golden-brown)</a:t>
            </a:r>
            <a:endParaRPr lang="en-US" sz="2000" dirty="0"/>
          </a:p>
        </p:txBody>
      </p:sp>
      <p:pic>
        <p:nvPicPr>
          <p:cNvPr id="57346" name="Picture 2" descr="Ecchymosis: Symptoms, Treatment, Outlook, and M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671" y="3230562"/>
            <a:ext cx="5010849" cy="281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2" y="883920"/>
            <a:ext cx="9861868" cy="4587240"/>
          </a:xfrm>
        </p:spPr>
        <p:txBody>
          <a:bodyPr/>
          <a:lstStyle/>
          <a:p>
            <a:r>
              <a:rPr lang="en-US" sz="2800" b="1" dirty="0"/>
              <a:t>The clinical significance of any particular hemorrhage depends </a:t>
            </a:r>
            <a:r>
              <a:rPr lang="en-US" sz="2800" b="1" dirty="0" smtClean="0"/>
              <a:t>on: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/>
              <a:t>   the </a:t>
            </a:r>
            <a:r>
              <a:rPr lang="en-US" sz="2800" b="1" dirty="0"/>
              <a:t>volume of blood that is </a:t>
            </a:r>
            <a:r>
              <a:rPr lang="en-US" sz="2800" b="1" dirty="0" smtClean="0"/>
              <a:t>lost</a:t>
            </a:r>
            <a:r>
              <a:rPr lang="en-US" sz="28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/>
              <a:t>  </a:t>
            </a:r>
            <a:r>
              <a:rPr lang="en-US" sz="2800" b="1" dirty="0" smtClean="0"/>
              <a:t> </a:t>
            </a:r>
            <a:r>
              <a:rPr lang="en-US" sz="2800" b="1" dirty="0"/>
              <a:t>the rate of bleeding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18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HYPEREMIA AND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692" y="138684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Hyperemia</a:t>
            </a:r>
            <a:r>
              <a:rPr lang="en-US" sz="2000" b="1" dirty="0">
                <a:solidFill>
                  <a:srgbClr val="7030A0"/>
                </a:solidFill>
              </a:rPr>
              <a:t> and congestion both refer to an </a:t>
            </a:r>
            <a:r>
              <a:rPr lang="en-US" sz="2000" b="1" u="sng" dirty="0">
                <a:solidFill>
                  <a:srgbClr val="7030A0"/>
                </a:solidFill>
              </a:rPr>
              <a:t>increase in blood volume within a </a:t>
            </a:r>
            <a:r>
              <a:rPr lang="en-US" sz="2000" b="1" u="sng" dirty="0" smtClean="0">
                <a:solidFill>
                  <a:srgbClr val="7030A0"/>
                </a:solidFill>
              </a:rPr>
              <a:t>tissue.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Hyperemia is an </a:t>
            </a:r>
            <a:r>
              <a:rPr lang="en-US" sz="2000" b="1" u="sng" dirty="0">
                <a:solidFill>
                  <a:schemeClr val="tx2"/>
                </a:solidFill>
              </a:rPr>
              <a:t>active process </a:t>
            </a:r>
            <a:r>
              <a:rPr lang="en-US" sz="2000" b="1" dirty="0">
                <a:solidFill>
                  <a:srgbClr val="7030A0"/>
                </a:solidFill>
              </a:rPr>
              <a:t>resulting from arteriolar dilation and increased blood inflow, as occurs at sites of inflammation or in exercising skeletal muscle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338511"/>
            <a:ext cx="6535102" cy="33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417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652" y="609600"/>
            <a:ext cx="8915400" cy="377762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Congestion i</a:t>
            </a:r>
            <a:r>
              <a:rPr lang="en-US" b="1" dirty="0" smtClean="0">
                <a:solidFill>
                  <a:srgbClr val="7030A0"/>
                </a:solidFill>
              </a:rPr>
              <a:t>s a </a:t>
            </a:r>
            <a:r>
              <a:rPr lang="en-US" b="1" u="sng" dirty="0" smtClean="0">
                <a:solidFill>
                  <a:schemeClr val="tx2"/>
                </a:solidFill>
              </a:rPr>
              <a:t>passive process </a:t>
            </a:r>
            <a:r>
              <a:rPr lang="en-US" b="1" dirty="0" smtClean="0">
                <a:solidFill>
                  <a:srgbClr val="7030A0"/>
                </a:solidFill>
              </a:rPr>
              <a:t>resulting from impaired outflow of venous blood from a tissue.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It can occur systemically, as in cardiac failure, or locally as a consequence of an isolated venous obstruction.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920" y="2803208"/>
            <a:ext cx="6351270" cy="351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62755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Hyperemic tissues are </a:t>
            </a:r>
            <a:r>
              <a:rPr lang="en-US" sz="2000" b="1" u="sng" dirty="0">
                <a:solidFill>
                  <a:srgbClr val="FF0000"/>
                </a:solidFill>
              </a:rPr>
              <a:t>redder</a:t>
            </a:r>
            <a:r>
              <a:rPr lang="en-US" sz="2000" b="1" dirty="0"/>
              <a:t> than normal because of engorgement with </a:t>
            </a:r>
            <a:r>
              <a:rPr lang="en-US" sz="2000" b="1" u="sng" dirty="0">
                <a:solidFill>
                  <a:srgbClr val="FF0000"/>
                </a:solidFill>
              </a:rPr>
              <a:t>oxygenated</a:t>
            </a:r>
            <a:r>
              <a:rPr lang="en-US" sz="2000" b="1" dirty="0"/>
              <a:t> 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6320" y="45827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Congested tissues have an abnormal </a:t>
            </a:r>
            <a:r>
              <a:rPr lang="en-US" sz="2000" b="1" u="sng" dirty="0">
                <a:solidFill>
                  <a:srgbClr val="00B0F0"/>
                </a:solidFill>
              </a:rPr>
              <a:t>blue-red color (cyanosis) </a:t>
            </a:r>
            <a:r>
              <a:rPr lang="en-US" sz="2000" b="1" dirty="0"/>
              <a:t>that stems from the accumulation of </a:t>
            </a:r>
            <a:r>
              <a:rPr lang="en-US" sz="2000" b="1" u="sng" dirty="0" smtClean="0">
                <a:solidFill>
                  <a:srgbClr val="FF0000"/>
                </a:solidFill>
              </a:rPr>
              <a:t>deoxygenated</a:t>
            </a:r>
            <a:r>
              <a:rPr lang="en-US" sz="2000" b="1" dirty="0" smtClean="0"/>
              <a:t> </a:t>
            </a:r>
            <a:r>
              <a:rPr lang="en-US" sz="2000" b="1" dirty="0"/>
              <a:t>hemoglobin in the affected area.</a:t>
            </a:r>
          </a:p>
        </p:txBody>
      </p:sp>
      <p:pic>
        <p:nvPicPr>
          <p:cNvPr id="24578" name="Picture 2" descr="Edema, Hyperemia and Cong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35" y="914717"/>
            <a:ext cx="2533650" cy="1809751"/>
          </a:xfrm>
          <a:prstGeom prst="rect">
            <a:avLst/>
          </a:prstGeom>
          <a:noFill/>
        </p:spPr>
      </p:pic>
      <p:pic>
        <p:nvPicPr>
          <p:cNvPr id="24580" name="Picture 4" descr="Cyanosis - Physi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2695" y="4229100"/>
            <a:ext cx="2857500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29442" y="376535"/>
            <a:ext cx="347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Clinically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520" y="2100628"/>
            <a:ext cx="4785360" cy="45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98320" y="11398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Cut surfaces of hyperemic or congested tissues feel wet and typically ooze blood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968482" y="182880"/>
            <a:ext cx="770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I.LUNG CONGESTION.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7865"/>
            <a:ext cx="97231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Microscopic examination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 </a:t>
            </a:r>
            <a:r>
              <a:rPr lang="en-US" u="sng" dirty="0">
                <a:solidFill>
                  <a:schemeClr val="tx2"/>
                </a:solidFill>
              </a:rPr>
              <a:t>acute pulmonary congestion </a:t>
            </a:r>
            <a:r>
              <a:rPr lang="en-US" dirty="0"/>
              <a:t>is marked by blood-engorged alveolar capillaries and variable degrees of alveolar septal edema and </a:t>
            </a:r>
            <a:r>
              <a:rPr lang="en-US" dirty="0" err="1"/>
              <a:t>intraalveolar</a:t>
            </a:r>
            <a:r>
              <a:rPr lang="en-US" dirty="0"/>
              <a:t> hemorrhage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>
                <a:solidFill>
                  <a:schemeClr val="tx2"/>
                </a:solidFill>
              </a:rPr>
              <a:t>chronic pulmonary congestion</a:t>
            </a:r>
            <a:r>
              <a:rPr lang="en-US" dirty="0"/>
              <a:t>, the septa become thickened and fibrotic, and the alveolar spaces contain numerous macrophages laden with hemosiderin (“heart failure cells”) derived from phagocytosed red cells.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3" y="2979420"/>
            <a:ext cx="5591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2281" y="2935605"/>
            <a:ext cx="4879658" cy="34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47850"/>
            <a:ext cx="7084695" cy="46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30680" y="833734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central areas are red and slightly depressed compared with the surrounding tan viable parenchyma, creating “nutmeg liver”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358882" y="0"/>
            <a:ext cx="6890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II.HEPATIC CONGESTION.</a:t>
            </a:r>
            <a:endParaRPr lang="en-US" sz="4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8" ma:contentTypeDescription="Create a new document." ma:contentTypeScope="" ma:versionID="469f46771477d10747ed4abdfc50fd4e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b403c1282a12e43be82475420d01a3c4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FC2346-7CF1-4396-960C-640765AB2C62}"/>
</file>

<file path=customXml/itemProps2.xml><?xml version="1.0" encoding="utf-8"?>
<ds:datastoreItem xmlns:ds="http://schemas.openxmlformats.org/officeDocument/2006/customXml" ds:itemID="{B8DCFFD2-7368-47B9-BFF5-A2EBCC54A278}"/>
</file>

<file path=customXml/itemProps3.xml><?xml version="1.0" encoding="utf-8"?>
<ds:datastoreItem xmlns:ds="http://schemas.openxmlformats.org/officeDocument/2006/customXml" ds:itemID="{FCC241DC-B694-4E40-957A-5BBF36ED48C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767</TotalTime>
  <Words>1330</Words>
  <Application>Microsoft Office PowerPoint</Application>
  <PresentationFormat>Custom</PresentationFormat>
  <Paragraphs>141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Wisp</vt:lpstr>
      <vt:lpstr>Hemodynamic Disorders, Thromboembolism, and Shock</vt:lpstr>
      <vt:lpstr>Slide 2</vt:lpstr>
      <vt:lpstr>Slide 3</vt:lpstr>
      <vt:lpstr>1. HYPEREMIA AND CONGESTION</vt:lpstr>
      <vt:lpstr>Slide 5</vt:lpstr>
      <vt:lpstr>Slide 6</vt:lpstr>
      <vt:lpstr>Slide 7</vt:lpstr>
      <vt:lpstr>Slide 8</vt:lpstr>
      <vt:lpstr>Slide 9</vt:lpstr>
      <vt:lpstr>Slide 10</vt:lpstr>
      <vt:lpstr>Slide 11</vt:lpstr>
      <vt:lpstr>2. EDEMA</vt:lpstr>
      <vt:lpstr>Slide 13</vt:lpstr>
      <vt:lpstr>Slide 14</vt:lpstr>
      <vt:lpstr>Slide 15</vt:lpstr>
      <vt:lpstr>Mechanisms of edema</vt:lpstr>
      <vt:lpstr>Slide 17</vt:lpstr>
      <vt:lpstr>Slide 18</vt:lpstr>
      <vt:lpstr>2. Reduced Plasma Osmotic Pressure</vt:lpstr>
      <vt:lpstr>3. Lymphatic Obstruction</vt:lpstr>
      <vt:lpstr>Slide 21</vt:lpstr>
      <vt:lpstr>Slide 22</vt:lpstr>
      <vt:lpstr>4. Sodium and Water Retention</vt:lpstr>
      <vt:lpstr>Slide 24</vt:lpstr>
      <vt:lpstr>Slide 25</vt:lpstr>
      <vt:lpstr>Slide 26</vt:lpstr>
      <vt:lpstr>Clinical Features</vt:lpstr>
      <vt:lpstr>Slide 28</vt:lpstr>
      <vt:lpstr> II. HEMORRHAGE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Disorders, Thromboembolism, and Shock</dc:title>
  <dc:creator>Windows User</dc:creator>
  <cp:lastModifiedBy>Admin</cp:lastModifiedBy>
  <cp:revision>40</cp:revision>
  <dcterms:created xsi:type="dcterms:W3CDTF">2021-11-15T08:22:03Z</dcterms:created>
  <dcterms:modified xsi:type="dcterms:W3CDTF">2021-11-16T20:40:50Z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