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5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09" r:id="rId12"/>
    <p:sldId id="310" r:id="rId13"/>
    <p:sldId id="311" r:id="rId14"/>
    <p:sldId id="303" r:id="rId15"/>
    <p:sldId id="308" r:id="rId16"/>
    <p:sldId id="304" r:id="rId17"/>
    <p:sldId id="305" r:id="rId18"/>
    <p:sldId id="306" r:id="rId19"/>
    <p:sldId id="307" r:id="rId20"/>
    <p:sldId id="275" r:id="rId21"/>
    <p:sldId id="276" r:id="rId22"/>
    <p:sldId id="277" r:id="rId23"/>
    <p:sldId id="27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9" r:id="rId33"/>
    <p:sldId id="298" r:id="rId34"/>
    <p:sldId id="297" r:id="rId35"/>
  </p:sldIdLst>
  <p:sldSz cx="12192000" cy="6858000"/>
  <p:notesSz cx="6858000" cy="9144000"/>
  <p:defaultTextStyle>
    <a:defPPr>
      <a:defRPr lang="ar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E1C76885-E80F-49E2-9EB4-36904362EE51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D0922804-BE3A-438A-B9D0-2D45C5A543A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8412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D955-7978-4D77-AB60-B0E65E09B332}" type="slidenum">
              <a:rPr kumimoji="0" lang="en-US" altLang="ar-J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ar-JO"/>
          </a:p>
        </p:txBody>
      </p:sp>
    </p:spTree>
    <p:extLst>
      <p:ext uri="{BB962C8B-B14F-4D97-AF65-F5344CB8AC3E}">
        <p14:creationId xmlns:p14="http://schemas.microsoft.com/office/powerpoint/2010/main" val="146444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0119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6940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2237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1304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1649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3319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6450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7367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8830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4615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1914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D0CF-516D-4DD3-89A4-AA514FE539BD}" type="datetimeFigureOut">
              <a:rPr lang="ar-JO" smtClean="0"/>
              <a:t>12/05/1442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7B9C2-83F1-4ED8-9A5A-FBEE1CF1800F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0738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818" y="989013"/>
            <a:ext cx="9144000" cy="2387600"/>
          </a:xfrm>
        </p:spPr>
        <p:txBody>
          <a:bodyPr/>
          <a:lstStyle/>
          <a:p>
            <a:r>
              <a:rPr lang="en-US" dirty="0" smtClean="0"/>
              <a:t>Immunology of </a:t>
            </a:r>
            <a:r>
              <a:rPr lang="en-US" dirty="0" smtClean="0"/>
              <a:t>parasitic </a:t>
            </a:r>
            <a:r>
              <a:rPr lang="en-US" dirty="0" smtClean="0"/>
              <a:t>infection</a:t>
            </a:r>
            <a:endParaRPr lang="ar-J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666633"/>
              </a:buClr>
              <a:buSzPct val="80000"/>
              <a:defRPr/>
            </a:pPr>
            <a:r>
              <a:rPr lang="en-US" kern="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Dr.Eman </a:t>
            </a:r>
            <a:r>
              <a:rPr lang="en-US" kern="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Albataineh</a:t>
            </a:r>
            <a:r>
              <a:rPr lang="en-US" kern="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666633"/>
              </a:buClr>
              <a:buSzPct val="80000"/>
              <a:defRPr/>
            </a:pPr>
            <a:r>
              <a:rPr lang="en-US" kern="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Associate Prof. Immunology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666633"/>
              </a:buClr>
              <a:buSzPct val="80000"/>
              <a:defRPr/>
            </a:pPr>
            <a:r>
              <a:rPr lang="en-US" kern="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of Medicine, </a:t>
            </a:r>
            <a:r>
              <a:rPr lang="en-US" kern="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Mutah</a:t>
            </a:r>
            <a:r>
              <a:rPr lang="en-US" kern="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university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666633"/>
              </a:buClr>
              <a:buSzPct val="80000"/>
              <a:defRPr/>
            </a:pPr>
            <a:r>
              <a:rPr lang="en-US" kern="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Immunology, 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942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618" y="398429"/>
            <a:ext cx="7842086" cy="58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400" y="532114"/>
            <a:ext cx="8434515" cy="63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251" y="569074"/>
            <a:ext cx="8112543" cy="60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239" y="913932"/>
            <a:ext cx="7893675" cy="5920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ar-JO" sz="3200" b="1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GB" altLang="ar-JO" sz="3200" b="1" dirty="0" smtClean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</a:rPr>
              <a:t>                    Parasite </a:t>
            </a:r>
            <a:r>
              <a:rPr lang="en-GB" altLang="ar-JO" sz="3200" b="1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</a:rPr>
              <a:t>Immune Evasion  strategies.</a:t>
            </a:r>
            <a:br>
              <a:rPr lang="en-GB" altLang="ar-JO" sz="3200" b="1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</a:rPr>
            </a:b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7634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malaria blood sm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1"/>
            <a:ext cx="44196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1752600" y="2514601"/>
            <a:ext cx="8610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Protozoan immune evasion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ar-JO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ar-JO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Anatomical seclusion in the vertebrate host.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Parasites may 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live intracellularly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By replicating inside host cell parasites avoid immune response.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ar-J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ar-J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Plasmodium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lives inside Red Blood Cells (RBC’S) which have no nucleus, when infected not recognised by immune cells. Other stages of </a:t>
            </a:r>
            <a:r>
              <a:rPr kumimoji="0" lang="en-GB" altLang="ar-J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Plasmodium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live inside liver cells.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ar-J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ar-JO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Leishmania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parasites and </a:t>
            </a:r>
            <a:r>
              <a:rPr kumimoji="0" lang="en-GB" altLang="ar-JO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Trypanosoma</a:t>
            </a:r>
            <a:r>
              <a:rPr kumimoji="0" lang="en-GB" altLang="ar-J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ar-JO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cruzi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live inside </a:t>
            </a:r>
            <a:r>
              <a:rPr kumimoji="0" lang="en-GB" alt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macrophages</a:t>
            </a:r>
            <a:r>
              <a:rPr kumimoji="0" lang="en-GB" altLang="ar-J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JO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</a:rPr>
              <a:t>Immunity to Parasites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628776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Stimulate a number of immunological defense mechanisms</a:t>
            </a:r>
          </a:p>
          <a:p>
            <a:pPr eaLnBrk="1" hangingPunct="1">
              <a:defRPr/>
            </a:pPr>
            <a:r>
              <a:rPr lang="en-US" dirty="0" smtClean="0"/>
              <a:t> humoral, cellular responses and innate system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Immune response depends on the stage and the type of infection</a:t>
            </a:r>
          </a:p>
          <a:p>
            <a:pPr eaLnBrk="1" hangingPunct="1">
              <a:defRPr/>
            </a:pPr>
            <a:r>
              <a:rPr lang="en-US" dirty="0" smtClean="0"/>
              <a:t>Most parasites pass through a complicated life </a:t>
            </a:r>
            <a:r>
              <a:rPr lang="en-US" dirty="0" smtClean="0"/>
              <a:t>cycle helminths are bigger and more complex than protozoa</a:t>
            </a:r>
            <a:endParaRPr lang="en-US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1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69" y="-150030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Vaccine to </a:t>
            </a:r>
            <a:r>
              <a:rPr lang="en-US" dirty="0" err="1" smtClean="0"/>
              <a:t>schistosoma</a:t>
            </a:r>
            <a:endParaRPr lang="ar-J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12" y="962508"/>
            <a:ext cx="7387241" cy="55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31" y="601577"/>
            <a:ext cx="7799365" cy="58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156" y="365125"/>
            <a:ext cx="8108458" cy="60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992313" y="162877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4819" name="Picture 5" descr="Untitled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6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61" y="337270"/>
            <a:ext cx="7683455" cy="5312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399" y="5932993"/>
            <a:ext cx="955902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Circumsporozoite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protein (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CSP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 is a secreted protein of the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sporozoite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stage of the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malaria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parasite used in vaccines for erythrocyte stage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1729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51" y="926878"/>
            <a:ext cx="7657698" cy="57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-623888"/>
            <a:ext cx="6076950" cy="81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31" y="-304314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 immunotherapy</a:t>
            </a:r>
            <a:endParaRPr lang="ar-J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12" y="750793"/>
            <a:ext cx="7949873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92151"/>
            <a:ext cx="8229600" cy="5434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u="sng" dirty="0" smtClean="0">
                <a:solidFill>
                  <a:srgbClr val="FF0000"/>
                </a:solidFill>
                <a:latin typeface="Comic Sans MS" pitchFamily="66" charset="0"/>
              </a:rPr>
              <a:t>Features of Parasitic infection: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 smtClean="0"/>
              <a:t>1- Infect large number of people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 smtClean="0"/>
              <a:t>2- Parasitic infection have common features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E10318"/>
                </a:solidFill>
              </a:rPr>
              <a:t>Variety </a:t>
            </a:r>
            <a:r>
              <a:rPr lang="en-US" b="1" dirty="0" smtClean="0">
                <a:solidFill>
                  <a:srgbClr val="E10318"/>
                </a:solidFill>
              </a:rPr>
              <a:t>and large quantity of Ag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E10318"/>
                </a:solidFill>
              </a:rPr>
              <a:t>Ability to change their surface Ag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E10318"/>
                </a:solidFill>
              </a:rPr>
              <a:t>Complicate life cycle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 smtClean="0">
                <a:solidFill>
                  <a:srgbClr val="E10318"/>
                </a:solidFill>
              </a:rPr>
              <a:t>		</a:t>
            </a:r>
            <a:r>
              <a:rPr lang="en-US" sz="2400" b="1" dirty="0">
                <a:solidFill>
                  <a:srgbClr val="E10318"/>
                </a:solidFill>
              </a:rPr>
              <a:t>Different mode of entry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 smtClean="0"/>
              <a:t>3- Most parasites are host specific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 smtClean="0"/>
              <a:t>4- Host resistance to parasite may be genetic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 smtClean="0"/>
              <a:t>5- Many parasitic infections are chronic</a:t>
            </a:r>
          </a:p>
        </p:txBody>
      </p:sp>
    </p:spTree>
    <p:extLst>
      <p:ext uri="{BB962C8B-B14F-4D97-AF65-F5344CB8AC3E}">
        <p14:creationId xmlns:p14="http://schemas.microsoft.com/office/powerpoint/2010/main" val="32549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60351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</a:rPr>
              <a:t>Effector mechanisms by Immune cells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i="1" u="sng" dirty="0">
                <a:solidFill>
                  <a:srgbClr val="E10318"/>
                </a:solidFill>
              </a:rPr>
              <a:t>MACROPHAGES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Secrete </a:t>
            </a:r>
            <a:r>
              <a:rPr lang="en-US" dirty="0"/>
              <a:t>factors that kill parasites without ingestion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/>
              <a:t>Secrete cytokines that activate other immune cells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/>
              <a:t>Synthesize nitric oxide that act as parasite toxin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/>
              <a:t>Activation of macrophages is a general feature of early stage of </a:t>
            </a:r>
            <a:r>
              <a:rPr lang="en-US" dirty="0" smtClean="0"/>
              <a:t>infection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Some resistance by protozoa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IFN gamma –activated macrophages most effective against protozoa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08051"/>
            <a:ext cx="8229600" cy="52181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i="1" u="sng" dirty="0">
                <a:solidFill>
                  <a:srgbClr val="E10318"/>
                </a:solidFill>
              </a:rPr>
              <a:t>NEUTROPHILS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/>
              <a:t>Can kill large and small parasites</a:t>
            </a:r>
          </a:p>
          <a:p>
            <a:pPr>
              <a:buClr>
                <a:schemeClr val="tx1"/>
              </a:buClr>
              <a:defRPr/>
            </a:pPr>
            <a:r>
              <a:rPr lang="en-US" dirty="0"/>
              <a:t>Secrete factors that kill parasites without ingestion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Have </a:t>
            </a:r>
            <a:r>
              <a:rPr lang="en-US" dirty="0"/>
              <a:t>granules that contain cytotoxic proteins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i="1" u="sng" dirty="0">
                <a:solidFill>
                  <a:srgbClr val="E10318"/>
                </a:solidFill>
              </a:rPr>
              <a:t>PLATELETS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/>
              <a:t>Cytotoxic activities against larval stages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/>
              <a:t>Activation are enhanced by cytokines</a:t>
            </a:r>
          </a:p>
        </p:txBody>
      </p:sp>
    </p:spTree>
    <p:extLst>
      <p:ext uri="{BB962C8B-B14F-4D97-AF65-F5344CB8AC3E}">
        <p14:creationId xmlns:p14="http://schemas.microsoft.com/office/powerpoint/2010/main" val="42612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600201"/>
            <a:ext cx="8569325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b="1" i="1" u="sng" dirty="0" smtClean="0">
                <a:solidFill>
                  <a:srgbClr val="E10318"/>
                </a:solidFill>
              </a:rPr>
              <a:t>EOSINOPHILS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Characterize </a:t>
            </a:r>
            <a:r>
              <a:rPr lang="en-US" dirty="0" smtClean="0"/>
              <a:t>helminth </a:t>
            </a:r>
            <a:r>
              <a:rPr lang="en-US" dirty="0" smtClean="0"/>
              <a:t>infection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Thought to be specific against tissue parasites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Limit migration of parasites through the host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Less phagocytic than neutrophils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dirty="0" smtClean="0"/>
              <a:t>Act in accordance with mast </a:t>
            </a:r>
            <a:r>
              <a:rPr lang="en-US" dirty="0" smtClean="0"/>
              <a:t>cells</a:t>
            </a:r>
          </a:p>
          <a:p>
            <a:pPr>
              <a:buClr>
                <a:schemeClr val="tx1"/>
              </a:buClr>
              <a:defRPr/>
            </a:pPr>
            <a:r>
              <a:rPr lang="en-US" dirty="0"/>
              <a:t>Have Fc </a:t>
            </a:r>
            <a:r>
              <a:rPr lang="en-US" dirty="0" smtClean="0"/>
              <a:t>receptors </a:t>
            </a:r>
            <a:r>
              <a:rPr lang="en-US" dirty="0"/>
              <a:t>&gt;&gt; ADCC</a:t>
            </a:r>
          </a:p>
          <a:p>
            <a:pPr eaLnBrk="1" hangingPunct="1">
              <a:buClr>
                <a:schemeClr val="tx1"/>
              </a:buCl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6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Role of T cells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600201"/>
            <a:ext cx="8713787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The type of T cells involved is determined by the type and the stage of the </a:t>
            </a:r>
            <a:r>
              <a:rPr lang="en-US" dirty="0" smtClean="0"/>
              <a:t>infection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Cytokines enhance protective immunity against intracellular </a:t>
            </a:r>
            <a:r>
              <a:rPr lang="en-US" dirty="0" smtClean="0"/>
              <a:t>parasites</a:t>
            </a:r>
          </a:p>
          <a:p>
            <a:pPr eaLnBrk="1" hangingPunct="1">
              <a:defRPr/>
            </a:pPr>
            <a:r>
              <a:rPr lang="en-US" dirty="0" smtClean="0"/>
              <a:t>ADCC for helminths</a:t>
            </a:r>
          </a:p>
          <a:p>
            <a:pPr eaLnBrk="1" hangingPunct="1">
              <a:defRPr/>
            </a:pPr>
            <a:r>
              <a:rPr lang="en-US" dirty="0" smtClean="0"/>
              <a:t>Granuloma in early helminth lesion is good to encapsulate their eggs, if 2</a:t>
            </a:r>
            <a:r>
              <a:rPr lang="en-US" baseline="30000" dirty="0" smtClean="0"/>
              <a:t>nd</a:t>
            </a:r>
            <a:r>
              <a:rPr lang="en-US" dirty="0" smtClean="0"/>
              <a:t> exposure lead to pathological fibrosis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TH2 </a:t>
            </a:r>
            <a:r>
              <a:rPr lang="en-US" dirty="0"/>
              <a:t>protective </a:t>
            </a:r>
            <a:r>
              <a:rPr lang="en-US" dirty="0" smtClean="0"/>
              <a:t>against helminths (Ab is </a:t>
            </a:r>
            <a:r>
              <a:rPr lang="en-US" dirty="0" err="1" smtClean="0"/>
              <a:t>IgE</a:t>
            </a:r>
            <a:r>
              <a:rPr lang="en-US" dirty="0" smtClean="0"/>
              <a:t>) </a:t>
            </a:r>
            <a:r>
              <a:rPr lang="en-US" dirty="0"/>
              <a:t>(</a:t>
            </a:r>
            <a:r>
              <a:rPr lang="en-US" dirty="0" smtClean="0"/>
              <a:t>TH1 </a:t>
            </a:r>
            <a:r>
              <a:rPr lang="en-US" dirty="0"/>
              <a:t>is counter protective</a:t>
            </a:r>
            <a:r>
              <a:rPr lang="en-US" dirty="0" smtClean="0"/>
              <a:t>), complication </a:t>
            </a:r>
            <a:r>
              <a:rPr lang="en-US" dirty="0"/>
              <a:t>of over action </a:t>
            </a:r>
            <a:r>
              <a:rPr lang="en-US" dirty="0" smtClean="0"/>
              <a:t>is allergy and fibrosis and granuloma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TH1 protective against protozoa (TH2 is counter protective and IGA and IGG), complication of over action is autoimmunity 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4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Role of Antibodies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Parasites induce production of specific and non specific Abs</a:t>
            </a:r>
          </a:p>
          <a:p>
            <a:pPr eaLnBrk="1" hangingPunct="1">
              <a:defRPr/>
            </a:pPr>
            <a:r>
              <a:rPr lang="en-US" dirty="0" smtClean="0"/>
              <a:t>Antibodies have several functions on parasites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-Act </a:t>
            </a:r>
            <a:r>
              <a:rPr lang="en-US" dirty="0" smtClean="0"/>
              <a:t>direc</a:t>
            </a:r>
            <a:r>
              <a:rPr lang="en-US" dirty="0" smtClean="0"/>
              <a:t>t damage by complement mediated</a:t>
            </a:r>
            <a:r>
              <a:rPr lang="en-US" dirty="0" smtClean="0"/>
              <a:t>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-ADCC</a:t>
            </a:r>
            <a:endParaRPr lang="en-US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-Block attachment to host </a:t>
            </a:r>
            <a:r>
              <a:rPr lang="en-US" dirty="0" smtClean="0"/>
              <a:t>cells by neutralizing the attachment sites</a:t>
            </a:r>
            <a:endParaRPr lang="en-US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-Important for </a:t>
            </a:r>
            <a:r>
              <a:rPr lang="en-US" dirty="0" smtClean="0"/>
              <a:t>Phagocytosis</a:t>
            </a:r>
          </a:p>
          <a:p>
            <a:pPr lvl="1">
              <a:buNone/>
              <a:defRPr/>
            </a:pPr>
            <a:r>
              <a:rPr lang="en-US" dirty="0"/>
              <a:t>-Infection by protozoan parasites is associated with the production of IgG and IgM. With helminths there is, in addition, the synthesis of substantial amounts of </a:t>
            </a:r>
            <a:r>
              <a:rPr lang="en-US" dirty="0" err="1"/>
              <a:t>IgE</a:t>
            </a:r>
            <a:r>
              <a:rPr lang="en-US" dirty="0"/>
              <a:t>.</a:t>
            </a:r>
            <a:endParaRPr lang="en-US" dirty="0" smtClean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82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6" ma:contentTypeDescription="Create a new document." ma:contentTypeScope="" ma:versionID="b1955c1e537e1892f2dd2acfb88f53ae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aeb8efd1d22bcb3380e1ff5a6439060c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FA02E8-A652-47DD-B6FB-794C083AE070}"/>
</file>

<file path=customXml/itemProps2.xml><?xml version="1.0" encoding="utf-8"?>
<ds:datastoreItem xmlns:ds="http://schemas.openxmlformats.org/officeDocument/2006/customXml" ds:itemID="{780CC6A9-5EC8-4D37-BFE6-3BC3323AC72D}"/>
</file>

<file path=customXml/itemProps3.xml><?xml version="1.0" encoding="utf-8"?>
<ds:datastoreItem xmlns:ds="http://schemas.openxmlformats.org/officeDocument/2006/customXml" ds:itemID="{DDF4AF6B-CFE7-460B-9DB1-E35A65463D4F}"/>
</file>

<file path=docProps/app.xml><?xml version="1.0" encoding="utf-8"?>
<Properties xmlns="http://schemas.openxmlformats.org/officeDocument/2006/extended-properties" xmlns:vt="http://schemas.openxmlformats.org/officeDocument/2006/docPropsVTypes">
  <TotalTime>5338</TotalTime>
  <Words>478</Words>
  <Application>Microsoft Office PowerPoint</Application>
  <PresentationFormat>Widescreen</PresentationFormat>
  <Paragraphs>72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Immunology of parasitic infection</vt:lpstr>
      <vt:lpstr>Immunity to Parasites</vt:lpstr>
      <vt:lpstr>PowerPoint Presentation</vt:lpstr>
      <vt:lpstr>PowerPoint Presentation</vt:lpstr>
      <vt:lpstr>Effector mechanisms by Immune cells</vt:lpstr>
      <vt:lpstr>PowerPoint Presentation</vt:lpstr>
      <vt:lpstr>PowerPoint Presentation</vt:lpstr>
      <vt:lpstr>Role of T cells</vt:lpstr>
      <vt:lpstr>Role of Antibodies</vt:lpstr>
      <vt:lpstr>PowerPoint Presentation</vt:lpstr>
      <vt:lpstr>PowerPoint Presentation</vt:lpstr>
      <vt:lpstr>PowerPoint Presentation</vt:lpstr>
      <vt:lpstr>PowerPoint Presentation</vt:lpstr>
      <vt:lpstr>                     Parasite Immune Evasion  strategies.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Vaccine to schistosoma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immunotherapy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30</cp:revision>
  <dcterms:created xsi:type="dcterms:W3CDTF">2019-12-02T12:00:57Z</dcterms:created>
  <dcterms:modified xsi:type="dcterms:W3CDTF">2020-12-29T07:42:01Z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