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43"/>
  </p:notesMasterIdLst>
  <p:sldIdLst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7" r:id="rId30"/>
    <p:sldId id="291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7" r:id="rId40"/>
    <p:sldId id="318" r:id="rId41"/>
    <p:sldId id="335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8" autoAdjust="0"/>
    <p:restoredTop sz="94660"/>
  </p:normalViewPr>
  <p:slideViewPr>
    <p:cSldViewPr>
      <p:cViewPr varScale="1">
        <p:scale>
          <a:sx n="69" d="100"/>
          <a:sy n="69" d="100"/>
        </p:scale>
        <p:origin x="13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slide" Target="slides/slide23.xml" /><Relationship Id="rId39" Type="http://schemas.openxmlformats.org/officeDocument/2006/relationships/slide" Target="slides/slide36.xml" /><Relationship Id="rId3" Type="http://schemas.openxmlformats.org/officeDocument/2006/relationships/slideMaster" Target="slideMasters/slideMaster1.xml" /><Relationship Id="rId21" Type="http://schemas.openxmlformats.org/officeDocument/2006/relationships/slide" Target="slides/slide18.xml" /><Relationship Id="rId34" Type="http://schemas.openxmlformats.org/officeDocument/2006/relationships/slide" Target="slides/slide31.xml" /><Relationship Id="rId42" Type="http://schemas.openxmlformats.org/officeDocument/2006/relationships/slide" Target="slides/slide39.xml" /><Relationship Id="rId47" Type="http://schemas.openxmlformats.org/officeDocument/2006/relationships/tableStyles" Target="tableStyles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slide" Target="slides/slide22.xml" /><Relationship Id="rId33" Type="http://schemas.openxmlformats.org/officeDocument/2006/relationships/slide" Target="slides/slide30.xml" /><Relationship Id="rId38" Type="http://schemas.openxmlformats.org/officeDocument/2006/relationships/slide" Target="slides/slide35.xml" /><Relationship Id="rId46" Type="http://schemas.openxmlformats.org/officeDocument/2006/relationships/theme" Target="theme/theme1.xml" /><Relationship Id="rId2" Type="http://schemas.openxmlformats.org/officeDocument/2006/relationships/customXml" Target="../customXml/item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29" Type="http://schemas.openxmlformats.org/officeDocument/2006/relationships/slide" Target="slides/slide26.xml" /><Relationship Id="rId41" Type="http://schemas.openxmlformats.org/officeDocument/2006/relationships/slide" Target="slides/slide38.xml" /><Relationship Id="rId1" Type="http://schemas.openxmlformats.org/officeDocument/2006/relationships/customXml" Target="../customXml/item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slide" Target="slides/slide21.xml" /><Relationship Id="rId32" Type="http://schemas.openxmlformats.org/officeDocument/2006/relationships/slide" Target="slides/slide29.xml" /><Relationship Id="rId37" Type="http://schemas.openxmlformats.org/officeDocument/2006/relationships/slide" Target="slides/slide34.xml" /><Relationship Id="rId40" Type="http://schemas.openxmlformats.org/officeDocument/2006/relationships/slide" Target="slides/slide37.xml" /><Relationship Id="rId45" Type="http://schemas.openxmlformats.org/officeDocument/2006/relationships/viewProps" Target="viewProps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slide" Target="slides/slide25.xml" /><Relationship Id="rId36" Type="http://schemas.openxmlformats.org/officeDocument/2006/relationships/slide" Target="slides/slide33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31" Type="http://schemas.openxmlformats.org/officeDocument/2006/relationships/slide" Target="slides/slide28.xml" /><Relationship Id="rId44" Type="http://schemas.openxmlformats.org/officeDocument/2006/relationships/presProps" Target="presProps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slide" Target="slides/slide24.xml" /><Relationship Id="rId30" Type="http://schemas.openxmlformats.org/officeDocument/2006/relationships/slide" Target="slides/slide27.xml" /><Relationship Id="rId35" Type="http://schemas.openxmlformats.org/officeDocument/2006/relationships/slide" Target="slides/slide32.xml" /><Relationship Id="rId43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3B4896-E9DC-1003-D527-BACCA6D6BD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901361-05A4-7D7D-ED71-65958881E5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30D276-8E2C-4C27-8318-ECB06142BEE7}" type="datetimeFigureOut">
              <a:rPr lang="en-US"/>
              <a:pPr>
                <a:defRPr/>
              </a:pPr>
              <a:t>4/6/2022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189CB42-677A-15CA-F462-A38B30D570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890E73-66B9-7449-84B4-46A69692E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24B9A-7DE1-F8E4-F595-576C16D507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F4785-F169-4069-B68E-AE45399299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265E7E5-FDF5-4D55-A086-A22D7D0B4B67}" type="slidenum">
              <a:rPr lang="en-US" altLang="ar-JO"/>
              <a:pPr/>
              <a:t>‹#›</a:t>
            </a:fld>
            <a:endParaRPr lang="en-US" alt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8BB72608-948F-5C61-F47F-12BF76FB9E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89CBBA56-9ED2-9545-80B3-C36D6BAB8D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E1F48941-17FE-45A6-0DF2-E6BCC9E135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AB6595-A9DC-4D3A-822A-D8B188102EE5}" type="slidenum">
              <a:rPr lang="en-US" altLang="ar-JO"/>
              <a:pPr>
                <a:spcBef>
                  <a:spcPct val="0"/>
                </a:spcBef>
              </a:pPr>
              <a:t>1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B0FC3675-DF11-8480-9F7C-C2711ABEE4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891F2145-3A07-4521-71C8-1749B90274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0BA5F250-C769-ECC6-EB6F-CE863C6DFC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5EA095-0E63-4C84-A586-9B513EA07862}" type="slidenum">
              <a:rPr lang="en-US" altLang="ar-JO"/>
              <a:pPr>
                <a:spcBef>
                  <a:spcPct val="0"/>
                </a:spcBef>
              </a:pPr>
              <a:t>10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4E8E19F0-77BF-6EB4-61E5-1DEFB8D347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9AE85170-0818-5308-95F8-27EA6ED706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FD641BAD-C505-74A1-6669-D6D9E5AFA9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0C9DCD-1915-4764-A8C3-29C5710486C5}" type="slidenum">
              <a:rPr lang="en-US" altLang="ar-JO"/>
              <a:pPr>
                <a:spcBef>
                  <a:spcPct val="0"/>
                </a:spcBef>
              </a:pPr>
              <a:t>13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D47F13D1-DE9A-C3B0-2731-1B7FD36F7A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61468271-0C50-5E53-FBE2-BFC0B19F0A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76A1E73F-D03E-C91D-AA7E-7A1233EB57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30E4A8-C93D-4DB2-AF37-BCC01F27E8DE}" type="slidenum">
              <a:rPr lang="en-US" altLang="ar-JO"/>
              <a:pPr>
                <a:spcBef>
                  <a:spcPct val="0"/>
                </a:spcBef>
              </a:pPr>
              <a:t>14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63CAEEC4-A945-94CE-D373-0818450CEA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08C8C781-92C6-9939-3953-684E6181C1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25DFA030-75A1-DF23-3473-63A3ABBB43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60EC55-A6AF-428E-9386-DAD4D80B65FF}" type="slidenum">
              <a:rPr lang="en-US" altLang="ar-JO"/>
              <a:pPr>
                <a:spcBef>
                  <a:spcPct val="0"/>
                </a:spcBef>
              </a:pPr>
              <a:t>15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74784E72-E4C6-BE44-C4F0-A72A51D4DD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36918B8C-E688-1EB0-DB9F-245BD230DF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9653E05C-1ED6-CEA6-2A13-AEE2EEE7EA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F83387-B046-4E3B-8C7F-B9145B1ABAFD}" type="slidenum">
              <a:rPr lang="en-US" altLang="ar-JO"/>
              <a:pPr>
                <a:spcBef>
                  <a:spcPct val="0"/>
                </a:spcBef>
              </a:pPr>
              <a:t>16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9FF2E701-E946-3000-65A1-B4895CC8CC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EF003BA2-DA33-6519-EDF5-83FDFD686E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56FAAECB-5C52-B319-F595-894F484CC8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ACE62B-2C77-4B5E-A691-C16DE455D81D}" type="slidenum">
              <a:rPr lang="en-US" altLang="ar-JO"/>
              <a:pPr>
                <a:spcBef>
                  <a:spcPct val="0"/>
                </a:spcBef>
              </a:pPr>
              <a:t>17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5253E679-6D2A-E488-23FD-251A5D3697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679BBAF4-78C1-34FC-8FEA-7BA0B3A3BF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ar-JO"/>
              <a:t>A precipitin is an antibody which can precipitate out of a solution upon antigen binding. ..</a:t>
            </a:r>
            <a:endParaRPr lang="ar-SA" altLang="ar-JO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0D59D05-D5DE-C4F2-4E9C-DD3C39355A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734336-6936-4499-809D-1F75D27FFDC1}" type="slidenum">
              <a:rPr lang="en-US" altLang="ar-JO"/>
              <a:pPr>
                <a:spcBef>
                  <a:spcPct val="0"/>
                </a:spcBef>
              </a:pPr>
              <a:t>18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3482DF42-6BD4-DC15-7787-FCE928F95B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4E3BD8F2-2B02-1C35-640A-A0CB0D74CB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0BA5D5B-3428-A2A9-3C99-411AD7E730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294144-C81B-4950-A1E2-CC7C87799659}" type="slidenum">
              <a:rPr lang="en-US" altLang="ar-JO"/>
              <a:pPr>
                <a:spcBef>
                  <a:spcPct val="0"/>
                </a:spcBef>
              </a:pPr>
              <a:t>19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6803B376-6781-4344-EB08-2B6B988599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FACE5C35-82FB-ABF4-2062-2E7B9A55A5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5A5F5B8B-BACF-6BE3-CCE9-B2AB7A162E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B7CC4D-D060-47E5-A467-A05AC4367C42}" type="slidenum">
              <a:rPr lang="en-US" altLang="ar-JO"/>
              <a:pPr>
                <a:spcBef>
                  <a:spcPct val="0"/>
                </a:spcBef>
              </a:pPr>
              <a:t>20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D357EEBD-4971-4D8F-D85F-1C4618911C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DE751248-E0D2-D2D3-0656-BAC2139C56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9B3CB7A8-3BC1-7A3C-81E0-B5F83F7D68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3DD622-B0AE-472D-B99F-C9BCF3C0661E}" type="slidenum">
              <a:rPr lang="en-US" altLang="ar-JO"/>
              <a:pPr>
                <a:spcBef>
                  <a:spcPct val="0"/>
                </a:spcBef>
              </a:pPr>
              <a:t>21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071A6732-ECD2-CBE5-C215-72D1A37B7A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D9EEBA7E-D51F-716B-810E-1F48D60ED2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EFC4BA8-2641-B4E6-BAEF-4939F1B719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5B50A1-C01E-4756-BE27-4265500F290E}" type="slidenum">
              <a:rPr lang="en-US" altLang="ar-JO"/>
              <a:pPr>
                <a:spcBef>
                  <a:spcPct val="0"/>
                </a:spcBef>
              </a:pPr>
              <a:t>2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44918FFF-8F4C-5BAA-C879-ED0FA42FAD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46D2350D-54ED-9314-5467-C1B8FE5502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DF346148-32C1-3C8B-7934-4C823AB79C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BA977E-F801-48A2-9ACB-BFD5894FC57B}" type="slidenum">
              <a:rPr lang="en-US" altLang="ar-JO"/>
              <a:pPr>
                <a:spcBef>
                  <a:spcPct val="0"/>
                </a:spcBef>
              </a:pPr>
              <a:t>22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F30BF1DD-915C-9DFF-B5BD-67C0CBA3C1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D0722D3B-2D30-42B4-5DF0-DD62649CC7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166F7FFA-7DAB-9718-591B-9C9F8E2BA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367A22-4C70-44B4-9FA8-35DCC65E62BC}" type="slidenum">
              <a:rPr lang="en-US" altLang="ar-JO"/>
              <a:pPr>
                <a:spcBef>
                  <a:spcPct val="0"/>
                </a:spcBef>
              </a:pPr>
              <a:t>23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C3370FF6-8C69-01D0-C999-F450A06367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048E030F-7395-758F-1633-D321937E12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3522DE3B-CF3C-BCF8-EE04-47D9D55009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341143-D1BA-48A3-A9F4-CF41DB807CC7}" type="slidenum">
              <a:rPr lang="en-US" altLang="ar-JO"/>
              <a:pPr>
                <a:spcBef>
                  <a:spcPct val="0"/>
                </a:spcBef>
              </a:pPr>
              <a:t>24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37D45898-DE69-7A72-46C2-F9422EAD24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EA0564CD-210D-DD27-DA36-6B5CE41AF2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ar-JO"/>
              <a:t>Ubiquitousfound everywhere</a:t>
            </a:r>
            <a:endParaRPr lang="ar-SA" altLang="ar-JO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0EB4430A-0496-C75A-C323-55ACEFAD6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EFAC59-2FDB-44A1-9747-63FD5154F2BC}" type="slidenum">
              <a:rPr lang="en-US" altLang="ar-JO"/>
              <a:pPr>
                <a:spcBef>
                  <a:spcPct val="0"/>
                </a:spcBef>
              </a:pPr>
              <a:t>25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0869AFA3-B92C-4F62-20F2-38788E9A08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7B6EE32C-A369-80C8-9FC5-B31A6CC183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5A60EF7A-79CB-2A22-B14C-6A2205C0CC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58E608-AD21-495F-AB67-94B5247BEA73}" type="slidenum">
              <a:rPr lang="en-US" altLang="ar-JO"/>
              <a:pPr>
                <a:spcBef>
                  <a:spcPct val="0"/>
                </a:spcBef>
              </a:pPr>
              <a:t>26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20F0C502-4244-5308-7CD5-CC1E4737B3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03DBDDA0-F250-ACB9-9670-C4843B4169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ar-JO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053AD31D-7550-4B3D-8175-E551272FF6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612F00-FCC4-42BD-8E78-CD9B59B69907}" type="slidenum">
              <a:rPr lang="en-US" altLang="ar-JO"/>
              <a:pPr>
                <a:spcBef>
                  <a:spcPct val="0"/>
                </a:spcBef>
              </a:pPr>
              <a:t>27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BDFB425B-1312-A362-AD58-B6E950EA31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9CC491C6-D952-18D0-FE99-E899A794DE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E84F83E5-765D-057A-D4AC-0DB06CD4FD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E46F15-D3C2-4A9E-A5E4-B7B9DB25AAA9}" type="slidenum">
              <a:rPr lang="en-US" altLang="ar-JO"/>
              <a:pPr>
                <a:spcBef>
                  <a:spcPct val="0"/>
                </a:spcBef>
              </a:pPr>
              <a:t>28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194A9B4E-BC53-E508-A471-87253877CD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94AFA489-D8A4-7357-847C-8136DAE6D8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95FE5845-5507-84A5-3361-6A712EE496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B948C5-9ABD-4A49-9F0F-8A15F33A8E01}" type="slidenum">
              <a:rPr lang="en-US" altLang="ar-JO"/>
              <a:pPr>
                <a:spcBef>
                  <a:spcPct val="0"/>
                </a:spcBef>
              </a:pPr>
              <a:t>31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37C1F614-D699-D1CA-4A8B-A668BA58EA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6BCBE257-5798-031F-3724-9440C68E6F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4DEE1668-FE48-B283-39E1-06DD7C6425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0F4FD5-92FD-4E20-A954-E48CF9902DD9}" type="slidenum">
              <a:rPr lang="en-US" altLang="ar-JO"/>
              <a:pPr>
                <a:spcBef>
                  <a:spcPct val="0"/>
                </a:spcBef>
              </a:pPr>
              <a:t>32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D12D329D-B999-5758-5796-DBC1366795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8F7C1CBD-1FC9-1F59-8220-1816A10890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ar-JO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FC61441C-5BCC-3A8C-FB81-CD68D8EC3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71DCFE-1F66-43ED-BD67-0731049B4C9E}" type="slidenum">
              <a:rPr lang="en-US" altLang="ar-JO"/>
              <a:pPr>
                <a:spcBef>
                  <a:spcPct val="0"/>
                </a:spcBef>
              </a:pPr>
              <a:t>34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D7936B0-15A3-D09E-CD4C-C1FDEB59B8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87D9D9E5-4031-5318-C204-8D69BF06B7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 sz="50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2E946F36-F84A-97F1-3E76-F04BC8D43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447266-9677-432A-8D01-522AED08610F}" type="slidenum">
              <a:rPr lang="en-US" altLang="ar-JO"/>
              <a:pPr>
                <a:spcBef>
                  <a:spcPct val="0"/>
                </a:spcBef>
              </a:pPr>
              <a:t>3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A741C59B-9523-7353-3644-15CCABF645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5A459D54-A001-518C-79E9-D1759A1B49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DF80714A-6315-1A14-C61F-8C074B4EE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2B6D9C-E032-428A-9C8F-C18AA5F187C6}" type="slidenum">
              <a:rPr lang="en-US" altLang="ar-JO"/>
              <a:pPr>
                <a:spcBef>
                  <a:spcPct val="0"/>
                </a:spcBef>
              </a:pPr>
              <a:t>35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B79545EE-731E-0C30-8BCD-0220A62B18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CABB6FCF-A9B6-A217-C3DF-2FFAD4390D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C7152B03-9830-B80E-ED6A-0E2AE28E28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6098B5-B797-46E0-9F3D-3C9D6DBAD537}" type="slidenum">
              <a:rPr lang="en-US" altLang="ar-JO"/>
              <a:pPr>
                <a:spcBef>
                  <a:spcPct val="0"/>
                </a:spcBef>
              </a:pPr>
              <a:t>37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35EB14FC-AE64-017A-6462-98381413F1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5B7A292F-6032-997E-041F-96A6A309E9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C108E951-B96F-75AD-A4D6-807BBF62FD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F17004-7FE0-4C76-9EA6-FC238D33D64C}" type="slidenum">
              <a:rPr lang="en-US" altLang="ar-JO"/>
              <a:pPr>
                <a:spcBef>
                  <a:spcPct val="0"/>
                </a:spcBef>
              </a:pPr>
              <a:t>38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ED9B53DA-A18D-6CE4-4C6A-18B93877A4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210DD2D5-998B-A082-4821-CA7A64BA50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ar-JO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1125FBFB-516C-0E14-B122-04F80C4FF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94C8DF-5A7A-4E0F-ADF0-D4F48C638905}" type="slidenum">
              <a:rPr lang="en-US" altLang="ar-JO"/>
              <a:pPr>
                <a:spcBef>
                  <a:spcPct val="0"/>
                </a:spcBef>
              </a:pPr>
              <a:t>4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034D2DB-6A9C-8EA0-06D3-306A5D4A42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48F32963-F6AB-B283-1B99-13A53CBF46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8B5D84B4-8A29-1E05-688D-2ED2EFD4DE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50ED43-6E03-41FE-B9B6-13774F9F3B02}" type="slidenum">
              <a:rPr lang="en-US" altLang="ar-JO"/>
              <a:pPr>
                <a:spcBef>
                  <a:spcPct val="0"/>
                </a:spcBef>
              </a:pPr>
              <a:t>5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51C92439-CD9C-1875-C2B0-61B842901D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785066B-B692-57A6-8D6C-338FA295D8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F2E04B26-4712-5842-0CE6-6E47FFE512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7EE9E7-68EE-41AC-82CD-57908BDF106F}" type="slidenum">
              <a:rPr lang="en-US" altLang="ar-JO"/>
              <a:pPr>
                <a:spcBef>
                  <a:spcPct val="0"/>
                </a:spcBef>
              </a:pPr>
              <a:t>6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4C4F2C5-6D2D-6433-83F9-DF43278475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11EC377A-ED2A-0CD5-135B-F5CC73C106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6E45D7D1-0469-D9BA-C2C1-EA7A1FF16F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4D2307-8726-4C74-9A14-396A7AF31CBD}" type="slidenum">
              <a:rPr lang="en-US" altLang="ar-JO"/>
              <a:pPr>
                <a:spcBef>
                  <a:spcPct val="0"/>
                </a:spcBef>
              </a:pPr>
              <a:t>7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39BF3D37-C01A-83E4-AB72-756C18E6EF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E94842FF-CF9B-7C8B-3F60-8DDD6CC48C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ar-JO"/>
              <a:t>Clostridium</a:t>
            </a:r>
          </a:p>
          <a:p>
            <a:pPr eaLnBrk="1" hangingPunct="1">
              <a:spcBef>
                <a:spcPct val="0"/>
              </a:spcBef>
            </a:pPr>
            <a:r>
              <a:rPr lang="en-US" altLang="ar-JO"/>
              <a:t>Campylobacter jejuni</a:t>
            </a:r>
            <a:endParaRPr lang="ar-SA" altLang="ar-JO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A2D8166E-8A77-9486-9BE5-1EF9E60D02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90F89D-1D13-456B-81D0-82109E687A31}" type="slidenum">
              <a:rPr lang="en-US" altLang="ar-JO"/>
              <a:pPr>
                <a:spcBef>
                  <a:spcPct val="0"/>
                </a:spcBef>
              </a:pPr>
              <a:t>8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D50645B8-69BD-0B6B-A14A-6AFD52832E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3C96BE64-EB45-B1C1-E43B-82657E561A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ar-JO"/>
              <a:t>Bacillus</a:t>
            </a:r>
          </a:p>
          <a:p>
            <a:pPr eaLnBrk="1" hangingPunct="1">
              <a:spcBef>
                <a:spcPct val="0"/>
              </a:spcBef>
            </a:pPr>
            <a:r>
              <a:rPr lang="en-US" altLang="ar-JO"/>
              <a:t>vibrio</a:t>
            </a:r>
          </a:p>
          <a:p>
            <a:pPr eaLnBrk="1" hangingPunct="1">
              <a:spcBef>
                <a:spcPct val="0"/>
              </a:spcBef>
            </a:pPr>
            <a:r>
              <a:rPr lang="en-US" altLang="ar-JO"/>
              <a:t>enterotoxigenic E. coli (ETEC), enteroinvasive E. coli (EIEC), enterohemorrhagic E. coli (EHEC), enteropathogenic E. coli (EPEC), and enteroaggregative E. coli (EAEC)</a:t>
            </a:r>
            <a:endParaRPr lang="ar-SA" altLang="ar-JO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55820396-F7AF-1939-73AE-F65569F009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16D7BA-4F11-4975-82B7-437A1462B1F5}" type="slidenum">
              <a:rPr lang="en-US" altLang="ar-JO"/>
              <a:pPr>
                <a:spcBef>
                  <a:spcPct val="0"/>
                </a:spcBef>
              </a:pPr>
              <a:t>9</a:t>
            </a:fld>
            <a:endParaRPr lang="en-US" alt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A375C-6596-8694-4A15-870F07554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5679E-1A12-4357-8949-E6CFD8990190}" type="datetimeFigureOut">
              <a:rPr lang="en-US"/>
              <a:pPr>
                <a:defRPr/>
              </a:pPr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E3BD8-ED88-0EE8-F6E7-6873563F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CF824-85F4-DE93-4D98-0EC564183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3D221-BF92-4BBA-9955-792ED270481A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76477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395F8-CBE8-AE1C-920A-2694B655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DD73-6D25-44A7-8F58-E477672313E4}" type="datetimeFigureOut">
              <a:rPr lang="en-US"/>
              <a:pPr>
                <a:defRPr/>
              </a:pPr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33FC7-FEBF-9F4D-9C25-2F6DB4B42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E79F0-4DC5-9A0C-AAC8-3EB69D8F8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33118-6A3E-4342-B57B-8AA9A6E36169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59982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FFC0F-EFD6-5E11-58A8-49E0CDF97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C3AC5-5274-4D87-ADEF-7C4F403DE9A7}" type="datetimeFigureOut">
              <a:rPr lang="en-US"/>
              <a:pPr>
                <a:defRPr/>
              </a:pPr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0D9CB-5C2E-682E-4B8B-CC894490C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9AF9C-6F78-A28C-60BA-F3D2BFC8B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92E5B-4690-49DA-95CB-3ABDB621669F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81054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E5561-3CDB-77FD-B44F-78D655FFE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E29E-A24F-43AD-B1E9-FA2FAEA21797}" type="datetimeFigureOut">
              <a:rPr lang="en-US"/>
              <a:pPr>
                <a:defRPr/>
              </a:pPr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D3E19-A416-F2A6-B3CF-898A0F068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2C2BB-9C19-A6BB-F206-575B7EAAC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9C7A4-F871-41F8-808E-EA849A0037BC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71263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D948C-F929-A327-11F5-258797850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BF405-923D-4904-BABC-1121F08FD39B}" type="datetimeFigureOut">
              <a:rPr lang="en-US"/>
              <a:pPr>
                <a:defRPr/>
              </a:pPr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9B4E9-4261-3730-0C8E-C4B22A0B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F56A7-F13B-F73C-A246-99FC91AED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166CA-F35D-4E31-87AC-D9807A9CB7ED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95950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1298F20-3DBC-D4EF-83AE-9AE32D783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D5A7-BBBC-45BB-8F30-AAE3AB5FA55B}" type="datetimeFigureOut">
              <a:rPr lang="en-US"/>
              <a:pPr>
                <a:defRPr/>
              </a:pPr>
              <a:t>4/6/2022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2F6F15-4A81-6BD5-3D83-86CF08084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052185-0B8F-700E-3E3B-15CDC8DD0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ED27C-B9B9-4B55-8017-C496C5665A42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61304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B7FD272-98F7-3CB0-9C73-5ACE91E0F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4D6F1-8651-4080-BD33-1E761A31A164}" type="datetimeFigureOut">
              <a:rPr lang="en-US"/>
              <a:pPr>
                <a:defRPr/>
              </a:pPr>
              <a:t>4/6/2022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984B8B4-C641-D795-F548-5FD5D4715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161CE51-4546-87F0-EA03-AF1AF1756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DFE37-4705-49E0-8151-6F683E34C394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15934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28427D0-9D40-54E8-892B-8CBF4FBD4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A5988-A293-44C9-9854-61300E4BBC50}" type="datetimeFigureOut">
              <a:rPr lang="en-US"/>
              <a:pPr>
                <a:defRPr/>
              </a:pPr>
              <a:t>4/6/2022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E6DAE9A-8944-22B6-9FAB-C0CAF8223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F79D095-802D-7D6E-21AB-9460B2887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A9C0C-74F9-4CBB-8DED-D5EC4121CC07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58651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408963F-6C13-7465-59F6-CAC0545D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9C547-ED65-46B8-A2D9-2A6A48F61A7E}" type="datetimeFigureOut">
              <a:rPr lang="en-US"/>
              <a:pPr>
                <a:defRPr/>
              </a:pPr>
              <a:t>4/6/2022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C6000E4-BF55-33A0-B839-DEAE2A85A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442240-B76F-4EE1-F047-551F9B0C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EC500-282E-403A-BDF2-7255A5D44391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85637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1413BD-04FA-895A-F949-F7974F30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E23B9-53C4-4A38-9664-0F9202D44F8E}" type="datetimeFigureOut">
              <a:rPr lang="en-US"/>
              <a:pPr>
                <a:defRPr/>
              </a:pPr>
              <a:t>4/6/2022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59BE72-0AB6-811B-53D2-08025304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58E611-C60B-9AE1-8E6C-D675E282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CCD21-0724-4560-ACD6-FE3A9DAD5A18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47327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090437-B1D0-8FD2-A355-61BDAB9C7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87672-A473-40C2-A3A8-A378F191D2FF}" type="datetimeFigureOut">
              <a:rPr lang="en-US"/>
              <a:pPr>
                <a:defRPr/>
              </a:pPr>
              <a:t>4/6/2022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480100-DE8F-18CF-CA1F-4AE8756ED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294072-179A-FC0E-2756-14A391C4A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300B3-0F18-409C-BDE9-AA410DCDB617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29775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ECC5961-A9B7-F985-BFE6-EF2173A4F99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E39D59D-C975-B919-E468-DE8A1686EC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/>
              <a:t>Click to edit Master text styles</a:t>
            </a:r>
          </a:p>
          <a:p>
            <a:pPr lvl="1"/>
            <a:r>
              <a:rPr lang="en-US" altLang="ar-JO"/>
              <a:t>Second level</a:t>
            </a:r>
          </a:p>
          <a:p>
            <a:pPr lvl="2"/>
            <a:r>
              <a:rPr lang="en-US" altLang="ar-JO"/>
              <a:t>Third level</a:t>
            </a:r>
          </a:p>
          <a:p>
            <a:pPr lvl="3"/>
            <a:r>
              <a:rPr lang="en-US" altLang="ar-JO"/>
              <a:t>Fourth level</a:t>
            </a:r>
          </a:p>
          <a:p>
            <a:pPr lvl="4"/>
            <a:r>
              <a:rPr lang="en-US" altLang="ar-J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4EB84-283E-34EC-C2CC-00976556E6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E418D4-EE5D-48D2-8589-D32B293AAF03}" type="datetimeFigureOut">
              <a:rPr lang="en-US"/>
              <a:pPr>
                <a:defRPr/>
              </a:pPr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1513F-80F6-7DE6-DD73-FFB53B1D5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BE613-4EEB-B637-42DA-197E25CB4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7FACA89-4302-4852-8EBC-3BB3962BFFD0}" type="slidenum">
              <a:rPr lang="en-US" altLang="ar-JO"/>
              <a:pPr/>
              <a:t>‹#›</a:t>
            </a:fld>
            <a:endParaRPr lang="en-US" alt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.jpeg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 /><Relationship Id="rId3" Type="http://schemas.openxmlformats.org/officeDocument/2006/relationships/image" Target="../media/image13.png" /><Relationship Id="rId7" Type="http://schemas.openxmlformats.org/officeDocument/2006/relationships/image" Target="../media/image17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6.png" /><Relationship Id="rId5" Type="http://schemas.openxmlformats.org/officeDocument/2006/relationships/image" Target="../media/image15.png" /><Relationship Id="rId4" Type="http://schemas.openxmlformats.org/officeDocument/2006/relationships/image" Target="../media/image14.png" /><Relationship Id="rId9" Type="http://schemas.openxmlformats.org/officeDocument/2006/relationships/image" Target="../media/image19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1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9.jpeg" /><Relationship Id="rId5" Type="http://schemas.openxmlformats.org/officeDocument/2006/relationships/image" Target="../media/image27.jpeg" /><Relationship Id="rId4" Type="http://schemas.openxmlformats.org/officeDocument/2006/relationships/image" Target="../media/image26.wmf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2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8.jpeg" /><Relationship Id="rId5" Type="http://schemas.openxmlformats.org/officeDocument/2006/relationships/image" Target="../media/image37.jpeg" /><Relationship Id="rId4" Type="http://schemas.openxmlformats.org/officeDocument/2006/relationships/image" Target="../media/image36.jpeg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 /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2.jpeg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521120-EB97-C51B-A7A9-EAC7CC89FE9D}"/>
              </a:ext>
            </a:extLst>
          </p:cNvPr>
          <p:cNvSpPr txBox="1"/>
          <p:nvPr/>
        </p:nvSpPr>
        <p:spPr>
          <a:xfrm>
            <a:off x="687388" y="2493963"/>
            <a:ext cx="7405687" cy="22463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/>
        </p:spPr>
        <p:txBody>
          <a:bodyPr wrap="none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Dr.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Eman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Albataineh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Department of Microbiology and Pathology 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Faculty of Medicine,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Mu’tah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 University 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9AF91-AE89-AE5B-B754-595EC24A5416}"/>
              </a:ext>
            </a:extLst>
          </p:cNvPr>
          <p:cNvSpPr txBox="1"/>
          <p:nvPr/>
        </p:nvSpPr>
        <p:spPr>
          <a:xfrm>
            <a:off x="3733800" y="5141913"/>
            <a:ext cx="1752600" cy="95408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Lecture 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Century Schoolbook" pitchFamily="18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EB8378-509C-40C2-62AB-E02E27E6BEA9}"/>
              </a:ext>
            </a:extLst>
          </p:cNvPr>
          <p:cNvSpPr/>
          <p:nvPr/>
        </p:nvSpPr>
        <p:spPr>
          <a:xfrm>
            <a:off x="1773238" y="720725"/>
            <a:ext cx="5246687" cy="13843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Gastrointestinal Tract Module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Bacterial infections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C00000"/>
              </a:solidFill>
              <a:latin typeface="Century Schoolbook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A5BBDB39-24CF-DC8B-D2DB-90ED0DB2F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0450"/>
            <a:ext cx="2698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id="{FBD43216-A4F7-9C29-34CF-02A3A9F08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0450"/>
            <a:ext cx="2698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549E892-2061-D2E9-78D9-5472E0420133}"/>
              </a:ext>
            </a:extLst>
          </p:cNvPr>
          <p:cNvCxnSpPr/>
          <p:nvPr/>
        </p:nvCxnSpPr>
        <p:spPr>
          <a:xfrm>
            <a:off x="1143000" y="2355850"/>
            <a:ext cx="1676400" cy="0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  <a:effectLst>
            <a:outerShdw blurRad="50800" dir="10380000" sx="102000" sy="102000" algn="ctr" rotWithShape="0">
              <a:schemeClr val="accent2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B33D6D0-E41B-117F-A15C-1492A6BD8E4A}"/>
              </a:ext>
            </a:extLst>
          </p:cNvPr>
          <p:cNvCxnSpPr/>
          <p:nvPr/>
        </p:nvCxnSpPr>
        <p:spPr>
          <a:xfrm flipH="1">
            <a:off x="7086600" y="2279650"/>
            <a:ext cx="1219200" cy="0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  <a:effectLst>
            <a:outerShdw blurRad="50800" dir="10380000" sx="102000" sy="102000" algn="ctr" rotWithShape="0">
              <a:schemeClr val="accent2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TextBox 7">
            <a:extLst>
              <a:ext uri="{FF2B5EF4-FFF2-40B4-BE49-F238E27FC236}">
                <a16:creationId xmlns:a16="http://schemas.microsoft.com/office/drawing/2014/main" id="{A2788299-1F27-B1F9-419D-E6D9CFF5A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0775" y="2362200"/>
            <a:ext cx="1597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cs typeface="+mn-cs"/>
              </a:rPr>
              <a:t>10% of fluids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cs typeface="+mn-cs"/>
              </a:rPr>
              <a:t> are absorbed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cs typeface="+mn-cs"/>
              </a:rPr>
              <a:t> from the large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cs typeface="+mn-cs"/>
              </a:rPr>
              <a:t>intestine</a:t>
            </a:r>
          </a:p>
        </p:txBody>
      </p:sp>
      <p:sp>
        <p:nvSpPr>
          <p:cNvPr id="12295" name="Rectangle 8">
            <a:extLst>
              <a:ext uri="{FF2B5EF4-FFF2-40B4-BE49-F238E27FC236}">
                <a16:creationId xmlns:a16="http://schemas.microsoft.com/office/drawing/2014/main" id="{D2C64D48-0549-7DAA-7E3A-C336976B9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381250"/>
            <a:ext cx="190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cs typeface="+mn-cs"/>
              </a:rPr>
              <a:t>90% of fluids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cs typeface="+mn-cs"/>
              </a:rPr>
              <a:t> are absorbed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cs typeface="+mn-cs"/>
              </a:rPr>
              <a:t>from the small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cs typeface="+mn-cs"/>
              </a:rPr>
              <a:t> intestine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AD58A-153D-5093-349F-42278CF668CE}"/>
              </a:ext>
            </a:extLst>
          </p:cNvPr>
          <p:cNvSpPr txBox="1"/>
          <p:nvPr/>
        </p:nvSpPr>
        <p:spPr>
          <a:xfrm>
            <a:off x="2819400" y="1595438"/>
            <a:ext cx="673100" cy="1446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dirty="0">
                <a:latin typeface="+mj-lt"/>
                <a:cs typeface="Arial" charset="0"/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719981-1D90-998C-3062-D0AD778E9BD8}"/>
              </a:ext>
            </a:extLst>
          </p:cNvPr>
          <p:cNvSpPr txBox="1"/>
          <p:nvPr/>
        </p:nvSpPr>
        <p:spPr>
          <a:xfrm>
            <a:off x="6629400" y="1041400"/>
            <a:ext cx="609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+mj-lt"/>
                <a:cs typeface="Arial" charset="0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91347E-81CD-C93B-23BF-CA40A84CC4A6}"/>
              </a:ext>
            </a:extLst>
          </p:cNvPr>
          <p:cNvSpPr txBox="1"/>
          <p:nvPr/>
        </p:nvSpPr>
        <p:spPr>
          <a:xfrm>
            <a:off x="5791200" y="806450"/>
            <a:ext cx="609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+mj-lt"/>
                <a:cs typeface="Arial" charset="0"/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3515D5-3861-86EC-CB8E-A4295B5DCE4A}"/>
              </a:ext>
            </a:extLst>
          </p:cNvPr>
          <p:cNvSpPr txBox="1"/>
          <p:nvPr/>
        </p:nvSpPr>
        <p:spPr>
          <a:xfrm>
            <a:off x="4800600" y="1035050"/>
            <a:ext cx="609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+mj-lt"/>
                <a:cs typeface="Arial" charset="0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2522D4-51BB-1E91-B824-71070CC58B1F}"/>
              </a:ext>
            </a:extLst>
          </p:cNvPr>
          <p:cNvSpPr txBox="1"/>
          <p:nvPr/>
        </p:nvSpPr>
        <p:spPr>
          <a:xfrm>
            <a:off x="4724400" y="2032000"/>
            <a:ext cx="609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+mj-lt"/>
                <a:cs typeface="Arial" charset="0"/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7DB253-A9FB-50D5-ADF5-0700B5C23EBF}"/>
              </a:ext>
            </a:extLst>
          </p:cNvPr>
          <p:cNvSpPr txBox="1"/>
          <p:nvPr/>
        </p:nvSpPr>
        <p:spPr>
          <a:xfrm>
            <a:off x="6781800" y="2032000"/>
            <a:ext cx="609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+mj-lt"/>
                <a:cs typeface="Arial" charset="0"/>
              </a:rPr>
              <a:t>x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F9CD243-53A7-BA90-F2E9-624A142BD134}"/>
              </a:ext>
            </a:extLst>
          </p:cNvPr>
          <p:cNvCxnSpPr/>
          <p:nvPr/>
        </p:nvCxnSpPr>
        <p:spPr>
          <a:xfrm>
            <a:off x="2590800" y="4337050"/>
            <a:ext cx="0" cy="83820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F95CA00-A8E5-04FB-2C9D-BD5F85580CB4}"/>
              </a:ext>
            </a:extLst>
          </p:cNvPr>
          <p:cNvCxnSpPr/>
          <p:nvPr/>
        </p:nvCxnSpPr>
        <p:spPr>
          <a:xfrm>
            <a:off x="5410200" y="4337050"/>
            <a:ext cx="0" cy="83820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46D39C1-6D78-A1D1-6A2B-38DDB4084841}"/>
              </a:ext>
            </a:extLst>
          </p:cNvPr>
          <p:cNvSpPr/>
          <p:nvPr/>
        </p:nvSpPr>
        <p:spPr>
          <a:xfrm>
            <a:off x="304800" y="5226050"/>
            <a:ext cx="4572000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  <a:cs typeface="Arial" charset="0"/>
              </a:rPr>
              <a:t>Small bowel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Arial" charset="0"/>
              </a:rPr>
              <a:t>diarrhoea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2000" b="1" dirty="0">
                <a:latin typeface="+mj-lt"/>
                <a:cs typeface="Arial" charset="0"/>
              </a:rPr>
              <a:t>: weight loss and large stool volume. Vomiting sometimes, changes in appetite, blood as melena, flatus, abdominal discomfort, ascites and </a:t>
            </a:r>
            <a:r>
              <a:rPr lang="en-US" sz="2000" b="1" dirty="0" err="1">
                <a:latin typeface="+mj-lt"/>
                <a:cs typeface="Arial" charset="0"/>
              </a:rPr>
              <a:t>oedema</a:t>
            </a:r>
            <a:endParaRPr lang="en-US" sz="2000" b="1" dirty="0">
              <a:latin typeface="+mj-lt"/>
              <a:cs typeface="Arial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49EF51-BB55-0319-05B2-98584A28F3D8}"/>
              </a:ext>
            </a:extLst>
          </p:cNvPr>
          <p:cNvSpPr/>
          <p:nvPr/>
        </p:nvSpPr>
        <p:spPr>
          <a:xfrm>
            <a:off x="4724400" y="5226050"/>
            <a:ext cx="4572000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  <a:cs typeface="Arial" charset="0"/>
              </a:rPr>
              <a:t>Large bowel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Arial" charset="0"/>
              </a:rPr>
              <a:t>diarrhoea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Arial" charset="0"/>
              </a:rPr>
              <a:t> : </a:t>
            </a:r>
            <a:r>
              <a:rPr lang="en-US" sz="2000" b="1" dirty="0">
                <a:latin typeface="+mj-lt"/>
                <a:cs typeface="Arial" charset="0"/>
              </a:rPr>
              <a:t>small volume, often mucoid, more frequent, painful stools. Blood as hematochezia (is fresh). </a:t>
            </a:r>
            <a:r>
              <a:rPr lang="en-US" sz="2000" b="1" dirty="0" err="1">
                <a:latin typeface="+mj-lt"/>
                <a:cs typeface="Arial" charset="0"/>
              </a:rPr>
              <a:t>Tenesmus</a:t>
            </a:r>
            <a:r>
              <a:rPr lang="en-US" sz="2000" b="1" dirty="0">
                <a:latin typeface="+mj-lt"/>
                <a:cs typeface="Arial" charset="0"/>
              </a:rPr>
              <a:t>, Pain is lower-abdominal (left lower quadrant)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A49251-B7AD-2A6C-2B69-976803C4C851}"/>
              </a:ext>
            </a:extLst>
          </p:cNvPr>
          <p:cNvSpPr txBox="1"/>
          <p:nvPr/>
        </p:nvSpPr>
        <p:spPr>
          <a:xfrm>
            <a:off x="2895600" y="604838"/>
            <a:ext cx="30940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  <a:cs typeface="Arial" charset="0"/>
              </a:rPr>
              <a:t>Samll vs. Larg intestine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47F8C71-F172-FA9C-A188-DDFD0821A8A8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+mj-ea"/>
                <a:cs typeface="+mj-cs"/>
              </a:rPr>
              <a:t>Bacterial infections of GIT </a:t>
            </a:r>
            <a:endParaRPr lang="en-GB" sz="28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  <p:bldP spid="10" grpId="0"/>
      <p:bldP spid="11" grpId="0"/>
      <p:bldP spid="12" grpId="0"/>
      <p:bldP spid="13" grpId="0"/>
      <p:bldP spid="14" grpId="0"/>
      <p:bldP spid="15" grpId="0"/>
      <p:bldP spid="25" grpId="0"/>
      <p:bldP spid="26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http://ts4.mm.bing.net/th?id=HN.608029822866032323&amp;pid=15.1">
            <a:extLst>
              <a:ext uri="{FF2B5EF4-FFF2-40B4-BE49-F238E27FC236}">
                <a16:creationId xmlns:a16="http://schemas.microsoft.com/office/drawing/2014/main" id="{19E1CC9F-E2A8-6BEE-647E-C7F084BA5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33800"/>
            <a:ext cx="4259263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5">
            <a:extLst>
              <a:ext uri="{FF2B5EF4-FFF2-40B4-BE49-F238E27FC236}">
                <a16:creationId xmlns:a16="http://schemas.microsoft.com/office/drawing/2014/main" id="{AD358DA8-7B42-D621-83B6-280C4BEC0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3" y="798513"/>
            <a:ext cx="863123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b="1" u="sng">
                <a:solidFill>
                  <a:srgbClr val="C00000"/>
                </a:solidFill>
              </a:rPr>
              <a:t>Gastroenteritis/Food poisoning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ar-JO" b="1" i="1">
                <a:solidFill>
                  <a:srgbClr val="FF0000"/>
                </a:solidFill>
              </a:rPr>
              <a:t>S. aureus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ar-JO" b="1" i="1">
                <a:solidFill>
                  <a:srgbClr val="FF0000"/>
                </a:solidFill>
              </a:rPr>
              <a:t>C. botulinum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ar-JO" b="1" i="1">
                <a:solidFill>
                  <a:srgbClr val="FF0000"/>
                </a:solidFill>
              </a:rPr>
              <a:t>C. perfringens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ar-JO" b="1" i="1">
                <a:solidFill>
                  <a:srgbClr val="FF0000"/>
                </a:solidFill>
              </a:rPr>
              <a:t>B. Cereus</a:t>
            </a:r>
            <a:endParaRPr lang="en-US" altLang="ar-JO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3">
            <a:extLst>
              <a:ext uri="{FF2B5EF4-FFF2-40B4-BE49-F238E27FC236}">
                <a16:creationId xmlns:a16="http://schemas.microsoft.com/office/drawing/2014/main" id="{3ADABA17-96CC-25DE-8B3C-6E766B6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General charactaristics of food poisoning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+mj-lt"/>
              </a:rPr>
              <a:t>Inflammation of GI tract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+mj-lt"/>
              </a:rPr>
              <a:t>Occurs due to consumption of food containing  bacteria or their toxins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+mj-lt"/>
              </a:rPr>
              <a:t>Acute onset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+mj-lt"/>
              </a:rPr>
              <a:t>Self limiting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A8F5CC8-1015-E3F9-14E5-5944F6BAC5C2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Arial" charset="0"/>
              </a:rPr>
              <a:t>Gastroenteritis/ Food Poisoning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5">
            <a:extLst>
              <a:ext uri="{FF2B5EF4-FFF2-40B4-BE49-F238E27FC236}">
                <a16:creationId xmlns:a16="http://schemas.microsoft.com/office/drawing/2014/main" id="{D6844CB8-F945-E3F1-88B3-BC83F5FFB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286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96902E-F8FB-2BF9-96F2-726A3B5B9A2E}"/>
              </a:ext>
            </a:extLst>
          </p:cNvPr>
          <p:cNvSpPr/>
          <p:nvPr/>
        </p:nvSpPr>
        <p:spPr>
          <a:xfrm>
            <a:off x="228600" y="1219200"/>
            <a:ext cx="5410200" cy="4494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i="1" dirty="0">
                <a:latin typeface="+mj-lt"/>
                <a:cs typeface="Arial" charset="0"/>
              </a:rPr>
              <a:t>S. aureus</a:t>
            </a:r>
            <a:r>
              <a:rPr lang="en-US" sz="2200" dirty="0">
                <a:latin typeface="+mj-lt"/>
                <a:cs typeface="Arial" charset="0"/>
              </a:rPr>
              <a:t> is a gram positive cocci, catalase and oxidase positive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200" dirty="0">
              <a:latin typeface="+mj-lt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  <a:cs typeface="Arial" charset="0"/>
              </a:rPr>
              <a:t>It is a common bacterium found on the skin and in the anterior nares of up to 25% of healthy people and animals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200" dirty="0">
              <a:latin typeface="+mj-lt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j-lt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i="1" dirty="0">
                <a:latin typeface="+mj-lt"/>
                <a:cs typeface="Arial" charset="0"/>
              </a:rPr>
              <a:t> </a:t>
            </a:r>
            <a:r>
              <a:rPr lang="en-US" sz="2200" dirty="0">
                <a:latin typeface="+mj-lt"/>
                <a:cs typeface="Arial" charset="0"/>
              </a:rPr>
              <a:t>Bakery, meat, poultry, egg products, mayonnaise-based salads, cream-filled pastries and cakes, and other dairy products.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j-lt"/>
                <a:cs typeface="Arial" charset="0"/>
              </a:rPr>
              <a:t>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j-lt"/>
              <a:cs typeface="Arial" charset="0"/>
            </a:endParaRPr>
          </a:p>
        </p:txBody>
      </p:sp>
      <p:pic>
        <p:nvPicPr>
          <p:cNvPr id="17414" name="Picture 10" descr="http://ts4.explicit.bing.net/th?id=HN.608053513895019951&amp;pid=15.1">
            <a:extLst>
              <a:ext uri="{FF2B5EF4-FFF2-40B4-BE49-F238E27FC236}">
                <a16:creationId xmlns:a16="http://schemas.microsoft.com/office/drawing/2014/main" id="{78B39C44-672F-1283-895B-342E8C7F4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79650"/>
            <a:ext cx="214312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2" descr="http://ts2.mm.bing.net/th?id=HN.608044210990876565&amp;pid=15.1">
            <a:extLst>
              <a:ext uri="{FF2B5EF4-FFF2-40B4-BE49-F238E27FC236}">
                <a16:creationId xmlns:a16="http://schemas.microsoft.com/office/drawing/2014/main" id="{E6C28505-EA45-385C-3DC8-53F9A4EAC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66750"/>
            <a:ext cx="21336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4" descr="http://ts3.mm.bing.net/th?id=HN.608054063646705078&amp;pid=15.1">
            <a:extLst>
              <a:ext uri="{FF2B5EF4-FFF2-40B4-BE49-F238E27FC236}">
                <a16:creationId xmlns:a16="http://schemas.microsoft.com/office/drawing/2014/main" id="{B985977A-3D6D-8A81-FB04-96022839B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73500"/>
            <a:ext cx="20574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http://ts1.mm.bing.net/th?id=HN.608037154365246792&amp;pid=15.1">
            <a:extLst>
              <a:ext uri="{FF2B5EF4-FFF2-40B4-BE49-F238E27FC236}">
                <a16:creationId xmlns:a16="http://schemas.microsoft.com/office/drawing/2014/main" id="{B146D4F0-5D4A-B713-D4FA-2D5EF8E20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94325"/>
            <a:ext cx="20478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68C89F-B215-597B-E264-5BB5C3FC2BA2}"/>
              </a:ext>
            </a:extLst>
          </p:cNvPr>
          <p:cNvSpPr/>
          <p:nvPr/>
        </p:nvSpPr>
        <p:spPr>
          <a:xfrm>
            <a:off x="68263" y="609600"/>
            <a:ext cx="36909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  <a:latin typeface="+mj-lt"/>
                <a:cs typeface="Arial" charset="0"/>
              </a:rPr>
              <a:t>Staphylococcus aureus  </a:t>
            </a:r>
            <a:endParaRPr lang="en-US" sz="2800" i="1" dirty="0">
              <a:latin typeface="+mj-lt"/>
              <a:cs typeface="Arial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10ABB08-5ACE-8F43-FF52-66E6E6AE4F1E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Arial" charset="0"/>
              </a:rPr>
              <a:t>Gastroenteritis/ Food Poisoning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0615DA-797E-187F-CC36-6ADEC46AB617}"/>
              </a:ext>
            </a:extLst>
          </p:cNvPr>
          <p:cNvSpPr/>
          <p:nvPr/>
        </p:nvSpPr>
        <p:spPr>
          <a:xfrm>
            <a:off x="304800" y="1295400"/>
            <a:ext cx="36576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Arial" charset="0"/>
              </a:rPr>
              <a:t>Mechanism of intoxication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j-lt"/>
                <a:cs typeface="Arial" charset="0"/>
              </a:rPr>
              <a:t>Food contamination is either from dirty hands or through coughing or  sneezing into foods that are ready to eat. </a:t>
            </a: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3D09775-D1B3-0EA4-0D22-9E230B645E3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Arial" charset="0"/>
              </a:rPr>
              <a:t>Gastroenteritis/ Food Poisoning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03A298-F375-6BCA-8CED-186A598C109F}"/>
              </a:ext>
            </a:extLst>
          </p:cNvPr>
          <p:cNvSpPr/>
          <p:nvPr/>
        </p:nvSpPr>
        <p:spPr>
          <a:xfrm>
            <a:off x="68263" y="609600"/>
            <a:ext cx="36909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  <a:latin typeface="+mj-lt"/>
                <a:cs typeface="Arial" charset="0"/>
              </a:rPr>
              <a:t>Staphylococcus aureus  </a:t>
            </a:r>
            <a:endParaRPr lang="en-US" sz="2800" i="1" dirty="0">
              <a:latin typeface="+mj-lt"/>
              <a:cs typeface="Arial" charset="0"/>
            </a:endParaRPr>
          </a:p>
        </p:txBody>
      </p:sp>
      <p:pic>
        <p:nvPicPr>
          <p:cNvPr id="16393" name="Picture 9">
            <a:extLst>
              <a:ext uri="{FF2B5EF4-FFF2-40B4-BE49-F238E27FC236}">
                <a16:creationId xmlns:a16="http://schemas.microsoft.com/office/drawing/2014/main" id="{03B982BF-7F6A-EB15-6479-E2CE98390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40195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>
            <a:extLst>
              <a:ext uri="{FF2B5EF4-FFF2-40B4-BE49-F238E27FC236}">
                <a16:creationId xmlns:a16="http://schemas.microsoft.com/office/drawing/2014/main" id="{93534DC9-EFDB-AB04-228F-0A6E382F6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00400"/>
            <a:ext cx="19716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>
            <a:extLst>
              <a:ext uri="{FF2B5EF4-FFF2-40B4-BE49-F238E27FC236}">
                <a16:creationId xmlns:a16="http://schemas.microsoft.com/office/drawing/2014/main" id="{FF8C5D99-1C3A-FC47-459B-2169D014C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7200"/>
            <a:ext cx="42291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>
            <a:extLst>
              <a:ext uri="{FF2B5EF4-FFF2-40B4-BE49-F238E27FC236}">
                <a16:creationId xmlns:a16="http://schemas.microsoft.com/office/drawing/2014/main" id="{5DC73DE6-30E3-4031-1937-09F20AE88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33975"/>
            <a:ext cx="38671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>
            <a:extLst>
              <a:ext uri="{FF2B5EF4-FFF2-40B4-BE49-F238E27FC236}">
                <a16:creationId xmlns:a16="http://schemas.microsoft.com/office/drawing/2014/main" id="{654A3B2B-FFB1-730D-940A-2F50DC0B7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943600"/>
            <a:ext cx="42100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CC5C76A8-494E-350B-972E-014C8BCEF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990600"/>
            <a:ext cx="11049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95D4630D-C8DF-4C8D-2802-3EC253739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9600"/>
            <a:ext cx="30956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DCE40E31-9B78-35A9-91F0-6A8E06041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14800"/>
            <a:ext cx="27432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8FA1B1-D8AC-6860-1285-0B42026BDBBA}"/>
              </a:ext>
            </a:extLst>
          </p:cNvPr>
          <p:cNvSpPr/>
          <p:nvPr/>
        </p:nvSpPr>
        <p:spPr>
          <a:xfrm>
            <a:off x="0" y="1219200"/>
            <a:ext cx="5791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  <a:cs typeface="Arial" charset="0"/>
              </a:rPr>
              <a:t>Prosperities of staphylococcal  </a:t>
            </a:r>
            <a:r>
              <a:rPr lang="en-US" sz="2400" b="1" dirty="0" err="1">
                <a:latin typeface="+mj-lt"/>
                <a:cs typeface="Arial" charset="0"/>
              </a:rPr>
              <a:t>enterotoxin</a:t>
            </a:r>
            <a:endParaRPr lang="en-US" sz="2400" b="1" dirty="0">
              <a:latin typeface="+mj-lt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9F189A-92A8-97E8-ADFD-469C0E6D9074}"/>
              </a:ext>
            </a:extLst>
          </p:cNvPr>
          <p:cNvSpPr/>
          <p:nvPr/>
        </p:nvSpPr>
        <p:spPr>
          <a:xfrm>
            <a:off x="74613" y="3733800"/>
            <a:ext cx="6783387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j-lt"/>
                <a:cs typeface="Arial" charset="0"/>
              </a:rPr>
              <a:t>2.   Resistant to heat  (100</a:t>
            </a:r>
            <a:r>
              <a:rPr lang="en-US" sz="2200" baseline="30000" dirty="0">
                <a:latin typeface="+mj-lt"/>
                <a:cs typeface="Arial" charset="0"/>
              </a:rPr>
              <a:t>o</a:t>
            </a:r>
            <a:r>
              <a:rPr lang="en-US" sz="2200" dirty="0">
                <a:latin typeface="+mj-lt"/>
                <a:cs typeface="Arial" charset="0"/>
              </a:rPr>
              <a:t>C for 30 minutes)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00954A-3C9C-E8E0-639D-61B5C9CB4EA4}"/>
              </a:ext>
            </a:extLst>
          </p:cNvPr>
          <p:cNvSpPr/>
          <p:nvPr/>
        </p:nvSpPr>
        <p:spPr>
          <a:xfrm>
            <a:off x="76200" y="5867400"/>
            <a:ext cx="41910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prstClr val="black"/>
                </a:solidFill>
                <a:latin typeface="+mj-lt"/>
                <a:cs typeface="Arial" charset="0"/>
              </a:rPr>
              <a:t>3.   Stable at a wide pH  range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949EA9-D2C4-3D88-B28D-F1CDD1561999}"/>
              </a:ext>
            </a:extLst>
          </p:cNvPr>
          <p:cNvSpPr/>
          <p:nvPr/>
        </p:nvSpPr>
        <p:spPr>
          <a:xfrm>
            <a:off x="95250" y="1752600"/>
            <a:ext cx="721995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prstClr val="black"/>
                </a:solidFill>
                <a:latin typeface="+mj-lt"/>
                <a:cs typeface="Arial" charset="0"/>
              </a:rPr>
              <a:t>1.  Resistant to gastric proteases </a:t>
            </a:r>
          </a:p>
        </p:txBody>
      </p:sp>
      <p:pic>
        <p:nvPicPr>
          <p:cNvPr id="17418" name="Picture 11">
            <a:extLst>
              <a:ext uri="{FF2B5EF4-FFF2-40B4-BE49-F238E27FC236}">
                <a16:creationId xmlns:a16="http://schemas.microsoft.com/office/drawing/2014/main" id="{B2545608-ED63-575B-D024-0F4D3C32D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20669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5DFB1CD-2EBB-70F5-722F-905E991DDD2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Arial" charset="0"/>
              </a:rPr>
              <a:t>Gastroenteritis/ Food Poisoning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7A6AEA-F9D6-45F5-2EE7-9D2BAA1EDDCF}"/>
              </a:ext>
            </a:extLst>
          </p:cNvPr>
          <p:cNvSpPr/>
          <p:nvPr/>
        </p:nvSpPr>
        <p:spPr>
          <a:xfrm>
            <a:off x="68263" y="609600"/>
            <a:ext cx="36909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  <a:latin typeface="+mj-lt"/>
                <a:cs typeface="Arial" charset="0"/>
              </a:rPr>
              <a:t>Staphylococcus aureus  </a:t>
            </a:r>
            <a:endParaRPr lang="en-US" sz="2800" i="1" dirty="0"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FC4AE930-DC6E-3BFE-1698-0A58B24C7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954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+mj-lt"/>
                <a:cs typeface="Arial" charset="0"/>
              </a:rPr>
              <a:t>Associated clinical conditions &amp; the mode of action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6796F3-B23F-6EA1-E060-9670D20EA2F0}"/>
              </a:ext>
            </a:extLst>
          </p:cNvPr>
          <p:cNvSpPr/>
          <p:nvPr/>
        </p:nvSpPr>
        <p:spPr>
          <a:xfrm>
            <a:off x="0" y="2590800"/>
            <a:ext cx="4572000" cy="18621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>
                <a:latin typeface="+mj-lt"/>
                <a:cs typeface="Arial" charset="0"/>
              </a:rPr>
              <a:t>                  </a:t>
            </a:r>
            <a:r>
              <a:rPr lang="en-US" sz="2300" b="1" u="sng" dirty="0">
                <a:latin typeface="+mj-lt"/>
                <a:cs typeface="Arial" charset="0"/>
              </a:rPr>
              <a:t>Vomiting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latin typeface="+mj-lt"/>
                <a:cs typeface="+mn-cs"/>
              </a:rPr>
              <a:t>By stimulating neural receptors in the intestine rather than acting on the medulla directly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b="1" u="sng" dirty="0">
              <a:latin typeface="+mj-lt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E1950A-790C-56EC-3972-F9700A1FCB9A}"/>
              </a:ext>
            </a:extLst>
          </p:cNvPr>
          <p:cNvSpPr/>
          <p:nvPr/>
        </p:nvSpPr>
        <p:spPr>
          <a:xfrm>
            <a:off x="4495800" y="2593975"/>
            <a:ext cx="4724400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>
                <a:latin typeface="+mj-lt"/>
                <a:cs typeface="Arial" charset="0"/>
              </a:rPr>
              <a:t>                  </a:t>
            </a:r>
            <a:r>
              <a:rPr lang="en-US" sz="2300" b="1" u="sng" dirty="0">
                <a:latin typeface="+mj-lt"/>
                <a:cs typeface="Arial" charset="0"/>
              </a:rPr>
              <a:t>Diarrhea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latin typeface="+mj-lt"/>
                <a:cs typeface="+mn-cs"/>
              </a:rPr>
              <a:t>Electrolyte imbalance across the mucosa which interferes with water absorption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49DA56D1-85EA-3495-911C-3A748596B8C7}"/>
              </a:ext>
            </a:extLst>
          </p:cNvPr>
          <p:cNvSpPr/>
          <p:nvPr/>
        </p:nvSpPr>
        <p:spPr>
          <a:xfrm rot="16200000">
            <a:off x="3619500" y="-38100"/>
            <a:ext cx="762000" cy="4495800"/>
          </a:xfrm>
          <a:prstGeom prst="rightBrace">
            <a:avLst/>
          </a:prstGeom>
          <a:ln w="47625" cmpd="tri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1750" name="Picture 11" descr="http://ts1.mm.bing.net/th?id=HN.608014949388517684&amp;pid=15.1">
            <a:extLst>
              <a:ext uri="{FF2B5EF4-FFF2-40B4-BE49-F238E27FC236}">
                <a16:creationId xmlns:a16="http://schemas.microsoft.com/office/drawing/2014/main" id="{9730AC40-DEF5-0221-9545-DAE1FF86A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26193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0CC0D14-9C27-FEF3-EC66-CC032378D93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Arial" charset="0"/>
              </a:rPr>
              <a:t>Gastroenteritis/ Food Poisoning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6556F8-87E7-BA69-E80F-22F96AED19B3}"/>
              </a:ext>
            </a:extLst>
          </p:cNvPr>
          <p:cNvSpPr/>
          <p:nvPr/>
        </p:nvSpPr>
        <p:spPr>
          <a:xfrm>
            <a:off x="68263" y="609600"/>
            <a:ext cx="36909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  <a:latin typeface="+mj-lt"/>
                <a:cs typeface="Arial" charset="0"/>
              </a:rPr>
              <a:t>Staphylococcus aureus  </a:t>
            </a:r>
            <a:endParaRPr lang="en-US" sz="2800" i="1" dirty="0">
              <a:latin typeface="+mj-lt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65890242-7F5A-9F90-D71A-4F4DC2C7D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062038"/>
            <a:ext cx="7848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  <a:cs typeface="Arial" charset="0"/>
              </a:rPr>
              <a:t>Associated clinical conditions &amp; the mode of action</a:t>
            </a:r>
          </a:p>
        </p:txBody>
      </p:sp>
      <p:pic>
        <p:nvPicPr>
          <p:cNvPr id="18441" name="Picture 11" descr="http://ts1.mm.bing.net/th?id=HN.608014949388517684&amp;pid=15.1">
            <a:extLst>
              <a:ext uri="{FF2B5EF4-FFF2-40B4-BE49-F238E27FC236}">
                <a16:creationId xmlns:a16="http://schemas.microsoft.com/office/drawing/2014/main" id="{F7571829-CB89-63C6-9719-0B2FE14F5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19200"/>
            <a:ext cx="18288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5AE3DB7-598E-28E2-2468-0E58CAD4915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Arial" charset="0"/>
              </a:rPr>
              <a:t>Gastroenteritis/ Food Poisoning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7112FE-94F4-4C82-FD3B-0DB0A9ABFB66}"/>
              </a:ext>
            </a:extLst>
          </p:cNvPr>
          <p:cNvSpPr/>
          <p:nvPr/>
        </p:nvSpPr>
        <p:spPr>
          <a:xfrm>
            <a:off x="68263" y="609600"/>
            <a:ext cx="36909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  <a:latin typeface="+mj-lt"/>
                <a:cs typeface="Arial" charset="0"/>
              </a:rPr>
              <a:t>Staphylococcus aureus  </a:t>
            </a:r>
            <a:endParaRPr lang="en-US" sz="2800" i="1" dirty="0">
              <a:latin typeface="+mj-lt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7E2AC2-869D-EA2F-66CD-F6671E9AA858}"/>
              </a:ext>
            </a:extLst>
          </p:cNvPr>
          <p:cNvSpPr/>
          <p:nvPr/>
        </p:nvSpPr>
        <p:spPr>
          <a:xfrm>
            <a:off x="838200" y="2095500"/>
            <a:ext cx="6172200" cy="32781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300" b="1" u="sng" dirty="0">
                <a:solidFill>
                  <a:srgbClr val="FF0000"/>
                </a:solidFill>
                <a:latin typeface="+mn-lt"/>
                <a:cs typeface="Arial" charset="0"/>
              </a:rPr>
              <a:t>Clinically:</a:t>
            </a:r>
            <a:endParaRPr lang="en-GB" sz="2300" dirty="0">
              <a:solidFill>
                <a:srgbClr val="FFFF00"/>
              </a:solidFill>
              <a:latin typeface="+mn-lt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300" dirty="0">
                <a:latin typeface="+mn-lt"/>
                <a:cs typeface="Arial" charset="0"/>
              </a:rPr>
              <a:t> Short incubation period of 1-6 hrs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>
                <a:latin typeface="+mn-lt"/>
                <a:cs typeface="Arial" charset="0"/>
              </a:rPr>
              <a:t>Nausea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b="1" u="sng" dirty="0">
                <a:solidFill>
                  <a:srgbClr val="00B050"/>
                </a:solidFill>
                <a:latin typeface="+mn-lt"/>
                <a:cs typeface="Arial" charset="0"/>
              </a:rPr>
              <a:t>Vomiting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>
                <a:latin typeface="+mn-lt"/>
                <a:cs typeface="Arial" charset="0"/>
              </a:rPr>
              <a:t>Diarrhea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>
                <a:latin typeface="+mn-lt"/>
                <a:cs typeface="Arial" charset="0"/>
              </a:rPr>
              <a:t>Loss of appetite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>
                <a:latin typeface="+mn-lt"/>
                <a:cs typeface="Arial" charset="0"/>
              </a:rPr>
              <a:t>Severe abdominal cramps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>
                <a:latin typeface="+mn-lt"/>
                <a:cs typeface="Arial" charset="0"/>
              </a:rPr>
              <a:t>Mild fever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300" dirty="0">
                <a:latin typeface="+mn-lt"/>
                <a:cs typeface="Arial" charset="0"/>
              </a:rPr>
              <a:t>Symptoms may last 12 hrs -2 days on average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982905BA-8B97-333A-971D-5FFC708DD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89038"/>
            <a:ext cx="8229600" cy="4525962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en-GB" altLang="ar-JO" sz="2400" b="1">
                <a:solidFill>
                  <a:srgbClr val="FF0000"/>
                </a:solidFill>
              </a:rPr>
              <a:t>Diagnosis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GB" altLang="ar-JO" sz="2200"/>
              <a:t>Clinically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 sz="2200"/>
              <a:t>Detection of toxin (</a:t>
            </a:r>
            <a:r>
              <a:rPr lang="en-GB" altLang="ar-JO" sz="2200"/>
              <a:t>precipitin test)</a:t>
            </a:r>
            <a:r>
              <a:rPr lang="en-US" altLang="ar-JO" sz="2200"/>
              <a:t> or bacteria in suspected food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en-GB" altLang="ar-JO" sz="2200"/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GB" altLang="ar-JO" sz="2400" b="1">
                <a:solidFill>
                  <a:srgbClr val="FF0000"/>
                </a:solidFill>
              </a:rPr>
              <a:t>Treatment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 sz="2400"/>
              <a:t>Usually self limiting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GB" altLang="ar-JO" sz="2400"/>
              <a:t> Rehydrating fluids 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 sz="2400"/>
              <a:t>Controlling fever (if any)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 sz="2400"/>
              <a:t>Occasionally hospitalization, particularly when infants, elderly or debilitated people are concerned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2D7867-8714-FB1A-485D-13704E9903D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Arial" charset="0"/>
              </a:rPr>
              <a:t>Gastroenteritis/ Food Poisoning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EBD1D4-C4CD-4F71-1B4C-05718B745347}"/>
              </a:ext>
            </a:extLst>
          </p:cNvPr>
          <p:cNvSpPr/>
          <p:nvPr/>
        </p:nvSpPr>
        <p:spPr>
          <a:xfrm>
            <a:off x="68263" y="609600"/>
            <a:ext cx="36909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  <a:latin typeface="+mj-lt"/>
                <a:cs typeface="Arial" charset="0"/>
              </a:rPr>
              <a:t>Staphylococcus aureus  </a:t>
            </a:r>
            <a:endParaRPr lang="en-US" sz="2800" i="1" dirty="0"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D69E899C-89A4-1113-9473-1A7169676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525963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en-GB" altLang="ar-JO" sz="2800" b="1">
                <a:solidFill>
                  <a:srgbClr val="FF0000"/>
                </a:solidFill>
              </a:rPr>
              <a:t>Control</a:t>
            </a:r>
            <a:endParaRPr lang="en-GB" altLang="ar-JO" sz="2400" b="1">
              <a:solidFill>
                <a:srgbClr val="FF0000"/>
              </a:solidFill>
            </a:endParaRPr>
          </a:p>
          <a:p>
            <a:pPr algn="just" eaLnBrk="1" hangingPunct="1"/>
            <a:r>
              <a:rPr lang="en-GB" altLang="ar-JO" sz="2800"/>
              <a:t>Hygienic measures</a:t>
            </a:r>
            <a:endParaRPr lang="en-US" altLang="ar-JO" sz="2800"/>
          </a:p>
          <a:p>
            <a:pPr algn="just" eaLnBrk="1" hangingPunct="1"/>
            <a:r>
              <a:rPr lang="en-US" altLang="ar-JO" sz="2800"/>
              <a:t>Do not prepare food if you have a nose, eye, or skin infections</a:t>
            </a:r>
          </a:p>
          <a:p>
            <a:pPr algn="just" eaLnBrk="1" hangingPunct="1"/>
            <a:r>
              <a:rPr lang="en-US" altLang="ar-JO" sz="2800"/>
              <a:t>Keep kitchens and food-serving areas clean and sanitized.</a:t>
            </a:r>
          </a:p>
          <a:p>
            <a:pPr algn="just" eaLnBrk="1" hangingPunct="1"/>
            <a:r>
              <a:rPr lang="en-US" altLang="ar-JO" sz="2800"/>
              <a:t>If food is to be stored longer than two hours, keep hot foods hot (over 60°C) and cold foods cold (4°C or under).</a:t>
            </a:r>
          </a:p>
          <a:p>
            <a:pPr algn="just" eaLnBrk="1" hangingPunct="1"/>
            <a:r>
              <a:rPr lang="en-US" altLang="ar-JO" sz="2800"/>
              <a:t>Store cooked food in a wide, shallow container and refrigerate as soon as possible.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en-US" altLang="ar-JO" sz="2800"/>
          </a:p>
          <a:p>
            <a:pPr algn="just" eaLnBrk="1" hangingPunct="1"/>
            <a:endParaRPr lang="en-US" altLang="ar-JO" sz="2400"/>
          </a:p>
          <a:p>
            <a:pPr algn="just" eaLnBrk="1" hangingPunct="1"/>
            <a:endParaRPr lang="en-US" altLang="ar-JO" sz="24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2C2645-ABB9-0C91-ECF7-571F07742F2E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Arial" charset="0"/>
              </a:rPr>
              <a:t>Gastroenteritis/ Food Poisoning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149EA9-6E33-00D2-31D1-795807973F25}"/>
              </a:ext>
            </a:extLst>
          </p:cNvPr>
          <p:cNvSpPr/>
          <p:nvPr/>
        </p:nvSpPr>
        <p:spPr>
          <a:xfrm>
            <a:off x="68263" y="609600"/>
            <a:ext cx="36909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  <a:latin typeface="+mj-lt"/>
                <a:cs typeface="Arial" charset="0"/>
              </a:rPr>
              <a:t>Staphylococcus aureus  </a:t>
            </a:r>
            <a:endParaRPr lang="en-US" sz="2800" i="1" dirty="0"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55E901B9-4AA9-AF3A-2A17-16D374913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j-lt"/>
                <a:cs typeface="+mn-cs"/>
              </a:rPr>
              <a:t>Continuous tube, pathway of food through the body</a:t>
            </a:r>
          </a:p>
          <a:p>
            <a:pPr marL="609600" indent="-6096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j-lt"/>
                <a:cs typeface="+mn-cs"/>
              </a:rPr>
              <a:t>Four layers of tissue:</a:t>
            </a:r>
          </a:p>
          <a:p>
            <a:pPr marL="990600" lvl="1" indent="-533400" fontAlgn="auto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latin typeface="+mj-lt"/>
                <a:cs typeface="+mn-cs"/>
              </a:rPr>
              <a:t>Mucosa – epithelial layer, secretes mucus</a:t>
            </a:r>
          </a:p>
          <a:p>
            <a:pPr marL="990600" lvl="1" indent="-533400" fontAlgn="auto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 err="1">
                <a:latin typeface="+mj-lt"/>
                <a:cs typeface="+mn-cs"/>
              </a:rPr>
              <a:t>Submucosa</a:t>
            </a:r>
            <a:r>
              <a:rPr lang="en-US" sz="2000" dirty="0">
                <a:latin typeface="+mj-lt"/>
                <a:cs typeface="+mn-cs"/>
              </a:rPr>
              <a:t> – blood vessels, nerves</a:t>
            </a:r>
          </a:p>
          <a:p>
            <a:pPr marL="990600" lvl="1" indent="-533400" fontAlgn="auto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 err="1">
                <a:latin typeface="+mj-lt"/>
                <a:cs typeface="+mn-cs"/>
              </a:rPr>
              <a:t>Muscularis</a:t>
            </a:r>
            <a:r>
              <a:rPr lang="en-US" sz="2000" dirty="0">
                <a:latin typeface="+mj-lt"/>
                <a:cs typeface="+mn-cs"/>
              </a:rPr>
              <a:t> – two or three muscle layers</a:t>
            </a:r>
          </a:p>
          <a:p>
            <a:pPr marL="990600" lvl="1" indent="-533400" fontAlgn="auto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 err="1">
                <a:latin typeface="+mj-lt"/>
                <a:cs typeface="+mn-cs"/>
              </a:rPr>
              <a:t>Serosa</a:t>
            </a:r>
            <a:r>
              <a:rPr lang="en-US" sz="2000" dirty="0">
                <a:latin typeface="+mj-lt"/>
                <a:cs typeface="+mn-cs"/>
              </a:rPr>
              <a:t> – thin, slippery, connective tissue</a:t>
            </a:r>
          </a:p>
          <a:p>
            <a:pPr marL="609600" indent="-6096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>
              <a:latin typeface="+mj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81D1A-2F5E-9AB1-C35F-349D7B200712}"/>
              </a:ext>
            </a:extLst>
          </p:cNvPr>
          <p:cNvSpPr txBox="1"/>
          <p:nvPr/>
        </p:nvSpPr>
        <p:spPr>
          <a:xfrm>
            <a:off x="152400" y="609600"/>
            <a:ext cx="17780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  <a:cs typeface="Arial" charset="0"/>
              </a:rPr>
              <a:t>Introduction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9E8BD4-9197-FD94-3A92-A536A13E115B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+mj-ea"/>
                <a:cs typeface="+mj-cs"/>
              </a:rPr>
              <a:t>Bacterial infections of GIT </a:t>
            </a:r>
            <a:endParaRPr lang="en-GB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B4FAC6-3843-1B08-05B5-5EC518026922}"/>
              </a:ext>
            </a:extLst>
          </p:cNvPr>
          <p:cNvSpPr txBox="1"/>
          <p:nvPr/>
        </p:nvSpPr>
        <p:spPr>
          <a:xfrm>
            <a:off x="76200" y="1214438"/>
            <a:ext cx="36496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rgbClr val="FF0000"/>
                </a:solidFill>
                <a:latin typeface="+mj-lt"/>
                <a:cs typeface="Arial" charset="0"/>
              </a:rPr>
              <a:t>GIT structure and histology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3ECE77-595D-14EC-14CC-82DA68FFC3CB}"/>
              </a:ext>
            </a:extLst>
          </p:cNvPr>
          <p:cNvSpPr/>
          <p:nvPr/>
        </p:nvSpPr>
        <p:spPr>
          <a:xfrm>
            <a:off x="381000" y="2362200"/>
            <a:ext cx="5181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pic>
        <p:nvPicPr>
          <p:cNvPr id="4104" name="Picture 13">
            <a:extLst>
              <a:ext uri="{FF2B5EF4-FFF2-40B4-BE49-F238E27FC236}">
                <a16:creationId xmlns:a16="http://schemas.microsoft.com/office/drawing/2014/main" id="{8707C2DA-AAAB-FE6F-1A0F-73D61C7B0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3886200"/>
            <a:ext cx="29527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0C89283B-D440-3EA3-D379-319E9A27C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5275"/>
            <a:ext cx="51720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A665EBDE-A3EB-A7C7-FDCB-D114544CC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" y="722313"/>
            <a:ext cx="243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+mj-lt"/>
                <a:cs typeface="Arial" charset="0"/>
              </a:rPr>
              <a:t>Bacillus cereus</a:t>
            </a:r>
            <a:endParaRPr lang="en-US" sz="2800" b="1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Arial" charset="0"/>
              </a:rPr>
              <a:t>  </a:t>
            </a:r>
          </a:p>
        </p:txBody>
      </p:sp>
      <p:sp>
        <p:nvSpPr>
          <p:cNvPr id="20486" name="Rectangle 5">
            <a:extLst>
              <a:ext uri="{FF2B5EF4-FFF2-40B4-BE49-F238E27FC236}">
                <a16:creationId xmlns:a16="http://schemas.microsoft.com/office/drawing/2014/main" id="{40A74010-7754-3D78-DB77-8DCD7ECF3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14450"/>
            <a:ext cx="8991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u="sng" dirty="0">
                <a:latin typeface="+mj-lt"/>
                <a:cs typeface="Arial" charset="0"/>
              </a:rPr>
              <a:t>Characteristics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200" dirty="0">
                <a:latin typeface="+mj-lt"/>
                <a:cs typeface="Arial" charset="0"/>
              </a:rPr>
              <a:t> Large Gram-positive bacillus, </a:t>
            </a:r>
            <a:r>
              <a:rPr lang="en-US" sz="2200" dirty="0">
                <a:latin typeface="+mj-lt"/>
                <a:cs typeface="Arial" charset="0"/>
              </a:rPr>
              <a:t>motile, non-encapsulated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  <a:cs typeface="Arial" charset="0"/>
              </a:rPr>
              <a:t> Resistant to penicillin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  <a:cs typeface="Arial" charset="0"/>
              </a:rPr>
              <a:t>Resistant to heat, light, drying and radiation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  <a:cs typeface="Arial" charset="0"/>
              </a:rPr>
              <a:t>Psychrotrophic (Germination and growth between 10 and 50 °C)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j-lt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u="sng" dirty="0">
                <a:latin typeface="+mj-lt"/>
                <a:cs typeface="Arial" charset="0"/>
              </a:rPr>
              <a:t>Epidemiology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j-lt"/>
                <a:cs typeface="Arial" charset="0"/>
              </a:rPr>
              <a:t>Spores are present in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  <a:cs typeface="Arial" charset="0"/>
              </a:rPr>
              <a:t> Decaying organic matter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  <a:cs typeface="Arial" charset="0"/>
              </a:rPr>
              <a:t> Fresh and marine waters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  <a:cs typeface="Arial" charset="0"/>
              </a:rPr>
              <a:t> The intestinal tract of invertebrates, from which soil and food products may become contaminated as vegetables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  <a:cs typeface="Arial" charset="0"/>
              </a:rPr>
              <a:t> Most raw foods contain spores (dried herbs,  spices and dehydrated foods)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  <a:cs typeface="Arial" charset="0"/>
              </a:rPr>
              <a:t> Human can be transiently carrier of spores (14-43%) </a:t>
            </a:r>
            <a:endParaRPr lang="en-GB" sz="2200" dirty="0" err="1">
              <a:latin typeface="+mj-lt"/>
              <a:cs typeface="Arial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C786323-B64C-BF71-6C43-DE5685A24DEB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Arial" charset="0"/>
              </a:rPr>
              <a:t>Gastroenteritis/ Food Poisoning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CA1B78-0D61-0A7B-953B-9B8733381EFF}"/>
              </a:ext>
            </a:extLst>
          </p:cNvPr>
          <p:cNvSpPr/>
          <p:nvPr/>
        </p:nvSpPr>
        <p:spPr>
          <a:xfrm>
            <a:off x="152400" y="1143000"/>
            <a:ext cx="8610600" cy="4648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Arial" charset="0"/>
              </a:rPr>
              <a:t>Clinically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+mj-lt"/>
                <a:cs typeface="Arial" charset="0"/>
              </a:rPr>
              <a:t>Two illnesses caused by two different strains: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+mj-lt"/>
                <a:cs typeface="Arial" charset="0"/>
              </a:rPr>
              <a:t>1- The diarrheal illness associated strain: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Arial" charset="0"/>
              </a:rPr>
              <a:t> </a:t>
            </a:r>
            <a:r>
              <a:rPr lang="en-US" sz="2300" dirty="0">
                <a:latin typeface="+mj-lt"/>
                <a:cs typeface="Arial" charset="0"/>
              </a:rPr>
              <a:t>Ingestion of spores in contaminated meat, fish, and vegetables</a:t>
            </a:r>
            <a:endParaRPr lang="en-GB" sz="2300" dirty="0">
              <a:latin typeface="+mj-lt"/>
              <a:cs typeface="Arial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>
                <a:latin typeface="+mj-lt"/>
                <a:cs typeface="Arial" charset="0"/>
              </a:rPr>
              <a:t>The diarrhea is caused by in vivo production of a heat-labile enterotoxin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>
                <a:latin typeface="+mj-lt"/>
                <a:cs typeface="Arial" charset="0"/>
              </a:rPr>
              <a:t>longer incubation (6-24 hours) 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>
                <a:latin typeface="+mj-lt"/>
                <a:cs typeface="Arial" charset="0"/>
              </a:rPr>
              <a:t>Watery diarrhea, abdominal cramps 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>
                <a:latin typeface="+mj-lt"/>
                <a:cs typeface="Arial" charset="0"/>
              </a:rPr>
              <a:t>Vomiting (25%) 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>
                <a:latin typeface="+mj-lt"/>
                <a:cs typeface="Arial" charset="0"/>
              </a:rPr>
              <a:t>Duration of illness ranges from 20-36  hours, with a median of 24 hours 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>
                <a:latin typeface="+mj-lt"/>
                <a:cs typeface="Arial" charset="0"/>
              </a:rPr>
              <a:t>Similar </a:t>
            </a:r>
            <a:r>
              <a:rPr lang="en-US" sz="2300" i="1" dirty="0">
                <a:latin typeface="+mj-lt"/>
                <a:cs typeface="Arial" charset="0"/>
              </a:rPr>
              <a:t>C</a:t>
            </a:r>
            <a:r>
              <a:rPr lang="en-US" sz="2300" dirty="0">
                <a:latin typeface="+mj-lt"/>
                <a:cs typeface="Arial" charset="0"/>
              </a:rPr>
              <a:t>.  </a:t>
            </a:r>
            <a:r>
              <a:rPr lang="en-US" sz="2300" i="1" dirty="0" err="1">
                <a:latin typeface="+mj-lt"/>
                <a:cs typeface="Arial" charset="0"/>
              </a:rPr>
              <a:t>perfringens</a:t>
            </a:r>
            <a:endParaRPr lang="en-US" sz="2300" b="1" u="sng" dirty="0">
              <a:latin typeface="+mj-lt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j-lt"/>
              <a:cs typeface="Arial" charset="0"/>
            </a:endParaRPr>
          </a:p>
        </p:txBody>
      </p:sp>
      <p:pic>
        <p:nvPicPr>
          <p:cNvPr id="23558" name="Picture 7">
            <a:extLst>
              <a:ext uri="{FF2B5EF4-FFF2-40B4-BE49-F238E27FC236}">
                <a16:creationId xmlns:a16="http://schemas.microsoft.com/office/drawing/2014/main" id="{A0DAA88D-BA64-82FB-C48D-A28C8B58A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72440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0D674A12-523A-DC46-801E-DE3AC122A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609600"/>
            <a:ext cx="24352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+mj-lt"/>
                <a:cs typeface="Arial" charset="0"/>
              </a:rPr>
              <a:t>Bacillus cereus</a:t>
            </a:r>
            <a:endParaRPr lang="en-US" sz="2800" b="1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Arial" charset="0"/>
              </a:rPr>
              <a:t> 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E37FAA-0300-FB5B-0C1D-C0144B4030D7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Arial" charset="0"/>
              </a:rPr>
              <a:t>Gastroenteritis/ Food Poisoning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F0DA4F-E670-20C5-4726-A085662DB8B5}"/>
              </a:ext>
            </a:extLst>
          </p:cNvPr>
          <p:cNvSpPr/>
          <p:nvPr/>
        </p:nvSpPr>
        <p:spPr>
          <a:xfrm>
            <a:off x="228600" y="1295400"/>
            <a:ext cx="8610600" cy="5232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  <a:cs typeface="Arial" charset="0"/>
              </a:rPr>
              <a:t>2- The emetic illness associated strain :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Arial" charset="0"/>
              </a:rPr>
              <a:t>95% of cases are associated with rice dishes (Fried Rice Syndrome)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Arial" charset="0"/>
              </a:rPr>
              <a:t>Also linked with raw starchy foods such as pasta, potatoes, pastries and noodles)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 dirty="0">
                <a:latin typeface="+mj-lt"/>
                <a:cs typeface="Arial" charset="0"/>
              </a:rPr>
              <a:t>Caused by preformed toxin similar to </a:t>
            </a:r>
            <a:r>
              <a:rPr lang="en-GB" sz="2400" i="1" dirty="0">
                <a:latin typeface="+mj-lt"/>
                <a:cs typeface="Arial" charset="0"/>
              </a:rPr>
              <a:t>S. aureus  </a:t>
            </a:r>
            <a:r>
              <a:rPr lang="en-GB" sz="2400" dirty="0" err="1">
                <a:latin typeface="+mj-lt"/>
                <a:cs typeface="Arial" charset="0"/>
              </a:rPr>
              <a:t>enterotoxin</a:t>
            </a:r>
            <a:r>
              <a:rPr lang="en-GB" sz="2400" dirty="0">
                <a:latin typeface="+mj-lt"/>
                <a:cs typeface="Arial" charset="0"/>
              </a:rPr>
              <a:t> </a:t>
            </a:r>
            <a:endParaRPr lang="en-US" sz="2400" dirty="0">
              <a:latin typeface="+mj-lt"/>
              <a:cs typeface="Arial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Arial" charset="0"/>
              </a:rPr>
              <a:t>Short incubation period (1-6 hours) 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Arial" charset="0"/>
              </a:rPr>
              <a:t>Vomiting and abdominal cramps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Arial" charset="0"/>
              </a:rPr>
              <a:t>Diarrhea  (30 % of cases)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Arial" charset="0"/>
              </a:rPr>
              <a:t>duration of illness ranges from 8-12 hours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rgbClr val="FF0000"/>
                </a:solidFill>
                <a:latin typeface="+mj-lt"/>
                <a:cs typeface="Arial" charset="0"/>
              </a:rPr>
              <a:t>In both types fever is uncommon and disease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Arial" charset="0"/>
              </a:rPr>
              <a:t>           </a:t>
            </a:r>
            <a:r>
              <a:rPr lang="en-US" sz="2400" b="1" u="sng" dirty="0">
                <a:solidFill>
                  <a:srgbClr val="FF0000"/>
                </a:solidFill>
                <a:latin typeface="+mj-lt"/>
                <a:cs typeface="Arial" charset="0"/>
              </a:rPr>
              <a:t>is usually mild and self-limited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dirty="0">
              <a:latin typeface="+mj-lt"/>
              <a:cs typeface="+mn-cs"/>
            </a:endParaRPr>
          </a:p>
        </p:txBody>
      </p:sp>
      <p:pic>
        <p:nvPicPr>
          <p:cNvPr id="24579" name="Picture 8">
            <a:extLst>
              <a:ext uri="{FF2B5EF4-FFF2-40B4-BE49-F238E27FC236}">
                <a16:creationId xmlns:a16="http://schemas.microsoft.com/office/drawing/2014/main" id="{3D221940-277E-BC5D-D95F-FA99974A0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03763"/>
            <a:ext cx="274320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7A6648-63C3-1ACA-437D-6BC98BE57715}"/>
              </a:ext>
            </a:extLst>
          </p:cNvPr>
          <p:cNvSpPr/>
          <p:nvPr/>
        </p:nvSpPr>
        <p:spPr>
          <a:xfrm>
            <a:off x="228600" y="609600"/>
            <a:ext cx="86106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 b="1" u="sng" dirty="0">
              <a:latin typeface="+mj-lt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 b="1" u="sng" dirty="0">
              <a:latin typeface="+mj-lt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j-lt"/>
              <a:cs typeface="Arial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2807AA4B-419B-9880-485C-942A4E3E4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" y="722313"/>
            <a:ext cx="243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+mj-lt"/>
                <a:cs typeface="Arial" charset="0"/>
              </a:rPr>
              <a:t>Bacillus cereus</a:t>
            </a:r>
            <a:endParaRPr lang="en-US" sz="2800" b="1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Arial" charset="0"/>
              </a:rPr>
              <a:t> 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95E47B-A39A-D90F-6859-4EB8B1C5425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Arial" charset="0"/>
              </a:rPr>
              <a:t>Gastroenteritis/ Food Poisoning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E7B40D-505B-7845-FAA0-5FBAC6A9E079}"/>
              </a:ext>
            </a:extLst>
          </p:cNvPr>
          <p:cNvSpPr/>
          <p:nvPr/>
        </p:nvSpPr>
        <p:spPr>
          <a:xfrm>
            <a:off x="152400" y="1219200"/>
            <a:ext cx="8610600" cy="1784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200" b="1" dirty="0">
                <a:latin typeface="+mj-lt"/>
                <a:cs typeface="Arial" charset="0"/>
              </a:rPr>
              <a:t>Control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200" dirty="0">
                <a:latin typeface="+mj-lt"/>
                <a:cs typeface="Arial" charset="0"/>
              </a:rPr>
              <a:t>  By proper cooling and storage of food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200" dirty="0">
                <a:latin typeface="+mj-lt"/>
                <a:cs typeface="Arial" charset="0"/>
              </a:rPr>
              <a:t>  Ideally, all dishes should be freshly prepared and eaten. If not,  then fridge and reheat thoroughly before serving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200" dirty="0">
                <a:latin typeface="+mj-lt"/>
                <a:cs typeface="Arial" charset="0"/>
              </a:rPr>
              <a:t>  Rice, in particular, should not be stored for long periods above 10°C.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EA05E8-CAC9-30D7-6324-A806DAA951EF}"/>
              </a:ext>
            </a:extLst>
          </p:cNvPr>
          <p:cNvSpPr txBox="1"/>
          <p:nvPr/>
        </p:nvSpPr>
        <p:spPr>
          <a:xfrm>
            <a:off x="180975" y="3209925"/>
            <a:ext cx="8320088" cy="2124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+mj-lt"/>
                <a:cs typeface="Arial" charset="0"/>
              </a:rPr>
              <a:t>Treatment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  <a:cs typeface="Arial" charset="0"/>
              </a:rPr>
              <a:t>Oral rehydration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  <a:cs typeface="Arial" charset="0"/>
              </a:rPr>
              <a:t>Occasionally, intravenous fluid  with severe dehydration and vomiting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  <a:cs typeface="Arial" charset="0"/>
              </a:rPr>
              <a:t>Antibiotics are not indicated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+mj-lt"/>
                <a:cs typeface="Arial" charset="0"/>
              </a:rPr>
              <a:t> </a:t>
            </a:r>
            <a:r>
              <a:rPr lang="en-US" sz="2200" b="1" u="sng" dirty="0">
                <a:latin typeface="+mj-lt"/>
                <a:cs typeface="Arial" charset="0"/>
              </a:rPr>
              <a:t>(</a:t>
            </a:r>
            <a:r>
              <a:rPr lang="en-US" sz="2200" b="1" i="1" u="sng" dirty="0">
                <a:latin typeface="+mj-lt"/>
                <a:cs typeface="Arial" charset="0"/>
              </a:rPr>
              <a:t>B. cereus </a:t>
            </a:r>
            <a:r>
              <a:rPr lang="en-US" sz="2200" b="1" u="sng" dirty="0">
                <a:latin typeface="+mj-lt"/>
                <a:cs typeface="Arial" charset="0"/>
              </a:rPr>
              <a:t>= Be serious not to give antibiotics)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200" b="1" dirty="0">
              <a:latin typeface="+mj-lt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7ACC03-F8BB-98BB-8E5E-4BA44591E0F6}"/>
              </a:ext>
            </a:extLst>
          </p:cNvPr>
          <p:cNvSpPr/>
          <p:nvPr/>
        </p:nvSpPr>
        <p:spPr>
          <a:xfrm>
            <a:off x="76200" y="5257800"/>
            <a:ext cx="899160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+mj-lt"/>
                <a:cs typeface="Arial" charset="0"/>
              </a:rPr>
              <a:t>Diagnosis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j-lt"/>
                <a:cs typeface="Arial" charset="0"/>
              </a:rPr>
              <a:t>By the isolation of </a:t>
            </a:r>
            <a:r>
              <a:rPr lang="en-US" sz="2200" i="1" dirty="0">
                <a:latin typeface="+mj-lt"/>
                <a:cs typeface="Arial" charset="0"/>
              </a:rPr>
              <a:t>B. cereus</a:t>
            </a:r>
            <a:r>
              <a:rPr lang="en-US" sz="2200" dirty="0">
                <a:latin typeface="+mj-lt"/>
                <a:cs typeface="Arial" charset="0"/>
              </a:rPr>
              <a:t> from the implicated food, but such  testing is often not done because the illness is relatively  harmless and usually self-limiting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78AE2AE5-34F5-4C3F-A374-8FB2AFFF7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" y="722313"/>
            <a:ext cx="243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+mj-lt"/>
                <a:cs typeface="Arial" charset="0"/>
              </a:rPr>
              <a:t>Bacillus cereus</a:t>
            </a:r>
            <a:endParaRPr lang="en-US" sz="2800" b="1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Arial" charset="0"/>
              </a:rPr>
              <a:t> 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94E1558-22BD-F16C-ACDD-D663F5C44F9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Arial" charset="0"/>
              </a:rPr>
              <a:t>Gastroenteritis/ Food Poisoning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5">
            <a:extLst>
              <a:ext uri="{FF2B5EF4-FFF2-40B4-BE49-F238E27FC236}">
                <a16:creationId xmlns:a16="http://schemas.microsoft.com/office/drawing/2014/main" id="{DC54B0AE-3063-7CFE-9BB4-FF2135E32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708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FF0000"/>
                </a:solidFill>
                <a:latin typeface="+mj-lt"/>
                <a:cs typeface="Arial" charset="0"/>
              </a:rPr>
              <a:t> Staphylococcus aureus &amp;  Bacillus cereus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Arial" charset="0"/>
              </a:rPr>
              <a:t>  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2B548AC2-0AC0-756C-E2DA-D20E68035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472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cs typeface="Arial" charset="0"/>
              </a:rPr>
              <a:t>Short Incubation Period: 1-6 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j-lt"/>
              <a:cs typeface="Arial" charset="0"/>
            </a:endParaRPr>
          </a:p>
        </p:txBody>
      </p:sp>
      <p:pic>
        <p:nvPicPr>
          <p:cNvPr id="26632" name="Picture 5">
            <a:extLst>
              <a:ext uri="{FF2B5EF4-FFF2-40B4-BE49-F238E27FC236}">
                <a16:creationId xmlns:a16="http://schemas.microsoft.com/office/drawing/2014/main" id="{7589FC5C-F729-D7AE-5FB4-4C35EEB32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3592513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Rectangle 6">
            <a:extLst>
              <a:ext uri="{FF2B5EF4-FFF2-40B4-BE49-F238E27FC236}">
                <a16:creationId xmlns:a16="http://schemas.microsoft.com/office/drawing/2014/main" id="{0CAD9143-2EE3-3126-3055-5C4A62121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64795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cs typeface="+mn-cs"/>
              </a:rPr>
              <a:t>Bacterial </a:t>
            </a:r>
            <a:r>
              <a:rPr lang="en-US" sz="2000" b="1" dirty="0" err="1">
                <a:latin typeface="+mj-lt"/>
                <a:cs typeface="+mn-cs"/>
              </a:rPr>
              <a:t>enterotoxins</a:t>
            </a:r>
            <a:endParaRPr lang="en-US" sz="2000" b="1" dirty="0">
              <a:latin typeface="+mj-lt"/>
              <a:cs typeface="+mn-cs"/>
            </a:endParaRPr>
          </a:p>
        </p:txBody>
      </p:sp>
      <p:pic>
        <p:nvPicPr>
          <p:cNvPr id="26635" name="Picture 8">
            <a:extLst>
              <a:ext uri="{FF2B5EF4-FFF2-40B4-BE49-F238E27FC236}">
                <a16:creationId xmlns:a16="http://schemas.microsoft.com/office/drawing/2014/main" id="{A419BD21-0B3D-0663-4CBF-340DB620C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20574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Line 9">
            <a:extLst>
              <a:ext uri="{FF2B5EF4-FFF2-40B4-BE49-F238E27FC236}">
                <a16:creationId xmlns:a16="http://schemas.microsoft.com/office/drawing/2014/main" id="{673CD8B1-DE0D-EE19-179A-BFEF2EC89B5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2895600"/>
            <a:ext cx="2590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26641" name="Rectangle 14">
            <a:extLst>
              <a:ext uri="{FF2B5EF4-FFF2-40B4-BE49-F238E27FC236}">
                <a16:creationId xmlns:a16="http://schemas.microsoft.com/office/drawing/2014/main" id="{AA0DC0DD-FA14-CA8A-CD32-7BC037B1D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3200400"/>
            <a:ext cx="1325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cs typeface="+mn-cs"/>
              </a:rPr>
              <a:t>VOMITING</a:t>
            </a:r>
          </a:p>
        </p:txBody>
      </p:sp>
      <p:sp>
        <p:nvSpPr>
          <p:cNvPr id="26642" name="Rectangle 15">
            <a:extLst>
              <a:ext uri="{FF2B5EF4-FFF2-40B4-BE49-F238E27FC236}">
                <a16:creationId xmlns:a16="http://schemas.microsoft.com/office/drawing/2014/main" id="{D1BA9AF3-1E2F-D886-DF27-FEAEA2B48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550" y="6324600"/>
            <a:ext cx="2305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cs typeface="+mn-cs"/>
              </a:rPr>
              <a:t>+/- DIARRHOEA</a:t>
            </a:r>
          </a:p>
        </p:txBody>
      </p:sp>
      <p:grpSp>
        <p:nvGrpSpPr>
          <p:cNvPr id="2" name="Group 24">
            <a:extLst>
              <a:ext uri="{FF2B5EF4-FFF2-40B4-BE49-F238E27FC236}">
                <a16:creationId xmlns:a16="http://schemas.microsoft.com/office/drawing/2014/main" id="{F2195D79-E984-5878-25DE-DCA462B67D94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2590800"/>
            <a:ext cx="762000" cy="2590800"/>
            <a:chOff x="6934200" y="2438400"/>
            <a:chExt cx="762000" cy="2590800"/>
          </a:xfrm>
        </p:grpSpPr>
        <p:sp>
          <p:nvSpPr>
            <p:cNvPr id="26637" name="Line 10">
              <a:extLst>
                <a:ext uri="{FF2B5EF4-FFF2-40B4-BE49-F238E27FC236}">
                  <a16:creationId xmlns:a16="http://schemas.microsoft.com/office/drawing/2014/main" id="{B02B4B92-FECB-131D-3540-5401DBDFE7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34200" y="3048000"/>
              <a:ext cx="7620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26638" name="Line 11">
              <a:extLst>
                <a:ext uri="{FF2B5EF4-FFF2-40B4-BE49-F238E27FC236}">
                  <a16:creationId xmlns:a16="http://schemas.microsoft.com/office/drawing/2014/main" id="{7FB8AE0B-D256-EDC2-B86D-BFA78DD347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724400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26639" name="Line 12">
              <a:extLst>
                <a:ext uri="{FF2B5EF4-FFF2-40B4-BE49-F238E27FC236}">
                  <a16:creationId xmlns:a16="http://schemas.microsoft.com/office/drawing/2014/main" id="{E165D800-FE48-2FE6-0097-566C21607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9000" y="45720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26640" name="Line 13">
              <a:extLst>
                <a:ext uri="{FF2B5EF4-FFF2-40B4-BE49-F238E27FC236}">
                  <a16:creationId xmlns:a16="http://schemas.microsoft.com/office/drawing/2014/main" id="{86D64798-34B3-D4A1-EB8D-99741CB4CE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6600" y="4800600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26643" name="Line 17">
              <a:extLst>
                <a:ext uri="{FF2B5EF4-FFF2-40B4-BE49-F238E27FC236}">
                  <a16:creationId xmlns:a16="http://schemas.microsoft.com/office/drawing/2014/main" id="{C8C4F884-E200-1D7A-9012-7C4FFB39E7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6600" y="44196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26644" name="Line 18">
              <a:extLst>
                <a:ext uri="{FF2B5EF4-FFF2-40B4-BE49-F238E27FC236}">
                  <a16:creationId xmlns:a16="http://schemas.microsoft.com/office/drawing/2014/main" id="{0CEAC241-AF17-F08B-7C10-ED7F572A42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10400" y="2590800"/>
              <a:ext cx="685800" cy="18288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26645" name="Line 19">
              <a:extLst>
                <a:ext uri="{FF2B5EF4-FFF2-40B4-BE49-F238E27FC236}">
                  <a16:creationId xmlns:a16="http://schemas.microsoft.com/office/drawing/2014/main" id="{8E2DA50F-6915-502A-C285-E9B264DD43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162800" y="2438400"/>
              <a:ext cx="533400" cy="1524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28F838F-D78E-FAAD-C5B7-C9D9D983F2D7}"/>
              </a:ext>
            </a:extLst>
          </p:cNvPr>
          <p:cNvSpPr/>
          <p:nvPr/>
        </p:nvSpPr>
        <p:spPr bwMode="auto">
          <a:xfrm>
            <a:off x="4953000" y="3200400"/>
            <a:ext cx="1600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014DAB-CDD6-8414-112A-5401B4E8F4C7}"/>
              </a:ext>
            </a:extLst>
          </p:cNvPr>
          <p:cNvSpPr/>
          <p:nvPr/>
        </p:nvSpPr>
        <p:spPr bwMode="auto">
          <a:xfrm>
            <a:off x="5867400" y="6324600"/>
            <a:ext cx="2057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pic>
        <p:nvPicPr>
          <p:cNvPr id="26630" name="Picture 6">
            <a:extLst>
              <a:ext uri="{FF2B5EF4-FFF2-40B4-BE49-F238E27FC236}">
                <a16:creationId xmlns:a16="http://schemas.microsoft.com/office/drawing/2014/main" id="{6E1C8D5A-0940-B1E3-C2C0-CB39C2D7C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95338"/>
            <a:ext cx="225742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 descr="http://ts4.explicit.bing.net/th?id=HN.608053513895019951&amp;pid=15.1">
            <a:extLst>
              <a:ext uri="{FF2B5EF4-FFF2-40B4-BE49-F238E27FC236}">
                <a16:creationId xmlns:a16="http://schemas.microsoft.com/office/drawing/2014/main" id="{AAB31A80-D2F3-BCA0-0AFB-CD794B9AB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0"/>
            <a:ext cx="228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35B42AC4-72E9-F32C-F6EE-AE949CB7AEAE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Arial" charset="0"/>
              </a:rPr>
              <a:t>Gastroenteritis/ Food Poisoning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724" grpId="0"/>
      <p:bldP spid="26633" grpId="0"/>
      <p:bldP spid="26641" grpId="0"/>
      <p:bldP spid="26642" grpId="0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F0A5DA09-7839-E38C-BC15-E181BDC72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800" y="533400"/>
            <a:ext cx="4419600" cy="838200"/>
          </a:xfrm>
        </p:spPr>
        <p:txBody>
          <a:bodyPr/>
          <a:lstStyle/>
          <a:p>
            <a:pPr eaLnBrk="1" hangingPunct="1"/>
            <a:r>
              <a:rPr lang="en-US" altLang="ar-JO" sz="2800" b="1" i="1"/>
              <a:t>Clostridium botulinium</a:t>
            </a:r>
          </a:p>
        </p:txBody>
      </p:sp>
      <p:sp>
        <p:nvSpPr>
          <p:cNvPr id="50179" name="AutoShape 2" descr="http://ts1.mm.bing.net/th?id=HN.608029251621355536&amp;pid=15.1">
            <a:extLst>
              <a:ext uri="{FF2B5EF4-FFF2-40B4-BE49-F238E27FC236}">
                <a16:creationId xmlns:a16="http://schemas.microsoft.com/office/drawing/2014/main" id="{F0041DD4-16EC-F82C-8877-51F31585D5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JO" sz="1800">
              <a:solidFill>
                <a:srgbClr val="FF0000"/>
              </a:solidFill>
            </a:endParaRPr>
          </a:p>
        </p:txBody>
      </p:sp>
      <p:sp>
        <p:nvSpPr>
          <p:cNvPr id="50180" name="AutoShape 4" descr="http://ts1.mm.bing.net/th?id=HN.608029251621355536&amp;pid=15.1">
            <a:extLst>
              <a:ext uri="{FF2B5EF4-FFF2-40B4-BE49-F238E27FC236}">
                <a16:creationId xmlns:a16="http://schemas.microsoft.com/office/drawing/2014/main" id="{16250387-F8DB-AF04-026A-B3CCC4A49E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JO" sz="1800">
              <a:solidFill>
                <a:srgbClr val="FF0000"/>
              </a:solidFill>
            </a:endParaRPr>
          </a:p>
        </p:txBody>
      </p:sp>
      <p:sp>
        <p:nvSpPr>
          <p:cNvPr id="50181" name="AutoShape 6" descr="http://ts1.mm.bing.net/th?id=HN.608029251621355536&amp;pid=15.1">
            <a:extLst>
              <a:ext uri="{FF2B5EF4-FFF2-40B4-BE49-F238E27FC236}">
                <a16:creationId xmlns:a16="http://schemas.microsoft.com/office/drawing/2014/main" id="{6220FEB0-2C56-36B6-3E78-6283F337E5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JO" sz="1800">
              <a:solidFill>
                <a:srgbClr val="FF0000"/>
              </a:solidFill>
            </a:endParaRPr>
          </a:p>
        </p:txBody>
      </p:sp>
      <p:sp>
        <p:nvSpPr>
          <p:cNvPr id="50182" name="AutoShape 8" descr="http://ts1.mm.bing.net/th?id=HN.608029251621355536&amp;pid=15.1">
            <a:extLst>
              <a:ext uri="{FF2B5EF4-FFF2-40B4-BE49-F238E27FC236}">
                <a16:creationId xmlns:a16="http://schemas.microsoft.com/office/drawing/2014/main" id="{CB99D339-3FDE-A182-E3DA-FA793FDE05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JO" sz="1800">
              <a:solidFill>
                <a:srgbClr val="FF0000"/>
              </a:solidFill>
            </a:endParaRPr>
          </a:p>
        </p:txBody>
      </p:sp>
      <p:sp>
        <p:nvSpPr>
          <p:cNvPr id="50183" name="AutoShape 10" descr="http://ts1.mm.bing.net/th?id=HN.608029251621355536&amp;pid=15.1">
            <a:extLst>
              <a:ext uri="{FF2B5EF4-FFF2-40B4-BE49-F238E27FC236}">
                <a16:creationId xmlns:a16="http://schemas.microsoft.com/office/drawing/2014/main" id="{BCE204FC-E924-91BD-0F6A-FF28F39273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JO" sz="1800">
              <a:solidFill>
                <a:srgbClr val="FF0000"/>
              </a:solidFill>
            </a:endParaRPr>
          </a:p>
        </p:txBody>
      </p:sp>
      <p:sp>
        <p:nvSpPr>
          <p:cNvPr id="50184" name="AutoShape 12" descr="http://ts1.mm.bing.net/th?id=HN.608029251621355536&amp;pid=15.1">
            <a:extLst>
              <a:ext uri="{FF2B5EF4-FFF2-40B4-BE49-F238E27FC236}">
                <a16:creationId xmlns:a16="http://schemas.microsoft.com/office/drawing/2014/main" id="{B3B11E9C-0130-8B9A-9CEE-0990385388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JO" sz="1800">
              <a:solidFill>
                <a:srgbClr val="FF0000"/>
              </a:solidFill>
            </a:endParaRPr>
          </a:p>
        </p:txBody>
      </p:sp>
      <p:sp>
        <p:nvSpPr>
          <p:cNvPr id="50185" name="AutoShape 14" descr="http://ts1.mm.bing.net/th?id=HN.608029251621355536&amp;pid=15.1">
            <a:extLst>
              <a:ext uri="{FF2B5EF4-FFF2-40B4-BE49-F238E27FC236}">
                <a16:creationId xmlns:a16="http://schemas.microsoft.com/office/drawing/2014/main" id="{2BB246DF-A5A3-8D6D-B531-39F8679F81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JO" sz="1800">
              <a:solidFill>
                <a:srgbClr val="FF0000"/>
              </a:solidFill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F7706A7-8C87-7FA7-1052-2F4EE9A11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2850"/>
            <a:ext cx="8534400" cy="5645150"/>
          </a:xfrm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200" b="1" dirty="0">
                <a:latin typeface="+mj-lt"/>
              </a:rPr>
              <a:t>Special identification features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200" dirty="0">
                <a:latin typeface="+mj-lt"/>
              </a:rPr>
              <a:t>Rod-shaped, Gram positive, obligate anaerobic,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200" dirty="0">
                <a:latin typeface="+mj-lt"/>
              </a:rPr>
              <a:t>spore-forming.  (Botulus = Latin for sausage)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2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200" b="1" dirty="0">
                <a:latin typeface="+mj-lt"/>
              </a:rPr>
              <a:t>Distribution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</a:rPr>
              <a:t>Ubiquitous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</a:rPr>
              <a:t> Commonly found in soil and marine sediments  throughout the world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</a:rPr>
              <a:t>Since it is found in the soil, it may contaminate vegetables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2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200" b="1" dirty="0">
                <a:latin typeface="+mj-lt"/>
              </a:rPr>
              <a:t>Specific conditions for germination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200" dirty="0">
                <a:latin typeface="+mj-lt"/>
              </a:rPr>
              <a:t>Anaerobic conditions (canned food)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200" dirty="0">
                <a:latin typeface="+mj-lt"/>
              </a:rPr>
              <a:t>Warmth (10-50⁰C)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200" dirty="0">
                <a:latin typeface="+mj-lt"/>
              </a:rPr>
              <a:t>Mild alkalinity (provided by vegetables as green beans, and mushroom)</a:t>
            </a:r>
          </a:p>
        </p:txBody>
      </p:sp>
      <p:pic>
        <p:nvPicPr>
          <p:cNvPr id="28685" name="Picture 16" descr="http://ts2.mm.bing.net/th?id=HN.608017285856494641&amp;pid=15.1">
            <a:extLst>
              <a:ext uri="{FF2B5EF4-FFF2-40B4-BE49-F238E27FC236}">
                <a16:creationId xmlns:a16="http://schemas.microsoft.com/office/drawing/2014/main" id="{5489731F-052C-3BA4-F2A2-C5DAC7AC2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990600"/>
            <a:ext cx="23050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692B158-92D6-5186-A98F-7D3294570FA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Arial" charset="0"/>
              </a:rPr>
              <a:t>Gastroenteritis/ Food Poisoning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>
            <a:extLst>
              <a:ext uri="{FF2B5EF4-FFF2-40B4-BE49-F238E27FC236}">
                <a16:creationId xmlns:a16="http://schemas.microsoft.com/office/drawing/2014/main" id="{B4C1AB06-AC9D-F1E0-81B1-E1A92B4D3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5800" y="990600"/>
            <a:ext cx="510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Botulinium</a:t>
            </a:r>
            <a:r>
              <a:rPr lang="en-US" sz="2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Neurotoxins</a:t>
            </a: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AD2B8B25-E835-043D-8652-99209B4B0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676400"/>
            <a:ext cx="82296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+mn-cs"/>
              </a:rPr>
              <a:t>Seven different types: A through G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+mn-cs"/>
              </a:rPr>
              <a:t>All cause flaccid paralysis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+mn-cs"/>
              </a:rPr>
              <a:t>Only a few nanograms can cause illness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+mn-cs"/>
              </a:rPr>
              <a:t>The most lethal known toxin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+mn-cs"/>
              </a:rPr>
              <a:t>Destroyed by boiling</a:t>
            </a:r>
          </a:p>
        </p:txBody>
      </p:sp>
      <p:pic>
        <p:nvPicPr>
          <p:cNvPr id="29701" name="Picture 7" descr="http://media.pharmacologycorner.com/wp-content/uploads/2009/07/botulinum_toxin_moa.jpg">
            <a:extLst>
              <a:ext uri="{FF2B5EF4-FFF2-40B4-BE49-F238E27FC236}">
                <a16:creationId xmlns:a16="http://schemas.microsoft.com/office/drawing/2014/main" id="{D51F7942-B08E-9ED3-A76E-AC5BCB3A3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90600"/>
            <a:ext cx="26574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8E5FB1D-4650-B243-0BB5-7169255ECC1C}"/>
              </a:ext>
            </a:extLst>
          </p:cNvPr>
          <p:cNvSpPr txBox="1">
            <a:spLocks/>
          </p:cNvSpPr>
          <p:nvPr/>
        </p:nvSpPr>
        <p:spPr bwMode="auto">
          <a:xfrm>
            <a:off x="-304800" y="533400"/>
            <a:ext cx="441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i="1" dirty="0">
                <a:latin typeface="+mj-lt"/>
                <a:ea typeface="+mj-ea"/>
                <a:cs typeface="+mj-cs"/>
              </a:rPr>
              <a:t>Clostridium botulinium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9F4B0D9-9A5B-9A8F-E7FE-A96A6658D15A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Arial" charset="0"/>
              </a:rPr>
              <a:t>Gastroenteritis/ Food Poisoning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52231" name="Content Placeholder 2">
            <a:extLst>
              <a:ext uri="{FF2B5EF4-FFF2-40B4-BE49-F238E27FC236}">
                <a16:creationId xmlns:a16="http://schemas.microsoft.com/office/drawing/2014/main" id="{E86E6EC6-5AD1-1470-F4A6-7AAC37B3D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876800"/>
            <a:ext cx="8748713" cy="19812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GB" altLang="ar-JO" sz="2400"/>
              <a:t>Neurotoxin production &gt; stomach absorption &gt; circulation &gt;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ar-JO" sz="2400"/>
              <a:t>neuromuscular junction (NMJ) &gt; inhibition of acetylcholine release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ar-JO" sz="2400"/>
              <a:t> at the neuromuscular junction &gt; flaccid descending motor paralysis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969FD5-0466-FB28-08EF-452833640BBA}"/>
              </a:ext>
            </a:extLst>
          </p:cNvPr>
          <p:cNvSpPr/>
          <p:nvPr/>
        </p:nvSpPr>
        <p:spPr>
          <a:xfrm>
            <a:off x="228600" y="3962400"/>
            <a:ext cx="5334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br>
              <a:rPr lang="en-US" sz="2800" b="1" dirty="0">
                <a:solidFill>
                  <a:srgbClr val="FF0000"/>
                </a:solidFill>
                <a:latin typeface="+mn-lt"/>
                <a:cs typeface="Arial" charset="0"/>
              </a:rPr>
            </a:br>
            <a:r>
              <a:rPr lang="en-US" sz="2800" b="1" dirty="0">
                <a:solidFill>
                  <a:srgbClr val="FF0000"/>
                </a:solidFill>
                <a:latin typeface="+mn-lt"/>
                <a:cs typeface="Arial" charset="0"/>
              </a:rPr>
              <a:t>Botulinium toxin mode of action</a:t>
            </a:r>
            <a:endParaRPr lang="en-US" sz="2800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D8F70-4AC8-2AC2-4557-51CDC61B3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525962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/>
              <a:t>Foodborne botulism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/>
              <a:t>Most common from home-canned foods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300" dirty="0"/>
              <a:t>green beans, beets, corn, baked potatoes, and garlic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/>
              <a:t>Onset : 18 to 36 hours after exposure (range, 6 hours to 8 days)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300" dirty="0"/>
              <a:t>Early: nausea, vomiting, weakness, dizziness but no fever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300" dirty="0"/>
              <a:t>Late: double vision, difficulty in swallowing,  and speaking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/>
              <a:t>In severe cases, death due to  respiratory muscle paralysis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9603FDF-AF03-8A70-CD9E-9A8DB8DF5726}"/>
              </a:ext>
            </a:extLst>
          </p:cNvPr>
          <p:cNvSpPr txBox="1">
            <a:spLocks/>
          </p:cNvSpPr>
          <p:nvPr/>
        </p:nvSpPr>
        <p:spPr bwMode="auto">
          <a:xfrm>
            <a:off x="-304800" y="533400"/>
            <a:ext cx="441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i="1" dirty="0">
                <a:latin typeface="+mj-lt"/>
                <a:ea typeface="+mj-ea"/>
                <a:cs typeface="+mj-cs"/>
              </a:rPr>
              <a:t>Clostridium botulinium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8D202F7-790E-4343-81AF-FE8BC468FF9C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Arial" charset="0"/>
              </a:rPr>
              <a:t>Gastroenteritis/ Food Poisoning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D4CE4F-4D16-7B26-299F-C147E9547258}"/>
              </a:ext>
            </a:extLst>
          </p:cNvPr>
          <p:cNvSpPr txBox="1">
            <a:spLocks/>
          </p:cNvSpPr>
          <p:nvPr/>
        </p:nvSpPr>
        <p:spPr bwMode="auto">
          <a:xfrm>
            <a:off x="304800" y="685800"/>
            <a:ext cx="8610600" cy="1905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Diagnosis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  <a:cs typeface="+mn-cs"/>
              </a:rPr>
              <a:t>    </a:t>
            </a:r>
            <a:r>
              <a:rPr lang="en-US" sz="2300" dirty="0">
                <a:latin typeface="+mj-lt"/>
                <a:cs typeface="+mn-cs"/>
              </a:rPr>
              <a:t>The initial diagnosis should be made on the basis of history   and physical findings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300" dirty="0">
                <a:latin typeface="+mj-lt"/>
                <a:cs typeface="+mn-cs"/>
              </a:rPr>
              <a:t>   </a:t>
            </a:r>
            <a:r>
              <a:rPr lang="en-US" sz="2300" dirty="0">
                <a:latin typeface="+mj-lt"/>
                <a:cs typeface="+mn-cs"/>
              </a:rPr>
              <a:t>Serum, stools and suspected food  should be tested for the      presence of </a:t>
            </a:r>
            <a:r>
              <a:rPr lang="en-GB" sz="2300" dirty="0">
                <a:latin typeface="+mj-lt"/>
                <a:cs typeface="+mn-cs"/>
              </a:rPr>
              <a:t>organism or toxin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0AC1560-E938-DA67-EA02-C965A457B15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Arial" charset="0"/>
              </a:rPr>
              <a:t>Gastroenteritis/ Food Poisoning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E8F010-3DE9-B2AA-E8E6-5EFDFF2ED64F}"/>
              </a:ext>
            </a:extLst>
          </p:cNvPr>
          <p:cNvSpPr/>
          <p:nvPr/>
        </p:nvSpPr>
        <p:spPr>
          <a:xfrm>
            <a:off x="304800" y="4876800"/>
            <a:ext cx="8610600" cy="1878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Prevention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:</a:t>
            </a:r>
          </a:p>
          <a:p>
            <a:pPr eaLnBrk="1" hangingPunct="1">
              <a:defRPr/>
            </a:pPr>
            <a:r>
              <a:rPr lang="en-GB" sz="2200" dirty="0">
                <a:solidFill>
                  <a:prstClr val="black"/>
                </a:solidFill>
                <a:latin typeface="+mj-lt"/>
                <a:cs typeface="Arial" charset="0"/>
              </a:rPr>
              <a:t>Proper cooking and heating of food</a:t>
            </a:r>
          </a:p>
          <a:p>
            <a:pPr eaLnBrk="1" hangingPunct="1">
              <a:defRPr/>
            </a:pPr>
            <a:r>
              <a:rPr lang="en-GB" sz="2200" dirty="0">
                <a:solidFill>
                  <a:prstClr val="black"/>
                </a:solidFill>
                <a:latin typeface="+mj-lt"/>
                <a:cs typeface="Arial" charset="0"/>
              </a:rPr>
              <a:t>Avoid suspicious canned food</a:t>
            </a:r>
          </a:p>
          <a:p>
            <a:pPr eaLnBrk="1" hangingPunct="1">
              <a:defRPr/>
            </a:pPr>
            <a:r>
              <a:rPr lang="en-GB" sz="2200" dirty="0">
                <a:solidFill>
                  <a:prstClr val="black"/>
                </a:solidFill>
                <a:latin typeface="+mj-lt"/>
                <a:cs typeface="Arial" charset="0"/>
              </a:rPr>
              <a:t>Proper processing, preservation and canning of food </a:t>
            </a:r>
          </a:p>
          <a:p>
            <a:pPr eaLnBrk="1" hangingPunct="1">
              <a:defRPr/>
            </a:pPr>
            <a:endParaRPr lang="en-GB" sz="2200" dirty="0">
              <a:solidFill>
                <a:prstClr val="black"/>
              </a:solidFill>
              <a:latin typeface="+mj-lt"/>
              <a:cs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40FD84-8916-C34A-D425-991C7900E09E}"/>
              </a:ext>
            </a:extLst>
          </p:cNvPr>
          <p:cNvSpPr/>
          <p:nvPr/>
        </p:nvSpPr>
        <p:spPr>
          <a:xfrm>
            <a:off x="304800" y="2724150"/>
            <a:ext cx="8610600" cy="20002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Treatment:</a:t>
            </a:r>
          </a:p>
          <a:p>
            <a:pPr eaLnBrk="1" hangingPunct="1">
              <a:defRPr/>
            </a:pPr>
            <a:r>
              <a:rPr lang="en-GB" sz="2400" dirty="0">
                <a:solidFill>
                  <a:prstClr val="black"/>
                </a:solidFill>
                <a:latin typeface="+mj-lt"/>
                <a:cs typeface="Arial" charset="0"/>
              </a:rPr>
              <a:t>Gastric wash</a:t>
            </a:r>
          </a:p>
          <a:p>
            <a:pPr eaLnBrk="1" hangingPunct="1">
              <a:defRPr/>
            </a:pPr>
            <a:r>
              <a:rPr lang="en-GB" sz="2400" dirty="0">
                <a:solidFill>
                  <a:prstClr val="black"/>
                </a:solidFill>
                <a:latin typeface="+mj-lt"/>
                <a:cs typeface="Arial" charset="0"/>
              </a:rPr>
              <a:t>Antitoxin (A, B, E)</a:t>
            </a:r>
          </a:p>
          <a:p>
            <a:pPr eaLnBrk="1" hangingPunct="1">
              <a:defRPr/>
            </a:pPr>
            <a:r>
              <a:rPr lang="en-GB" sz="2400" dirty="0">
                <a:solidFill>
                  <a:prstClr val="black"/>
                </a:solidFill>
                <a:latin typeface="+mj-lt"/>
                <a:cs typeface="Arial" charset="0"/>
              </a:rPr>
              <a:t>Supportive: ICU and respiratory support, wound cleaning and debridement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F64A40F-C80B-3ABE-49C0-6F9A0AB0B799}"/>
              </a:ext>
            </a:extLst>
          </p:cNvPr>
          <p:cNvSpPr/>
          <p:nvPr/>
        </p:nvSpPr>
        <p:spPr>
          <a:xfrm>
            <a:off x="304800" y="990600"/>
            <a:ext cx="5776913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</a:rPr>
              <a:t>Watery (</a:t>
            </a:r>
            <a:r>
              <a:rPr lang="en-US" sz="3200" b="1" dirty="0" err="1">
                <a:solidFill>
                  <a:srgbClr val="C00000"/>
                </a:solidFill>
              </a:rPr>
              <a:t>secretory</a:t>
            </a:r>
            <a:r>
              <a:rPr lang="en-US" sz="3200" b="1" dirty="0">
                <a:solidFill>
                  <a:srgbClr val="C00000"/>
                </a:solidFill>
              </a:rPr>
              <a:t>) diarrhea</a:t>
            </a:r>
          </a:p>
        </p:txBody>
      </p:sp>
      <p:sp>
        <p:nvSpPr>
          <p:cNvPr id="15363" name="Rectangle 6">
            <a:extLst>
              <a:ext uri="{FF2B5EF4-FFF2-40B4-BE49-F238E27FC236}">
                <a16:creationId xmlns:a16="http://schemas.microsoft.com/office/drawing/2014/main" id="{D7A50DEC-8766-EA91-000D-939B7EF82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803400"/>
            <a:ext cx="2286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ar-JO" b="1" i="1">
                <a:solidFill>
                  <a:srgbClr val="FF0000"/>
                </a:solidFill>
              </a:rPr>
              <a:t>V. cholera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b="1">
                <a:solidFill>
                  <a:srgbClr val="FF0000"/>
                </a:solidFill>
              </a:rPr>
              <a:t>ETEC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b="1">
                <a:solidFill>
                  <a:srgbClr val="FF0000"/>
                </a:solidFill>
              </a:rPr>
              <a:t>EPEC</a:t>
            </a:r>
            <a:endParaRPr lang="en-US" altLang="ar-JO" sz="1800"/>
          </a:p>
        </p:txBody>
      </p:sp>
      <p:pic>
        <p:nvPicPr>
          <p:cNvPr id="50181" name="Picture 5">
            <a:extLst>
              <a:ext uri="{FF2B5EF4-FFF2-40B4-BE49-F238E27FC236}">
                <a16:creationId xmlns:a16="http://schemas.microsoft.com/office/drawing/2014/main" id="{ADAFE8F4-8EFB-26A5-88A2-7407BA537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57475"/>
            <a:ext cx="28765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>
            <a:extLst>
              <a:ext uri="{FF2B5EF4-FFF2-40B4-BE49-F238E27FC236}">
                <a16:creationId xmlns:a16="http://schemas.microsoft.com/office/drawing/2014/main" id="{CCA9796B-0F02-0606-FD74-CE2376294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7239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>
            <a:extLst>
              <a:ext uri="{FF2B5EF4-FFF2-40B4-BE49-F238E27FC236}">
                <a16:creationId xmlns:a16="http://schemas.microsoft.com/office/drawing/2014/main" id="{51766009-759B-4EF5-ABEE-1A5DEB491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676400"/>
            <a:ext cx="20383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3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EF813-8D1C-1A87-4D05-806D51E7E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300" b="1" u="sng" dirty="0">
                <a:solidFill>
                  <a:srgbClr val="FF0000"/>
                </a:solidFill>
              </a:rPr>
              <a:t>Defense mechanisms of GIT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B050"/>
                </a:solidFill>
              </a:rPr>
              <a:t>An unbroken mucosal epithelium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The </a:t>
            </a:r>
            <a:r>
              <a:rPr lang="en-US" sz="2000" b="1" dirty="0" err="1">
                <a:solidFill>
                  <a:srgbClr val="00B050"/>
                </a:solidFill>
              </a:rPr>
              <a:t>glycocalyx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is a glycoprotein and polysaccharide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      layer that covers the surface of the epithelial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      cells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B050"/>
                </a:solidFill>
              </a:rPr>
              <a:t>Mucus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plays two roles in disease prevention: 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Arial" charset="0"/>
              <a:buAutoNum type="arabicParenBoth"/>
              <a:defRPr/>
            </a:pPr>
            <a:r>
              <a:rPr lang="en-US" sz="2000" dirty="0"/>
              <a:t>It acts as a physical barrier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Arial" charset="0"/>
              <a:buAutoNum type="arabicParenBoth"/>
              <a:defRPr/>
            </a:pPr>
            <a:r>
              <a:rPr lang="en-US" sz="2000" dirty="0"/>
              <a:t>It coats the bacteria making it easier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       to remove via peristalsis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B050"/>
                </a:solidFill>
              </a:rPr>
              <a:t>pH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B050"/>
                </a:solidFill>
              </a:rPr>
              <a:t>Bile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err="1">
                <a:solidFill>
                  <a:srgbClr val="00B050"/>
                </a:solidFill>
              </a:rPr>
              <a:t>Secretory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IgA</a:t>
            </a:r>
            <a:endParaRPr lang="en-US" sz="2000" b="1" dirty="0">
              <a:solidFill>
                <a:srgbClr val="00B050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B050"/>
                </a:solidFill>
              </a:rPr>
              <a:t>Peristalsis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B050"/>
                </a:solidFill>
              </a:rPr>
              <a:t>Peyer’s patches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3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3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300" dirty="0"/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z="23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FDB449-3823-7024-7BD8-CC8815A186C3}"/>
              </a:ext>
            </a:extLst>
          </p:cNvPr>
          <p:cNvSpPr txBox="1"/>
          <p:nvPr/>
        </p:nvSpPr>
        <p:spPr>
          <a:xfrm>
            <a:off x="127000" y="681038"/>
            <a:ext cx="17780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  <a:cs typeface="Arial" charset="0"/>
              </a:rPr>
              <a:t>Introduction</a:t>
            </a:r>
          </a:p>
        </p:txBody>
      </p:sp>
      <p:pic>
        <p:nvPicPr>
          <p:cNvPr id="5126" name="Picture 10">
            <a:extLst>
              <a:ext uri="{FF2B5EF4-FFF2-40B4-BE49-F238E27FC236}">
                <a16:creationId xmlns:a16="http://schemas.microsoft.com/office/drawing/2014/main" id="{475E1064-03F0-4FCD-D559-1CE7BE295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4038600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AA89526-7D22-291B-EA32-F35688B48A4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+mj-ea"/>
                <a:cs typeface="+mj-cs"/>
              </a:rPr>
              <a:t>Bacterial infections of GIT </a:t>
            </a:r>
            <a:endParaRPr lang="en-GB" sz="28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>
            <a:extLst>
              <a:ext uri="{FF2B5EF4-FFF2-40B4-BE49-F238E27FC236}">
                <a16:creationId xmlns:a16="http://schemas.microsoft.com/office/drawing/2014/main" id="{DB1247A3-F770-EA4C-C547-D2572851E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990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ar-JO" sz="4800" i="1"/>
              <a:t>Vibrio Cholera</a:t>
            </a:r>
          </a:p>
        </p:txBody>
      </p:sp>
      <p:pic>
        <p:nvPicPr>
          <p:cNvPr id="59395" name="Picture 8">
            <a:extLst>
              <a:ext uri="{FF2B5EF4-FFF2-40B4-BE49-F238E27FC236}">
                <a16:creationId xmlns:a16="http://schemas.microsoft.com/office/drawing/2014/main" id="{D9D1030E-AA0D-B9B8-DADD-135002EC8C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2209800"/>
            <a:ext cx="4343400" cy="4137025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3">
            <a:extLst>
              <a:ext uri="{FF2B5EF4-FFF2-40B4-BE49-F238E27FC236}">
                <a16:creationId xmlns:a16="http://schemas.microsoft.com/office/drawing/2014/main" id="{72CD8DC8-E329-17F6-CD79-FFD35B8B0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762000"/>
            <a:ext cx="294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0622FF-53EF-3F07-2DF5-6C9C83C9C89C}"/>
              </a:ext>
            </a:extLst>
          </p:cNvPr>
          <p:cNvSpPr/>
          <p:nvPr/>
        </p:nvSpPr>
        <p:spPr>
          <a:xfrm>
            <a:off x="76200" y="762000"/>
            <a:ext cx="9525000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>
                <a:latin typeface="+mj-lt"/>
                <a:cs typeface="Arial" charset="0"/>
              </a:rPr>
              <a:t>Bacteriology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  <a:cs typeface="Arial" charset="0"/>
              </a:rPr>
              <a:t>   Curved, Gram-negative rods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  <a:cs typeface="Arial" charset="0"/>
              </a:rPr>
              <a:t>   Highly motile (single polar  fllagelum)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j-lt"/>
                <a:cs typeface="Arial" charset="0"/>
              </a:rPr>
              <a:t>   Optimum growth at alkaline pH (8-8.5)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+mj-lt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  <a:cs typeface="+mn-cs"/>
              </a:rPr>
              <a:t>Habitat</a:t>
            </a:r>
            <a:endParaRPr lang="en-US" sz="2400" dirty="0">
              <a:latin typeface="+mj-lt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  <a:cs typeface="Arial" charset="0"/>
              </a:rPr>
              <a:t> It normally lives in water attached to the outer surfaces of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cs typeface="Arial" charset="0"/>
              </a:rPr>
              <a:t>  crustaceans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  <a:cs typeface="Arial" charset="0"/>
              </a:rPr>
              <a:t>Crustaceans: crabs, lobsters and shrimp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+mj-lt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  <a:cs typeface="+mn-cs"/>
              </a:rPr>
              <a:t>Infective</a:t>
            </a:r>
            <a:r>
              <a:rPr lang="en-US" sz="2400" b="1" u="sng" dirty="0">
                <a:latin typeface="+mj-lt"/>
                <a:cs typeface="+mn-cs"/>
              </a:rPr>
              <a:t> </a:t>
            </a:r>
            <a:r>
              <a:rPr lang="en-US" sz="2400" b="1" dirty="0">
                <a:latin typeface="+mj-lt"/>
                <a:cs typeface="+mn-cs"/>
              </a:rPr>
              <a:t>dose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cs typeface="Arial" charset="0"/>
              </a:rPr>
              <a:t>must ingest &gt; 10 million organisms to get colonization of intestine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cs typeface="Arial" charset="0"/>
              </a:rPr>
              <a:t>using pili (no invasion)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>
              <a:latin typeface="+mj-lt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61E0FE5-591F-35BB-E41E-7DCD8CC52F2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latin typeface="+mj-lt"/>
                <a:cs typeface="Arial" charset="0"/>
              </a:rPr>
              <a:t>Vibrio Cholera</a:t>
            </a:r>
            <a:endParaRPr lang="en-GB" sz="36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id="{D2269BD7-245B-2AC9-24CB-9D29E8785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11213"/>
            <a:ext cx="3200400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http://ts1.mm.bing.net/th?id=HN.608045001269709356&amp;pid=15.1">
            <a:extLst>
              <a:ext uri="{FF2B5EF4-FFF2-40B4-BE49-F238E27FC236}">
                <a16:creationId xmlns:a16="http://schemas.microsoft.com/office/drawing/2014/main" id="{B84D2049-61FF-056B-19D6-82285BE27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92163"/>
            <a:ext cx="2819400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5F983E-19AF-4DFD-AECB-020356C73A7F}"/>
              </a:ext>
            </a:extLst>
          </p:cNvPr>
          <p:cNvSpPr/>
          <p:nvPr/>
        </p:nvSpPr>
        <p:spPr>
          <a:xfrm>
            <a:off x="12700" y="4038600"/>
            <a:ext cx="2197100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+mn-cs"/>
              </a:rPr>
              <a:t> Transmission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j-lt"/>
              <a:cs typeface="+mn-cs"/>
            </a:endParaRPr>
          </a:p>
        </p:txBody>
      </p:sp>
      <p:pic>
        <p:nvPicPr>
          <p:cNvPr id="18437" name="Picture 2" descr="http://ts3.mm.bing.net/th?id=HN.608050103691447394&amp;pid=15.1">
            <a:extLst>
              <a:ext uri="{FF2B5EF4-FFF2-40B4-BE49-F238E27FC236}">
                <a16:creationId xmlns:a16="http://schemas.microsoft.com/office/drawing/2014/main" id="{D42D25DC-51F0-C12F-695C-DF6B1445E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762000"/>
            <a:ext cx="28575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DAF015-57C6-BEA5-52E8-0C87FE6B34E3}"/>
              </a:ext>
            </a:extLst>
          </p:cNvPr>
          <p:cNvSpPr/>
          <p:nvPr/>
        </p:nvSpPr>
        <p:spPr>
          <a:xfrm>
            <a:off x="76200" y="4484688"/>
            <a:ext cx="6172200" cy="2570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latin typeface="+mj-lt"/>
                <a:cs typeface="+mn-cs"/>
              </a:rPr>
              <a:t>1-   contaminated water and food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latin typeface="+mj-lt"/>
                <a:cs typeface="+mn-cs"/>
              </a:rPr>
              <a:t>2-   consumption of raw or  undercooked seafood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latin typeface="+mj-lt"/>
                <a:cs typeface="+mn-cs"/>
              </a:rPr>
              <a:t>3-  contaminated  vegetables from fields fertilized    with cesspools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latin typeface="+mj-lt"/>
                <a:cs typeface="+mn-cs"/>
              </a:rPr>
              <a:t>4-     Not transmissible  from person-to-person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latin typeface="+mj-lt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latin typeface="+mj-lt"/>
              <a:cs typeface="+mn-cs"/>
            </a:endParaRPr>
          </a:p>
        </p:txBody>
      </p:sp>
      <p:pic>
        <p:nvPicPr>
          <p:cNvPr id="18441" name="Picture 10" descr="http://ts4.mm.bing.net/th?id=HN.608019278717193719&amp;pid=15.1">
            <a:extLst>
              <a:ext uri="{FF2B5EF4-FFF2-40B4-BE49-F238E27FC236}">
                <a16:creationId xmlns:a16="http://schemas.microsoft.com/office/drawing/2014/main" id="{7867A9BE-3DF9-E2FC-61E3-B11DA593A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29200"/>
            <a:ext cx="24193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F503AED-FDFF-7318-4D00-03FF1AFF5228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latin typeface="+mj-lt"/>
                <a:cs typeface="Arial" charset="0"/>
              </a:rPr>
              <a:t>Vibrio Cholera</a:t>
            </a:r>
            <a:endParaRPr lang="en-GB" sz="36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>
            <a:extLst>
              <a:ext uri="{FF2B5EF4-FFF2-40B4-BE49-F238E27FC236}">
                <a16:creationId xmlns:a16="http://schemas.microsoft.com/office/drawing/2014/main" id="{540AB11A-D0CB-98E0-4ADB-E650B2FAD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46760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A93D30C-FECD-4C28-A333-32884F5C0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396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Classification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51D8A3-D936-1395-757C-8FCF0F387FA6}"/>
              </a:ext>
            </a:extLst>
          </p:cNvPr>
          <p:cNvSpPr/>
          <p:nvPr/>
        </p:nvSpPr>
        <p:spPr>
          <a:xfrm>
            <a:off x="5715000" y="1828800"/>
            <a:ext cx="914400" cy="9906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EB5E11F-0573-07DF-0F8C-C28F2F6472F7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latin typeface="+mj-lt"/>
                <a:cs typeface="Arial" charset="0"/>
              </a:rPr>
              <a:t>Vibrio Cholera</a:t>
            </a:r>
            <a:endParaRPr lang="en-GB" sz="36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869BCF85-BE55-1C2A-6086-8E5D99DC88B6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722438"/>
            <a:ext cx="4572000" cy="5135562"/>
            <a:chOff x="1849438" y="1016391"/>
            <a:chExt cx="5160963" cy="4012809"/>
          </a:xfrm>
        </p:grpSpPr>
        <p:sp>
          <p:nvSpPr>
            <p:cNvPr id="5" name="Line 6">
              <a:extLst>
                <a:ext uri="{FF2B5EF4-FFF2-40B4-BE49-F238E27FC236}">
                  <a16:creationId xmlns:a16="http://schemas.microsoft.com/office/drawing/2014/main" id="{228CCFEC-4189-73AC-E6F6-4F142DDE8D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527" y="2514837"/>
              <a:ext cx="12956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>
                <a:latin typeface="+mj-lt"/>
                <a:cs typeface="Arial" charset="0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D065FCBD-4B49-A626-9E30-0C3678ACA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623" y="1016391"/>
              <a:ext cx="3824130" cy="889392"/>
            </a:xfrm>
            <a:prstGeom prst="rect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  <a:tileRect/>
            </a:gradFill>
            <a:ln w="222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i="1" dirty="0">
                  <a:latin typeface="+mj-lt"/>
                  <a:cs typeface="Arial" charset="0"/>
                </a:rPr>
                <a:t>V. </a:t>
              </a:r>
              <a:r>
                <a:rPr lang="en-US" sz="1600" b="1" i="1" dirty="0" err="1">
                  <a:latin typeface="+mj-lt"/>
                  <a:cs typeface="Arial" charset="0"/>
                </a:rPr>
                <a:t>cholerae</a:t>
              </a:r>
              <a:endParaRPr lang="en-US" sz="1600" b="1" i="1" dirty="0">
                <a:latin typeface="+mj-lt"/>
                <a:cs typeface="Arial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latin typeface="+mj-lt"/>
                <a:cs typeface="Arial" charset="0"/>
              </a:endParaRPr>
            </a:p>
          </p:txBody>
        </p:sp>
        <p:cxnSp>
          <p:nvCxnSpPr>
            <p:cNvPr id="65544" name="AutoShape 8">
              <a:extLst>
                <a:ext uri="{FF2B5EF4-FFF2-40B4-BE49-F238E27FC236}">
                  <a16:creationId xmlns:a16="http://schemas.microsoft.com/office/drawing/2014/main" id="{8713F80B-EAC5-7A5B-A406-86C8ECC89E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24400" y="1905000"/>
              <a:ext cx="0" cy="609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DE932020-0CA0-B5EB-31AF-6CD6F5B40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145" y="2209690"/>
              <a:ext cx="1523201" cy="609054"/>
            </a:xfrm>
            <a:prstGeom prst="rect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  <a:tileRect/>
            </a:gradFill>
            <a:ln w="222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>
                  <a:latin typeface="+mj-lt"/>
                  <a:cs typeface="Arial" charset="0"/>
                </a:rPr>
                <a:t>O139</a:t>
              </a:r>
            </a:p>
          </p:txBody>
        </p:sp>
        <p:grpSp>
          <p:nvGrpSpPr>
            <p:cNvPr id="65546" name="Group 39">
              <a:extLst>
                <a:ext uri="{FF2B5EF4-FFF2-40B4-BE49-F238E27FC236}">
                  <a16:creationId xmlns:a16="http://schemas.microsoft.com/office/drawing/2014/main" id="{F47AAB20-37FD-6752-CE9E-1E55743832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9438" y="2286000"/>
              <a:ext cx="2417326" cy="1828361"/>
              <a:chOff x="858838" y="2286000"/>
              <a:chExt cx="2417326" cy="1828361"/>
            </a:xfrm>
          </p:grpSpPr>
          <p:grpSp>
            <p:nvGrpSpPr>
              <p:cNvPr id="4" name="Group 9">
                <a:extLst>
                  <a:ext uri="{FF2B5EF4-FFF2-40B4-BE49-F238E27FC236}">
                    <a16:creationId xmlns:a16="http://schemas.microsoft.com/office/drawing/2014/main" id="{3B0FE0D1-251C-E3F8-93A5-0029F71772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8838" y="2286000"/>
                <a:ext cx="2265363" cy="1219200"/>
                <a:chOff x="349" y="1920"/>
                <a:chExt cx="1427" cy="768"/>
              </a:xfrm>
              <a:noFill/>
            </p:grpSpPr>
            <p:sp>
              <p:nvSpPr>
                <p:cNvPr id="19" name="Rectangle 12">
                  <a:extLst>
                    <a:ext uri="{FF2B5EF4-FFF2-40B4-BE49-F238E27FC236}">
                      <a16:creationId xmlns:a16="http://schemas.microsoft.com/office/drawing/2014/main" id="{4D32B10B-B621-C7F3-02D8-A1FF22D0A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" y="1920"/>
                  <a:ext cx="1427" cy="3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16200000" scaled="0"/>
                  <a:tileRect/>
                </a:gradFill>
                <a:ln w="22225">
                  <a:solidFill>
                    <a:schemeClr val="accent1">
                      <a:lumMod val="7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dirty="0">
                      <a:latin typeface="+mj-lt"/>
                      <a:cs typeface="Arial" charset="0"/>
                    </a:rPr>
                    <a:t>O1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dirty="0">
                      <a:latin typeface="+mj-lt"/>
                      <a:cs typeface="Arial" charset="0"/>
                    </a:rPr>
                    <a:t>Division into 2 biotypes</a:t>
                  </a:r>
                </a:p>
              </p:txBody>
            </p:sp>
            <p:sp>
              <p:nvSpPr>
                <p:cNvPr id="20" name="Line 13">
                  <a:extLst>
                    <a:ext uri="{FF2B5EF4-FFF2-40B4-BE49-F238E27FC236}">
                      <a16:creationId xmlns:a16="http://schemas.microsoft.com/office/drawing/2014/main" id="{4B6E575C-CC8C-DAA1-A04A-E95270F978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2304"/>
                  <a:ext cx="0" cy="38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b="1">
                    <a:latin typeface="+mj-lt"/>
                    <a:cs typeface="Arial" charset="0"/>
                  </a:endParaRPr>
                </a:p>
              </p:txBody>
            </p:sp>
            <p:sp>
              <p:nvSpPr>
                <p:cNvPr id="21" name="Line 14">
                  <a:extLst>
                    <a:ext uri="{FF2B5EF4-FFF2-40B4-BE49-F238E27FC236}">
                      <a16:creationId xmlns:a16="http://schemas.microsoft.com/office/drawing/2014/main" id="{CB04FC46-8101-2A3D-C6BB-064FF7CEBB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4" y="2688"/>
                  <a:ext cx="288" cy="0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b="1">
                    <a:latin typeface="+mj-lt"/>
                    <a:cs typeface="Arial" charset="0"/>
                  </a:endParaRPr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FEC7E37-C9DD-79E1-96F3-9F2E54975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086" y="3504705"/>
                <a:ext cx="836865" cy="609054"/>
              </a:xfrm>
              <a:prstGeom prst="rect">
                <a:avLst/>
              </a:prstGeom>
              <a:gradFill flip="none" rotWithShape="1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16200000" scaled="0"/>
                <a:tileRect/>
              </a:gradFill>
              <a:ln w="222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latin typeface="+mj-lt"/>
                    <a:cs typeface="Arial" charset="0"/>
                  </a:rPr>
                  <a:t>Classical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39734E9-F239-620C-0C5A-D149F32E92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383" y="3504705"/>
                <a:ext cx="836865" cy="609054"/>
              </a:xfrm>
              <a:prstGeom prst="rect">
                <a:avLst/>
              </a:prstGeom>
              <a:gradFill flip="none" rotWithShape="1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16200000" scaled="0"/>
                <a:tileRect/>
              </a:gradFill>
              <a:ln w="222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latin typeface="+mj-lt"/>
                    <a:cs typeface="Arial" charset="0"/>
                  </a:rPr>
                  <a:t>El-Tor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233CFB-BFFC-E440-4AC4-78E5720B9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0174" y="1522489"/>
              <a:ext cx="3768579" cy="360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+mj-lt"/>
                  <a:cs typeface="Arial" charset="0"/>
                </a:rPr>
                <a:t>Division into 2 epidemic serotypes</a:t>
              </a:r>
            </a:p>
          </p:txBody>
        </p:sp>
        <p:pic>
          <p:nvPicPr>
            <p:cNvPr id="65548" name="Picture 35">
              <a:extLst>
                <a:ext uri="{FF2B5EF4-FFF2-40B4-BE49-F238E27FC236}">
                  <a16:creationId xmlns:a16="http://schemas.microsoft.com/office/drawing/2014/main" id="{2B22DE4E-108A-439D-6ADC-F175B4812D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1" y="3581400"/>
              <a:ext cx="16002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63BF7D5-9564-0FF8-6D1D-8BEF782583EB}"/>
              </a:ext>
            </a:extLst>
          </p:cNvPr>
          <p:cNvSpPr txBox="1"/>
          <p:nvPr/>
        </p:nvSpPr>
        <p:spPr>
          <a:xfrm>
            <a:off x="152400" y="1371600"/>
            <a:ext cx="9829800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u="sng" dirty="0">
                <a:latin typeface="+mj-lt"/>
                <a:cs typeface="Arial" charset="0"/>
              </a:rPr>
              <a:t>Serological classification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latin typeface="+mj-lt"/>
                <a:cs typeface="Arial" charset="0"/>
              </a:rPr>
              <a:t>Based on </a:t>
            </a:r>
            <a:r>
              <a:rPr lang="en-US" sz="2200" dirty="0">
                <a:latin typeface="+mj-lt"/>
                <a:cs typeface="Arial" charset="0"/>
              </a:rPr>
              <a:t>Lipopolysaccharide (LPS)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j-lt"/>
                <a:cs typeface="Arial" charset="0"/>
              </a:rPr>
              <a:t>O antigen structure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j-lt"/>
                <a:cs typeface="Arial" charset="0"/>
              </a:rPr>
              <a:t>1- Toxigenic strains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  <a:cs typeface="Arial" charset="0"/>
              </a:rPr>
              <a:t>  O1 (Classical and EL Tor strains)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  <a:cs typeface="Arial" charset="0"/>
              </a:rPr>
              <a:t>  O139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  <a:cs typeface="Arial" charset="0"/>
              </a:rPr>
              <a:t>  Produce cholera toxin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>
              <a:latin typeface="+mj-lt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j-lt"/>
                <a:cs typeface="Arial" charset="0"/>
              </a:rPr>
              <a:t>2- Nontoxigenic strains (&gt;150 exist):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  <a:cs typeface="Arial" charset="0"/>
              </a:rPr>
              <a:t>  Called  </a:t>
            </a:r>
            <a:r>
              <a:rPr lang="en-US" sz="2200" dirty="0" err="1">
                <a:latin typeface="+mj-lt"/>
                <a:cs typeface="Arial" charset="0"/>
              </a:rPr>
              <a:t>nontoxigenic</a:t>
            </a:r>
            <a:r>
              <a:rPr lang="en-US" sz="2200" dirty="0">
                <a:latin typeface="+mj-lt"/>
                <a:cs typeface="Arial" charset="0"/>
              </a:rPr>
              <a:t> O1 strains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  <a:cs typeface="Arial" charset="0"/>
              </a:rPr>
              <a:t>  Rarely associated with epidemic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  <a:cs typeface="Arial" charset="0"/>
              </a:rPr>
              <a:t>  Do not produce cholera toxin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  <a:cs typeface="Arial" charset="0"/>
              </a:rPr>
              <a:t>  Produced other  virulence factors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j-lt"/>
                <a:cs typeface="Arial" charset="0"/>
              </a:rPr>
              <a:t>   associated with diarrhea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j-lt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j-lt"/>
              <a:cs typeface="Arial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F596D0F-70FF-6511-AD2D-F48B90119A23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latin typeface="+mj-lt"/>
                <a:cs typeface="Arial" charset="0"/>
              </a:rPr>
              <a:t>Vibrio Cholera</a:t>
            </a:r>
            <a:endParaRPr lang="en-GB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04C98922-4EA9-9BE9-D750-A7D61997E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396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Classification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31CFDDF3-D71B-D3C0-9B82-2E535CCFD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39763"/>
            <a:ext cx="8713787" cy="5761037"/>
          </a:xfrm>
        </p:spPr>
        <p:txBody>
          <a:bodyPr rtlCol="0">
            <a:normAutofit/>
          </a:bodyPr>
          <a:lstStyle/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800" b="1" u="sng" dirty="0">
                <a:solidFill>
                  <a:srgbClr val="FF0000"/>
                </a:solidFill>
              </a:rPr>
              <a:t>Clinically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100" b="1" dirty="0"/>
              <a:t>Watery diarrhea</a:t>
            </a:r>
            <a:r>
              <a:rPr lang="en-US" sz="2100" dirty="0"/>
              <a:t> flecked with mucus and dead cells and resembles rice water (rice-water stool).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100" dirty="0"/>
              <a:t>Nausea,</a:t>
            </a:r>
            <a:r>
              <a:rPr lang="en-US" sz="2100" b="1" dirty="0"/>
              <a:t> vomiting,</a:t>
            </a:r>
            <a:r>
              <a:rPr lang="en-US" sz="2100" dirty="0"/>
              <a:t> and </a:t>
            </a:r>
            <a:r>
              <a:rPr lang="en-US" sz="2100" b="1" dirty="0"/>
              <a:t>muscle cramps</a:t>
            </a:r>
            <a:endParaRPr lang="en-US" sz="2100" dirty="0"/>
          </a:p>
          <a:p>
            <a:pPr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100" b="1" dirty="0"/>
              <a:t>Dehydration</a:t>
            </a:r>
            <a:r>
              <a:rPr lang="en-US" sz="2100" dirty="0"/>
              <a:t>, a dry mouth, extreme thirst, low blood pressure, and an irregular heartbeat (arrhythmia).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100" b="1" dirty="0"/>
              <a:t>Shock</a:t>
            </a:r>
            <a:r>
              <a:rPr lang="en-US" sz="2100" dirty="0"/>
              <a:t>. 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100" b="1" u="sng" dirty="0"/>
              <a:t>Visible Symptoms : </a:t>
            </a:r>
            <a:r>
              <a:rPr lang="en-US" sz="2100" dirty="0"/>
              <a:t> sunken eyes, poor skin </a:t>
            </a:r>
            <a:r>
              <a:rPr lang="en-US" sz="2100" dirty="0" err="1"/>
              <a:t>turgor</a:t>
            </a:r>
            <a:r>
              <a:rPr lang="en-US" sz="2100" dirty="0"/>
              <a:t> (elasticity), and little or no urine output.</a:t>
            </a:r>
          </a:p>
          <a:p>
            <a:pPr lvl="1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200" i="1" u="sng" dirty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200" dirty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200" dirty="0"/>
          </a:p>
        </p:txBody>
      </p:sp>
      <p:pic>
        <p:nvPicPr>
          <p:cNvPr id="21508" name="Picture 6" descr="http://ts3.mm.bing.net/th?id=HN.608021877162901994&amp;pid=15.1">
            <a:extLst>
              <a:ext uri="{FF2B5EF4-FFF2-40B4-BE49-F238E27FC236}">
                <a16:creationId xmlns:a16="http://schemas.microsoft.com/office/drawing/2014/main" id="{FEFA0B01-AEC9-8419-E879-884C9F95C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91000"/>
            <a:ext cx="3276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 descr="http://download.thelancet.com/images/journalimages/0140-6736/PIIS0140673603153287.gr2.lrg.jpg">
            <a:extLst>
              <a:ext uri="{FF2B5EF4-FFF2-40B4-BE49-F238E27FC236}">
                <a16:creationId xmlns:a16="http://schemas.microsoft.com/office/drawing/2014/main" id="{ACA899DE-16B3-D607-2880-8A1C9260C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3733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496073C-6F5A-295B-D9B1-61C1B47ABF2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latin typeface="+mj-lt"/>
                <a:cs typeface="Arial" charset="0"/>
              </a:rPr>
              <a:t>Vibrio Cholerac</a:t>
            </a:r>
            <a:endParaRPr lang="en-GB" sz="36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771EB51-B555-C1CD-495B-05494EE2BF6A}"/>
              </a:ext>
            </a:extLst>
          </p:cNvPr>
          <p:cNvSpPr txBox="1"/>
          <p:nvPr/>
        </p:nvSpPr>
        <p:spPr>
          <a:xfrm>
            <a:off x="76200" y="990600"/>
            <a:ext cx="53816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Arial" charset="0"/>
              </a:rPr>
              <a:t>Toxin structure and mode of action</a:t>
            </a:r>
          </a:p>
        </p:txBody>
      </p:sp>
      <p:pic>
        <p:nvPicPr>
          <p:cNvPr id="22532" name="Picture 4" descr="23_04Figure-L">
            <a:extLst>
              <a:ext uri="{FF2B5EF4-FFF2-40B4-BE49-F238E27FC236}">
                <a16:creationId xmlns:a16="http://schemas.microsoft.com/office/drawing/2014/main" id="{100A9149-B92E-4F73-1A45-E35A3F6B5E3C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828800"/>
            <a:ext cx="4808538" cy="4941888"/>
          </a:xfrm>
          <a:noFill/>
        </p:spPr>
      </p:pic>
      <p:pic>
        <p:nvPicPr>
          <p:cNvPr id="22533" name="Picture 8">
            <a:extLst>
              <a:ext uri="{FF2B5EF4-FFF2-40B4-BE49-F238E27FC236}">
                <a16:creationId xmlns:a16="http://schemas.microsoft.com/office/drawing/2014/main" id="{AE4B67E5-23D9-1C04-FB3A-78126579F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3425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17F152E2-E340-7399-AE66-9E68FA3BB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1066800"/>
            <a:ext cx="419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just" eaLnBrk="1" hangingPunct="1">
              <a:spcBef>
                <a:spcPct val="20000"/>
              </a:spcBef>
              <a:defRPr/>
            </a:pPr>
            <a:endParaRPr lang="en-US" sz="2400" dirty="0">
              <a:latin typeface="+mn-lt"/>
              <a:cs typeface="+mn-cs"/>
            </a:endParaRPr>
          </a:p>
          <a:p>
            <a:pPr marL="228600" indent="-228600" algn="just" eaLnBrk="1" hangingPunct="1">
              <a:spcBef>
                <a:spcPct val="20000"/>
              </a:spcBef>
              <a:defRPr/>
            </a:pPr>
            <a:endParaRPr lang="en-US" sz="2400" dirty="0">
              <a:latin typeface="+mn-lt"/>
              <a:cs typeface="+mn-cs"/>
            </a:endParaRPr>
          </a:p>
          <a:p>
            <a:pPr marL="228600" indent="-228600" algn="just" eaLnBrk="1" hangingPunct="1">
              <a:spcBef>
                <a:spcPct val="20000"/>
              </a:spcBef>
              <a:defRPr/>
            </a:pPr>
            <a:r>
              <a:rPr lang="en-US" sz="2400" dirty="0">
                <a:latin typeface="+mn-lt"/>
                <a:cs typeface="+mn-cs"/>
              </a:rPr>
              <a:t>   The cholera toxin is composed of  five B subunits (for binding) and one A subunit (has the toxic enzymatic activity).</a:t>
            </a:r>
          </a:p>
          <a:p>
            <a:pPr marL="342900" indent="-342900" algn="just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3297F8-F15C-1D32-DD90-76BEE7C13DF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latin typeface="+mj-lt"/>
                <a:cs typeface="Arial" charset="0"/>
              </a:rPr>
              <a:t>Vibrio Cholera</a:t>
            </a:r>
            <a:endParaRPr lang="en-GB" sz="36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01FBC-EABC-87D2-E758-3DC8CE103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410200"/>
          </a:xfrm>
        </p:spPr>
        <p:txBody>
          <a:bodyPr rtlCol="0">
            <a:normAutofit/>
          </a:bodyPr>
          <a:lstStyle/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400" b="1" u="sng" dirty="0">
                <a:solidFill>
                  <a:srgbClr val="FF0000"/>
                </a:solidFill>
              </a:rPr>
              <a:t>Treatment</a:t>
            </a:r>
            <a:r>
              <a:rPr lang="en-GB" sz="2400" dirty="0">
                <a:solidFill>
                  <a:srgbClr val="FF0000"/>
                </a:solidFill>
              </a:rPr>
              <a:t>: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100" dirty="0"/>
              <a:t>The course of treatment is decided by the degree of dehydration</a:t>
            </a:r>
          </a:p>
          <a:p>
            <a:pPr lvl="1" algn="just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sz="2100" dirty="0"/>
              <a:t>Oral Rehydration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zh-TW" sz="2100" dirty="0">
                <a:solidFill>
                  <a:srgbClr val="C00000"/>
                </a:solidFill>
              </a:rPr>
              <a:t> 80% of cases can be treated through oral rehydration salts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100" dirty="0">
                <a:solidFill>
                  <a:srgbClr val="C00000"/>
                </a:solidFill>
              </a:rPr>
              <a:t>Used when the dehydration is less than 10% of body  weight </a:t>
            </a:r>
          </a:p>
          <a:p>
            <a:pPr lvl="1" algn="just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sz="2100" dirty="0"/>
              <a:t>Intravenous Rehydration</a:t>
            </a:r>
          </a:p>
          <a:p>
            <a:pPr lvl="1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100" dirty="0">
                <a:solidFill>
                  <a:srgbClr val="00B050"/>
                </a:solidFill>
              </a:rPr>
              <a:t>    </a:t>
            </a:r>
            <a:r>
              <a:rPr lang="en-US" sz="2100" dirty="0">
                <a:solidFill>
                  <a:srgbClr val="C00000"/>
                </a:solidFill>
              </a:rPr>
              <a:t>Used in patients who lost more than 10% of body weight from dehydration or are unable to drink due to vomiting</a:t>
            </a:r>
          </a:p>
          <a:p>
            <a:pPr lvl="1" algn="just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sz="2100" dirty="0"/>
              <a:t>Antimicrobial Therapy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100" dirty="0">
                <a:solidFill>
                  <a:srgbClr val="C00000"/>
                </a:solidFill>
              </a:rPr>
              <a:t>   antibiotics are reserved for more severe cholera infections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zh-TW" sz="2100" dirty="0">
                <a:solidFill>
                  <a:srgbClr val="C00000"/>
                </a:solidFill>
              </a:rPr>
              <a:t>antibiotics can diminish duration of diarrhea, reduce volume of    </a:t>
            </a:r>
            <a:r>
              <a:rPr lang="en-US" altLang="zh-TW" sz="2100" dirty="0" err="1">
                <a:solidFill>
                  <a:srgbClr val="C00000"/>
                </a:solidFill>
              </a:rPr>
              <a:t>rehydation</a:t>
            </a:r>
            <a:r>
              <a:rPr lang="en-US" altLang="zh-TW" sz="2100" dirty="0">
                <a:solidFill>
                  <a:srgbClr val="C00000"/>
                </a:solidFill>
              </a:rPr>
              <a:t> fluids needed, and shorten duration of </a:t>
            </a:r>
            <a:r>
              <a:rPr lang="en-US" altLang="zh-TW" sz="2100" i="1" dirty="0">
                <a:solidFill>
                  <a:srgbClr val="C00000"/>
                </a:solidFill>
              </a:rPr>
              <a:t>V. cholera </a:t>
            </a:r>
            <a:r>
              <a:rPr lang="en-US" altLang="zh-TW" sz="2100" dirty="0">
                <a:solidFill>
                  <a:srgbClr val="C00000"/>
                </a:solidFill>
              </a:rPr>
              <a:t>excretion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100" dirty="0"/>
              <a:t>No antitoxin</a:t>
            </a:r>
            <a:endParaRPr lang="en-US" sz="2100" dirty="0"/>
          </a:p>
          <a:p>
            <a:pPr lvl="1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100" dirty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100" dirty="0">
              <a:solidFill>
                <a:srgbClr val="FF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D5208DE-3682-8611-A4E0-A1B36BA0723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latin typeface="+mj-lt"/>
                <a:cs typeface="Arial" charset="0"/>
              </a:rPr>
              <a:t>Vibrio Cholera</a:t>
            </a:r>
            <a:endParaRPr lang="en-GB" sz="36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7">
            <a:extLst>
              <a:ext uri="{FF2B5EF4-FFF2-40B4-BE49-F238E27FC236}">
                <a16:creationId xmlns:a16="http://schemas.microsoft.com/office/drawing/2014/main" id="{27BBC6E0-5A02-84EF-C95E-B83AEB51D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838200"/>
            <a:ext cx="55626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sz="2800" b="1" u="sng" dirty="0">
                <a:solidFill>
                  <a:srgbClr val="FF0000"/>
                </a:solidFill>
                <a:latin typeface="+mj-lt"/>
                <a:cs typeface="Arial" charset="0"/>
              </a:rPr>
              <a:t>Diagnosis</a:t>
            </a:r>
            <a:endParaRPr lang="en-GB" sz="2400" b="1" u="sng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marL="514350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Arial" charset="0"/>
              </a:rPr>
              <a:t>Rice-water diarrhea</a:t>
            </a:r>
            <a:endParaRPr lang="en-GB" sz="2400" dirty="0">
              <a:latin typeface="+mj-lt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Arial" charset="0"/>
              </a:rPr>
              <a:t>    Gram negative curved rods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Arial" charset="0"/>
              </a:rPr>
              <a:t>   Vibrios often detected by dark field or phase contrast microscopy of stool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Arial" charset="0"/>
              </a:rPr>
              <a:t>   Isolation of bacteria using special media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Arial" charset="0"/>
              </a:rPr>
              <a:t>   Additional methods  including PCR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en-GB" sz="2400" b="1" u="sng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GB" sz="2400" b="1" u="sng" dirty="0">
                <a:solidFill>
                  <a:srgbClr val="FF0000"/>
                </a:solidFill>
                <a:latin typeface="+mj-lt"/>
                <a:cs typeface="Arial" charset="0"/>
              </a:rPr>
              <a:t>Prevention:</a:t>
            </a:r>
          </a:p>
          <a:p>
            <a:pPr marL="514350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 dirty="0">
                <a:latin typeface="+mj-lt"/>
                <a:cs typeface="Arial" charset="0"/>
              </a:rPr>
              <a:t>Hygiene and clean water</a:t>
            </a:r>
          </a:p>
          <a:p>
            <a:pPr marL="514350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Arial" charset="0"/>
              </a:rPr>
              <a:t>Avoid eating raw or undercooked fish and shellfish</a:t>
            </a:r>
          </a:p>
          <a:p>
            <a:pPr marL="514350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 dirty="0">
                <a:latin typeface="+mj-lt"/>
                <a:cs typeface="Arial" charset="0"/>
              </a:rPr>
              <a:t>Vaccine: Oral killed vaccine for O1 Ag type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3F398F-0F49-E841-87A1-F158E85F4F3A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latin typeface="+mj-lt"/>
                <a:cs typeface="Arial" charset="0"/>
              </a:rPr>
              <a:t>Vibrio Cholera</a:t>
            </a:r>
            <a:endParaRPr lang="en-GB" sz="36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7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7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7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3">
            <a:extLst>
              <a:ext uri="{FF2B5EF4-FFF2-40B4-BE49-F238E27FC236}">
                <a16:creationId xmlns:a16="http://schemas.microsoft.com/office/drawing/2014/main" id="{1E076CCE-D762-950B-8440-A9AE5B0B1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667000"/>
            <a:ext cx="26146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4400" b="1">
                <a:solidFill>
                  <a:srgbClr val="FF0000"/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CC0DE8A-A07F-56CA-3655-69BA10F05847}"/>
              </a:ext>
            </a:extLst>
          </p:cNvPr>
          <p:cNvSpPr txBox="1"/>
          <p:nvPr/>
        </p:nvSpPr>
        <p:spPr>
          <a:xfrm>
            <a:off x="76200" y="1303338"/>
            <a:ext cx="9067800" cy="5048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rgbClr val="FF0000"/>
                </a:solidFill>
                <a:latin typeface="+mj-lt"/>
                <a:cs typeface="Arial" charset="0"/>
              </a:rPr>
              <a:t>Factors that affect GIT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b="1" dirty="0">
                <a:latin typeface="+mj-lt"/>
                <a:cs typeface="Arial" charset="0"/>
              </a:rPr>
              <a:t> </a:t>
            </a:r>
            <a:r>
              <a:rPr lang="en-US" sz="2300" dirty="0">
                <a:latin typeface="+mj-lt"/>
                <a:cs typeface="Arial" charset="0"/>
              </a:rPr>
              <a:t>Ingestion of antacids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latin typeface="+mj-lt"/>
                <a:cs typeface="Arial" charset="0"/>
              </a:rPr>
              <a:t>Ex: </a:t>
            </a:r>
            <a:r>
              <a:rPr lang="en-US" sz="2000" dirty="0">
                <a:latin typeface="+mj-lt"/>
                <a:cs typeface="Arial" charset="0"/>
              </a:rPr>
              <a:t>Salmonella infective dose is about 1 million bacteria but with antacids or achlorhydria (1000 bacterial cell are enough)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latin typeface="+mj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>
                <a:latin typeface="+mj-lt"/>
                <a:cs typeface="Arial" charset="0"/>
              </a:rPr>
              <a:t>Antibiotic therapy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300" dirty="0">
              <a:latin typeface="+mj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>
                <a:latin typeface="+mj-lt"/>
                <a:cs typeface="Arial" charset="0"/>
              </a:rPr>
              <a:t>Immunosuppressive drugs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300" dirty="0">
              <a:latin typeface="+mj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>
                <a:latin typeface="+mj-lt"/>
                <a:cs typeface="Arial" charset="0"/>
              </a:rPr>
              <a:t>Cancer radiation therapy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300" dirty="0">
              <a:latin typeface="+mj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>
                <a:latin typeface="+mj-lt"/>
                <a:cs typeface="Arial" charset="0"/>
              </a:rPr>
              <a:t>Ingestion of preformed toxins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300" dirty="0">
              <a:latin typeface="+mj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>
                <a:latin typeface="+mj-lt"/>
                <a:cs typeface="Arial" charset="0"/>
              </a:rPr>
              <a:t>Ingestion  of toxin producing microorganisms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BEB06-8C62-8801-FDED-7123EFD916B4}"/>
              </a:ext>
            </a:extLst>
          </p:cNvPr>
          <p:cNvSpPr txBox="1"/>
          <p:nvPr/>
        </p:nvSpPr>
        <p:spPr>
          <a:xfrm>
            <a:off x="76200" y="847725"/>
            <a:ext cx="20447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  <a:cs typeface="Arial" charset="0"/>
              </a:rPr>
              <a:t>Introduction</a:t>
            </a:r>
            <a:endParaRPr lang="en-US" sz="2400" b="1" dirty="0">
              <a:latin typeface="+mj-lt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DDE6FD-5D78-C9EB-9EFA-B06A018379B7}"/>
              </a:ext>
            </a:extLst>
          </p:cNvPr>
          <p:cNvSpPr/>
          <p:nvPr/>
        </p:nvSpPr>
        <p:spPr>
          <a:xfrm>
            <a:off x="76200" y="5105400"/>
            <a:ext cx="6172200" cy="1295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338E1C8-1A0E-4723-2D2D-78C56D86CE4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+mj-ea"/>
                <a:cs typeface="+mj-cs"/>
              </a:rPr>
              <a:t>Bacterial infections of GIT </a:t>
            </a:r>
            <a:endParaRPr lang="en-GB" sz="28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>
            <a:extLst>
              <a:ext uri="{FF2B5EF4-FFF2-40B4-BE49-F238E27FC236}">
                <a16:creationId xmlns:a16="http://schemas.microsoft.com/office/drawing/2014/main" id="{B4B5010C-EC46-44B9-53C6-409F66D3C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45259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Impact </a:t>
            </a:r>
            <a:r>
              <a:rPr lang="en-GB" sz="2800" b="1" dirty="0">
                <a:solidFill>
                  <a:srgbClr val="FF0000"/>
                </a:solidFill>
              </a:rPr>
              <a:t>of GIT infections: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>
                <a:latin typeface="+mj-lt"/>
              </a:rPr>
              <a:t>Diarrhea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</a:rPr>
              <a:t> most common outcome of GIT infection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</a:rPr>
              <a:t>Is the condition of having three or more loose or  liquid defecation per day lasting less than 14 days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</a:rPr>
              <a:t>High morbidity and mortality in the developing world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</a:rPr>
              <a:t>Usually a self limiting condition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>
                <a:latin typeface="+mj-lt"/>
              </a:rPr>
              <a:t>  </a:t>
            </a:r>
            <a:endParaRPr lang="en-US" sz="24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z="24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CE1A6A-C358-F93A-3469-E6E5049D5249}"/>
              </a:ext>
            </a:extLst>
          </p:cNvPr>
          <p:cNvSpPr txBox="1"/>
          <p:nvPr/>
        </p:nvSpPr>
        <p:spPr>
          <a:xfrm>
            <a:off x="228600" y="771525"/>
            <a:ext cx="20447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  <a:cs typeface="Arial" charset="0"/>
              </a:rPr>
              <a:t>Introduction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D4777A-83B2-392A-AAB9-2CC1F55A854E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+mj-ea"/>
                <a:cs typeface="+mj-cs"/>
              </a:rPr>
              <a:t>Bacterial infections of GIT </a:t>
            </a:r>
            <a:endParaRPr lang="en-GB" sz="28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357901C-FBA3-748D-BB8D-B687331AC373}"/>
              </a:ext>
            </a:extLst>
          </p:cNvPr>
          <p:cNvCxnSpPr/>
          <p:nvPr/>
        </p:nvCxnSpPr>
        <p:spPr>
          <a:xfrm>
            <a:off x="4065588" y="2362200"/>
            <a:ext cx="0" cy="990600"/>
          </a:xfrm>
          <a:prstGeom prst="straightConnector1">
            <a:avLst/>
          </a:prstGeom>
          <a:ln w="25400" cmpd="dbl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7E7BB22-82C1-6C7E-E547-57CB9A4B6B9E}"/>
              </a:ext>
            </a:extLst>
          </p:cNvPr>
          <p:cNvCxnSpPr/>
          <p:nvPr/>
        </p:nvCxnSpPr>
        <p:spPr>
          <a:xfrm flipV="1">
            <a:off x="5132388" y="2362200"/>
            <a:ext cx="0" cy="990600"/>
          </a:xfrm>
          <a:prstGeom prst="straightConnector1">
            <a:avLst/>
          </a:prstGeom>
          <a:ln w="25400" cmpd="dbl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7">
            <a:extLst>
              <a:ext uri="{FF2B5EF4-FFF2-40B4-BE49-F238E27FC236}">
                <a16:creationId xmlns:a16="http://schemas.microsoft.com/office/drawing/2014/main" id="{94075C46-525E-AA6B-7BFC-6D3B05730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371850"/>
            <a:ext cx="2667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738385-C407-0671-8214-953333570A9C}"/>
              </a:ext>
            </a:extLst>
          </p:cNvPr>
          <p:cNvSpPr/>
          <p:nvPr/>
        </p:nvSpPr>
        <p:spPr>
          <a:xfrm>
            <a:off x="1981200" y="2590800"/>
            <a:ext cx="26670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+mj-lt"/>
                <a:cs typeface="+mn-cs"/>
              </a:rPr>
              <a:t>Decreased  absorption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CFDC5F-1CEC-63F1-A9A6-6948E9210767}"/>
              </a:ext>
            </a:extLst>
          </p:cNvPr>
          <p:cNvSpPr/>
          <p:nvPr/>
        </p:nvSpPr>
        <p:spPr>
          <a:xfrm>
            <a:off x="4694238" y="2601913"/>
            <a:ext cx="2344737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+mj-lt"/>
                <a:cs typeface="+mn-cs"/>
              </a:rPr>
              <a:t>Increased secretion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2E5908-ECC4-96BB-02F6-0735538901CB}"/>
              </a:ext>
            </a:extLst>
          </p:cNvPr>
          <p:cNvSpPr txBox="1"/>
          <p:nvPr/>
        </p:nvSpPr>
        <p:spPr>
          <a:xfrm>
            <a:off x="152400" y="1214438"/>
            <a:ext cx="37782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+mn-cs"/>
              </a:rPr>
              <a:t>Pathophysiology of diarrhea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15C134-F2B5-6879-BAA5-209ACE3DC78C}"/>
              </a:ext>
            </a:extLst>
          </p:cNvPr>
          <p:cNvSpPr txBox="1"/>
          <p:nvPr/>
        </p:nvSpPr>
        <p:spPr>
          <a:xfrm>
            <a:off x="4410075" y="2514600"/>
            <a:ext cx="4587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  <a:cs typeface="+mn-cs"/>
              </a:rPr>
              <a:t>or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216D3A3-21B8-9E03-2A7A-F7A63EC1B407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+mj-ea"/>
                <a:cs typeface="+mj-cs"/>
              </a:rPr>
              <a:t>Bacterial infections of GIT </a:t>
            </a:r>
            <a:endParaRPr lang="en-GB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5EA1C5A8-A910-CA06-D22D-F2358BC9A063}"/>
              </a:ext>
            </a:extLst>
          </p:cNvPr>
          <p:cNvSpPr txBox="1"/>
          <p:nvPr/>
        </p:nvSpPr>
        <p:spPr>
          <a:xfrm>
            <a:off x="228600" y="771525"/>
            <a:ext cx="20447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  <a:cs typeface="Arial" charset="0"/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Scan0032">
            <a:extLst>
              <a:ext uri="{FF2B5EF4-FFF2-40B4-BE49-F238E27FC236}">
                <a16:creationId xmlns:a16="http://schemas.microsoft.com/office/drawing/2014/main" id="{7E3C7AD5-BA89-6A09-B9AF-6CCE098BA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84313"/>
            <a:ext cx="75438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5">
            <a:extLst>
              <a:ext uri="{FF2B5EF4-FFF2-40B4-BE49-F238E27FC236}">
                <a16:creationId xmlns:a16="http://schemas.microsoft.com/office/drawing/2014/main" id="{DA18F980-2A1C-55AD-48FC-E5A2EFE80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7750"/>
            <a:ext cx="3990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  <a:cs typeface="+mn-cs"/>
              </a:rPr>
              <a:t>General mechanism of GIT infection</a:t>
            </a:r>
            <a:endParaRPr lang="en-GB" sz="2000" b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1E11B3-E86F-D66F-15C1-912A6B4195D2}"/>
              </a:ext>
            </a:extLst>
          </p:cNvPr>
          <p:cNvSpPr txBox="1"/>
          <p:nvPr/>
        </p:nvSpPr>
        <p:spPr>
          <a:xfrm>
            <a:off x="3632200" y="533400"/>
            <a:ext cx="17780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  <a:cs typeface="Arial" charset="0"/>
              </a:rPr>
              <a:t>Introduction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F637389-4D61-58C1-B615-3DD31D123B4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+mj-ea"/>
                <a:cs typeface="+mj-cs"/>
              </a:rPr>
              <a:t>Bacterial infections of GIT </a:t>
            </a:r>
            <a:endParaRPr lang="en-GB" sz="28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4F57D14-7E34-4CA4-F2F0-105E41316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838200"/>
            <a:ext cx="4038600" cy="762000"/>
          </a:xfrm>
        </p:spPr>
        <p:txBody>
          <a:bodyPr/>
          <a:lstStyle/>
          <a:p>
            <a:pPr eaLnBrk="1" hangingPunct="1"/>
            <a:r>
              <a:rPr lang="en-US" altLang="ar-JO" sz="3300"/>
              <a:t>Infectious diarrhea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E5E9903-3F89-1692-70EA-5C2F505A1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49425" y="1493838"/>
            <a:ext cx="3962400" cy="45259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u="sng" dirty="0"/>
              <a:t>Bacterial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400" i="1" dirty="0">
                <a:solidFill>
                  <a:srgbClr val="FF0000"/>
                </a:solidFill>
              </a:rPr>
              <a:t>S. aureus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400" i="1" dirty="0">
                <a:solidFill>
                  <a:srgbClr val="FF0000"/>
                </a:solidFill>
              </a:rPr>
              <a:t>Bacillus cereus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sz="2400" i="1" dirty="0">
                <a:solidFill>
                  <a:srgbClr val="FF0000"/>
                </a:solidFill>
              </a:rPr>
              <a:t>C. </a:t>
            </a:r>
            <a:r>
              <a:rPr lang="en-GB" sz="2400" i="1" dirty="0" err="1">
                <a:solidFill>
                  <a:srgbClr val="FF0000"/>
                </a:solidFill>
              </a:rPr>
              <a:t>botulinum</a:t>
            </a:r>
            <a:r>
              <a:rPr lang="en-GB" sz="2400" i="1" dirty="0">
                <a:solidFill>
                  <a:srgbClr val="FF000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400" i="1" dirty="0">
                <a:solidFill>
                  <a:srgbClr val="FF0000"/>
                </a:solidFill>
              </a:rPr>
              <a:t>C. </a:t>
            </a:r>
            <a:r>
              <a:rPr lang="en-GB" sz="2400" i="1" dirty="0" err="1">
                <a:solidFill>
                  <a:srgbClr val="FF0000"/>
                </a:solidFill>
              </a:rPr>
              <a:t>perfringens</a:t>
            </a:r>
            <a:endParaRPr lang="en-GB" sz="2400" i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400" i="1" dirty="0">
                <a:solidFill>
                  <a:srgbClr val="FF0000"/>
                </a:solidFill>
              </a:rPr>
              <a:t>C. difficile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400" i="1" dirty="0" err="1">
                <a:solidFill>
                  <a:srgbClr val="FF0000"/>
                </a:solidFill>
              </a:rPr>
              <a:t>Shigella</a:t>
            </a:r>
            <a:endParaRPr lang="en-GB" sz="2400" i="1" dirty="0">
              <a:solidFill>
                <a:srgbClr val="FF000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400" i="1" dirty="0">
                <a:solidFill>
                  <a:srgbClr val="FF0000"/>
                </a:solidFill>
              </a:rPr>
              <a:t>Escherichia coli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400" i="1" dirty="0" err="1">
                <a:solidFill>
                  <a:srgbClr val="FF0000"/>
                </a:solidFill>
              </a:rPr>
              <a:t>Vibrio</a:t>
            </a:r>
            <a:r>
              <a:rPr lang="en-GB" sz="2400" i="1" dirty="0">
                <a:solidFill>
                  <a:srgbClr val="FF0000"/>
                </a:solidFill>
              </a:rPr>
              <a:t> cholera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400" i="1" dirty="0">
                <a:solidFill>
                  <a:srgbClr val="FF0000"/>
                </a:solidFill>
              </a:rPr>
              <a:t>Salmonella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400" i="1" dirty="0">
                <a:solidFill>
                  <a:srgbClr val="FF000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244" name="TextBox 3">
            <a:extLst>
              <a:ext uri="{FF2B5EF4-FFF2-40B4-BE49-F238E27FC236}">
                <a16:creationId xmlns:a16="http://schemas.microsoft.com/office/drawing/2014/main" id="{685B09FE-E876-4917-4159-F7D9FA761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825" y="2243138"/>
            <a:ext cx="29749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400" b="1" u="sng"/>
              <a:t>Viral (stomach flu)</a:t>
            </a:r>
          </a:p>
          <a:p>
            <a:pPr>
              <a:buFontTx/>
              <a:buNone/>
            </a:pPr>
            <a:r>
              <a:rPr lang="en-US" altLang="ar-JO" sz="2400" i="1">
                <a:solidFill>
                  <a:srgbClr val="FF0000"/>
                </a:solidFill>
              </a:rPr>
              <a:t>rotaviruses </a:t>
            </a:r>
            <a:r>
              <a:rPr lang="en-US" altLang="ar-JO" sz="2400">
                <a:solidFill>
                  <a:srgbClr val="FF0000"/>
                </a:solidFill>
              </a:rPr>
              <a:t>and others</a:t>
            </a:r>
          </a:p>
          <a:p>
            <a:pPr>
              <a:buFontTx/>
              <a:buNone/>
            </a:pPr>
            <a:r>
              <a:rPr lang="en-US" altLang="ar-JO" sz="2400">
                <a:solidFill>
                  <a:srgbClr val="FF0000"/>
                </a:solidFill>
              </a:rPr>
              <a:t> hepatitis viruses</a:t>
            </a:r>
          </a:p>
          <a:p>
            <a:pPr>
              <a:buFontTx/>
              <a:buNone/>
            </a:pPr>
            <a:endParaRPr lang="en-US" altLang="ar-JO" sz="2400" b="1" u="sng"/>
          </a:p>
        </p:txBody>
      </p:sp>
      <p:sp>
        <p:nvSpPr>
          <p:cNvPr id="10245" name="Rectangle 4">
            <a:extLst>
              <a:ext uri="{FF2B5EF4-FFF2-40B4-BE49-F238E27FC236}">
                <a16:creationId xmlns:a16="http://schemas.microsoft.com/office/drawing/2014/main" id="{92F54110-0295-19C0-5DB6-BDBA2DD78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8425" y="4133850"/>
            <a:ext cx="1830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400" b="1" u="sng"/>
              <a:t>Parasitic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400">
                <a:solidFill>
                  <a:srgbClr val="FF0000"/>
                </a:solidFill>
              </a:rPr>
              <a:t>Protozoa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400">
                <a:solidFill>
                  <a:srgbClr val="FF0000"/>
                </a:solidFill>
              </a:rPr>
              <a:t> others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63D81E-EA73-AD25-3D83-EB7BAAFDFFA4}"/>
              </a:ext>
            </a:extLst>
          </p:cNvPr>
          <p:cNvSpPr/>
          <p:nvPr/>
        </p:nvSpPr>
        <p:spPr>
          <a:xfrm>
            <a:off x="1749425" y="1905000"/>
            <a:ext cx="2209800" cy="3581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9F082D-C35E-7F31-5E25-959E48AD808A}"/>
              </a:ext>
            </a:extLst>
          </p:cNvPr>
          <p:cNvSpPr/>
          <p:nvPr/>
        </p:nvSpPr>
        <p:spPr>
          <a:xfrm>
            <a:off x="1749425" y="5638800"/>
            <a:ext cx="22098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56C427-11D3-D733-1EC1-013563CCBE63}"/>
              </a:ext>
            </a:extLst>
          </p:cNvPr>
          <p:cNvSpPr/>
          <p:nvPr/>
        </p:nvSpPr>
        <p:spPr>
          <a:xfrm>
            <a:off x="4949825" y="4191000"/>
            <a:ext cx="28194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EDDA34-7FF5-C996-92A2-3D836371691C}"/>
              </a:ext>
            </a:extLst>
          </p:cNvPr>
          <p:cNvSpPr/>
          <p:nvPr/>
        </p:nvSpPr>
        <p:spPr>
          <a:xfrm>
            <a:off x="4953000" y="2281238"/>
            <a:ext cx="2895600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E05966-2BF4-2BF5-CA51-2A32C608E246}"/>
              </a:ext>
            </a:extLst>
          </p:cNvPr>
          <p:cNvSpPr/>
          <p:nvPr/>
        </p:nvSpPr>
        <p:spPr>
          <a:xfrm>
            <a:off x="1978025" y="5715000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400" i="1" dirty="0">
                <a:solidFill>
                  <a:srgbClr val="FF0000"/>
                </a:solidFill>
                <a:latin typeface="+mn-lt"/>
                <a:cs typeface="+mn-cs"/>
              </a:rPr>
              <a:t>H. pylori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400" i="1" dirty="0">
                <a:solidFill>
                  <a:srgbClr val="FF0000"/>
                </a:solidFill>
                <a:latin typeface="+mn-lt"/>
                <a:cs typeface="+mn-cs"/>
              </a:rPr>
              <a:t>C. </a:t>
            </a:r>
            <a:r>
              <a:rPr lang="en-GB" sz="2400" i="1" dirty="0" err="1">
                <a:solidFill>
                  <a:srgbClr val="FF0000"/>
                </a:solidFill>
                <a:latin typeface="+mn-lt"/>
                <a:cs typeface="+mn-cs"/>
              </a:rPr>
              <a:t>jejuni</a:t>
            </a:r>
            <a:endParaRPr lang="en-GB" sz="2400" i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B6095EF-6270-CD72-A6AD-FBB79E102907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+mj-ea"/>
                <a:cs typeface="+mj-cs"/>
              </a:rPr>
              <a:t>Bacterial infections of GIT </a:t>
            </a:r>
            <a:endParaRPr lang="en-GB" sz="28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/>
      <p:bldP spid="10245" grpId="0"/>
      <p:bldP spid="10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>
            <a:extLst>
              <a:ext uri="{FF2B5EF4-FFF2-40B4-BE49-F238E27FC236}">
                <a16:creationId xmlns:a16="http://schemas.microsoft.com/office/drawing/2014/main" id="{571122FF-D6C5-D20A-76B7-BC8C1BB10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692914"/>
            <a:ext cx="3505200" cy="707886"/>
          </a:xfrm>
          <a:prstGeom prst="rect">
            <a:avLst/>
          </a:prstGeom>
          <a:ln w="12700">
            <a:prstDash val="solid"/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Gastritis and ulcers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H. pylori 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3056D44B-858F-D19A-6EC1-BE3E53FBA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92984"/>
            <a:ext cx="3886200" cy="1631216"/>
          </a:xfrm>
          <a:prstGeom prst="rect">
            <a:avLst/>
          </a:prstGeom>
          <a:ln w="12700">
            <a:prstDash val="solid"/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Gastroenteritis/Food poisoning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S. aureus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C. </a:t>
            </a:r>
            <a:r>
              <a:rPr lang="en-GB" sz="2000" b="1" i="1" dirty="0" err="1">
                <a:solidFill>
                  <a:srgbClr val="FF0000"/>
                </a:solidFill>
                <a:latin typeface="+mj-lt"/>
              </a:rPr>
              <a:t>botulinum</a:t>
            </a:r>
            <a:endParaRPr lang="en-GB" sz="2000" b="1" i="1" dirty="0">
              <a:solidFill>
                <a:srgbClr val="FF0000"/>
              </a:solidFill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C. </a:t>
            </a:r>
            <a:r>
              <a:rPr lang="en-GB" sz="2000" b="1" i="1" dirty="0" err="1">
                <a:solidFill>
                  <a:srgbClr val="FF0000"/>
                </a:solidFill>
                <a:latin typeface="+mj-lt"/>
              </a:rPr>
              <a:t>perfringens</a:t>
            </a:r>
            <a:endParaRPr lang="en-GB" sz="2000" b="1" i="1" dirty="0">
              <a:solidFill>
                <a:srgbClr val="FF0000"/>
              </a:solidFill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B. Cereus</a:t>
            </a:r>
            <a:endParaRPr lang="en-US" sz="2000" dirty="0">
              <a:latin typeface="+mj-lt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44ABC4B0-4FEF-A8C1-A6E1-C22838FD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474184"/>
            <a:ext cx="3886200" cy="1631216"/>
          </a:xfrm>
          <a:prstGeom prst="rect">
            <a:avLst/>
          </a:prstGeom>
          <a:ln w="12700">
            <a:prstDash val="solid"/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Cell invasion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rgbClr val="FF0000"/>
                </a:solidFill>
                <a:latin typeface="+mj-lt"/>
              </a:rPr>
              <a:t>Shigella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rgbClr val="FF0000"/>
                </a:solidFill>
                <a:latin typeface="+mj-lt"/>
              </a:rPr>
              <a:t>Nontyphoidal Salmonellosis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EHEC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EIEC</a:t>
            </a:r>
            <a:endParaRPr lang="en-US" sz="2000" dirty="0">
              <a:latin typeface="+mj-lt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BE4503A7-FF65-D740-818E-7A3A2500C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486400"/>
            <a:ext cx="3962400" cy="1015663"/>
          </a:xfrm>
          <a:prstGeom prst="rect">
            <a:avLst/>
          </a:prstGeom>
          <a:ln w="12700">
            <a:prstDash val="solid"/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Cell invasion and bacteremia </a:t>
            </a:r>
            <a:endParaRPr lang="en-US" sz="2000" dirty="0"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C.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Jejuni</a:t>
            </a:r>
            <a:endParaRPr lang="en-US" sz="2000" b="1" i="1" dirty="0">
              <a:solidFill>
                <a:srgbClr val="FF0000"/>
              </a:solidFill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Salmonella </a:t>
            </a:r>
            <a:r>
              <a:rPr lang="en-GB" sz="2000" b="1" i="1" dirty="0" err="1">
                <a:solidFill>
                  <a:srgbClr val="FF0000"/>
                </a:solidFill>
                <a:latin typeface="+mj-lt"/>
              </a:rPr>
              <a:t>typhi</a:t>
            </a:r>
            <a:endParaRPr lang="en-US" sz="20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3CA860-CF30-C9B6-7076-8B0E8CDAE121}"/>
              </a:ext>
            </a:extLst>
          </p:cNvPr>
          <p:cNvSpPr txBox="1"/>
          <p:nvPr/>
        </p:nvSpPr>
        <p:spPr>
          <a:xfrm>
            <a:off x="4876800" y="3940314"/>
            <a:ext cx="3462337" cy="707886"/>
          </a:xfrm>
          <a:prstGeom prst="rect">
            <a:avLst/>
          </a:prstGeom>
          <a:ln w="12700"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Antibiotic associated diarrhea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C. difficile 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6FE34C-D5AA-387A-2E28-82E51FA5D395}"/>
              </a:ext>
            </a:extLst>
          </p:cNvPr>
          <p:cNvSpPr txBox="1"/>
          <p:nvPr/>
        </p:nvSpPr>
        <p:spPr>
          <a:xfrm>
            <a:off x="4876800" y="1600200"/>
            <a:ext cx="3429000" cy="1323439"/>
          </a:xfrm>
          <a:prstGeom prst="rect">
            <a:avLst/>
          </a:prstGeom>
          <a:ln w="12700"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Watery (</a:t>
            </a:r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secretory</a:t>
            </a: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) diarrhea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V. cholera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ETEC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EPEC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33B929-2777-AF2C-059E-3265ED3C2390}"/>
              </a:ext>
            </a:extLst>
          </p:cNvPr>
          <p:cNvSpPr txBox="1"/>
          <p:nvPr/>
        </p:nvSpPr>
        <p:spPr>
          <a:xfrm>
            <a:off x="1436688" y="833438"/>
            <a:ext cx="54213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  <a:cs typeface="+mn-cs"/>
              </a:rPr>
              <a:t>Classification of GIT associatd pathogens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265D1C-B60C-B85E-C9DE-0950601836C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+mj-ea"/>
                <a:cs typeface="+mj-cs"/>
              </a:rPr>
              <a:t>Bacterial infections of GIT </a:t>
            </a:r>
            <a:endParaRPr lang="en-GB" sz="28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1E8E06EC6444FAFC969E2A8D1A55E" ma:contentTypeVersion="9" ma:contentTypeDescription="Create a new document." ma:contentTypeScope="" ma:versionID="d3892fa1bde7b531f7fa0a790ea43488">
  <xsd:schema xmlns:xsd="http://www.w3.org/2001/XMLSchema" xmlns:xs="http://www.w3.org/2001/XMLSchema" xmlns:p="http://schemas.microsoft.com/office/2006/metadata/properties" xmlns:ns2="3ae45523-5a85-45e7-8008-accd3c84eec0" xmlns:ns3="5b9ef952-99af-4d0a-b2f4-0e3827503894" targetNamespace="http://schemas.microsoft.com/office/2006/metadata/properties" ma:root="true" ma:fieldsID="d840f164b99fee1144f69857238fa762" ns2:_="" ns3:_="">
    <xsd:import namespace="3ae45523-5a85-45e7-8008-accd3c84eec0"/>
    <xsd:import namespace="5b9ef952-99af-4d0a-b2f4-0e38275038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5523-5a85-45e7-8008-accd3c84e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f52f34-b351-492d-bd72-b80be8882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ef952-99af-4d0a-b2f4-0e382750389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92bc8bc-752c-41c2-a696-5d2463662cd4}" ma:internalName="TaxCatchAll" ma:showField="CatchAllData" ma:web="5b9ef952-99af-4d0a-b2f4-0e38275038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89C7E1-B4C4-470B-9A0B-20209A026A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144225-D76A-4A5A-9ED5-112E956C12D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ae45523-5a85-45e7-8008-accd3c84eec0"/>
    <ds:schemaRef ds:uri="5b9ef952-99af-4d0a-b2f4-0e382750389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47209</TotalTime>
  <Words>2046</Words>
  <Application>Microsoft Office PowerPoint</Application>
  <PresentationFormat>On-screen Show (4:3)</PresentationFormat>
  <Paragraphs>441</Paragraphs>
  <Slides>39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Infectious diarrhea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Clostridium botulinium</vt:lpstr>
      <vt:lpstr>PowerPoint Presentation</vt:lpstr>
      <vt:lpstr>PowerPoint Presentation</vt:lpstr>
      <vt:lpstr>PowerPoint Presentation</vt:lpstr>
      <vt:lpstr>PowerPoint Presentation</vt:lpstr>
      <vt:lpstr>Vibrio Cholera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MPIIB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mohammad</dc:creator>
  <cp:lastModifiedBy>بتول علي يوسف عبد عواد</cp:lastModifiedBy>
  <cp:revision>80</cp:revision>
  <dcterms:created xsi:type="dcterms:W3CDTF">2014-03-16T20:39:25Z</dcterms:created>
  <dcterms:modified xsi:type="dcterms:W3CDTF">2022-04-06T20:56:02Z</dcterms:modified>
</cp:coreProperties>
</file>