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31"/>
  </p:notesMasterIdLst>
  <p:sldIdLst>
    <p:sldId id="256" r:id="rId4"/>
    <p:sldId id="282" r:id="rId5"/>
    <p:sldId id="257" r:id="rId6"/>
    <p:sldId id="286" r:id="rId7"/>
    <p:sldId id="258" r:id="rId8"/>
    <p:sldId id="261" r:id="rId9"/>
    <p:sldId id="263" r:id="rId10"/>
    <p:sldId id="260" r:id="rId11"/>
    <p:sldId id="264" r:id="rId12"/>
    <p:sldId id="265" r:id="rId13"/>
    <p:sldId id="262" r:id="rId14"/>
    <p:sldId id="266" r:id="rId15"/>
    <p:sldId id="267" r:id="rId16"/>
    <p:sldId id="268" r:id="rId17"/>
    <p:sldId id="269" r:id="rId18"/>
    <p:sldId id="285" r:id="rId19"/>
    <p:sldId id="284" r:id="rId20"/>
    <p:sldId id="270" r:id="rId21"/>
    <p:sldId id="271" r:id="rId22"/>
    <p:sldId id="278" r:id="rId23"/>
    <p:sldId id="279" r:id="rId24"/>
    <p:sldId id="281" r:id="rId25"/>
    <p:sldId id="289" r:id="rId26"/>
    <p:sldId id="287" r:id="rId27"/>
    <p:sldId id="280" r:id="rId28"/>
    <p:sldId id="288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00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presProps" Target="pres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97608-02C1-4D36-84AD-74AE022EE5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6699C-5720-44D3-94F2-0824343C56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0E014856-791F-4C68-B8F0-338C674E0FC5}" type="datetimeFigureOut">
              <a:rPr lang="ar-JO"/>
              <a:pPr>
                <a:defRPr/>
              </a:pPr>
              <a:t>18/04/1443</a:t>
            </a:fld>
            <a:endParaRPr lang="ar-J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17A457-FBC1-4C42-851A-6A3494B435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BDA558-824D-40C2-B848-583348FEB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1F50C-0D8C-4977-99B1-ADC8E9185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E83D-B98F-4952-A04F-CF05A93C6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55AFA6F-7FE3-4BB8-86D1-24677BA472E9}" type="slidenum">
              <a:rPr lang="ar-JO" altLang="en-US"/>
              <a:pPr/>
              <a:t>‹#›</a:t>
            </a:fld>
            <a:endParaRPr lang="ar-J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102C12-8879-4BB7-94D1-64D1550EDD3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B0220E9-E9CF-4336-82BE-893911E6860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2F141FC-F969-4548-8705-F507DA9FB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BA9945AE-FC00-4FC9-ACC2-AB08AF144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2EF9D8F-460B-42DD-9FBC-CB1DC9035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7537A99-CE81-468B-8FFD-C84621C64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F1E1B31-9FA1-4B5D-81B3-5036BD738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EDF321-B3CC-48CA-9083-84EE4956B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10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38F06D-BE78-4A34-8553-226EFF253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F13D618-D365-49A1-94AC-D230F8815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023990-580F-40E5-A3EA-43C13E776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734EC-9BA1-42BF-A264-E64F332C0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5A4D77E-B3D8-4AFA-9D34-714FEC8EF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B7E237-9350-4E67-B725-26B1A7FC4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D82B5D0-C67D-4F87-A579-170C1A7EF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3DA09-1606-4EC8-AEE1-736414127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pPr lvl="0"/>
            <a:endParaRPr lang="ar-JO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E6701AA-C96F-4D8A-8783-E0A27E406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1295C3-927C-433D-8A1B-601F06DB9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69B356D-68C1-4E87-AA91-9752A5768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9A236-72CC-4D6B-90A0-5CC918587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30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D639A0-C053-4644-9B32-AB93D6327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BED888B-4150-4574-9D3C-2832C83FB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245CDB-C52B-4117-B0FF-409F0E64F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FDEB1-D4E8-4D83-A8A1-A447FF9AE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71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0C7E9F8-1E05-476E-B0F5-88049945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5F2D130-B8A0-4D26-9CE6-73A306E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6DE681A-5971-48AE-89EB-73FD8FB8A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FB954-DB0D-4808-B5A4-0C13F088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7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B90368B-E1BB-4A5E-9425-A9DF1FE9C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0678D22-47B6-4688-B740-D8058DC00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00D8F3F-2887-4D1B-B9C7-92F069915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B21AB-DB01-4792-A559-FECD486D2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BB35FEB-DE6A-4263-AEAB-07A390452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F9F4A32-566B-4157-A3D8-A946A2C92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C4A642C-C8CE-48A8-AF80-EF850A85D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93C81-6D63-494C-9D37-10505F781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6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786F176-12E5-4B0D-A762-5CC57FB3F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B4151CF-C71F-4B3B-BEB4-4697FFDDF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31BCB06-E3C3-4283-98E0-85930F8FC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CFABF-7C0E-4CAC-A3C7-CBE4E4A4C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6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AAE7BB1-3DE8-4E93-8705-C2CEF3816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AA7FA38-0F6C-436C-939E-AD038176C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7B6DB6A-C1C5-40BA-AAD5-BCB030E99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5753E-6DC5-4CA4-A747-CCB7C3BCD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F9C3DFF-8F3D-4D15-9CCC-9DD8DBD47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57B803-51BF-46CB-8D80-81E349CCF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1E09690-78C8-4559-9F44-9B2595DED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D98E7-619A-4D8F-AC0F-630CC83B6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28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9DBAD89-12AC-402D-AD7B-12172C0BC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3F65124-15A3-42F1-A1EC-374DBC3D5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B63C3C-EF57-4998-84B2-2ADE58FE2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01997-C8BA-4A4E-A0B3-6F1CB1B01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7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4980D81-3259-4438-B5CA-D9736B216D2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C9C29C74-5119-4849-83EB-E5D446C46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451A2771-A8C3-4C1C-8E51-68CD110EC76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1DB4E2ED-F87B-4CFE-802C-50B2634AB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4A10C2C-4F96-4B3F-AEF2-60721C8BC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AD14B4F1-EC65-4743-BFEE-69C9100AC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1214ACF7-243D-4D1B-896F-A8DE77D95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54D25806-F3BA-4F72-B87C-20682F0F08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C1651910-700A-4B4C-83CE-1B4FCD741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791CE5F-4E81-4CB9-BB22-13B847C434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2DD71D-F3E2-4F41-A84E-B86C4891EC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6781800" cy="838200"/>
          </a:xfrm>
        </p:spPr>
        <p:txBody>
          <a:bodyPr/>
          <a:lstStyle/>
          <a:p>
            <a:pPr algn="l" eaLnBrk="1" hangingPunct="1"/>
            <a:r>
              <a:rPr lang="en-US" altLang="en-US"/>
              <a:t>Hyperlipidemia</a:t>
            </a:r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3F9B3E91-76DF-43ED-8FE6-F3FD4A2D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ED790-38D7-45A4-8DC1-0E409E39191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4100" name="Subtitle 2">
            <a:extLst>
              <a:ext uri="{FF2B5EF4-FFF2-40B4-BE49-F238E27FC236}">
                <a16:creationId xmlns:a16="http://schemas.microsoft.com/office/drawing/2014/main" id="{9322375F-069C-4522-B291-238A25A86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9DEB7BE9-3082-4ADC-8BC5-B8CA18B9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79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Image result for Hyperlipidemia">
            <a:extLst>
              <a:ext uri="{FF2B5EF4-FFF2-40B4-BE49-F238E27FC236}">
                <a16:creationId xmlns:a16="http://schemas.microsoft.com/office/drawing/2014/main" id="{D1E32279-78C9-456C-83F0-6743306F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>
            <a:extLst>
              <a:ext uri="{FF2B5EF4-FFF2-40B4-BE49-F238E27FC236}">
                <a16:creationId xmlns:a16="http://schemas.microsoft.com/office/drawing/2014/main" id="{7AC5FE4C-DE29-4782-8152-038D9DD3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885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3A8A53A-5585-43C6-90E0-C30684BD9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Checking lipids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F0AC189-DF77-4B2C-A62D-3B6AF4D24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Nonfasting lipid panel</a:t>
            </a:r>
          </a:p>
          <a:p>
            <a:pPr lvl="2" eaLnBrk="1" hangingPunct="1"/>
            <a:r>
              <a:rPr lang="en-US" altLang="en-US"/>
              <a:t>measures HDL and total cholesterol</a:t>
            </a:r>
          </a:p>
          <a:p>
            <a:pPr eaLnBrk="1" hangingPunct="1"/>
            <a:r>
              <a:rPr lang="en-US" altLang="en-US"/>
              <a:t>Fasting lipid panel</a:t>
            </a:r>
          </a:p>
          <a:p>
            <a:pPr lvl="2" eaLnBrk="1" hangingPunct="1"/>
            <a:r>
              <a:rPr lang="en-US" altLang="en-US"/>
              <a:t>Measures HDL, total cholesterol and triglycerides</a:t>
            </a:r>
          </a:p>
          <a:p>
            <a:pPr lvl="2" eaLnBrk="1" hangingPunct="1"/>
            <a:r>
              <a:rPr lang="en-US" altLang="en-US"/>
              <a:t>LDL cholesterol is calculated:</a:t>
            </a:r>
          </a:p>
          <a:p>
            <a:pPr lvl="3" eaLnBrk="1" hangingPunct="1"/>
            <a:r>
              <a:rPr lang="en-US" altLang="en-US" sz="1800"/>
              <a:t>LDL cholesterol = total cholesterol – (HDL + triglycerides/5)</a:t>
            </a:r>
          </a:p>
          <a:p>
            <a:pPr lvl="2" eaLnBrk="1" hangingPunct="1"/>
            <a:endParaRPr lang="en-US" altLang="en-US" sz="1800"/>
          </a:p>
        </p:txBody>
      </p:sp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id="{430221F3-B33A-4357-9338-366284B8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857DEA-DE4E-463E-AFBF-981430FDC64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A3C335-1BB2-44A8-8C4C-55C1A22F0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to check lipid panel	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CD7B067-7A88-4ABF-97DB-51C04CC85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Two different Recommendations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Adult Treatment Panel (ATP III) of the National Cholesterol Education Program (NCEP)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Beginning at age 20:  obtain a fasting (9 to 12 hour) serum lipid profile consisting of total cholesterol, LDL, HDL and triglycerides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Repeat testing every 5 years for acceptable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United States Preventative Services Task Force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Women aged 45 years and older, and men ages 35 years and older undergo screening with a total and HDL cholesterol every 5 years.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If total cholesterol &gt; 200 or HDL &lt;40, then a fasting panel should be obtained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Cholesterol screening should begin at 20 years in patients with a history of multiple cardiovascular risk factors, diabetes, or family history of either elevated cholesteral levels or premature cardiovascular disease.</a:t>
            </a:r>
          </a:p>
        </p:txBody>
      </p:sp>
      <p:sp>
        <p:nvSpPr>
          <p:cNvPr id="14340" name="Slide Number Placeholder 1">
            <a:extLst>
              <a:ext uri="{FF2B5EF4-FFF2-40B4-BE49-F238E27FC236}">
                <a16:creationId xmlns:a16="http://schemas.microsoft.com/office/drawing/2014/main" id="{690E3EDC-8949-488D-BF39-2BB0E1F2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E18A70-CF09-47ED-AD14-6E7053B06B6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CDA6620-942B-4171-A0DC-69490673C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Goals for Lipids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E9B4ECFF-9A40-4F14-9567-F36739EDC8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LDL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&lt; 100 </a:t>
            </a:r>
            <a:r>
              <a:rPr lang="en-US" altLang="en-US" sz="2200">
                <a:cs typeface="Arial" panose="020B0604020202020204" pitchFamily="34" charset="0"/>
              </a:rPr>
              <a:t>→Optimal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100-129 → Near optimal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130-159 → Borderline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160-189→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≥ 190 → Very High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cs typeface="Arial" panose="020B0604020202020204" pitchFamily="34" charset="0"/>
              </a:rPr>
              <a:t>Total Cholesterol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&lt; 200 → Desirable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200-239 → Borderline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≥240 → High	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DCC73F26-23D0-421B-8299-65D8C14AF7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HDL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&lt; 40 </a:t>
            </a: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→ 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≥ 60 → High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cs typeface="Arial" panose="020B0604020202020204" pitchFamily="34" charset="0"/>
              </a:rPr>
              <a:t>Serum Triglycerides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&lt; 150 →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150-199 → Borderline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200-499 →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≥ 500 → Very High</a:t>
            </a:r>
          </a:p>
        </p:txBody>
      </p:sp>
      <p:sp>
        <p:nvSpPr>
          <p:cNvPr id="15365" name="Slide Number Placeholder 1">
            <a:extLst>
              <a:ext uri="{FF2B5EF4-FFF2-40B4-BE49-F238E27FC236}">
                <a16:creationId xmlns:a16="http://schemas.microsoft.com/office/drawing/2014/main" id="{11A552E9-3000-49EC-9B87-61AC376D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47EA0F-3B7E-4E13-8A53-81735B683D8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7C739F8-EA27-4F00-871A-DCC62B73A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Determining Cholesterol Goal (LDL!)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89B6DE1-5179-43E3-A2EC-3E76E8044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</a:rPr>
              <a:t>Look at JNC 7 Risk Factors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Cigarette smoking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Hypertension</a:t>
            </a:r>
            <a:r>
              <a:rPr lang="en-US" altLang="en-US" sz="2400"/>
              <a:t> (BP </a:t>
            </a:r>
            <a:r>
              <a:rPr lang="en-US" altLang="en-US" sz="2400">
                <a:cs typeface="Arial" panose="020B0604020202020204" pitchFamily="34" charset="0"/>
              </a:rPr>
              <a:t>≥</a:t>
            </a:r>
            <a:r>
              <a:rPr lang="en-US" altLang="en-US" sz="2400"/>
              <a:t>140/90 or on anti-hypertensives)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Low HDL cholesterol</a:t>
            </a:r>
            <a:r>
              <a:rPr lang="en-US" altLang="en-US" sz="2400"/>
              <a:t> (&lt; 40 mg/dL)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Family History of premature coronary heart disease (CHD)</a:t>
            </a:r>
            <a:r>
              <a:rPr lang="en-US" altLang="en-US" sz="2400"/>
              <a:t> (CHD in first-degree male relative &lt;55 or CHD in first-degree female relative &lt; 65)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</a:t>
            </a:r>
            <a:r>
              <a:rPr lang="en-US" altLang="en-US" sz="2400" b="1"/>
              <a:t>Age</a:t>
            </a:r>
            <a:r>
              <a:rPr lang="en-US" altLang="en-US" sz="2400"/>
              <a:t> (men </a:t>
            </a:r>
            <a:r>
              <a:rPr lang="en-US" altLang="en-US" sz="2400">
                <a:cs typeface="Arial" panose="020B0604020202020204" pitchFamily="34" charset="0"/>
              </a:rPr>
              <a:t>≥ 45, women ≥ 55)</a:t>
            </a:r>
            <a:endParaRPr lang="en-US" altLang="en-US" sz="2400"/>
          </a:p>
          <a:p>
            <a:pPr lvl="2" eaLnBrk="1" hangingPunct="1"/>
            <a:endParaRPr lang="en-US" altLang="en-US"/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CEBF18BD-0795-4FBD-BDB5-8AD4CC20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049C5B-C25C-4A6D-BA19-9A65B93585D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E90B4E1-31DB-4A73-A3A3-76735B5E8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Goal LDL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F05F92C-AC20-4CE9-B398-B9DE717C8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Times New Roman" panose="02020603050405020304" pitchFamily="18" charset="0"/>
              <a:buAutoNum type="arabicPeriod" startAt="6"/>
            </a:pPr>
            <a:r>
              <a:rPr lang="en-US" altLang="en-US"/>
              <a:t>CHD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 startAt="6"/>
            </a:pPr>
            <a:r>
              <a:rPr lang="en-US" altLang="en-US"/>
              <a:t>CHD Risk Equivalents:</a:t>
            </a:r>
          </a:p>
          <a:p>
            <a:pPr lvl="1" eaLnBrk="1" hangingPunct="1"/>
            <a:r>
              <a:rPr lang="en-US" altLang="en-US"/>
              <a:t>Peripheral Vascular Disease</a:t>
            </a:r>
          </a:p>
          <a:p>
            <a:pPr lvl="1" eaLnBrk="1" hangingPunct="1"/>
            <a:r>
              <a:rPr lang="en-US" altLang="en-US"/>
              <a:t>Cerebral Vascular Accident</a:t>
            </a:r>
          </a:p>
          <a:p>
            <a:pPr lvl="1" eaLnBrk="1" hangingPunct="1"/>
            <a:r>
              <a:rPr lang="en-US" altLang="en-US"/>
              <a:t>Diabetes Mellitus</a:t>
            </a: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D7A41872-D6D8-4359-9A09-95C4BFD4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7EB9B0-4017-4E92-B579-2D8F1FD9426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B29A79B-A7A3-4A02-98CE-0857A1B26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74725"/>
          </a:xfrm>
        </p:spPr>
        <p:txBody>
          <a:bodyPr/>
          <a:lstStyle/>
          <a:p>
            <a:pPr eaLnBrk="1" hangingPunct="1"/>
            <a:r>
              <a:rPr lang="en-US" altLang="en-US"/>
              <a:t>LDL Goals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755CC6C-E0C6-4BEB-A562-DE7CB7162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/>
              <a:t>0-1 Risk Factors: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b="1"/>
              <a:t>LDL goal is 160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 If LDL </a:t>
            </a:r>
            <a:r>
              <a:rPr lang="en-US" altLang="en-US" sz="2000">
                <a:cs typeface="Arial" panose="020B0604020202020204" pitchFamily="34" charset="0"/>
              </a:rPr>
              <a:t>≥</a:t>
            </a:r>
            <a:r>
              <a:rPr lang="en-US" altLang="en-US" sz="2000"/>
              <a:t> 160:  Initiate TLC (therapeutic lifestyle changes)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 If LDL </a:t>
            </a:r>
            <a:r>
              <a:rPr lang="en-US" altLang="en-US" sz="2000">
                <a:cs typeface="Arial" panose="020B0604020202020204" pitchFamily="34" charset="0"/>
              </a:rPr>
              <a:t>≥</a:t>
            </a:r>
            <a:r>
              <a:rPr lang="en-US" altLang="en-US" sz="2000"/>
              <a:t> 190: Initiate pharmaceutical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2 + Risk Factors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b="1"/>
              <a:t>LDL goal is 130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If LDL </a:t>
            </a:r>
            <a:r>
              <a:rPr lang="en-US" altLang="en-US" sz="2000">
                <a:cs typeface="Arial" panose="020B0604020202020204" pitchFamily="34" charset="0"/>
              </a:rPr>
              <a:t>≥ 130: Initiate TLC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>
                <a:cs typeface="Arial" panose="020B0604020202020204" pitchFamily="34" charset="0"/>
              </a:rPr>
              <a:t>If LDL ≥ 160:  Initiate pharmaceutical treatment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CHD or CHD Risk Equivalent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b="1"/>
              <a:t>LDL goal is 100 (or 70)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If LDL </a:t>
            </a:r>
            <a:r>
              <a:rPr lang="en-US" altLang="en-US" sz="2000">
                <a:cs typeface="Arial" panose="020B0604020202020204" pitchFamily="34" charset="0"/>
              </a:rPr>
              <a:t>≥ 100: Initiate TLC and pharmaceutical treatment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C33FE61A-582F-4B4A-B5FB-36BA7AFC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8AA3E-279E-4F9E-9D70-4F87105984E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>
            <a:extLst>
              <a:ext uri="{FF2B5EF4-FFF2-40B4-BE49-F238E27FC236}">
                <a16:creationId xmlns:a16="http://schemas.microsoft.com/office/drawing/2014/main" id="{3AD51E21-CB9E-4CF8-B546-5C2FFE41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41897-5993-4FF4-867E-7E3D0690579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9459" name="AutoShape 2" descr="Image result for Hyperlipidemia">
            <a:extLst>
              <a:ext uri="{FF2B5EF4-FFF2-40B4-BE49-F238E27FC236}">
                <a16:creationId xmlns:a16="http://schemas.microsoft.com/office/drawing/2014/main" id="{FBF6E48F-5985-478A-86E0-035BC61D5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01763"/>
            <a:ext cx="5210175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JO" altLang="en-US" sz="18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8C842AB5-6062-485F-8B84-BB6AFB3D5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33400"/>
            <a:ext cx="812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B9CFD601-4F73-49F0-B56C-D8C9820C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033936-5782-4AF7-B233-B2BFD983DA8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pic>
        <p:nvPicPr>
          <p:cNvPr id="20483" name="Picture 6" descr="Image result for Hyperlipidemia">
            <a:extLst>
              <a:ext uri="{FF2B5EF4-FFF2-40B4-BE49-F238E27FC236}">
                <a16:creationId xmlns:a16="http://schemas.microsoft.com/office/drawing/2014/main" id="{87CE5C18-9B75-4A3E-8B78-9D9876C3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8A852C0-FC3A-4569-A0CB-8F08F8B53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 of Hyperlipidemia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D61D16-D30E-4DFB-B7C0-EC18BE536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Lifestyle modification</a:t>
            </a:r>
          </a:p>
          <a:p>
            <a:pPr lvl="1" eaLnBrk="1" hangingPunct="1"/>
            <a:r>
              <a:rPr lang="en-US" altLang="en-US"/>
              <a:t>Low-cholesterol diet</a:t>
            </a:r>
          </a:p>
          <a:p>
            <a:pPr lvl="1" eaLnBrk="1" hangingPunct="1"/>
            <a:r>
              <a:rPr lang="en-US" altLang="en-US"/>
              <a:t>Exercise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FC40C05-8BE5-4776-B6B9-9BD39D94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C83CA-26DA-4FC9-8C3A-4018D7E368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5BF7D03-7D4C-4B22-9055-1D4469799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Medications for Hyperlipidemia</a:t>
            </a:r>
          </a:p>
        </p:txBody>
      </p:sp>
      <p:graphicFrame>
        <p:nvGraphicFramePr>
          <p:cNvPr id="32866" name="Group 98">
            <a:extLst>
              <a:ext uri="{FF2B5EF4-FFF2-40B4-BE49-F238E27FC236}">
                <a16:creationId xmlns:a16="http://schemas.microsoft.com/office/drawing/2014/main" id="{352F270F-4D70-4B1C-8D90-B244AD73A1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153400" cy="402907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Drug Class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Effects (% change)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Side Effects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HMG CoA reductase inhibitors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Lovastatin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Pravastatin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LDL (18-55),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HDL (5-15)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Triglycerides (7-30)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Myopathy, increased liver enzymes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Cholesterol absorption inhibitor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Ezetimibe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LDL( 14-18),  HDL (1-3)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Triglyceride (2)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Headache, GI distress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Nicotinic Acid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J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LDL (15-30),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HDL (15-35)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Triglyceride (20-50)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Flushing, Hyperglycemia,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Hyperuricemia, GI distress, hepatotoxicity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Fibric Acids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Gemfibrozil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Fenofibrate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LDL (5-20), HDL (10-20)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Triglyceride (20-50)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Dyspepsia, gallstones, myopathy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Bile Acid sequestrants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Cholestyramine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LDL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No change in triglycerides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 distress, constipation, decreased absorption of other drugs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68" name="Slide Number Placeholder 1">
            <a:extLst>
              <a:ext uri="{FF2B5EF4-FFF2-40B4-BE49-F238E27FC236}">
                <a16:creationId xmlns:a16="http://schemas.microsoft.com/office/drawing/2014/main" id="{66CC8276-334C-46ED-8961-DD60E2B1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AB951B-ACB5-4315-84D7-61574884027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id="{872FFF28-DE71-4A2A-9A5A-466529B8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A5D8A-E667-41CE-8F4B-2FDC49D285E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3A456030-F0D0-40EA-8C4A-DB23E199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730AC4E6-B444-4BF9-A6E6-6C3F8DA0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84DDA5-77C9-4B2D-B5DB-3302AFFD98A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0E36B741-B4A5-47B4-A6BF-52AF2B13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EB335EFA-9C96-4A8F-90BD-159BCA3C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904B5-2B29-489D-88F2-4317CD181E0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6007331-0005-401A-95D0-5F6F44A8F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2296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TLC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Lower your cholesterol, decrease risk for heart disease, and lose weight with the Therapeutic Lifestyle Changes (TLC) Diet, a weight-loss program created by the National Institute of Health (NIH) and endorsed by the American Heart Association. Following the TLC Diet is simple -- </a:t>
            </a:r>
            <a:r>
              <a:rPr lang="en-US" altLang="en-US" sz="2400" u="sng">
                <a:solidFill>
                  <a:srgbClr val="FF0000"/>
                </a:solidFill>
              </a:rPr>
              <a:t>you’ll cut back on saturated fats, incorporate more fiber into your diet, and add regular exercise into your daily routine to get your health back on track.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How It Works: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First, know why you’re starting the TLC Diet to help determine your daily caloric intakes. If the objective is to lower LDL cholesterol, </a:t>
            </a:r>
            <a:r>
              <a:rPr lang="en-US" altLang="en-US" sz="2400" u="sng">
                <a:solidFill>
                  <a:srgbClr val="FF0000"/>
                </a:solidFill>
              </a:rPr>
              <a:t>men should consume 2,500 calories per day and women should consume 1,800 calories per day.</a:t>
            </a:r>
            <a:r>
              <a:rPr lang="en-US" altLang="en-US" sz="2000"/>
              <a:t> If the objective is to lower LDL cholesterol and lose weight, men should consume 1,600 calories per day and women should consume 1,200 calories per day.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5412195D-62FC-4680-AF58-ED1B60CA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9B5CB2-B90F-4712-BEC5-627FB5D70AF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E09FB0-6338-46F1-A5E3-49E6D72C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8458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There are a few rules from NIH you’ll need to follow each day when keeping to your calorie count:</a:t>
            </a:r>
          </a:p>
          <a:p>
            <a:pPr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 Consume less than 7 % of your daily calories from 	saturated fat.</a:t>
            </a:r>
          </a:p>
          <a:p>
            <a:pPr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 Consume less than 200 mg a day of cholesterol.</a:t>
            </a:r>
          </a:p>
          <a:p>
            <a:pPr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 Consume 25-35 % of your daily calories from total 	fat 	(including the saturated fat calories).</a:t>
            </a:r>
          </a:p>
          <a:p>
            <a:pPr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 Eat two grams per day of plant stanols or sterols if you 	want to lower LDL cholesterol. You can find these in 	things like orange juice, cereal, and granola bars.</a:t>
            </a:r>
          </a:p>
          <a:p>
            <a:pPr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 Eat 10-25 grams per day of soluble fiber found in things 	like nuts, seeds, beans, and lentils if you want to 	lower your LDL cholesterol.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262A982F-1C4E-44DB-BE9D-6CE7A56D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1E2890-57B2-4418-A93C-17DAAD61D51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29BB8DF-BF97-4222-8F60-F35DB4B0D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15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Eat no more than five ounces of meat, preferably 	skinless chicken or fish.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Eat two to three servings of low-fat or fat-free dairy per 	day.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Eat three to five servings of vegetables, dry beans, or 	peas per day.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Eat two to four servings of fruit per day.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Eat six or more servings of breads, cereals, or grains 	per day.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Eat no more than two egg yolks per week, including the 	yolks in baked goods and cooked or processed 	foods.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en-US" altLang="en-US" sz="2400"/>
              <a:t>Plus, you should have 30 minutes of moderate-intensity 	exercise every day</a:t>
            </a:r>
            <a:endParaRPr lang="ar-JO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DE177624-CC0C-4CFA-8AE2-AA304910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A018CF-D7C0-43AD-BE27-E47C5A5ECE1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AFE0CB76-7EFA-4795-BA64-6EE154CA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6005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59218369-FF7B-4664-B49D-FBCD001F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4800"/>
            <a:ext cx="3467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7F6EBD1D-A7C0-47AD-B92C-C685C5F2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3314701"/>
            <a:ext cx="4600575" cy="278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73F25540-B240-4B27-A1F8-93CA347D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8F216A-29D1-4DE8-894A-4D7F985455E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9F95AEE-A32C-449C-8ACE-8DFB8155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458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Cutting out bad fat from your diet will help to lower your cholesterol, </a:t>
            </a:r>
            <a:r>
              <a:rPr lang="en-US" altLang="en-US" sz="2000">
                <a:solidFill>
                  <a:srgbClr val="FF0000"/>
                </a:solidFill>
              </a:rPr>
              <a:t>since fat, especially saturated and trans fat, increases your LDL</a:t>
            </a:r>
            <a:r>
              <a:rPr lang="en-US" altLang="en-US" sz="2000"/>
              <a:t> (bad cholesterol) which increases risk for heart disease. Plus, </a:t>
            </a:r>
            <a:r>
              <a:rPr lang="en-US" altLang="en-US" sz="2000">
                <a:solidFill>
                  <a:srgbClr val="FF0000"/>
                </a:solidFill>
              </a:rPr>
              <a:t>consuming more soluble fiber </a:t>
            </a:r>
            <a:r>
              <a:rPr lang="en-US" altLang="en-US" sz="2000"/>
              <a:t>is also beneficial, as it can help reduce your risk for heart disease and fills you up so that you’ll eat fewer calories. Overall</a:t>
            </a:r>
            <a:r>
              <a:rPr lang="en-US" altLang="en-US" sz="2000">
                <a:solidFill>
                  <a:srgbClr val="FF0000"/>
                </a:solidFill>
              </a:rPr>
              <a:t>, eating a healthier diet and getting active for 30 minutes each day </a:t>
            </a:r>
            <a:r>
              <a:rPr lang="en-US" altLang="en-US" sz="2000"/>
              <a:t>will improve your health and help you lose weight.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627903E2-6AB3-44B2-B9BA-4A4E6DAB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112D0-931A-4A12-B574-436211747CF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C58B77AF-16D7-47E8-9CA5-A58E3843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77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E2F01913-3530-445E-82A9-E33EE92D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CE9407-9AA6-429F-9A31-2A55C52362A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pic>
        <p:nvPicPr>
          <p:cNvPr id="30723" name="Picture 2" descr="Image result for Hyperlipidemia">
            <a:extLst>
              <a:ext uri="{FF2B5EF4-FFF2-40B4-BE49-F238E27FC236}">
                <a16:creationId xmlns:a16="http://schemas.microsoft.com/office/drawing/2014/main" id="{D0DA4B34-E756-4F0D-86F9-4FCD458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6400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6138729-EC14-419F-8655-3639FEF2B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story of lipids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9C14EE6-38FC-40E9-837D-3425ADA3C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Chylomicrons transport fats from the intestinal mucosa to the liver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In the liver, the chylomicrons release triglycerides and some cholesterol and become low-density lipoproteins (LDL).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LDL then carries fat and cholesterol to the body’s cells.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High-density lipoproteins (HDL) carry fat and cholesterol back to the liver for excretion. </a:t>
            </a: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5F6FB088-6307-4590-B0E9-16C89DB3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F5E891-7D5F-4139-A337-03D72F6D92B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329D7490-15E7-46A9-B68F-66E0C93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A67A17-F59A-414B-A877-B3E89450146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40964" name="Picture 4" descr="Image result for chylomicrons pathway">
            <a:extLst>
              <a:ext uri="{FF2B5EF4-FFF2-40B4-BE49-F238E27FC236}">
                <a16:creationId xmlns:a16="http://schemas.microsoft.com/office/drawing/2014/main" id="{B6851083-576B-49FA-9573-216BDE2F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5800725"/>
          </a:xfrm>
          <a:prstGeom prst="rect">
            <a:avLst/>
          </a:prstGeom>
          <a:ln>
            <a:solidFill>
              <a:srgbClr val="33CC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3175A0-B8F6-42AB-B2C0-8C945B462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story of lipids (cont.)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B3B2A45-88D5-4E89-9385-4EE1FF363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oxidized LDL cholesterol gets high, atheroma formation in the walls of arteries occurs, which causes atherosclerosis.</a:t>
            </a:r>
          </a:p>
          <a:p>
            <a:pPr eaLnBrk="1" hangingPunct="1"/>
            <a:r>
              <a:rPr lang="en-US" altLang="en-US"/>
              <a:t>HDL cholesterol is able to go and remove cholesterol from the atheroma.</a:t>
            </a:r>
          </a:p>
          <a:p>
            <a:pPr eaLnBrk="1" hangingPunct="1"/>
            <a:r>
              <a:rPr lang="en-US" altLang="en-US"/>
              <a:t>Atherogenic cholesterol </a:t>
            </a:r>
            <a:r>
              <a:rPr lang="en-US" altLang="en-US">
                <a:cs typeface="Arial" panose="020B0604020202020204" pitchFamily="34" charset="0"/>
              </a:rPr>
              <a:t>→ LDL, VLDL, IDL</a:t>
            </a:r>
          </a:p>
          <a:p>
            <a:pPr eaLnBrk="1" hangingPunct="1"/>
            <a:endParaRPr lang="en-US" altLang="en-US"/>
          </a:p>
        </p:txBody>
      </p:sp>
      <p:sp>
        <p:nvSpPr>
          <p:cNvPr id="8196" name="Slide Number Placeholder 1">
            <a:extLst>
              <a:ext uri="{FF2B5EF4-FFF2-40B4-BE49-F238E27FC236}">
                <a16:creationId xmlns:a16="http://schemas.microsoft.com/office/drawing/2014/main" id="{81E65323-F85D-4360-BE44-A243E6AD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92076C-2722-485A-8C6E-B15635EB4CE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4A67E5D-2B80-4F77-ABAF-33B12A2AA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Atherosclerosis</a:t>
            </a:r>
          </a:p>
        </p:txBody>
      </p:sp>
      <p:pic>
        <p:nvPicPr>
          <p:cNvPr id="9219" name="Picture 7" descr="cholesterol">
            <a:extLst>
              <a:ext uri="{FF2B5EF4-FFF2-40B4-BE49-F238E27FC236}">
                <a16:creationId xmlns:a16="http://schemas.microsoft.com/office/drawing/2014/main" id="{7DBF309D-F2CA-4AFF-9309-A1894D32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00200"/>
            <a:ext cx="4019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387C8677-BCD6-48A7-97A9-C732D720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092EC4-D173-494C-83C0-190037F10B1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79B98A61-68EA-4CE6-9EF0-13656E13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04975"/>
            <a:ext cx="46482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3853D19-02EC-4E7A-BD83-7F22B1CA3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Causes of Hyperlipidemia	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B44A490-0A4E-43B5-8974-EFDB9DF73D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Diet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Hypothyroidism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Nephrotic syndrome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Anorexia nervosa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Obstructive liver disease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Obesity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Diabetes mellitus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Pregnancy		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E53F5FF-2D66-4E19-93D0-C5532C3257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 startAt="9"/>
            </a:pPr>
            <a:r>
              <a:rPr lang="en-US" altLang="en-US" sz="2700"/>
              <a:t>Acute hepatitis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 startAt="9"/>
            </a:pPr>
            <a:r>
              <a:rPr lang="en-US" altLang="en-US" sz="2700"/>
              <a:t>Systemic lupus erythematousus (SLE)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 startAt="9"/>
            </a:pPr>
            <a:r>
              <a:rPr lang="en-US" altLang="en-US" sz="2700"/>
              <a:t>AIDS (protease inhibitors)</a:t>
            </a:r>
          </a:p>
        </p:txBody>
      </p:sp>
      <p:sp>
        <p:nvSpPr>
          <p:cNvPr id="10245" name="Slide Number Placeholder 1">
            <a:extLst>
              <a:ext uri="{FF2B5EF4-FFF2-40B4-BE49-F238E27FC236}">
                <a16:creationId xmlns:a16="http://schemas.microsoft.com/office/drawing/2014/main" id="{F1B88E31-F81C-4EB3-86D1-AC1486F5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2466D-3EFD-4125-9987-B5DFEA6090B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D1A7AE-52F8-495D-A9EF-114EED065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txBody>
          <a:bodyPr/>
          <a:lstStyle/>
          <a:p>
            <a:pPr algn="ctr" eaLnBrk="1" hangingPunct="1"/>
            <a:r>
              <a:rPr lang="en-US" altLang="en-US" sz="4800" b="1" u="sng"/>
              <a:t>Dietary sources of Cholesterol</a:t>
            </a:r>
          </a:p>
        </p:txBody>
      </p:sp>
      <p:graphicFrame>
        <p:nvGraphicFramePr>
          <p:cNvPr id="17491" name="Group 83">
            <a:extLst>
              <a:ext uri="{FF2B5EF4-FFF2-40B4-BE49-F238E27FC236}">
                <a16:creationId xmlns:a16="http://schemas.microsoft.com/office/drawing/2014/main" id="{5A378F96-39CC-4DF7-A1D7-185D8C40CA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8153400" cy="4240213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Type of Fat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Main Source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Effect on Cholesterol levels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Monounsaturated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Olives, olive oil, canola oil, peanut oil, cashews, almonds, peanuts and most other nuts; avocados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Lowers LDL, Raises HDL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Polyunsaturated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Corn, soybean, safflower and cottonseed oil; fish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Lowers LDL, Raises HDL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Saturated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Whole milk, butter, cheese, and ice cream; red meat; chocolate; coconuts, coconut milk, coconut oil , egg yolks, chicken skin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Raises both LDL and HDL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Most margarines; vegetable shortening; partially hydrogenated vegetable oil; deep-fried chips; many fast foods; most commercial baked goods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Raises LDL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3" name="Slide Number Placeholder 1">
            <a:extLst>
              <a:ext uri="{FF2B5EF4-FFF2-40B4-BE49-F238E27FC236}">
                <a16:creationId xmlns:a16="http://schemas.microsoft.com/office/drawing/2014/main" id="{D479A2EA-80C5-4238-8D47-73C02D70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008930-B082-4143-959F-FE616B8756C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2378DD4-FDBF-4C97-A1D1-5FC492F57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Hereditary Causes of Hyperlipidemia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D8F295-6E1B-4F7E-A2DC-68EE0CA6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Familial Hypercholesterolemia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Codominant genetic disorder, coccurs in heterozygous form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Occurs in 1 in 500 individuals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Mutation in LDL receptor, resulting in elevated levels of LDL at birth and throughout life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High risk for atherosclerosis, tendon xanthomas (75% of patients), tuberous xanthomas and xanthelasmas of eyes. 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Familial Combined Hyperlipidemia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Autosomal dominant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Increased secretions of VLDLs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Dysbetalipoproteinemia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Affects 1 in 10,000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Results in apo E2, a binding-defective form of apoE (which usually plays important role in catabolism of chylomicron and VLDL)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Increased risk for atherosclerosis, peripheral vascular disease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Tuberous xanthomas, striae palmaris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51546FD5-4EB0-41DB-95C0-8B730ACB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06DA1A-67B5-4ABF-8DE7-491DCD3BAC9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5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FF6600"/>
      </a:accent1>
      <a:accent2>
        <a:srgbClr val="FF9933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8A2D"/>
      </a:accent6>
      <a:hlink>
        <a:srgbClr val="FFCC00"/>
      </a:hlink>
      <a:folHlink>
        <a:srgbClr val="333399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7" ma:contentTypeDescription="Create a new document." ma:contentTypeScope="" ma:versionID="abbe68996b05d5daa3a4e2ab620fd465">
  <xsd:schema xmlns:xsd="http://www.w3.org/2001/XMLSchema" xmlns:xs="http://www.w3.org/2001/XMLSchema" xmlns:p="http://schemas.microsoft.com/office/2006/metadata/properties" xmlns:ns2="95f9922e-945e-4224-a2c5-ede192cd6fb5" xmlns:ns3="b6e0f6ec-0c28-4cdd-aeb5-b1aa62eb159e" targetNamespace="http://schemas.microsoft.com/office/2006/metadata/properties" ma:root="true" ma:fieldsID="73e6faca5d8f7c4aa6d1e8e0180a3fcc" ns2:_="" ns3:_="">
    <xsd:import namespace="95f9922e-945e-4224-a2c5-ede192cd6fb5"/>
    <xsd:import namespace="b6e0f6ec-0c28-4cdd-aeb5-b1aa62eb1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0f6ec-0c28-4cdd-aeb5-b1aa62eb1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E4CBCA-440B-4B4D-9465-301E35960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A8C23-552A-4A90-84C1-D9714AE9650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  <ds:schemaRef ds:uri="b6e0f6ec-0c28-4cdd-aeb5-b1aa62eb15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550</TotalTime>
  <Words>1221</Words>
  <Application>Microsoft Office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Refined</vt:lpstr>
      <vt:lpstr>Hyperlipidemia</vt:lpstr>
      <vt:lpstr>PowerPoint Presentation</vt:lpstr>
      <vt:lpstr>The story of lipids</vt:lpstr>
      <vt:lpstr>PowerPoint Presentation</vt:lpstr>
      <vt:lpstr>The story of lipids (cont.)</vt:lpstr>
      <vt:lpstr>Atherosclerosis</vt:lpstr>
      <vt:lpstr>Causes of Hyperlipidemia </vt:lpstr>
      <vt:lpstr>Dietary sources of Cholesterol</vt:lpstr>
      <vt:lpstr>Hereditary Causes of Hyperlipidemia</vt:lpstr>
      <vt:lpstr>Checking lipids</vt:lpstr>
      <vt:lpstr>When to check lipid panel </vt:lpstr>
      <vt:lpstr>Goals for Lipids</vt:lpstr>
      <vt:lpstr>Determining Cholesterol Goal (LDL!)</vt:lpstr>
      <vt:lpstr>Determining Goal LDL</vt:lpstr>
      <vt:lpstr>LDL Goals</vt:lpstr>
      <vt:lpstr>PowerPoint Presentation</vt:lpstr>
      <vt:lpstr>PowerPoint Presentation</vt:lpstr>
      <vt:lpstr>Treatment of Hyperlipidemia</vt:lpstr>
      <vt:lpstr>Medications for Hyperlipidemia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Hyperlipidemia</dc:title>
  <dc:creator>Michele</dc:creator>
  <cp:lastModifiedBy>Sanabil Hassanat</cp:lastModifiedBy>
  <cp:revision>22</cp:revision>
  <dcterms:created xsi:type="dcterms:W3CDTF">2007-02-01T22:27:52Z</dcterms:created>
  <dcterms:modified xsi:type="dcterms:W3CDTF">2021-11-23T07:43:32Z</dcterms:modified>
</cp:coreProperties>
</file>