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10" r:id="rId3"/>
    <p:sldMasterId id="2147483723" r:id="rId4"/>
    <p:sldMasterId id="2147483752" r:id="rId5"/>
    <p:sldMasterId id="2147483769" r:id="rId6"/>
    <p:sldMasterId id="2147483786" r:id="rId7"/>
  </p:sldMasterIdLst>
  <p:notesMasterIdLst>
    <p:notesMasterId r:id="rId25"/>
  </p:notesMasterIdLst>
  <p:sldIdLst>
    <p:sldId id="581" r:id="rId8"/>
    <p:sldId id="337" r:id="rId9"/>
    <p:sldId id="483" r:id="rId10"/>
    <p:sldId id="488" r:id="rId11"/>
    <p:sldId id="584" r:id="rId12"/>
    <p:sldId id="339" r:id="rId13"/>
    <p:sldId id="341" r:id="rId14"/>
    <p:sldId id="586" r:id="rId15"/>
    <p:sldId id="776" r:id="rId16"/>
    <p:sldId id="587" r:id="rId17"/>
    <p:sldId id="774" r:id="rId18"/>
    <p:sldId id="777" r:id="rId19"/>
    <p:sldId id="303" r:id="rId20"/>
    <p:sldId id="285" r:id="rId21"/>
    <p:sldId id="589" r:id="rId22"/>
    <p:sldId id="775" r:id="rId23"/>
    <p:sldId id="7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n4w4F19F9H1lMAgchU1lw==" hashData="qph2O4hR4ZlQRNBaVOIQ+yP5JdrhRJwMuksT7hjQnE5SX38ziR9pylB4Ozgvu3x6ZfcoTPx2tlKSh+dFa9PZf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969" autoAdjust="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32198-98B6-4DFF-9CDE-0A8FBF3D6887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468C6-E84D-44F7-82A7-6495C7BA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0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>
            <a:extLst>
              <a:ext uri="{FF2B5EF4-FFF2-40B4-BE49-F238E27FC236}">
                <a16:creationId xmlns:a16="http://schemas.microsoft.com/office/drawing/2014/main" id="{35A854C2-59E5-4C9D-978E-C3CE8A0004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>
            <a:extLst>
              <a:ext uri="{FF2B5EF4-FFF2-40B4-BE49-F238E27FC236}">
                <a16:creationId xmlns:a16="http://schemas.microsoft.com/office/drawing/2014/main" id="{2E59BE51-5C95-4FB9-9115-D428556A3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412" name="Slide Number Placeholder 3">
            <a:extLst>
              <a:ext uri="{FF2B5EF4-FFF2-40B4-BE49-F238E27FC236}">
                <a16:creationId xmlns:a16="http://schemas.microsoft.com/office/drawing/2014/main" id="{FA971477-F571-41CA-B9F7-327DD06F8D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84554A-E864-45C1-8D4A-8FB1A3EB346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>
            <a:extLst>
              <a:ext uri="{FF2B5EF4-FFF2-40B4-BE49-F238E27FC236}">
                <a16:creationId xmlns:a16="http://schemas.microsoft.com/office/drawing/2014/main" id="{988EE48C-192D-49E5-80E4-98DBF9FC86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>
            <a:extLst>
              <a:ext uri="{FF2B5EF4-FFF2-40B4-BE49-F238E27FC236}">
                <a16:creationId xmlns:a16="http://schemas.microsoft.com/office/drawing/2014/main" id="{2E19C767-D78A-41D0-AC66-9DC4876C1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2" name="Slide Number Placeholder 3">
            <a:extLst>
              <a:ext uri="{FF2B5EF4-FFF2-40B4-BE49-F238E27FC236}">
                <a16:creationId xmlns:a16="http://schemas.microsoft.com/office/drawing/2014/main" id="{A5B4BCAB-C181-4ABD-84F6-AE67207584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D6F75-5703-457C-9225-B37F306FE6D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>
            <a:extLst>
              <a:ext uri="{FF2B5EF4-FFF2-40B4-BE49-F238E27FC236}">
                <a16:creationId xmlns:a16="http://schemas.microsoft.com/office/drawing/2014/main" id="{7E7A98C2-C83B-47D8-BBD5-574ECD85B2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>
            <a:extLst>
              <a:ext uri="{FF2B5EF4-FFF2-40B4-BE49-F238E27FC236}">
                <a16:creationId xmlns:a16="http://schemas.microsoft.com/office/drawing/2014/main" id="{5EFF97A7-8F53-4CE7-9EBE-5ABC9D049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084" name="Slide Number Placeholder 3">
            <a:extLst>
              <a:ext uri="{FF2B5EF4-FFF2-40B4-BE49-F238E27FC236}">
                <a16:creationId xmlns:a16="http://schemas.microsoft.com/office/drawing/2014/main" id="{32344F95-910C-446D-961E-B66A7ACE6A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D4E613-C9A2-4C26-BE4E-EABD03B3B51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>
            <a:extLst>
              <a:ext uri="{FF2B5EF4-FFF2-40B4-BE49-F238E27FC236}">
                <a16:creationId xmlns:a16="http://schemas.microsoft.com/office/drawing/2014/main" id="{E4FA709B-7C06-4A40-877A-C97CC05AFA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>
            <a:extLst>
              <a:ext uri="{FF2B5EF4-FFF2-40B4-BE49-F238E27FC236}">
                <a16:creationId xmlns:a16="http://schemas.microsoft.com/office/drawing/2014/main" id="{7A21AD16-EB25-4C0F-9BCE-5A888745D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916" name="Slide Number Placeholder 3">
            <a:extLst>
              <a:ext uri="{FF2B5EF4-FFF2-40B4-BE49-F238E27FC236}">
                <a16:creationId xmlns:a16="http://schemas.microsoft.com/office/drawing/2014/main" id="{3E081C3A-5FC3-40D3-B22E-A0BC45147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3236A-DD74-4421-8468-39EE02402E9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99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>
            <a:extLst>
              <a:ext uri="{FF2B5EF4-FFF2-40B4-BE49-F238E27FC236}">
                <a16:creationId xmlns:a16="http://schemas.microsoft.com/office/drawing/2014/main" id="{39E2D8DE-3E19-4B6F-9BE0-58F5EF1D0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>
            <a:extLst>
              <a:ext uri="{FF2B5EF4-FFF2-40B4-BE49-F238E27FC236}">
                <a16:creationId xmlns:a16="http://schemas.microsoft.com/office/drawing/2014/main" id="{1657E892-79C2-4D6B-8419-D28D9AF57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08" name="Slide Number Placeholder 3">
            <a:extLst>
              <a:ext uri="{FF2B5EF4-FFF2-40B4-BE49-F238E27FC236}">
                <a16:creationId xmlns:a16="http://schemas.microsoft.com/office/drawing/2014/main" id="{59D75B84-9131-4761-8CCC-C07EE6104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7E27A-7937-4144-AF49-B5FA720FDCB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>
            <a:extLst>
              <a:ext uri="{FF2B5EF4-FFF2-40B4-BE49-F238E27FC236}">
                <a16:creationId xmlns:a16="http://schemas.microsoft.com/office/drawing/2014/main" id="{E5DB0A58-0580-4CC1-8DCB-8570851B2F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>
            <a:extLst>
              <a:ext uri="{FF2B5EF4-FFF2-40B4-BE49-F238E27FC236}">
                <a16:creationId xmlns:a16="http://schemas.microsoft.com/office/drawing/2014/main" id="{427B1406-2EFE-447B-813E-B2E54493E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04" name="Slide Number Placeholder 3">
            <a:extLst>
              <a:ext uri="{FF2B5EF4-FFF2-40B4-BE49-F238E27FC236}">
                <a16:creationId xmlns:a16="http://schemas.microsoft.com/office/drawing/2014/main" id="{74E8538C-30CB-48BF-848A-A0CCA7F3AD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4E6250-D6F1-40F1-BD82-4CEE8A7EDF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A0AAEC68-C8EA-450C-9179-F2F94333D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31E30685-92BA-43A0-B9F8-3FCE52E2E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7B5DEA8-F931-4374-9537-49880BABB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F35015-4DAF-4A50-AC53-81131254F6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8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7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9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13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68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45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51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09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6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35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1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98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17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28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69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F07A7-8E8B-4948-BAA4-3E4ADC5A3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D76578-32F2-4239-8E6D-98B2288E9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5819CB-452E-4408-A1E7-0CC329F09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74D9-10BA-48AB-9CAE-627625B10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814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70373C-1B25-459A-8F8F-3F6AB409A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8E81A2-E390-4BEB-A307-2A7E47369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6BFD1-C890-4DE0-9E60-60B5A3A33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0D133-027B-4920-888D-458EF91146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609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0E76D0-766B-4C7A-8A03-76E9315A93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826A8D-8C18-4EC8-9C6C-50138B598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51EBFB-11B8-45F2-8891-B6B1B2D9C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C127-A43C-4BD6-A7A0-677EAD53B4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07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347532-BFE3-4181-848F-0AB328BC9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A2876-7534-4601-9710-504E8CDCAF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7DC01B-9B0C-4A4F-AE53-E9471F03F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AC74D-FD09-452F-9994-2C27A50C7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904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9F2B97-A735-485A-B737-14FA17C79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A645F4-17AB-48EB-A5EE-F08A79128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EDCDF8-157D-4A7A-91D4-8B9C8B5D13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24CE2-FC14-4F17-98FE-FD693A7ED7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002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A993AA-F86E-4BAA-B2CA-70C9F5715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C17424-6632-48DD-9E01-B163B44DC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C6ACD1-140F-40AD-8350-957B1E2FC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AC9A-DD5B-4B02-ABA1-833590208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573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D75D5E-DC8F-4324-A87C-0DCDFC072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05414C-305B-4166-BB52-DE955385B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215770-0470-437D-972E-76F3ACC28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01C3A-AD38-448B-BCBF-E6BB02378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05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20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D5C89-4669-4DA7-9498-D4706043E5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2676E-540D-48C7-A217-145CB9BB0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9F59C-7E97-4306-91F6-0BB338854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6184-A83C-4176-9699-F5FFE4538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718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F32D5-0F78-442E-98A8-50CCDB0D5F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F011A-408D-4448-B27F-8845DB33F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6C9-B1C2-4374-8F42-B0337DFD1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D9F21-8E67-48DC-A05C-2D22E0BA5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381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F5EB2B-CA4E-4A92-85CD-C76D15D0F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2FE20D-616C-4F35-8DDD-8E89D0FC9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BB229B-D4D4-44DE-BC3F-E65FFFAD60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609F-74FF-44C0-BBE0-C4220DA3C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063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CE89E2-4D45-4B6A-B4B7-7A38C44AA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23D0E3-B7B4-452F-9505-C4724BABB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C7EF2A-C80B-48AF-9E86-81BE28C46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FA759-CDB2-439E-8103-04DED5CA5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571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A072F2-E837-442D-AC6F-4A55EBC9D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DD0B4-BFAE-4C52-A177-55D93AA81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E3CD98-E513-46E5-B021-78B943A74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28523-6AF7-4538-88FD-76168FB9F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157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10-Feb-20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883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10-Feb-20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837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10-Feb-20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3826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10-Feb-20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924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10-Feb-20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23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14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10-Feb-20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392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10-Feb-20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032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10-Feb-20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75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10-Feb-20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175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10-Feb-20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0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10-Feb-20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1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092B77-8A25-47F7-B19E-E6E8BB394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668FD7-8ABB-487C-9305-31FC8908FA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4C9B50-D5F4-45E0-9946-9E8DB8CE1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6EF18-CA13-448C-9A21-11561AA95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4311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C0123D-8D19-4753-99AB-065FA3F430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E3D815-E31E-4BBE-8423-16B89C0396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05C007-8FD8-47BF-BAEF-9415B7CA1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4D2DA-C95A-4D2A-9C68-B6FBB94A3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7219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31F5BA-1326-446D-9B4C-31CBC889D8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409772-69CC-4F06-B1DF-51750AC809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77E9E0-D941-453D-94FB-FC4351394E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D2341-1E9B-451D-8275-47FA8BBE16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2987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727DA7-42EF-4FD2-8296-403017522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3220E8-2F5A-49B1-B514-88C8C3AD9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9BBF5-FF1B-4D2A-926A-9E065A2993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E7F9F-2667-44F5-9029-B5B638B3C8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55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41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DCC6C5-7302-4645-9388-0A3F121E8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D733F8C-9629-4641-9755-049905F81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D6EA2DD-0B26-49D3-87B9-E0345A751F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0C665-E8AD-48FD-9860-50DDA46BCA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929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A84383-C6E3-45D8-B8D8-77639A785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FF6D52-C79F-4A28-A652-A14B6D9180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CD5B6C-FE22-4191-ADEB-7D176AA23A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A5229-8EE6-4800-BFB0-4DC17779EF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047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52AC71B-AFE3-4A2D-8E72-7AA1D7F63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C4B6FF-2D2D-4232-B94C-5548D15DBC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979A3B-5B85-4C71-A581-B7F31EE1A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280EA-7BBD-45C0-B12E-3A524F44A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762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A0B54-1895-43C8-AA50-087FA47EEB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895CD2-7668-4694-91EF-08C219EBD9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F7A20D-8163-4AF3-A598-6883E8F951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6473D-9CB5-49F0-9D9B-F1C6E4828C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7698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E2FC66-6FDB-4533-8421-9FA8A836C5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E1114-30D8-44DB-8AD7-C73EC428E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513E7-4C7A-44C2-A464-71E44E363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1B0A6-08CE-4A1D-95FB-72CCD76B77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5966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E35C23-85A3-420C-A9F8-E1301FC337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27CB5-B622-45ED-A0EC-4A149803EC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8170CE-D8AE-4D86-8658-81B0AC95F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B4F42-E8FA-4C5C-AF2E-9B7BECB05B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4703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E0C26F-D530-4450-A989-7008A2933C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B4C8FB-8694-4126-BF62-140E63DD4A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68FDDE-4141-40DF-A09A-B62D4659A2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6028B-ED85-4CFE-9676-15C24BB57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93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267CD7-7769-4577-97E3-E779012E0F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62663A-9990-4073-A0B4-FFBA0B790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E3E79E-08F8-4985-9C8D-1AAB74E4A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3B4DA-AEC3-4329-9E5D-7E98CB740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0972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F05A38-615E-4644-8427-1B5CEA49B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7D1546-F094-4175-908E-5E8E3641C5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E82ED-5D6D-45EA-BD89-C4E2DC9B9E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CA53-D47F-4CF5-A815-71050DDA21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5006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34DEBC-414B-4492-8AB5-3C4248A1B0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D9E3DF-A881-4858-A761-30AF74EC24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A52220-35A4-46AC-BA73-4726FE226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81E99-C50E-48ED-B529-8846BD157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1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942F9B4-3CFE-4765-9152-363402674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C768ED8-2B13-482C-BC35-3B7B5E049E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398188D-D91A-4AE2-A405-E67F0BF66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8601C-8876-4772-93F0-503B8647B1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5987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D6064A-DE92-4D5D-8896-279D199CE5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A952E3-1D53-40AA-B65D-FA4A502C1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CC32EB-1352-45A1-A55D-4F32AB62C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2340C-8C12-49F4-8EF1-6D3DF9588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6027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10C27F-76BF-4F47-883D-7C60111EE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AB0E67-CA9A-4378-8DD0-1BECA00A8F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5363A5-28A1-4DEE-9FBD-FB31E5EEB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3D8DD-5AEE-4CE6-93D5-12FBA4C21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2326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53B24F-D5CE-4DD7-BB79-243F7A8E64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C185BC-6A1E-475C-8252-2BB428158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497358-229E-4C01-BC63-69EFA79C8C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715C-20EE-48D5-B8AE-C2A72398D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3023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EC615E-E7DE-427F-8097-8EEEDA8787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F49D6B-D25C-476F-9EC3-D163C9A40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A690F9-008A-4069-BBFC-7F85D7DA5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0849A-1C72-42FF-9842-315D7368F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7904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57F4E-112D-4BB8-A86C-DC00A72B5A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AA707-A411-4003-AC03-7869C471F8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5C64E-0215-4F62-A391-8F8F8EF680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513E7-9D32-4E1B-B986-F37FE494C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9886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A2FB070-2CB2-468C-AF93-F2B7C2BBE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562AEA7-3B7D-4CCE-8D09-5BDF8DFD0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1A0A43A-F7B6-459C-BCCA-DFC51A320D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4078D-BB57-47E8-8C91-C73997A55C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53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A26A71-483A-46BE-A1B0-A0DF71B13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CF69B6-7F0E-4D7A-85DB-16C9FFE54C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95ACF8-DC30-439E-AA7B-0BEEC833D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5ECAF-3C4E-4DD3-ADE3-601756C73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5753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F244D55-CA74-4F87-B493-F1C405DEFD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D001751-C0E2-44C4-9A4E-BADB693E94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51A2E9-6552-43E5-8458-C7EA46707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C579D-E776-4A18-BA7F-31611BC5E2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6860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71B403-FD9C-4F4C-9637-344ABC2438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D0285A-E138-4A54-BDC0-4AE67AE39E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6EDB4-F814-490B-84F1-8DBE074A3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2C84F-8C16-4691-BF82-20E14F05F3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36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55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1BD1A-36A7-4B44-A621-A53A97FF1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B28A15-92BA-43EF-BDD5-DE2F261F58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4CD1FE-0BAF-4F2B-A41D-1E75FD534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D6B0-D2A5-4082-9535-1E367F005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0368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A642B8-BE70-45F7-BF62-06A5A7C77B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AF31C4-8D4C-4622-89FA-AA949739F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F60DD1-7AE8-4F18-AA41-ADE8B4F459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93CA6-D06E-4EA4-8E1B-F8E517BA5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0714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A06BA7-6645-4DBD-858E-BC31BAC040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7924E1-85B6-4BE1-AADA-E8D01ED16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B6F70B-35E2-4FDE-8753-3EB2BBCA8E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F865-2BC7-441F-BDBB-9CEB680698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0307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71A07A-07BA-4250-9437-0EC9298E81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F5E1F0-1925-45AF-9546-2DAB8AE37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57B4F8-BFCF-4992-B07D-50FC1EC4D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FAB01-D674-4C66-884C-9527556412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1907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784DC8-92D3-45B1-9C46-D0317EF65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D91B7-D136-45F0-BA4B-3E3726C207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7FC79E-E4D9-4FDF-A0B3-E9FC91C83F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6D2FD-F1F9-42CE-8E36-BEF12F13A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8045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7EC267-1799-4BE9-A02A-2541C3FBC2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CF6DF15-84F6-4E19-8842-3FAB1C929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6D7690-E82D-4782-9460-947B82DA81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44296-9634-4206-85B6-D53AB5DE1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3729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FA54AD9-65D4-4944-9AE3-5B5556E120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E8AD190-C32C-45C3-BB43-5669D2C428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33B01BF-185E-482A-AD4F-77E040BC3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0B962-717D-4054-A499-3854F7B522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8907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81438-7EA6-4499-A3C9-E3DFBB586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3EFBF4-4D90-4CD4-8FD1-0C65FD8F68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FD9AE5-DD1B-4FF8-B6BB-92DB76978B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4C41D-2299-42DD-8029-F04358886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5552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84A92B-140E-46DC-95A7-F295844D4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6353C8-2042-4911-8C6B-4A718D6221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EDA864-BDD1-4C59-829D-3F7566394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E16C5-832F-4403-9AE2-0B3BC00C8B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6993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876CB7-201D-4943-8178-FE31745C13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5919AC-0CD8-44A3-929D-6DB1C76B35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4C2A31-398A-4065-92C5-E6D28B8F62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ADBAB-3ECD-42E5-B845-DE1D092D71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99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49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F68D31-EB56-406A-BE60-68C679FFC3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BB8F89-8A1D-4D28-96AD-F25B457EB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9C79AC-A833-43F6-A095-F1AB15BBFF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14383-5E67-4841-98F9-A27F40339B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4747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EBA105-E115-43EC-8F12-3738C63F72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E0C985-8014-4E32-9389-5DD7EFA73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278222-D36A-4CF3-9B00-0176E08E1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D4D3A-C985-46BA-B93F-4FEF10ADD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9405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BA4DCC-81B0-4EA0-B507-9CC29D5FEC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90D9188-B97E-4D1E-8D03-41819731F3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041ABC-68D2-47EC-B220-76FACA6F46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A5DC0-D11E-467E-A338-D2FB1C545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2775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42D2FB-015A-44B8-9965-6586C2BB88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3BEDD1-10D2-4F1C-A696-173C1D41D0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2F0A09-335C-47DF-8D25-AC00677BA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65340-F174-4ECA-B82F-518F5F3E0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4139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2B7C7C9-65E0-4AEE-9908-3ADDE6FAF5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4F33B2-D051-4CCA-8CE2-42D4A2DAB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FDCB35-7481-4D4B-8590-8511660BCF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E1E3D-457C-45AE-B93A-BC13120EC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2853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48E5B-8A4F-49A3-B966-4D04D832EA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5E01A-7845-4D62-9C41-82F9F4489E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9C64EC-5CBD-491D-AE3F-5BD026EEC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AA4F4-FFA2-48C8-B6A0-56E04B2766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9139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FB37FA-DC4C-49CF-8AEA-839C45D5E1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A0CFA6-7FA1-4EB9-91B7-2857566A51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1371CE-878F-4C97-AEAB-CB652CB4C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AED4D-BB53-4555-9407-56554C6A9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0145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973762-62F2-40AD-B2E6-6A3FCC006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CF5F27-742B-43D4-A2E4-0DD0504450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197719-3736-4A26-986E-04BDE37B39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7E3B9-3D66-48DE-9E5C-22DCA167A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1325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4916E9-936A-4892-8DDC-E0F548DB8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D99339-30B6-4C09-BB59-1003FF8E64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5E59B2-A666-4572-87DC-906D6EB19F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6E70B-3D07-4BB5-ACCB-552CB1E44E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7787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1D28E-4CA1-45F3-AB81-C07FCDF90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2ACCFA-3389-426B-B939-AEE18DBC3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D71EAC-05EC-4C5F-B23A-F75EF7187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7BFC54-0613-42BB-BB31-4158B6D57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85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441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5A886B-FF26-409B-A0AE-AB32A6899D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479452-7CD1-48AF-A28B-83E845E4E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6BB61E-A22B-466C-B908-7C8782B87A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92B0B-657B-4B34-9C22-C1317C3670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7559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60DF4D5-774F-471A-9076-0AD01B564E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77D7F1-17A2-42AC-9EFC-23DEF748CF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404406-98C1-4BD6-A410-23F218DCD9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45C6E6-C233-45B0-B7C6-28D28C8CCA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188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D1DEB6C-45C4-47C4-B4B3-A9B2ED7A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A1A4AEA-17B2-479E-97C0-2E315A055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A3EFAC3-B214-4AA2-92BD-4E1E1CC2B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C2253-4FF9-47D8-8A82-957699084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679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56C04-B7B5-40DB-9780-097046616F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B6F960-3838-42E0-8BED-EB1C721F9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4BE451-E43C-47B7-92CB-06F8BFB0F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4E0BD-BCB4-440C-BB4A-92B8AE8BD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16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593B-AE78-4DED-A29D-80F0CFF935C5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536D-A129-4C3B-9879-554C5B6177E5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5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AAF87B-84FA-4F1C-9612-CFCB55B52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D004E2-EA8A-439D-AE15-27B4E766E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991AD61-F7C2-4758-B6CF-AF04DB78C0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637753-36B9-44DA-84B2-80AC7F46C4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411E000-CA56-445F-937B-B4B581A4F8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A61BEC9-1ECD-4F5D-8858-B81BDFE1D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50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10-Feb-20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7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4F15BE-2C8A-4B6B-B631-294472B17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1AEA493-D8AB-4B29-86BD-358560860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0395CB3-E00F-481A-B703-0443449F46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6816B2-00BE-4958-B3E1-2E7140C56E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8ECF004-542A-4918-9679-96335CF08E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541E30E-E431-40FA-947D-A517A0ECC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87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A72B5C-10FD-47CA-BDAF-8DE405561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47E17C-4465-4AC8-8D6E-F6319ACFE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A2DBE90-9D84-4625-9537-9EE5AF2DD4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666ACD-0089-4269-9380-091CD54429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D0B59B7-7F47-432A-B6BA-50BD6DADC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7963AF9-4768-4994-BEEE-B51F4B49E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50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9694CDB-EF9A-4165-80C2-EB0DCA502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58B20E3-18C4-480C-8E2A-A5C0BDE1C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48B9D54-8A60-4341-B53E-E22B4BD46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1409A3C-B803-4367-9F14-F0E3C907C9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136D5C9-B020-4539-9038-E0CDF4D52D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96B4A6-3B5E-470E-9721-96D9376922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68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26" y="3098247"/>
            <a:ext cx="9487730" cy="34591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1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11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 قسم التشريح والأنسجة وعلم الأجنة - كلية الطب - جامعة مؤتة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1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" y="1"/>
            <a:ext cx="11210109" cy="99277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Compensatory mechanisms of the inguinal canal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" y="992776"/>
            <a:ext cx="11939452" cy="5773783"/>
          </a:xfrm>
        </p:spPr>
        <p:txBody>
          <a:bodyPr>
            <a:noAutofit/>
          </a:bodyPr>
          <a:lstStyle/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4810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Superficial ring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is supported </a:t>
            </a: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posteriorly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 by the conjoint tendon and reflected ligament.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lnSpc>
                <a:spcPct val="125000"/>
              </a:lnSpc>
              <a:spcBef>
                <a:spcPts val="0"/>
              </a:spcBef>
              <a:buNone/>
              <a:tabLst>
                <a:tab pos="384810" algn="l"/>
                <a:tab pos="0" algn="l"/>
                <a:tab pos="384810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Deep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ring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supported </a:t>
            </a: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anteriorly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by the internal oblique muscle.</a:t>
            </a:r>
          </a:p>
          <a:p>
            <a:pPr marL="0" indent="0" algn="justLow">
              <a:lnSpc>
                <a:spcPct val="125000"/>
              </a:lnSpc>
              <a:spcBef>
                <a:spcPts val="0"/>
              </a:spcBef>
              <a:buNone/>
              <a:tabLst>
                <a:tab pos="384810" algn="l"/>
                <a:tab pos="0" algn="l"/>
                <a:tab pos="384810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Shutter mechanism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contraction of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lower arched fibers of internal oblique and transverse abdominus approximates the </a:t>
            </a:r>
            <a:r>
              <a:rPr lang="en-US" sz="26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roof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the </a:t>
            </a:r>
            <a:r>
              <a:rPr lang="en-US" sz="26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floor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close the canal.</a:t>
            </a:r>
          </a:p>
          <a:p>
            <a:pPr marL="0" indent="0" algn="justLow">
              <a:lnSpc>
                <a:spcPct val="125000"/>
              </a:lnSpc>
              <a:spcBef>
                <a:spcPts val="0"/>
              </a:spcBef>
              <a:buNone/>
              <a:tabLst>
                <a:tab pos="384810" algn="l"/>
                <a:tab pos="0" algn="l"/>
                <a:tab pos="384810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Ball valve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mechanism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contraction of the </a:t>
            </a: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cremasteric muscle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helps spermatic cord to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plug and close the canal.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lnSpc>
                <a:spcPct val="125000"/>
              </a:lnSpc>
              <a:spcBef>
                <a:spcPts val="0"/>
              </a:spcBef>
              <a:buNone/>
              <a:tabLst>
                <a:tab pos="384810" algn="l"/>
                <a:tab pos="0" algn="l"/>
                <a:tab pos="384810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5-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Flap valve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mechanism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 increase of intra-abdominal pressure approximates the </a:t>
            </a: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posterior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 wall to the </a:t>
            </a: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anterior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 wall.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Surgical importance;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The deep ring is a site of </a:t>
            </a:r>
            <a:r>
              <a:rPr lang="en-US" sz="26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indirect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 inguinal hernia.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spcBef>
                <a:spcPts val="0"/>
              </a:spcBef>
              <a:tabLst>
                <a:tab pos="384810" algn="l"/>
                <a:tab pos="0" algn="l"/>
                <a:tab pos="384810" algn="l"/>
              </a:tabLst>
            </a:pP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2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07-04-02_04-20-25">
            <a:extLst>
              <a:ext uri="{FF2B5EF4-FFF2-40B4-BE49-F238E27FC236}">
                <a16:creationId xmlns:a16="http://schemas.microsoft.com/office/drawing/2014/main" id="{23880759-2CC5-44DE-A357-296A768B8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27" y="0"/>
            <a:ext cx="6624638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FC4AF6C8-A20B-4957-B084-3727D4CB5DAE}"/>
              </a:ext>
            </a:extLst>
          </p:cNvPr>
          <p:cNvSpPr>
            <a:spLocks/>
          </p:cNvSpPr>
          <p:nvPr/>
        </p:nvSpPr>
        <p:spPr bwMode="auto">
          <a:xfrm>
            <a:off x="3961918" y="2248314"/>
            <a:ext cx="1944687" cy="2592388"/>
          </a:xfrm>
          <a:custGeom>
            <a:avLst/>
            <a:gdLst>
              <a:gd name="T0" fmla="*/ 2147483647 w 1088"/>
              <a:gd name="T1" fmla="*/ 0 h 1588"/>
              <a:gd name="T2" fmla="*/ 2147483647 w 1088"/>
              <a:gd name="T3" fmla="*/ 2147483647 h 1588"/>
              <a:gd name="T4" fmla="*/ 2147483647 w 1088"/>
              <a:gd name="T5" fmla="*/ 2147483647 h 1588"/>
              <a:gd name="T6" fmla="*/ 2147483647 w 1088"/>
              <a:gd name="T7" fmla="*/ 2147483647 h 1588"/>
              <a:gd name="T8" fmla="*/ 2147483647 w 1088"/>
              <a:gd name="T9" fmla="*/ 2147483647 h 1588"/>
              <a:gd name="T10" fmla="*/ 2147483647 w 1088"/>
              <a:gd name="T11" fmla="*/ 2147483647 h 1588"/>
              <a:gd name="T12" fmla="*/ 2147483647 w 1088"/>
              <a:gd name="T13" fmla="*/ 2147483647 h 1588"/>
              <a:gd name="T14" fmla="*/ 0 w 1088"/>
              <a:gd name="T15" fmla="*/ 2147483647 h 1588"/>
              <a:gd name="T16" fmla="*/ 2147483647 w 1088"/>
              <a:gd name="T17" fmla="*/ 2147483647 h 1588"/>
              <a:gd name="T18" fmla="*/ 2147483647 w 1088"/>
              <a:gd name="T19" fmla="*/ 2147483647 h 1588"/>
              <a:gd name="T20" fmla="*/ 2147483647 w 1088"/>
              <a:gd name="T21" fmla="*/ 2147483647 h 1588"/>
              <a:gd name="T22" fmla="*/ 2147483647 w 1088"/>
              <a:gd name="T23" fmla="*/ 2147483647 h 1588"/>
              <a:gd name="T24" fmla="*/ 2147483647 w 1088"/>
              <a:gd name="T25" fmla="*/ 2147483647 h 1588"/>
              <a:gd name="T26" fmla="*/ 2147483647 w 1088"/>
              <a:gd name="T27" fmla="*/ 2147483647 h 1588"/>
              <a:gd name="T28" fmla="*/ 2147483647 w 1088"/>
              <a:gd name="T29" fmla="*/ 2147483647 h 1588"/>
              <a:gd name="T30" fmla="*/ 2147483647 w 1088"/>
              <a:gd name="T31" fmla="*/ 2147483647 h 1588"/>
              <a:gd name="T32" fmla="*/ 2147483647 w 1088"/>
              <a:gd name="T33" fmla="*/ 2147483647 h 1588"/>
              <a:gd name="T34" fmla="*/ 2147483647 w 1088"/>
              <a:gd name="T35" fmla="*/ 2147483647 h 1588"/>
              <a:gd name="T36" fmla="*/ 2147483647 w 1088"/>
              <a:gd name="T37" fmla="*/ 0 h 15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88"/>
              <a:gd name="T58" fmla="*/ 0 h 1588"/>
              <a:gd name="T59" fmla="*/ 1088 w 1088"/>
              <a:gd name="T60" fmla="*/ 1588 h 158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88" h="1588">
                <a:moveTo>
                  <a:pt x="453" y="0"/>
                </a:moveTo>
                <a:lnTo>
                  <a:pt x="408" y="272"/>
                </a:lnTo>
                <a:lnTo>
                  <a:pt x="363" y="590"/>
                </a:lnTo>
                <a:lnTo>
                  <a:pt x="317" y="862"/>
                </a:lnTo>
                <a:lnTo>
                  <a:pt x="226" y="1089"/>
                </a:lnTo>
                <a:lnTo>
                  <a:pt x="181" y="1270"/>
                </a:lnTo>
                <a:lnTo>
                  <a:pt x="90" y="1542"/>
                </a:lnTo>
                <a:lnTo>
                  <a:pt x="0" y="1588"/>
                </a:lnTo>
                <a:lnTo>
                  <a:pt x="408" y="1406"/>
                </a:lnTo>
                <a:lnTo>
                  <a:pt x="544" y="1316"/>
                </a:lnTo>
                <a:lnTo>
                  <a:pt x="680" y="1225"/>
                </a:lnTo>
                <a:lnTo>
                  <a:pt x="862" y="1134"/>
                </a:lnTo>
                <a:lnTo>
                  <a:pt x="998" y="1043"/>
                </a:lnTo>
                <a:lnTo>
                  <a:pt x="1088" y="953"/>
                </a:lnTo>
                <a:lnTo>
                  <a:pt x="998" y="771"/>
                </a:lnTo>
                <a:lnTo>
                  <a:pt x="816" y="545"/>
                </a:lnTo>
                <a:lnTo>
                  <a:pt x="635" y="272"/>
                </a:lnTo>
                <a:lnTo>
                  <a:pt x="499" y="91"/>
                </a:lnTo>
                <a:lnTo>
                  <a:pt x="453" y="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ar-EG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CA6D044E-E09B-4475-BDE2-768F0FC12CCB}"/>
              </a:ext>
            </a:extLst>
          </p:cNvPr>
          <p:cNvSpPr>
            <a:spLocks/>
          </p:cNvSpPr>
          <p:nvPr/>
        </p:nvSpPr>
        <p:spPr bwMode="auto">
          <a:xfrm>
            <a:off x="91294" y="1621427"/>
            <a:ext cx="3791571" cy="1219200"/>
          </a:xfrm>
          <a:prstGeom prst="borderCallout1">
            <a:avLst>
              <a:gd name="adj1" fmla="val 64810"/>
              <a:gd name="adj2" fmla="val 99355"/>
              <a:gd name="adj3" fmla="val 108947"/>
              <a:gd name="adj4" fmla="val 121082"/>
            </a:avLst>
          </a:prstGeom>
          <a:solidFill>
            <a:srgbClr val="FFFF00"/>
          </a:solidFill>
          <a:ln w="76200">
            <a:solidFill>
              <a:srgbClr val="66FF33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Rectus abdominis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98B426FF-4FA8-49D0-887F-A14E899DADBC}"/>
              </a:ext>
            </a:extLst>
          </p:cNvPr>
          <p:cNvSpPr>
            <a:spLocks/>
          </p:cNvSpPr>
          <p:nvPr/>
        </p:nvSpPr>
        <p:spPr bwMode="auto">
          <a:xfrm>
            <a:off x="7159624" y="2860676"/>
            <a:ext cx="4453479" cy="955675"/>
          </a:xfrm>
          <a:prstGeom prst="borderCallout1">
            <a:avLst>
              <a:gd name="adj1" fmla="val 11958"/>
              <a:gd name="adj2" fmla="val -2250"/>
              <a:gd name="adj3" fmla="val 62197"/>
              <a:gd name="adj4" fmla="val -34241"/>
            </a:avLst>
          </a:prstGeom>
          <a:solidFill>
            <a:srgbClr val="0000FF"/>
          </a:solidFill>
          <a:ln w="76200">
            <a:solidFill>
              <a:srgbClr val="66FF33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 rtl="1">
              <a:defRPr/>
            </a:pPr>
            <a:r>
              <a:rPr lang="en-US" sz="28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</a:t>
            </a:r>
          </a:p>
          <a:p>
            <a:pPr algn="ctr" rtl="1">
              <a:defRPr/>
            </a:pPr>
            <a:r>
              <a:rPr lang="en-US" sz="28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 epigastric artery vessels 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7BED7D80-3E5A-4EF9-99FC-37BFE161914F}"/>
              </a:ext>
            </a:extLst>
          </p:cNvPr>
          <p:cNvSpPr>
            <a:spLocks/>
          </p:cNvSpPr>
          <p:nvPr/>
        </p:nvSpPr>
        <p:spPr bwMode="auto">
          <a:xfrm>
            <a:off x="6929437" y="1485900"/>
            <a:ext cx="4931259" cy="1219200"/>
          </a:xfrm>
          <a:prstGeom prst="borderCallout1">
            <a:avLst>
              <a:gd name="adj1" fmla="val 9375"/>
              <a:gd name="adj2" fmla="val -2704"/>
              <a:gd name="adj3" fmla="val 145903"/>
              <a:gd name="adj4" fmla="val -38954"/>
            </a:avLst>
          </a:prstGeom>
          <a:solidFill>
            <a:srgbClr val="FFFF00"/>
          </a:solidFill>
          <a:ln w="76200">
            <a:solidFill>
              <a:srgbClr val="66FF33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Fascia transversalis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113D9D26-0A0D-4E9E-9C8A-40E840C69279}"/>
              </a:ext>
            </a:extLst>
          </p:cNvPr>
          <p:cNvSpPr>
            <a:spLocks/>
          </p:cNvSpPr>
          <p:nvPr/>
        </p:nvSpPr>
        <p:spPr bwMode="auto">
          <a:xfrm>
            <a:off x="7159624" y="5068888"/>
            <a:ext cx="4931259" cy="1219200"/>
          </a:xfrm>
          <a:prstGeom prst="borderCallout1">
            <a:avLst>
              <a:gd name="adj1" fmla="val 52853"/>
              <a:gd name="adj2" fmla="val -823"/>
              <a:gd name="adj3" fmla="val -66052"/>
              <a:gd name="adj4" fmla="val -42447"/>
            </a:avLst>
          </a:prstGeom>
          <a:solidFill>
            <a:srgbClr val="FFFF00"/>
          </a:solidFill>
          <a:ln w="76200">
            <a:solidFill>
              <a:srgbClr val="66FF33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Inguinal ligament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1A0004A-C6E1-4C31-9F5E-0BEA8653E6A9}"/>
              </a:ext>
            </a:extLst>
          </p:cNvPr>
          <p:cNvSpPr txBox="1">
            <a:spLocks noChangeArrowheads="1"/>
          </p:cNvSpPr>
          <p:nvPr/>
        </p:nvSpPr>
        <p:spPr>
          <a:xfrm>
            <a:off x="3793212" y="80759"/>
            <a:ext cx="8297671" cy="576262"/>
          </a:xfrm>
          <a:prstGeom prst="rect">
            <a:avLst/>
          </a:prstGeom>
          <a:solidFill>
            <a:srgbClr val="FF3300"/>
          </a:solidFill>
          <a:ln w="57150" cmpd="thickThin">
            <a:solidFill>
              <a:srgbClr val="0000FF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lvl="1" indent="-28575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330835" algn="l"/>
                <a:tab pos="914400" algn="l"/>
              </a:tabLst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Inguinal (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Hesselbach's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Triangle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C341DC-2C04-44F1-A298-944C23A5CB76}"/>
              </a:ext>
            </a:extLst>
          </p:cNvPr>
          <p:cNvSpPr/>
          <p:nvPr/>
        </p:nvSpPr>
        <p:spPr>
          <a:xfrm>
            <a:off x="126609" y="154745"/>
            <a:ext cx="11760591" cy="5808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330835" algn="l"/>
                <a:tab pos="914400" algn="l"/>
              </a:tabLst>
            </a:pP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Inguinal (Hassel Bach's) Triangle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09245" algn="l"/>
                <a:tab pos="3088640" algn="l"/>
              </a:tabLst>
            </a:pPr>
            <a:r>
              <a:rPr lang="en-US" sz="3000" b="1" dirty="0"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>
                <a:latin typeface="Arial" panose="020B0604020202020204" pitchFamily="34" charset="0"/>
                <a:ea typeface="Times New Roman" panose="02020603050405020304" pitchFamily="18" charset="0"/>
              </a:rPr>
              <a:t>Site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</a:rPr>
              <a:t>, the inner aspect of lower part of anterior abdominal wall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09245" algn="l"/>
                <a:tab pos="3088640" algn="l"/>
              </a:tabLst>
            </a:pP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Boundaries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924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09245" algn="l"/>
                <a:tab pos="3088640" algn="l"/>
              </a:tabLst>
            </a:pPr>
            <a:r>
              <a:rPr lang="en-US" sz="3000" b="1" dirty="0">
                <a:latin typeface="Arial" panose="020B0604020202020204" pitchFamily="34" charset="0"/>
                <a:ea typeface="Times New Roman" panose="02020603050405020304" pitchFamily="18" charset="0"/>
              </a:rPr>
              <a:t>1-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>
                <a:latin typeface="Arial" panose="020B0604020202020204" pitchFamily="34" charset="0"/>
                <a:ea typeface="Times New Roman" panose="02020603050405020304" pitchFamily="18" charset="0"/>
              </a:rPr>
              <a:t>Medially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</a:rPr>
              <a:t>, lateral border of the rectus abdominis muscle.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924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09245" algn="l"/>
                <a:tab pos="3088640" algn="l"/>
              </a:tabLst>
            </a:pPr>
            <a:r>
              <a:rPr lang="en-US" sz="3000" b="1" dirty="0">
                <a:latin typeface="Arial" panose="020B0604020202020204" pitchFamily="34" charset="0"/>
                <a:ea typeface="Times New Roman" panose="02020603050405020304" pitchFamily="18" charset="0"/>
              </a:rPr>
              <a:t>2- Laterally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</a:rPr>
              <a:t>, inferior epigastric artery.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924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09245" algn="l"/>
                <a:tab pos="3088640" algn="l"/>
              </a:tabLst>
            </a:pPr>
            <a:r>
              <a:rPr lang="en-US" sz="3000" b="1" dirty="0">
                <a:latin typeface="Arial" panose="020B0604020202020204" pitchFamily="34" charset="0"/>
                <a:ea typeface="Times New Roman" panose="02020603050405020304" pitchFamily="18" charset="0"/>
              </a:rPr>
              <a:t>3- Inferiorly,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</a:rPr>
              <a:t> inguinal ligament.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924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09245" algn="l"/>
                <a:tab pos="3088640" algn="l"/>
              </a:tabLst>
            </a:pPr>
            <a:r>
              <a:rPr lang="en-US" sz="3000" b="1" dirty="0">
                <a:latin typeface="Arial" panose="020B0604020202020204" pitchFamily="34" charset="0"/>
                <a:ea typeface="Times New Roman" panose="02020603050405020304" pitchFamily="18" charset="0"/>
              </a:rPr>
              <a:t>4- The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>
                <a:latin typeface="Arial" panose="020B0604020202020204" pitchFamily="34" charset="0"/>
                <a:ea typeface="Times New Roman" panose="02020603050405020304" pitchFamily="18" charset="0"/>
              </a:rPr>
              <a:t>floor,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</a:rPr>
              <a:t> fascia transversalis.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09245" algn="l"/>
                <a:tab pos="3088640" algn="l"/>
              </a:tabLst>
            </a:pPr>
            <a:r>
              <a:rPr lang="en-US" sz="3000" b="1" dirty="0"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en-US" sz="3000" b="1" dirty="0">
                <a:latin typeface="Arial" panose="020B0604020202020204" pitchFamily="34" charset="0"/>
                <a:ea typeface="Times New Roman" panose="02020603050405020304" pitchFamily="18" charset="0"/>
              </a:rPr>
              <a:t>Subdivisions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</a:rPr>
              <a:t>, it is divided into medial and lateral parts by medial umbilical ligament. 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336925" algn="l"/>
                <a:tab pos="4038600" algn="l"/>
                <a:tab pos="3124200" algn="l"/>
                <a:tab pos="4038600" algn="l"/>
              </a:tabLst>
            </a:pP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Clinical importance</a:t>
            </a:r>
            <a:r>
              <a:rPr lang="en-US" sz="3000" b="1" dirty="0">
                <a:latin typeface="Arial" panose="020B0604020202020204" pitchFamily="34" charset="0"/>
                <a:ea typeface="Times New Roman" panose="02020603050405020304" pitchFamily="18" charset="0"/>
              </a:rPr>
              <a:t>, It 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</a:rPr>
              <a:t>is the site of </a:t>
            </a:r>
            <a:r>
              <a:rPr lang="en-US" sz="3000" b="1" dirty="0">
                <a:latin typeface="Arial" panose="020B0604020202020204" pitchFamily="34" charset="0"/>
                <a:ea typeface="Times New Roman" panose="02020603050405020304" pitchFamily="18" charset="0"/>
              </a:rPr>
              <a:t>direct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</a:rPr>
              <a:t> inguinal hernia: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91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AutoShape 2">
            <a:extLst>
              <a:ext uri="{FF2B5EF4-FFF2-40B4-BE49-F238E27FC236}">
                <a16:creationId xmlns:a16="http://schemas.microsoft.com/office/drawing/2014/main" id="{363D80A0-AE7C-40DE-899F-573DA24C8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31764"/>
            <a:ext cx="8210843" cy="4620064"/>
          </a:xfrm>
          <a:prstGeom prst="star8">
            <a:avLst>
              <a:gd name="adj" fmla="val 24560"/>
            </a:avLst>
          </a:prstGeom>
          <a:solidFill>
            <a:srgbClr val="9966FF"/>
          </a:solidFill>
          <a:ln w="9525">
            <a:miter lim="800000"/>
            <a:headEnd/>
            <a:tailEnd/>
          </a:ln>
          <a:scene3d>
            <a:camera prst="legacyObliqueTopRight">
              <a:rot lat="20699984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FF"/>
            </a:extrusionClr>
            <a:contourClr>
              <a:srgbClr val="9966FF"/>
            </a:contourClr>
          </a:sp3d>
        </p:spPr>
        <p:txBody>
          <a:bodyPr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200" b="1" dirty="0">
                <a:solidFill>
                  <a:srgbClr val="FFFF00"/>
                </a:solidFill>
              </a:rPr>
              <a:t>Inguinal   </a:t>
            </a:r>
            <a:r>
              <a:rPr lang="en-US" altLang="en-US" sz="6600" b="1" dirty="0">
                <a:solidFill>
                  <a:srgbClr val="FFFF00"/>
                </a:solidFill>
              </a:rPr>
              <a:t>hernia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7D5018-EE49-438C-80AC-30D1EE1FD2B0}"/>
              </a:ext>
            </a:extLst>
          </p:cNvPr>
          <p:cNvSpPr/>
          <p:nvPr/>
        </p:nvSpPr>
        <p:spPr>
          <a:xfrm>
            <a:off x="243840" y="4951828"/>
            <a:ext cx="11704320" cy="165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25000"/>
              </a:lnSpc>
              <a:tabLst>
                <a:tab pos="24447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Definition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the protrusion of peritoneum and organs through deep inguinal ring (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indirect, oblique inguinal hernia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) or inguinal triangle (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direct inguinal hernia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Picture 012">
            <a:extLst>
              <a:ext uri="{FF2B5EF4-FFF2-40B4-BE49-F238E27FC236}">
                <a16:creationId xmlns:a16="http://schemas.microsoft.com/office/drawing/2014/main" id="{3A6F9998-96E3-41D7-82BC-BB5686378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4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r="9239" b="27026"/>
          <a:stretch>
            <a:fillRect/>
          </a:stretch>
        </p:blipFill>
        <p:spPr bwMode="auto">
          <a:xfrm>
            <a:off x="1524000" y="2938464"/>
            <a:ext cx="9144000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79" name="AutoShape 3">
            <a:extLst>
              <a:ext uri="{FF2B5EF4-FFF2-40B4-BE49-F238E27FC236}">
                <a16:creationId xmlns:a16="http://schemas.microsoft.com/office/drawing/2014/main" id="{80586793-72B0-4370-9120-5BD5D01F0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417638"/>
          </a:xfrm>
          <a:prstGeom prst="star8">
            <a:avLst>
              <a:gd name="adj" fmla="val 38250"/>
            </a:avLst>
          </a:prstGeom>
          <a:solidFill>
            <a:srgbClr val="9966FF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FF"/>
            </a:extrusionClr>
            <a:contourClr>
              <a:srgbClr val="9966FF"/>
            </a:contourClr>
          </a:sp3d>
        </p:spPr>
        <p:txBody>
          <a:bodyPr>
            <a:flatTx/>
          </a:bodyPr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Anatomy of any hernia</a:t>
            </a:r>
            <a:r>
              <a:rPr lang="en-US" altLang="en-US" sz="4000" b="1"/>
              <a:t> </a:t>
            </a:r>
          </a:p>
        </p:txBody>
      </p:sp>
      <p:sp>
        <p:nvSpPr>
          <p:cNvPr id="203780" name="Text Box 4">
            <a:extLst>
              <a:ext uri="{FF2B5EF4-FFF2-40B4-BE49-F238E27FC236}">
                <a16:creationId xmlns:a16="http://schemas.microsoft.com/office/drawing/2014/main" id="{450786BB-02DB-45DA-84B2-ABB2FA615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362201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fontAlgn="base">
              <a:spcBef>
                <a:spcPct val="50000"/>
              </a:spcBef>
              <a:spcAft>
                <a:spcPct val="0"/>
              </a:spcAft>
              <a:buNone/>
            </a:pPr>
            <a:endParaRPr lang="ar-SA" altLang="en-US" sz="1800">
              <a:solidFill>
                <a:srgbClr val="000000"/>
              </a:solidFill>
            </a:endParaRPr>
          </a:p>
        </p:txBody>
      </p:sp>
      <p:sp>
        <p:nvSpPr>
          <p:cNvPr id="203781" name="AutoShape 5">
            <a:extLst>
              <a:ext uri="{FF2B5EF4-FFF2-40B4-BE49-F238E27FC236}">
                <a16:creationId xmlns:a16="http://schemas.microsoft.com/office/drawing/2014/main" id="{0B6EFDC2-A626-475D-9193-D7D44F609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447800"/>
            <a:ext cx="2743200" cy="2667000"/>
          </a:xfrm>
          <a:prstGeom prst="downArrowCallout">
            <a:avLst>
              <a:gd name="adj1" fmla="val 25714"/>
              <a:gd name="adj2" fmla="val 27319"/>
              <a:gd name="adj3" fmla="val 16667"/>
              <a:gd name="adj4" fmla="val 66667"/>
            </a:avLst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en-US" sz="1800">
              <a:solidFill>
                <a:srgbClr val="000000"/>
              </a:solidFill>
            </a:endParaRPr>
          </a:p>
        </p:txBody>
      </p:sp>
      <p:sp>
        <p:nvSpPr>
          <p:cNvPr id="203782" name="AutoShape 6">
            <a:extLst>
              <a:ext uri="{FF2B5EF4-FFF2-40B4-BE49-F238E27FC236}">
                <a16:creationId xmlns:a16="http://schemas.microsoft.com/office/drawing/2014/main" id="{9A344818-20AD-4255-95DC-73045F8BB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1524000"/>
            <a:ext cx="2232025" cy="2438400"/>
          </a:xfrm>
          <a:prstGeom prst="downArrowCallout">
            <a:avLst>
              <a:gd name="adj1" fmla="val 25000"/>
              <a:gd name="adj2" fmla="val 25000"/>
              <a:gd name="adj3" fmla="val 18208"/>
              <a:gd name="adj4" fmla="val 66667"/>
            </a:avLst>
          </a:pr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  <a:contourClr>
              <a:srgbClr val="FF99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en-US" sz="1800">
              <a:solidFill>
                <a:srgbClr val="000000"/>
              </a:solidFill>
            </a:endParaRPr>
          </a:p>
        </p:txBody>
      </p:sp>
      <p:sp>
        <p:nvSpPr>
          <p:cNvPr id="203783" name="AutoShape 7">
            <a:extLst>
              <a:ext uri="{FF2B5EF4-FFF2-40B4-BE49-F238E27FC236}">
                <a16:creationId xmlns:a16="http://schemas.microsoft.com/office/drawing/2014/main" id="{07F5AD6E-8C93-469A-879B-BD91BE586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1341438"/>
            <a:ext cx="1828800" cy="2392362"/>
          </a:xfrm>
          <a:prstGeom prst="downArrowCallout">
            <a:avLst>
              <a:gd name="adj1" fmla="val 25000"/>
              <a:gd name="adj2" fmla="val 25000"/>
              <a:gd name="adj3" fmla="val 21803"/>
              <a:gd name="adj4" fmla="val 66667"/>
            </a:avLst>
          </a:prstGeom>
          <a:solidFill>
            <a:srgbClr val="99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FF"/>
            </a:extrusionClr>
            <a:contourClr>
              <a:srgbClr val="9966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en-US" sz="1800">
              <a:solidFill>
                <a:srgbClr val="000000"/>
              </a:solidFill>
            </a:endParaRPr>
          </a:p>
        </p:txBody>
      </p:sp>
      <p:sp>
        <p:nvSpPr>
          <p:cNvPr id="203784" name="Text Box 8">
            <a:extLst>
              <a:ext uri="{FF2B5EF4-FFF2-40B4-BE49-F238E27FC236}">
                <a16:creationId xmlns:a16="http://schemas.microsoft.com/office/drawing/2014/main" id="{94646F23-CFC4-43F9-B80A-A8B6BF563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0"/>
            <a:ext cx="29718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Hernial sac: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Neck- fundus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Cavity </a:t>
            </a:r>
          </a:p>
        </p:txBody>
      </p:sp>
      <p:sp>
        <p:nvSpPr>
          <p:cNvPr id="203785" name="Text Box 9">
            <a:extLst>
              <a:ext uri="{FF2B5EF4-FFF2-40B4-BE49-F238E27FC236}">
                <a16:creationId xmlns:a16="http://schemas.microsoft.com/office/drawing/2014/main" id="{5057715F-213E-4944-B77D-3074A3132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1989138"/>
            <a:ext cx="2252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FF00"/>
                </a:solidFill>
              </a:rPr>
              <a:t>Contents</a:t>
            </a:r>
            <a:endParaRPr lang="en-US" altLang="en-US" sz="3600" b="1">
              <a:solidFill>
                <a:srgbClr val="000000"/>
              </a:solidFill>
            </a:endParaRPr>
          </a:p>
        </p:txBody>
      </p:sp>
      <p:sp>
        <p:nvSpPr>
          <p:cNvPr id="203786" name="Text Box 10">
            <a:extLst>
              <a:ext uri="{FF2B5EF4-FFF2-40B4-BE49-F238E27FC236}">
                <a16:creationId xmlns:a16="http://schemas.microsoft.com/office/drawing/2014/main" id="{D91B5964-73F3-4009-982F-1F0FA8C64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1484314"/>
            <a:ext cx="20447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Its course and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  <a:r>
              <a:rPr lang="en-US" altLang="en-US" sz="2800" b="1">
                <a:solidFill>
                  <a:srgbClr val="FFFF00"/>
                </a:solidFill>
              </a:rPr>
              <a:t>Coverings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71756"/>
              </p:ext>
            </p:extLst>
          </p:nvPr>
        </p:nvGraphicFramePr>
        <p:xfrm>
          <a:off x="152400" y="490833"/>
          <a:ext cx="11887200" cy="62786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47696">
                  <a:extLst>
                    <a:ext uri="{9D8B030D-6E8A-4147-A177-3AD203B41FA5}">
                      <a16:colId xmlns:a16="http://schemas.microsoft.com/office/drawing/2014/main" val="270238756"/>
                    </a:ext>
                  </a:extLst>
                </a:gridCol>
                <a:gridCol w="4576442">
                  <a:extLst>
                    <a:ext uri="{9D8B030D-6E8A-4147-A177-3AD203B41FA5}">
                      <a16:colId xmlns:a16="http://schemas.microsoft.com/office/drawing/2014/main" val="409850897"/>
                    </a:ext>
                  </a:extLst>
                </a:gridCol>
                <a:gridCol w="4663062">
                  <a:extLst>
                    <a:ext uri="{9D8B030D-6E8A-4147-A177-3AD203B41FA5}">
                      <a16:colId xmlns:a16="http://schemas.microsoft.com/office/drawing/2014/main" val="4153777763"/>
                    </a:ext>
                  </a:extLst>
                </a:gridCol>
              </a:tblGrid>
              <a:tr h="429561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4810" algn="l"/>
                        </a:tabLs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4810" algn="l"/>
                        </a:tabLst>
                      </a:pPr>
                      <a:r>
                        <a:rPr lang="en-US" sz="2400" b="0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ndirect (Oblique) hernia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4810" algn="l"/>
                        </a:tabLs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Direct hernia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4201"/>
                  </a:ext>
                </a:extLst>
              </a:tr>
              <a:tr h="436874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Frequency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More frequent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Less frequent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615029"/>
                  </a:ext>
                </a:extLst>
              </a:tr>
              <a:tr h="439313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Infant (congenital)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Old age (acquired)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892079"/>
                  </a:ext>
                </a:extLst>
              </a:tr>
              <a:tr h="1385742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3-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Exit and passage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Deep inguinal ring 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→ inguinal canal → superficial ring → scrotum or labia majora.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Inguinal triangle 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→ inguinal canal → superficial ring.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 not 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reach the scrotum.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570121"/>
                  </a:ext>
                </a:extLst>
              </a:tr>
              <a:tr h="117604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4- </a:t>
                      </a:r>
                      <a:r>
                        <a:rPr lang="en-US" sz="2400" b="1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Line of descend</a:t>
                      </a:r>
                      <a:endParaRPr lang="en-US" sz="2400" b="1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Downward, forward &amp; medially through inguinal canal</a:t>
                      </a:r>
                      <a:endParaRPr lang="en-US" sz="2400" b="1" strike="noStrik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  <a:tab pos="374015" algn="l"/>
                          <a:tab pos="507365" algn="l"/>
                          <a:tab pos="222885" algn="l"/>
                          <a:tab pos="244475" algn="l"/>
                          <a:tab pos="374015" algn="l"/>
                          <a:tab pos="507365" algn="l"/>
                        </a:tabLst>
                      </a:pPr>
                      <a:r>
                        <a:rPr lang="en-US" sz="2400" b="1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Forward through the inguinal triangle.  </a:t>
                      </a:r>
                      <a:endParaRPr lang="en-US" sz="2400" b="1" strike="noStrik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456625"/>
                  </a:ext>
                </a:extLst>
              </a:tr>
              <a:tr h="90399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5- </a:t>
                      </a:r>
                      <a:r>
                        <a:rPr lang="en-US" sz="2400" b="1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Neck</a:t>
                      </a:r>
                      <a:endParaRPr lang="en-US" sz="2400" b="1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  <a:tab pos="431800" algn="l"/>
                          <a:tab pos="3117215" algn="dec"/>
                          <a:tab pos="3232785" algn="l"/>
                        </a:tabLst>
                      </a:pPr>
                      <a:r>
                        <a:rPr lang="en-US" sz="2400" b="1" u="sng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400" b="1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ateral to inferior epigastric vessels</a:t>
                      </a:r>
                      <a:endParaRPr lang="en-US" sz="2400" b="1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  <a:tab pos="374015" algn="l"/>
                          <a:tab pos="507365" algn="l"/>
                          <a:tab pos="222885" algn="l"/>
                          <a:tab pos="244475" algn="l"/>
                          <a:tab pos="374015" algn="l"/>
                          <a:tab pos="507365" algn="l"/>
                        </a:tabLst>
                      </a:pPr>
                      <a:r>
                        <a:rPr lang="en-US" sz="2400" b="1" u="sng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400" b="1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edial to inferior epigastric vessels</a:t>
                      </a:r>
                      <a:endParaRPr lang="en-US" sz="2400" b="1" strike="noStrik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230626"/>
                  </a:ext>
                </a:extLst>
              </a:tr>
              <a:tr h="91794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6- </a:t>
                      </a:r>
                      <a:r>
                        <a:rPr lang="en-US" sz="2400" b="1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Relation to spermatic cord</a:t>
                      </a:r>
                      <a:endParaRPr lang="en-US" sz="2400" b="1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  <a:tab pos="431800" algn="l"/>
                          <a:tab pos="3117215" algn="dec"/>
                          <a:tab pos="3232785" algn="l"/>
                        </a:tabLst>
                      </a:pPr>
                      <a:r>
                        <a:rPr lang="en-US" sz="2400" b="1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front </a:t>
                      </a:r>
                      <a:endParaRPr lang="en-US" sz="2400" b="1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  <a:tab pos="431800" algn="l"/>
                          <a:tab pos="3117215" algn="dec"/>
                          <a:tab pos="3232785" algn="l"/>
                        </a:tabLst>
                      </a:pPr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  <a:tab pos="374015" algn="l"/>
                          <a:tab pos="507365" algn="l"/>
                          <a:tab pos="222885" algn="l"/>
                          <a:tab pos="244475" algn="l"/>
                          <a:tab pos="374015" algn="l"/>
                          <a:tab pos="507365" algn="l"/>
                        </a:tabLst>
                      </a:pPr>
                      <a:r>
                        <a:rPr lang="en-US" sz="2400" b="1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Behind </a:t>
                      </a:r>
                      <a:endParaRPr lang="en-US" sz="2400" b="1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  <a:tab pos="431800" algn="l"/>
                          <a:tab pos="3117215" algn="dec"/>
                          <a:tab pos="3232785" algn="l"/>
                        </a:tabLst>
                      </a:pPr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296261"/>
                  </a:ext>
                </a:extLst>
              </a:tr>
              <a:tr h="51254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5527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7-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Deep ring test 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  <a:tab pos="431800" algn="l"/>
                          <a:tab pos="3117215" algn="dec"/>
                          <a:tab pos="3232785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Positive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5113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  <a:tab pos="374015" algn="l"/>
                          <a:tab pos="507365" algn="l"/>
                          <a:tab pos="222885" algn="l"/>
                          <a:tab pos="244475" algn="l"/>
                          <a:tab pos="374015" algn="l"/>
                          <a:tab pos="507365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Negative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724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102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BB046-218B-4155-8B71-9E8C4F6F8B46}"/>
              </a:ext>
            </a:extLst>
          </p:cNvPr>
          <p:cNvSpPr/>
          <p:nvPr/>
        </p:nvSpPr>
        <p:spPr>
          <a:xfrm>
            <a:off x="344557" y="278296"/>
            <a:ext cx="10933043" cy="6428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2000"/>
              </a:lnSpc>
              <a:spcAft>
                <a:spcPts val="1000"/>
              </a:spcAft>
              <a:tabLst>
                <a:tab pos="25527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Deep ring test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2000"/>
              </a:lnSpc>
              <a:spcAft>
                <a:spcPts val="1000"/>
              </a:spcAft>
              <a:tabLst>
                <a:tab pos="255270" algn="l"/>
              </a:tabLs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If you reduce the hernia and close the </a:t>
            </a:r>
            <a:r>
              <a:rPr lang="en-US" sz="32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deep inguinal ring (</a:t>
            </a:r>
            <a:r>
              <a:rPr lang="en-US" altLang="en-US" sz="3200" b="1" kern="0" dirty="0">
                <a:solidFill>
                  <a:srgbClr val="0033CC"/>
                </a:solidFill>
                <a:latin typeface="Arial"/>
                <a:ea typeface="Times New Roman" panose="02020603050405020304" pitchFamily="18" charset="0"/>
                <a:cs typeface="Arial"/>
              </a:rPr>
              <a:t>1/2 inch above the mid-inguinal point)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the thumb and then ask the patient cough to increase intraabdominal pressure</a:t>
            </a:r>
          </a:p>
          <a:p>
            <a:pPr algn="just">
              <a:lnSpc>
                <a:spcPct val="122000"/>
              </a:lnSpc>
              <a:spcAft>
                <a:spcPts val="1000"/>
              </a:spcAft>
              <a:tabLst>
                <a:tab pos="255270" algn="l"/>
              </a:tabLs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Positive in indirect (oblique) inguinal hernia: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hernia cannot bulge out.</a:t>
            </a:r>
          </a:p>
          <a:p>
            <a:pPr algn="just">
              <a:lnSpc>
                <a:spcPct val="122000"/>
              </a:lnSpc>
              <a:spcAft>
                <a:spcPts val="1000"/>
              </a:spcAft>
              <a:tabLst>
                <a:tab pos="255270" algn="l"/>
              </a:tabLs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Negative in direct inguinal hernia :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hernia bulges out medial to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thumb through the superficial ring in the inguinal triangle.</a:t>
            </a:r>
          </a:p>
        </p:txBody>
      </p:sp>
    </p:spTree>
    <p:extLst>
      <p:ext uri="{BB962C8B-B14F-4D97-AF65-F5344CB8AC3E}">
        <p14:creationId xmlns:p14="http://schemas.microsoft.com/office/powerpoint/2010/main" val="2233136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>
            <a:extLst>
              <a:ext uri="{FF2B5EF4-FFF2-40B4-BE49-F238E27FC236}">
                <a16:creationId xmlns:a16="http://schemas.microsoft.com/office/drawing/2014/main" id="{D26304A6-9F41-4598-B744-6BF5E1240F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9207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54274" name="Object 2">
                        <a:extLst>
                          <a:ext uri="{FF2B5EF4-FFF2-40B4-BE49-F238E27FC236}">
                            <a16:creationId xmlns:a16="http://schemas.microsoft.com/office/drawing/2014/main" id="{D26304A6-9F41-4598-B744-6BF5E1240F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9207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>
            <a:extLst>
              <a:ext uri="{FF2B5EF4-FFF2-40B4-BE49-F238E27FC236}">
                <a16:creationId xmlns:a16="http://schemas.microsoft.com/office/drawing/2014/main" id="{3B328D72-5315-415D-ADB1-612CCB2B9C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10731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54275" name="Object 3">
                        <a:extLst>
                          <a:ext uri="{FF2B5EF4-FFF2-40B4-BE49-F238E27FC236}">
                            <a16:creationId xmlns:a16="http://schemas.microsoft.com/office/drawing/2014/main" id="{3B328D72-5315-415D-ADB1-612CCB2B9C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0731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>
            <a:extLst>
              <a:ext uri="{FF2B5EF4-FFF2-40B4-BE49-F238E27FC236}">
                <a16:creationId xmlns:a16="http://schemas.microsoft.com/office/drawing/2014/main" id="{699AAC19-E98F-4F06-BC8F-21269608F6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12255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54276" name="Object 4">
                        <a:extLst>
                          <a:ext uri="{FF2B5EF4-FFF2-40B4-BE49-F238E27FC236}">
                            <a16:creationId xmlns:a16="http://schemas.microsoft.com/office/drawing/2014/main" id="{699AAC19-E98F-4F06-BC8F-21269608F6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2255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>
            <a:extLst>
              <a:ext uri="{FF2B5EF4-FFF2-40B4-BE49-F238E27FC236}">
                <a16:creationId xmlns:a16="http://schemas.microsoft.com/office/drawing/2014/main" id="{CEF9B645-EEF7-4F23-82BF-9859B18E7A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54277" name="Object 5">
                        <a:extLst>
                          <a:ext uri="{FF2B5EF4-FFF2-40B4-BE49-F238E27FC236}">
                            <a16:creationId xmlns:a16="http://schemas.microsoft.com/office/drawing/2014/main" id="{CEF9B645-EEF7-4F23-82BF-9859B18E7A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>
            <a:extLst>
              <a:ext uri="{FF2B5EF4-FFF2-40B4-BE49-F238E27FC236}">
                <a16:creationId xmlns:a16="http://schemas.microsoft.com/office/drawing/2014/main" id="{441094A4-888E-45F2-95E5-1E88436AE0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286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54278" name="Object 6">
                        <a:extLst>
                          <a:ext uri="{FF2B5EF4-FFF2-40B4-BE49-F238E27FC236}">
                            <a16:creationId xmlns:a16="http://schemas.microsoft.com/office/drawing/2014/main" id="{441094A4-888E-45F2-95E5-1E88436AE0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>
            <a:extLst>
              <a:ext uri="{FF2B5EF4-FFF2-40B4-BE49-F238E27FC236}">
                <a16:creationId xmlns:a16="http://schemas.microsoft.com/office/drawing/2014/main" id="{E87F6512-5707-444E-8F2E-6F9572D78B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54279" name="Object 7">
                        <a:extLst>
                          <a:ext uri="{FF2B5EF4-FFF2-40B4-BE49-F238E27FC236}">
                            <a16:creationId xmlns:a16="http://schemas.microsoft.com/office/drawing/2014/main" id="{E87F6512-5707-444E-8F2E-6F9572D78B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Text Box 8">
            <a:extLst>
              <a:ext uri="{FF2B5EF4-FFF2-40B4-BE49-F238E27FC236}">
                <a16:creationId xmlns:a16="http://schemas.microsoft.com/office/drawing/2014/main" id="{CE884A71-6E79-4338-8F88-1B5EBFE2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6643688"/>
            <a:ext cx="106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8CFBC2E5-EFB9-4A5D-A21E-BF95A3997C6D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084763" y="2833689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BE20D328-95D7-4C10-BA8F-361C8686614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125913" y="4357688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1455828" y="1754079"/>
            <a:ext cx="9559175" cy="4590450"/>
          </a:xfrm>
          <a:prstGeom prst="star24">
            <a:avLst>
              <a:gd name="adj" fmla="val 35224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Inguinal canal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7" descr="腹股沟管1-1">
            <a:extLst>
              <a:ext uri="{FF2B5EF4-FFF2-40B4-BE49-F238E27FC236}">
                <a16:creationId xmlns:a16="http://schemas.microsoft.com/office/drawing/2014/main" id="{BE8118C7-5953-4508-9789-C5EE6B81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-940" b="25134"/>
          <a:stretch>
            <a:fillRect/>
          </a:stretch>
        </p:blipFill>
        <p:spPr bwMode="auto">
          <a:xfrm>
            <a:off x="6280879" y="1158873"/>
            <a:ext cx="5705554" cy="376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4616" name="AutoShape 8">
            <a:extLst>
              <a:ext uri="{FF2B5EF4-FFF2-40B4-BE49-F238E27FC236}">
                <a16:creationId xmlns:a16="http://schemas.microsoft.com/office/drawing/2014/main" id="{4591ABD0-F57E-49BD-8768-65031A34243C}"/>
              </a:ext>
            </a:extLst>
          </p:cNvPr>
          <p:cNvSpPr>
            <a:spLocks noChangeArrowheads="1"/>
          </p:cNvSpPr>
          <p:nvPr/>
        </p:nvSpPr>
        <p:spPr bwMode="auto">
          <a:xfrm rot="2124571">
            <a:off x="7313953" y="3068093"/>
            <a:ext cx="2252663" cy="508000"/>
          </a:xfrm>
          <a:prstGeom prst="flowChartMagneticDrum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617" name="Oval 9">
            <a:extLst>
              <a:ext uri="{FF2B5EF4-FFF2-40B4-BE49-F238E27FC236}">
                <a16:creationId xmlns:a16="http://schemas.microsoft.com/office/drawing/2014/main" id="{016F9075-8153-4030-B092-491607EC2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8707" y="2566861"/>
            <a:ext cx="503237" cy="504825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00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3" name="Text Box 10">
            <a:extLst>
              <a:ext uri="{FF2B5EF4-FFF2-40B4-BE49-F238E27FC236}">
                <a16:creationId xmlns:a16="http://schemas.microsoft.com/office/drawing/2014/main" id="{1B459F0C-88C1-41B4-BB1B-7DE06BFE9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388" y="153068"/>
            <a:ext cx="3671888" cy="708025"/>
          </a:xfrm>
          <a:prstGeom prst="rect">
            <a:avLst/>
          </a:prstGeom>
          <a:noFill/>
          <a:ln w="57150" cmpd="thickThin">
            <a:solidFill>
              <a:srgbClr val="FF33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Inguinal canal</a:t>
            </a:r>
            <a:endParaRPr lang="en-US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621" name="Line 13">
            <a:extLst>
              <a:ext uri="{FF2B5EF4-FFF2-40B4-BE49-F238E27FC236}">
                <a16:creationId xmlns:a16="http://schemas.microsoft.com/office/drawing/2014/main" id="{D4DEBEF3-56FA-4FD2-B717-ED72FFEF595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19559" y="2819273"/>
            <a:ext cx="1441450" cy="10080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A6737F-E30D-4C7D-8796-A013A10532BE}"/>
              </a:ext>
            </a:extLst>
          </p:cNvPr>
          <p:cNvSpPr/>
          <p:nvPr/>
        </p:nvSpPr>
        <p:spPr>
          <a:xfrm>
            <a:off x="184182" y="153068"/>
            <a:ext cx="5911818" cy="57325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9063" algn="l"/>
              </a:tabLst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</a:rPr>
              <a:t>Definition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; It is an oblique intermuscular passage in the lower part of the anterior abdominal wall.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9063" algn="l"/>
              </a:tabLst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</a:rPr>
              <a:t>Site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; above the medial 1/2 of the inguinal ligament.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9063" algn="l"/>
              </a:tabLst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</a:rPr>
              <a:t>Length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, about 4 cm long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9063" algn="l"/>
              </a:tabLst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</a:rPr>
              <a:t>Direction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; downward, forward and medially with the direction of external abdominal oblique muscle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6" grpId="0" animBg="1"/>
      <p:bldP spid="3246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2007-04-01_22-27-03">
            <a:extLst>
              <a:ext uri="{FF2B5EF4-FFF2-40B4-BE49-F238E27FC236}">
                <a16:creationId xmlns:a16="http://schemas.microsoft.com/office/drawing/2014/main" id="{9D06AD3D-10A0-47C6-9AAF-F26A9891E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  <a:lum contrast="18000"/>
          </a:blip>
          <a:srcRect l="5976" r="3792"/>
          <a:stretch/>
        </p:blipFill>
        <p:spPr bwMode="auto">
          <a:xfrm>
            <a:off x="0" y="236538"/>
            <a:ext cx="714638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29734" name="AutoShape 6">
            <a:extLst>
              <a:ext uri="{FF2B5EF4-FFF2-40B4-BE49-F238E27FC236}">
                <a16:creationId xmlns:a16="http://schemas.microsoft.com/office/drawing/2014/main" id="{1DBE3B7D-BA29-46A5-810E-EA7D99ACE0B3}"/>
              </a:ext>
            </a:extLst>
          </p:cNvPr>
          <p:cNvSpPr>
            <a:spLocks/>
          </p:cNvSpPr>
          <p:nvPr/>
        </p:nvSpPr>
        <p:spPr bwMode="auto">
          <a:xfrm>
            <a:off x="4411956" y="236538"/>
            <a:ext cx="4044950" cy="717550"/>
          </a:xfrm>
          <a:prstGeom prst="borderCallout1">
            <a:avLst>
              <a:gd name="adj1" fmla="val 15931"/>
              <a:gd name="adj2" fmla="val -1884"/>
              <a:gd name="adj3" fmla="val 288260"/>
              <a:gd name="adj4" fmla="val -50252"/>
            </a:avLst>
          </a:prstGeom>
          <a:noFill/>
          <a:ln w="76200">
            <a:solidFill>
              <a:srgbClr val="FFFF66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Fascia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GB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Transversalis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9735" name="AutoShape 7">
            <a:extLst>
              <a:ext uri="{FF2B5EF4-FFF2-40B4-BE49-F238E27FC236}">
                <a16:creationId xmlns:a16="http://schemas.microsoft.com/office/drawing/2014/main" id="{9F12A592-CC80-4D12-AA65-2544D423737F}"/>
              </a:ext>
            </a:extLst>
          </p:cNvPr>
          <p:cNvSpPr>
            <a:spLocks/>
          </p:cNvSpPr>
          <p:nvPr/>
        </p:nvSpPr>
        <p:spPr bwMode="auto">
          <a:xfrm>
            <a:off x="5030287" y="1136650"/>
            <a:ext cx="2808288" cy="960438"/>
          </a:xfrm>
          <a:prstGeom prst="borderCallout1">
            <a:avLst>
              <a:gd name="adj1" fmla="val 11903"/>
              <a:gd name="adj2" fmla="val -2713"/>
              <a:gd name="adj3" fmla="val 158514"/>
              <a:gd name="adj4" fmla="val -83495"/>
            </a:avLst>
          </a:prstGeom>
          <a:noFill/>
          <a:ln w="76200">
            <a:solidFill>
              <a:srgbClr val="FFFF66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 inguinal ring 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56FCE152-AC45-4633-91D6-81A8BF813D39}"/>
              </a:ext>
            </a:extLst>
          </p:cNvPr>
          <p:cNvSpPr>
            <a:spLocks/>
          </p:cNvSpPr>
          <p:nvPr/>
        </p:nvSpPr>
        <p:spPr bwMode="auto">
          <a:xfrm>
            <a:off x="6397504" y="2279650"/>
            <a:ext cx="2808287" cy="960437"/>
          </a:xfrm>
          <a:prstGeom prst="borderCallout1">
            <a:avLst>
              <a:gd name="adj1" fmla="val 11903"/>
              <a:gd name="adj2" fmla="val -2713"/>
              <a:gd name="adj3" fmla="val 233783"/>
              <a:gd name="adj4" fmla="val -75576"/>
            </a:avLst>
          </a:prstGeom>
          <a:noFill/>
          <a:ln w="76200">
            <a:solidFill>
              <a:srgbClr val="990099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eaLnBrk="1" hangingPunct="1">
              <a:defRPr/>
            </a:pPr>
            <a:r>
              <a:rPr lang="en-US" sz="2800" b="1" dirty="0"/>
              <a:t>Superficial inguinal ring </a:t>
            </a: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702C043F-F8AA-489E-AA2D-9E9ABFDD818E}"/>
              </a:ext>
            </a:extLst>
          </p:cNvPr>
          <p:cNvSpPr>
            <a:spLocks/>
          </p:cNvSpPr>
          <p:nvPr/>
        </p:nvSpPr>
        <p:spPr bwMode="auto">
          <a:xfrm>
            <a:off x="1828801" y="6217920"/>
            <a:ext cx="2940147" cy="553934"/>
          </a:xfrm>
          <a:prstGeom prst="borderCallout1">
            <a:avLst>
              <a:gd name="adj1" fmla="val 1745"/>
              <a:gd name="adj2" fmla="val 92024"/>
              <a:gd name="adj3" fmla="val -190248"/>
              <a:gd name="adj4" fmla="val 101428"/>
            </a:avLst>
          </a:prstGeom>
          <a:noFill/>
          <a:ln w="76200">
            <a:solidFill>
              <a:srgbClr val="990099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eaLnBrk="1" hangingPunct="1">
              <a:defRPr/>
            </a:pPr>
            <a:r>
              <a:rPr lang="en-US" sz="2800" b="1" dirty="0"/>
              <a:t>Pubic tubercle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E57359-DD84-491A-92F2-F4D15CBC309B}"/>
              </a:ext>
            </a:extLst>
          </p:cNvPr>
          <p:cNvSpPr txBox="1"/>
          <p:nvPr/>
        </p:nvSpPr>
        <p:spPr>
          <a:xfrm>
            <a:off x="661182" y="2574388"/>
            <a:ext cx="773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Arial Black" panose="020B0A04020102020204" pitchFamily="34" charset="0"/>
              </a:rPr>
              <a:t>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C7E50-0185-4388-872D-C9FEFBCF14F9}"/>
              </a:ext>
            </a:extLst>
          </p:cNvPr>
          <p:cNvSpPr txBox="1"/>
          <p:nvPr/>
        </p:nvSpPr>
        <p:spPr>
          <a:xfrm>
            <a:off x="801858" y="3529995"/>
            <a:ext cx="63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C00CC"/>
                </a:solidFill>
                <a:latin typeface="Arial Black" panose="020B0A04020102020204" pitchFamily="34" charset="0"/>
              </a:rPr>
              <a:t>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0CD0D5-FF78-4AA2-BE3D-9C40316A9E9E}"/>
              </a:ext>
            </a:extLst>
          </p:cNvPr>
          <p:cNvSpPr txBox="1"/>
          <p:nvPr/>
        </p:nvSpPr>
        <p:spPr>
          <a:xfrm>
            <a:off x="-70338" y="5331656"/>
            <a:ext cx="87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Arial Black" panose="020B0A04020102020204" pitchFamily="34" charset="0"/>
              </a:rPr>
              <a:t>EA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94907A-C8B0-42EC-90B3-F4E12D761F22}"/>
              </a:ext>
            </a:extLst>
          </p:cNvPr>
          <p:cNvSpPr/>
          <p:nvPr/>
        </p:nvSpPr>
        <p:spPr>
          <a:xfrm>
            <a:off x="5950636" y="3529995"/>
            <a:ext cx="6049108" cy="31539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9063" algn="l"/>
              </a:tabLst>
              <a:defRPr/>
            </a:pPr>
            <a:r>
              <a:rPr lang="en-US" altLang="en-US" sz="2400" b="1" kern="0" dirty="0">
                <a:solidFill>
                  <a:srgbClr val="FF0000"/>
                </a:solidFill>
                <a:ea typeface="Times New Roman" panose="02020603050405020304" pitchFamily="18" charset="0"/>
              </a:rPr>
              <a:t>Beginning</a:t>
            </a:r>
            <a:r>
              <a:rPr lang="en-US" altLang="en-US" sz="2400" b="1" kern="0" dirty="0">
                <a:solidFill>
                  <a:prstClr val="black"/>
                </a:solidFill>
                <a:ea typeface="Times New Roman" panose="02020603050405020304" pitchFamily="18" charset="0"/>
              </a:rPr>
              <a:t>, </a:t>
            </a:r>
            <a:r>
              <a:rPr lang="en-US" altLang="en-US" sz="2400" b="1" kern="0" dirty="0">
                <a:solidFill>
                  <a:srgbClr val="0033CC"/>
                </a:solidFill>
                <a:ea typeface="Times New Roman" panose="02020603050405020304" pitchFamily="18" charset="0"/>
              </a:rPr>
              <a:t>deep inguinal ring in the </a:t>
            </a:r>
            <a:r>
              <a:rPr lang="en-US" altLang="en-US" sz="2400" b="1" kern="0" dirty="0">
                <a:ea typeface="Times New Roman" panose="02020603050405020304" pitchFamily="18" charset="0"/>
              </a:rPr>
              <a:t>fascia transversalis </a:t>
            </a:r>
            <a:r>
              <a:rPr lang="en-US" altLang="en-US" sz="2400" b="1" kern="0" dirty="0">
                <a:solidFill>
                  <a:srgbClr val="0033CC"/>
                </a:solidFill>
                <a:ea typeface="Times New Roman" panose="02020603050405020304" pitchFamily="18" charset="0"/>
              </a:rPr>
              <a:t>1/2 inch above the </a:t>
            </a:r>
            <a:r>
              <a:rPr lang="en-US" altLang="en-US" sz="2400" b="1" kern="0" dirty="0">
                <a:ea typeface="Times New Roman" panose="02020603050405020304" pitchFamily="18" charset="0"/>
              </a:rPr>
              <a:t>mid-inguinal point</a:t>
            </a:r>
            <a:r>
              <a:rPr lang="en-US" altLang="en-US" sz="2400" b="1" kern="0" dirty="0">
                <a:solidFill>
                  <a:srgbClr val="0033CC"/>
                </a:solidFill>
                <a:ea typeface="Times New Roman" panose="02020603050405020304" pitchFamily="18" charset="0"/>
              </a:rPr>
              <a:t>. </a:t>
            </a:r>
            <a:endParaRPr lang="en-US" altLang="en-US" sz="2400" b="1" kern="0" dirty="0">
              <a:solidFill>
                <a:srgbClr val="0033CC"/>
              </a:solidFill>
            </a:endParaRPr>
          </a:p>
          <a:p>
            <a:pPr marL="342900" lvl="0" indent="-3429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9063" algn="l"/>
              </a:tabLst>
              <a:defRPr/>
            </a:pPr>
            <a:r>
              <a:rPr lang="en-US" altLang="en-US" sz="2400" b="1" kern="0" dirty="0">
                <a:solidFill>
                  <a:srgbClr val="FF0000"/>
                </a:solidFill>
                <a:ea typeface="Times New Roman" panose="02020603050405020304" pitchFamily="18" charset="0"/>
              </a:rPr>
              <a:t>Ends</a:t>
            </a:r>
            <a:r>
              <a:rPr lang="en-US" altLang="en-US" sz="2400" b="1" kern="0" dirty="0">
                <a:solidFill>
                  <a:prstClr val="black"/>
                </a:solidFill>
                <a:ea typeface="Times New Roman" panose="02020603050405020304" pitchFamily="18" charset="0"/>
              </a:rPr>
              <a:t>, </a:t>
            </a:r>
            <a:r>
              <a:rPr lang="en-US" altLang="en-US" sz="2400" b="1" kern="0" dirty="0">
                <a:solidFill>
                  <a:srgbClr val="CC00CC"/>
                </a:solidFill>
                <a:ea typeface="Times New Roman" panose="02020603050405020304" pitchFamily="18" charset="0"/>
              </a:rPr>
              <a:t>superficial inguinal ring in the aponeurosis of the </a:t>
            </a:r>
            <a:r>
              <a:rPr lang="en-US" altLang="en-US" sz="2400" b="1" kern="0" dirty="0">
                <a:ea typeface="Times New Roman" panose="02020603050405020304" pitchFamily="18" charset="0"/>
              </a:rPr>
              <a:t>external</a:t>
            </a:r>
            <a:r>
              <a:rPr lang="en-US" altLang="en-US" sz="2400" b="1" kern="0" dirty="0">
                <a:solidFill>
                  <a:srgbClr val="CC00CC"/>
                </a:solidFill>
                <a:ea typeface="Times New Roman" panose="02020603050405020304" pitchFamily="18" charset="0"/>
              </a:rPr>
              <a:t> oblique </a:t>
            </a:r>
            <a:r>
              <a:rPr lang="en-US" altLang="en-US" sz="2400" b="1" kern="0" dirty="0">
                <a:ea typeface="Times New Roman" panose="02020603050405020304" pitchFamily="18" charset="0"/>
              </a:rPr>
              <a:t>just above and lateral </a:t>
            </a:r>
            <a:r>
              <a:rPr lang="en-US" altLang="en-US" sz="2400" b="1" kern="0" dirty="0">
                <a:solidFill>
                  <a:srgbClr val="CC00CC"/>
                </a:solidFill>
                <a:ea typeface="Times New Roman" panose="02020603050405020304" pitchFamily="18" charset="0"/>
              </a:rPr>
              <a:t>to the pubic tubercle.</a:t>
            </a:r>
            <a:endParaRPr lang="en-US" altLang="en-US" sz="2400" b="1" kern="0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943"/>
          <a:stretch/>
        </p:blipFill>
        <p:spPr>
          <a:xfrm>
            <a:off x="3195107" y="794"/>
            <a:ext cx="8968769" cy="6857206"/>
          </a:xfrm>
        </p:spPr>
      </p:pic>
      <p:sp>
        <p:nvSpPr>
          <p:cNvPr id="6" name="TextBox 5"/>
          <p:cNvSpPr txBox="1"/>
          <p:nvPr/>
        </p:nvSpPr>
        <p:spPr>
          <a:xfrm>
            <a:off x="177557" y="54918"/>
            <a:ext cx="29268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Inguinal canal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61C441-7B85-4A46-9C10-4C4F3962CB8F}"/>
              </a:ext>
            </a:extLst>
          </p:cNvPr>
          <p:cNvCxnSpPr/>
          <p:nvPr/>
        </p:nvCxnSpPr>
        <p:spPr>
          <a:xfrm>
            <a:off x="6265333" y="1338474"/>
            <a:ext cx="1817511" cy="1517615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7E92D12-89FF-4B8C-8CF3-270E16E115AA}"/>
              </a:ext>
            </a:extLst>
          </p:cNvPr>
          <p:cNvSpPr txBox="1"/>
          <p:nvPr/>
        </p:nvSpPr>
        <p:spPr>
          <a:xfrm>
            <a:off x="177557" y="1079292"/>
            <a:ext cx="2926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Arial Black" panose="020B0A04020102020204" pitchFamily="34" charset="0"/>
              </a:rPr>
              <a:t>Contents of the  canal</a:t>
            </a:r>
          </a:p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1- Ilioinguinal nerve</a:t>
            </a:r>
          </a:p>
          <a:p>
            <a:r>
              <a:rPr lang="en-US" sz="2400" dirty="0">
                <a:solidFill>
                  <a:srgbClr val="0033CC"/>
                </a:solidFill>
                <a:latin typeface="Arial Black" panose="020B0A04020102020204" pitchFamily="34" charset="0"/>
              </a:rPr>
              <a:t>2- Spermatic cord (male)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OR</a:t>
            </a:r>
          </a:p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Round ligament of the uterus (female)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1C186B35-FB2E-4415-9F1E-1A6F0A155A15}"/>
              </a:ext>
            </a:extLst>
          </p:cNvPr>
          <p:cNvSpPr/>
          <p:nvPr/>
        </p:nvSpPr>
        <p:spPr>
          <a:xfrm>
            <a:off x="11226018" y="3305908"/>
            <a:ext cx="788425" cy="590844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89AA26A0-00DC-46FB-A4A4-09BF75D16A66}"/>
              </a:ext>
            </a:extLst>
          </p:cNvPr>
          <p:cNvSpPr/>
          <p:nvPr/>
        </p:nvSpPr>
        <p:spPr>
          <a:xfrm>
            <a:off x="3822492" y="4710333"/>
            <a:ext cx="522714" cy="431294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21024620">
            <a:extLst>
              <a:ext uri="{FF2B5EF4-FFF2-40B4-BE49-F238E27FC236}">
                <a16:creationId xmlns:a16="http://schemas.microsoft.com/office/drawing/2014/main" id="{1E981210-B4B1-46E4-BA15-93A53DFC7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5914" y="153988"/>
            <a:ext cx="6681787" cy="670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454" name="AutoShape 6">
            <a:extLst>
              <a:ext uri="{FF2B5EF4-FFF2-40B4-BE49-F238E27FC236}">
                <a16:creationId xmlns:a16="http://schemas.microsoft.com/office/drawing/2014/main" id="{3A6B3AE0-974D-4FE9-A7C4-D78824C74F55}"/>
              </a:ext>
            </a:extLst>
          </p:cNvPr>
          <p:cNvSpPr>
            <a:spLocks/>
          </p:cNvSpPr>
          <p:nvPr/>
        </p:nvSpPr>
        <p:spPr bwMode="auto">
          <a:xfrm>
            <a:off x="1465263" y="152401"/>
            <a:ext cx="2087563" cy="1217613"/>
          </a:xfrm>
          <a:prstGeom prst="borderCallout1">
            <a:avLst>
              <a:gd name="adj1" fmla="val 9389"/>
              <a:gd name="adj2" fmla="val 103648"/>
              <a:gd name="adj3" fmla="val 91657"/>
              <a:gd name="adj4" fmla="val 170495"/>
            </a:avLst>
          </a:prstGeom>
          <a:noFill/>
          <a:ln w="76200">
            <a:solidFill>
              <a:srgbClr val="0000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 abdominal oblique</a:t>
            </a:r>
          </a:p>
        </p:txBody>
      </p:sp>
      <p:sp>
        <p:nvSpPr>
          <p:cNvPr id="104455" name="AutoShape 7">
            <a:extLst>
              <a:ext uri="{FF2B5EF4-FFF2-40B4-BE49-F238E27FC236}">
                <a16:creationId xmlns:a16="http://schemas.microsoft.com/office/drawing/2014/main" id="{42D14B16-9802-4968-A81F-9F15D1CFBF03}"/>
              </a:ext>
            </a:extLst>
          </p:cNvPr>
          <p:cNvSpPr>
            <a:spLocks/>
          </p:cNvSpPr>
          <p:nvPr/>
        </p:nvSpPr>
        <p:spPr bwMode="auto">
          <a:xfrm>
            <a:off x="1558925" y="5454650"/>
            <a:ext cx="2757488" cy="1219200"/>
          </a:xfrm>
          <a:prstGeom prst="borderCallout1">
            <a:avLst>
              <a:gd name="adj1" fmla="val 9375"/>
              <a:gd name="adj2" fmla="val 102764"/>
              <a:gd name="adj3" fmla="val -140625"/>
              <a:gd name="adj4" fmla="val 102764"/>
            </a:avLst>
          </a:prstGeom>
          <a:noFill/>
          <a:ln w="76200">
            <a:solidFill>
              <a:srgbClr val="0000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Aponeurosis of external abdominal oblique</a:t>
            </a:r>
          </a:p>
        </p:txBody>
      </p:sp>
      <p:sp>
        <p:nvSpPr>
          <p:cNvPr id="104457" name="AutoShape 9">
            <a:extLst>
              <a:ext uri="{FF2B5EF4-FFF2-40B4-BE49-F238E27FC236}">
                <a16:creationId xmlns:a16="http://schemas.microsoft.com/office/drawing/2014/main" id="{952D7CB4-3E0B-4D71-8476-C0C2C89BBB93}"/>
              </a:ext>
            </a:extLst>
          </p:cNvPr>
          <p:cNvSpPr>
            <a:spLocks/>
          </p:cNvSpPr>
          <p:nvPr/>
        </p:nvSpPr>
        <p:spPr bwMode="auto">
          <a:xfrm>
            <a:off x="1627188" y="3006726"/>
            <a:ext cx="1905000" cy="758825"/>
          </a:xfrm>
          <a:prstGeom prst="borderCallout1">
            <a:avLst>
              <a:gd name="adj1" fmla="val 15065"/>
              <a:gd name="adj2" fmla="val 104000"/>
              <a:gd name="adj3" fmla="val -62343"/>
              <a:gd name="adj4" fmla="val 140000"/>
            </a:avLst>
          </a:prstGeom>
          <a:noFill/>
          <a:ln w="76200">
            <a:solidFill>
              <a:srgbClr val="FFFF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Ring</a:t>
            </a:r>
          </a:p>
        </p:txBody>
      </p:sp>
      <p:sp>
        <p:nvSpPr>
          <p:cNvPr id="104458" name="AutoShape 10">
            <a:extLst>
              <a:ext uri="{FF2B5EF4-FFF2-40B4-BE49-F238E27FC236}">
                <a16:creationId xmlns:a16="http://schemas.microsoft.com/office/drawing/2014/main" id="{EB2CE851-D674-42AD-B72E-389BC7B04812}"/>
              </a:ext>
            </a:extLst>
          </p:cNvPr>
          <p:cNvSpPr>
            <a:spLocks/>
          </p:cNvSpPr>
          <p:nvPr/>
        </p:nvSpPr>
        <p:spPr bwMode="auto">
          <a:xfrm>
            <a:off x="8347075" y="5762626"/>
            <a:ext cx="1905000" cy="758825"/>
          </a:xfrm>
          <a:prstGeom prst="borderCallout1">
            <a:avLst>
              <a:gd name="adj1" fmla="val 15065"/>
              <a:gd name="adj2" fmla="val -4000"/>
              <a:gd name="adj3" fmla="val -239120"/>
              <a:gd name="adj4" fmla="val -78833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Ring</a:t>
            </a:r>
          </a:p>
        </p:txBody>
      </p:sp>
      <p:sp>
        <p:nvSpPr>
          <p:cNvPr id="104460" name="AutoShape 12">
            <a:extLst>
              <a:ext uri="{FF2B5EF4-FFF2-40B4-BE49-F238E27FC236}">
                <a16:creationId xmlns:a16="http://schemas.microsoft.com/office/drawing/2014/main" id="{9214AAE5-F8A1-4827-89AB-1FBD4086E4C0}"/>
              </a:ext>
            </a:extLst>
          </p:cNvPr>
          <p:cNvSpPr>
            <a:spLocks/>
          </p:cNvSpPr>
          <p:nvPr/>
        </p:nvSpPr>
        <p:spPr bwMode="auto">
          <a:xfrm>
            <a:off x="6853239" y="323850"/>
            <a:ext cx="3146425" cy="960438"/>
          </a:xfrm>
          <a:prstGeom prst="borderCallout1">
            <a:avLst>
              <a:gd name="adj1" fmla="val 11903"/>
              <a:gd name="adj2" fmla="val -2421"/>
              <a:gd name="adj3" fmla="val 250250"/>
              <a:gd name="adj4" fmla="val -28912"/>
            </a:avLst>
          </a:prstGeom>
          <a:noFill/>
          <a:ln w="76200">
            <a:solidFill>
              <a:srgbClr val="FFFF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Arching fibers of internal oblique</a:t>
            </a:r>
          </a:p>
        </p:txBody>
      </p:sp>
      <p:sp>
        <p:nvSpPr>
          <p:cNvPr id="104461" name="AutoShape 13">
            <a:extLst>
              <a:ext uri="{FF2B5EF4-FFF2-40B4-BE49-F238E27FC236}">
                <a16:creationId xmlns:a16="http://schemas.microsoft.com/office/drawing/2014/main" id="{09735DBF-8446-4BBD-B1C7-935313669463}"/>
              </a:ext>
            </a:extLst>
          </p:cNvPr>
          <p:cNvSpPr>
            <a:spLocks/>
          </p:cNvSpPr>
          <p:nvPr/>
        </p:nvSpPr>
        <p:spPr bwMode="auto">
          <a:xfrm>
            <a:off x="8034338" y="3195638"/>
            <a:ext cx="2286000" cy="990600"/>
          </a:xfrm>
          <a:prstGeom prst="borderCallout1">
            <a:avLst>
              <a:gd name="adj1" fmla="val 11537"/>
              <a:gd name="adj2" fmla="val -3333"/>
              <a:gd name="adj3" fmla="val 27245"/>
              <a:gd name="adj4" fmla="val -121042"/>
            </a:avLst>
          </a:prstGeom>
          <a:noFill/>
          <a:ln w="76200">
            <a:solidFill>
              <a:srgbClr val="66FF33"/>
            </a:solidFill>
            <a:prstDash val="sysDot"/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Inguinal ligament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7" grpId="0" animBg="1"/>
      <p:bldP spid="104458" grpId="0" animBg="1"/>
      <p:bldP spid="1044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21020320">
            <a:extLst>
              <a:ext uri="{FF2B5EF4-FFF2-40B4-BE49-F238E27FC236}">
                <a16:creationId xmlns:a16="http://schemas.microsoft.com/office/drawing/2014/main" id="{55963010-F401-44CA-8B9A-0D8F8CB5D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91" y="2487"/>
            <a:ext cx="5539362" cy="66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8550" name="AutoShape 6">
            <a:extLst>
              <a:ext uri="{FF2B5EF4-FFF2-40B4-BE49-F238E27FC236}">
                <a16:creationId xmlns:a16="http://schemas.microsoft.com/office/drawing/2014/main" id="{515253A1-1955-4022-94D2-4790AD286C56}"/>
              </a:ext>
            </a:extLst>
          </p:cNvPr>
          <p:cNvSpPr>
            <a:spLocks/>
          </p:cNvSpPr>
          <p:nvPr/>
        </p:nvSpPr>
        <p:spPr bwMode="auto">
          <a:xfrm>
            <a:off x="4613225" y="5137288"/>
            <a:ext cx="1482775" cy="881321"/>
          </a:xfrm>
          <a:prstGeom prst="borderCallout1">
            <a:avLst>
              <a:gd name="adj1" fmla="val 7556"/>
              <a:gd name="adj2" fmla="val -2704"/>
              <a:gd name="adj3" fmla="val 38059"/>
              <a:gd name="adj4" fmla="val -39418"/>
            </a:avLst>
          </a:prstGeom>
          <a:noFill/>
          <a:ln w="76200">
            <a:solidFill>
              <a:srgbClr val="66FF33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Conjoint tendon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551" name="AutoShape 7">
            <a:extLst>
              <a:ext uri="{FF2B5EF4-FFF2-40B4-BE49-F238E27FC236}">
                <a16:creationId xmlns:a16="http://schemas.microsoft.com/office/drawing/2014/main" id="{F803F686-543E-401B-B382-9A17BE148540}"/>
              </a:ext>
            </a:extLst>
          </p:cNvPr>
          <p:cNvSpPr>
            <a:spLocks/>
          </p:cNvSpPr>
          <p:nvPr/>
        </p:nvSpPr>
        <p:spPr bwMode="auto">
          <a:xfrm>
            <a:off x="246092" y="5577949"/>
            <a:ext cx="2587050" cy="1103313"/>
          </a:xfrm>
          <a:prstGeom prst="borderCallout1">
            <a:avLst>
              <a:gd name="adj1" fmla="val 10361"/>
              <a:gd name="adj2" fmla="val 102079"/>
              <a:gd name="adj3" fmla="val -53089"/>
              <a:gd name="adj4" fmla="val 113672"/>
            </a:avLst>
          </a:prstGeom>
          <a:noFill/>
          <a:ln w="76200">
            <a:solidFill>
              <a:srgbClr val="FF33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Arching  fibers of the internal oblique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62376D-352C-48D2-B1A7-9BA335983E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13" t="27516" r="18469" b="44942"/>
          <a:stretch/>
        </p:blipFill>
        <p:spPr>
          <a:xfrm>
            <a:off x="5785453" y="0"/>
            <a:ext cx="6369313" cy="4826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AC0D16-870E-4469-BE7E-38F534FF10CF}"/>
              </a:ext>
            </a:extLst>
          </p:cNvPr>
          <p:cNvSpPr txBox="1"/>
          <p:nvPr/>
        </p:nvSpPr>
        <p:spPr>
          <a:xfrm>
            <a:off x="8725025" y="4690023"/>
            <a:ext cx="30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Lacunar ligament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2E5712-56AE-440D-B564-4C5D5FB6056C}"/>
              </a:ext>
            </a:extLst>
          </p:cNvPr>
          <p:cNvCxnSpPr>
            <a:cxnSpLocks/>
          </p:cNvCxnSpPr>
          <p:nvPr/>
        </p:nvCxnSpPr>
        <p:spPr>
          <a:xfrm flipH="1" flipV="1">
            <a:off x="8323297" y="3788416"/>
            <a:ext cx="689547" cy="936294"/>
          </a:xfrm>
          <a:prstGeom prst="straightConnector1">
            <a:avLst/>
          </a:prstGeom>
          <a:ln w="5715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C269215-B1F9-48A2-BAB1-889D5A20750D}"/>
              </a:ext>
            </a:extLst>
          </p:cNvPr>
          <p:cNvSpPr txBox="1"/>
          <p:nvPr/>
        </p:nvSpPr>
        <p:spPr>
          <a:xfrm>
            <a:off x="6809290" y="5347115"/>
            <a:ext cx="30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Inguinal ligament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AD0805-8136-435A-9901-3105C41E5122}"/>
              </a:ext>
            </a:extLst>
          </p:cNvPr>
          <p:cNvCxnSpPr>
            <a:cxnSpLocks/>
          </p:cNvCxnSpPr>
          <p:nvPr/>
        </p:nvCxnSpPr>
        <p:spPr>
          <a:xfrm flipH="1" flipV="1">
            <a:off x="7322187" y="2929644"/>
            <a:ext cx="800247" cy="2527827"/>
          </a:xfrm>
          <a:prstGeom prst="straightConnector1">
            <a:avLst/>
          </a:prstGeom>
          <a:ln w="5715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Down 1">
            <a:extLst>
              <a:ext uri="{FF2B5EF4-FFF2-40B4-BE49-F238E27FC236}">
                <a16:creationId xmlns:a16="http://schemas.microsoft.com/office/drawing/2014/main" id="{3055D647-BD83-4D6D-8193-2FFDEF5958DE}"/>
              </a:ext>
            </a:extLst>
          </p:cNvPr>
          <p:cNvSpPr/>
          <p:nvPr/>
        </p:nvSpPr>
        <p:spPr>
          <a:xfrm rot="18335650">
            <a:off x="2258610" y="3599800"/>
            <a:ext cx="379827" cy="1715082"/>
          </a:xfrm>
          <a:prstGeom prst="downArrow">
            <a:avLst/>
          </a:prstGeom>
          <a:solidFill>
            <a:srgbClr val="FF000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0CAB86-56B1-4328-8184-089FED90CAC5}"/>
              </a:ext>
            </a:extLst>
          </p:cNvPr>
          <p:cNvSpPr txBox="1"/>
          <p:nvPr/>
        </p:nvSpPr>
        <p:spPr>
          <a:xfrm>
            <a:off x="9594166" y="618978"/>
            <a:ext cx="1955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Roof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08A335-7C76-472B-B591-6B80CD8DEC2A}"/>
              </a:ext>
            </a:extLst>
          </p:cNvPr>
          <p:cNvSpPr txBox="1"/>
          <p:nvPr/>
        </p:nvSpPr>
        <p:spPr>
          <a:xfrm>
            <a:off x="8768861" y="5763456"/>
            <a:ext cx="1955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Floor</a:t>
            </a:r>
          </a:p>
        </p:txBody>
      </p:sp>
    </p:spTree>
    <p:extLst>
      <p:ext uri="{BB962C8B-B14F-4D97-AF65-F5344CB8AC3E}">
        <p14:creationId xmlns:p14="http://schemas.microsoft.com/office/powerpoint/2010/main" val="398874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5" y="156754"/>
            <a:ext cx="11197046" cy="602020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Boundaries of the inguinal canal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769326" y="2390503"/>
            <a:ext cx="5329645" cy="261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2769326" y="2762515"/>
            <a:ext cx="2403566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2546430" y="4331041"/>
            <a:ext cx="5552541" cy="3195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6822623" y="3995070"/>
            <a:ext cx="1276348" cy="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98971" y="2116183"/>
            <a:ext cx="3997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External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abdominal oblique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755" y="2534194"/>
            <a:ext cx="2679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Internal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abdominal oblique muscle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062549"/>
            <a:ext cx="276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Fascia transversalis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00980" y="4032087"/>
            <a:ext cx="2442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Conjoint tendon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703" y="1381594"/>
            <a:ext cx="10972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Lateral</a:t>
            </a:r>
          </a:p>
        </p:txBody>
      </p:sp>
      <p:sp>
        <p:nvSpPr>
          <p:cNvPr id="22" name="Line Callout 1 (No Border) 21"/>
          <p:cNvSpPr/>
          <p:nvPr/>
        </p:nvSpPr>
        <p:spPr>
          <a:xfrm>
            <a:off x="5755278" y="1175657"/>
            <a:ext cx="2134688" cy="617619"/>
          </a:xfrm>
          <a:prstGeom prst="callout1">
            <a:avLst>
              <a:gd name="adj1" fmla="val 107582"/>
              <a:gd name="adj2" fmla="val 31443"/>
              <a:gd name="adj3" fmla="val 182296"/>
              <a:gd name="adj4" fmla="val 32039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Anterior wall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1280160" y="3095898"/>
            <a:ext cx="7641771" cy="60455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Spermatic cord</a:t>
            </a:r>
          </a:p>
        </p:txBody>
      </p:sp>
      <p:cxnSp>
        <p:nvCxnSpPr>
          <p:cNvPr id="25" name="Elbow Connector 24"/>
          <p:cNvCxnSpPr/>
          <p:nvPr/>
        </p:nvCxnSpPr>
        <p:spPr>
          <a:xfrm flipV="1">
            <a:off x="3866606" y="3700452"/>
            <a:ext cx="4598125" cy="1198119"/>
          </a:xfrm>
          <a:prstGeom prst="bentConnector3">
            <a:avLst>
              <a:gd name="adj1" fmla="val 13352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58983" y="4741817"/>
            <a:ext cx="2207623" cy="4001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Ilioinguinal nerve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52560" y="3095898"/>
            <a:ext cx="2690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Superficial inguinal ring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91921" y="4898571"/>
            <a:ext cx="7404285" cy="185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481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 weak points of the canal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0" algn="justLow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481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1- The medial part of the anterior wall.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0" algn="justLow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481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2- The lateral part of the posterior wall.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0" algn="justLow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481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3- The cavity of the canal itself.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B9AEEE-F5F8-453E-A6F4-8354FCAB97C2}"/>
              </a:ext>
            </a:extLst>
          </p:cNvPr>
          <p:cNvSpPr txBox="1"/>
          <p:nvPr/>
        </p:nvSpPr>
        <p:spPr>
          <a:xfrm>
            <a:off x="9849394" y="1287771"/>
            <a:ext cx="10972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0974075-305F-4824-B7A5-0C4739B3E7D2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5172892" y="4184801"/>
            <a:ext cx="2928088" cy="3195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AA2AE5F-B2B5-4A75-AE30-EBCEC24D1EFD}"/>
              </a:ext>
            </a:extLst>
          </p:cNvPr>
          <p:cNvSpPr txBox="1"/>
          <p:nvPr/>
        </p:nvSpPr>
        <p:spPr>
          <a:xfrm>
            <a:off x="8257735" y="3762382"/>
            <a:ext cx="2442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Reflected ligament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55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FBBF19-2A21-49B7-819B-65EA1FCFA6C3}"/>
              </a:ext>
            </a:extLst>
          </p:cNvPr>
          <p:cNvSpPr/>
          <p:nvPr/>
        </p:nvSpPr>
        <p:spPr>
          <a:xfrm>
            <a:off x="279009" y="140677"/>
            <a:ext cx="11633982" cy="650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tabLst>
                <a:tab pos="50038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Boundaries of the inguinal canal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16230" algn="l"/>
                <a:tab pos="3088640" algn="l"/>
              </a:tabLst>
            </a:pP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Anterior wall </a:t>
            </a: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 formed by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16230" algn="l"/>
                <a:tab pos="3088640" algn="l"/>
              </a:tabLs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a-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Aponeurosis of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external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abdominal oblique along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whole length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of the canal.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16230" algn="l"/>
                <a:tab pos="3088640" algn="l"/>
              </a:tabLs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b-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Internal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abdominal oblique muscle along the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lateral half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of the canal.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Posterior wall: </a:t>
            </a: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 formed by: 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16230" algn="l"/>
                <a:tab pos="3088640" algn="l"/>
              </a:tabLs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a-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Fascia transversalis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along the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whole length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of the canal.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16230" algn="l"/>
                <a:tab pos="3088640" algn="l"/>
              </a:tabLs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b- Conjoint tendon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along the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medial half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of the canal.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16230" algn="l"/>
                <a:tab pos="3088640" algn="l"/>
              </a:tabLs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c- Reflected ligament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along the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medial fourth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of the canal.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244475" algn="l"/>
              </a:tabLst>
            </a:pP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Roof:</a:t>
            </a: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lower arched fibers of the internal abdominal oblique muscle.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244475" algn="l"/>
              </a:tabLst>
            </a:pP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Floor:</a:t>
            </a: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is formed by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244475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Inguinal ligament.		b. Lacunar ligament along the medial part.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41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833</Words>
  <Application>Microsoft Office PowerPoint</Application>
  <PresentationFormat>Widescreen</PresentationFormat>
  <Paragraphs>147</Paragraphs>
  <Slides>17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Franklin Gothic Book</vt:lpstr>
      <vt:lpstr>Monotype Corsiva</vt:lpstr>
      <vt:lpstr>Symbol</vt:lpstr>
      <vt:lpstr>Times New Roman</vt:lpstr>
      <vt:lpstr>Office Theme</vt:lpstr>
      <vt:lpstr>1_Office Theme</vt:lpstr>
      <vt:lpstr>1_Default Design</vt:lpstr>
      <vt:lpstr>2_Office Theme</vt:lpstr>
      <vt:lpstr>2_Default Design</vt:lpstr>
      <vt:lpstr>3_Default Design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Compensatory mechanisms of the inguinal canal </vt:lpstr>
      <vt:lpstr>PowerPoint Presentation</vt:lpstr>
      <vt:lpstr>PowerPoint Presentation</vt:lpstr>
      <vt:lpstr>PowerPoint Presentation</vt:lpstr>
      <vt:lpstr>Anatomy of any hernia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59</cp:revision>
  <dcterms:created xsi:type="dcterms:W3CDTF">2018-09-15T17:41:42Z</dcterms:created>
  <dcterms:modified xsi:type="dcterms:W3CDTF">2020-02-10T17:43:05Z</dcterms:modified>
</cp:coreProperties>
</file>