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5" Type="http://schemas.openxmlformats.org/officeDocument/2006/relationships/custom-properties" Target="docProps/custom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60" r:id="rId7"/>
    <p:sldId id="262" r:id="rId8"/>
    <p:sldId id="264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68" d="100"/>
          <a:sy n="68" d="100"/>
        </p:scale>
        <p:origin x="-2082" y="-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 /><Relationship Id="rId13" Type="http://schemas.openxmlformats.org/officeDocument/2006/relationships/slide" Target="slides/slide9.xml" /><Relationship Id="rId18" Type="http://schemas.openxmlformats.org/officeDocument/2006/relationships/slide" Target="slides/slide14.xml" /><Relationship Id="rId26" Type="http://schemas.openxmlformats.org/officeDocument/2006/relationships/slide" Target="slides/slide22.xml" /><Relationship Id="rId3" Type="http://schemas.openxmlformats.org/officeDocument/2006/relationships/customXml" Target="../customXml/item3.xml" /><Relationship Id="rId21" Type="http://schemas.openxmlformats.org/officeDocument/2006/relationships/slide" Target="slides/slide17.xml" /><Relationship Id="rId34" Type="http://schemas.openxmlformats.org/officeDocument/2006/relationships/presProps" Target="presProps.xml" /><Relationship Id="rId7" Type="http://schemas.openxmlformats.org/officeDocument/2006/relationships/slide" Target="slides/slide3.xml" /><Relationship Id="rId12" Type="http://schemas.openxmlformats.org/officeDocument/2006/relationships/slide" Target="slides/slide8.xml" /><Relationship Id="rId17" Type="http://schemas.openxmlformats.org/officeDocument/2006/relationships/slide" Target="slides/slide13.xml" /><Relationship Id="rId25" Type="http://schemas.openxmlformats.org/officeDocument/2006/relationships/slide" Target="slides/slide21.xml" /><Relationship Id="rId33" Type="http://schemas.openxmlformats.org/officeDocument/2006/relationships/slide" Target="slides/slide29.xml" /><Relationship Id="rId2" Type="http://schemas.openxmlformats.org/officeDocument/2006/relationships/customXml" Target="../customXml/item2.xml" /><Relationship Id="rId16" Type="http://schemas.openxmlformats.org/officeDocument/2006/relationships/slide" Target="slides/slide12.xml" /><Relationship Id="rId20" Type="http://schemas.openxmlformats.org/officeDocument/2006/relationships/slide" Target="slides/slide16.xml" /><Relationship Id="rId29" Type="http://schemas.openxmlformats.org/officeDocument/2006/relationships/slide" Target="slides/slide25.xml" /><Relationship Id="rId1" Type="http://schemas.openxmlformats.org/officeDocument/2006/relationships/customXml" Target="../customXml/item1.xml" /><Relationship Id="rId6" Type="http://schemas.openxmlformats.org/officeDocument/2006/relationships/slide" Target="slides/slide2.xml" /><Relationship Id="rId11" Type="http://schemas.openxmlformats.org/officeDocument/2006/relationships/slide" Target="slides/slide7.xml" /><Relationship Id="rId24" Type="http://schemas.openxmlformats.org/officeDocument/2006/relationships/slide" Target="slides/slide20.xml" /><Relationship Id="rId32" Type="http://schemas.openxmlformats.org/officeDocument/2006/relationships/slide" Target="slides/slide28.xml" /><Relationship Id="rId37" Type="http://schemas.openxmlformats.org/officeDocument/2006/relationships/tableStyles" Target="tableStyles.xml" /><Relationship Id="rId5" Type="http://schemas.openxmlformats.org/officeDocument/2006/relationships/slide" Target="slides/slide1.xml" /><Relationship Id="rId15" Type="http://schemas.openxmlformats.org/officeDocument/2006/relationships/slide" Target="slides/slide11.xml" /><Relationship Id="rId23" Type="http://schemas.openxmlformats.org/officeDocument/2006/relationships/slide" Target="slides/slide19.xml" /><Relationship Id="rId28" Type="http://schemas.openxmlformats.org/officeDocument/2006/relationships/slide" Target="slides/slide24.xml" /><Relationship Id="rId36" Type="http://schemas.openxmlformats.org/officeDocument/2006/relationships/theme" Target="theme/theme1.xml" /><Relationship Id="rId10" Type="http://schemas.openxmlformats.org/officeDocument/2006/relationships/slide" Target="slides/slide6.xml" /><Relationship Id="rId19" Type="http://schemas.openxmlformats.org/officeDocument/2006/relationships/slide" Target="slides/slide15.xml" /><Relationship Id="rId31" Type="http://schemas.openxmlformats.org/officeDocument/2006/relationships/slide" Target="slides/slide27.xml" /><Relationship Id="rId4" Type="http://schemas.openxmlformats.org/officeDocument/2006/relationships/slideMaster" Target="slideMasters/slideMaster1.xml" /><Relationship Id="rId9" Type="http://schemas.openxmlformats.org/officeDocument/2006/relationships/slide" Target="slides/slide5.xml" /><Relationship Id="rId14" Type="http://schemas.openxmlformats.org/officeDocument/2006/relationships/slide" Target="slides/slide10.xml" /><Relationship Id="rId22" Type="http://schemas.openxmlformats.org/officeDocument/2006/relationships/slide" Target="slides/slide18.xml" /><Relationship Id="rId27" Type="http://schemas.openxmlformats.org/officeDocument/2006/relationships/slide" Target="slides/slide23.xml" /><Relationship Id="rId30" Type="http://schemas.openxmlformats.org/officeDocument/2006/relationships/slide" Target="slides/slide26.xml" /><Relationship Id="rId35" Type="http://schemas.openxmlformats.org/officeDocument/2006/relationships/viewProps" Target="viewProp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FFE20C-1858-43EB-A9CA-35607390D5A5}" type="datetimeFigureOut">
              <a:rPr lang="en-US"/>
              <a:pPr>
                <a:defRPr/>
              </a:pPr>
              <a:t>4/11/2022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D776C1-3D4E-4696-93BC-59A59CF362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5C5CA5-B8EC-4FA6-828A-4C77C7DC02E8}" type="datetimeFigureOut">
              <a:rPr lang="en-US"/>
              <a:pPr>
                <a:defRPr/>
              </a:pPr>
              <a:t>4/11/2022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2F27BA-0C71-42D7-A8F6-9A9A0B9CF5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F9EA3D-139B-4C2C-BAC1-00C45013D09B}" type="datetimeFigureOut">
              <a:rPr lang="en-US"/>
              <a:pPr>
                <a:defRPr/>
              </a:pPr>
              <a:t>4/11/2022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1BCD52-833E-40E1-8807-F697C315B9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0AC675-AE71-4472-9756-74B02DC78556}" type="datetimeFigureOut">
              <a:rPr lang="en-US"/>
              <a:pPr>
                <a:defRPr/>
              </a:pPr>
              <a:t>4/11/2022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6F420F-8E71-4E72-BB5D-8FF1DBCC7F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9E44E9-7C0F-4ACD-8D9C-8F86EB4D915A}" type="datetimeFigureOut">
              <a:rPr lang="en-US"/>
              <a:pPr>
                <a:defRPr/>
              </a:pPr>
              <a:t>4/11/2022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6C49B3-AE38-403B-8C0D-4F418083CA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7F4FBB-512E-4954-AC4A-BD04F91E6292}" type="datetimeFigureOut">
              <a:rPr lang="en-US"/>
              <a:pPr>
                <a:defRPr/>
              </a:pPr>
              <a:t>4/11/2022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284D83-414D-444F-BAF9-1831E92C18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BD44E1-3A06-4836-BB09-8AA41A057D85}" type="datetimeFigureOut">
              <a:rPr lang="en-US"/>
              <a:pPr>
                <a:defRPr/>
              </a:pPr>
              <a:t>4/11/2022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08AB3D-E2F1-4ED6-99CB-12A7ABB2AA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A42C6D-DD36-4A65-8262-4A7AF3916F63}" type="datetimeFigureOut">
              <a:rPr lang="en-US"/>
              <a:pPr>
                <a:defRPr/>
              </a:pPr>
              <a:t>4/11/2022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F7F350-9750-4C93-8910-B6AB7F6F1D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E4B563-95F6-4DF3-A527-FE399729F6F6}" type="datetimeFigureOut">
              <a:rPr lang="en-US"/>
              <a:pPr>
                <a:defRPr/>
              </a:pPr>
              <a:t>4/11/2022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789177-1F21-4F87-A102-62B485104F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526CDA-273A-41DD-A059-6A64F46E73AE}" type="datetimeFigureOut">
              <a:rPr lang="en-US"/>
              <a:pPr>
                <a:defRPr/>
              </a:pPr>
              <a:t>4/11/2022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5B2B4B-5C51-4A77-8DB9-2A7AD206CF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A12477-EDCB-42D1-9270-1C55CC68C3DF}" type="datetimeFigureOut">
              <a:rPr lang="en-US"/>
              <a:pPr>
                <a:defRPr/>
              </a:pPr>
              <a:t>4/11/2022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9E4642-4C4F-4429-9769-E5678049AF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6854754-6CEF-44D7-81FA-062453730768}" type="datetimeFigureOut">
              <a:rPr lang="en-US"/>
              <a:pPr>
                <a:defRPr/>
              </a:pPr>
              <a:t>4/11/2022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4237497-19C8-4C32-B1B1-895EA9848B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 /><Relationship Id="rId1" Type="http://schemas.openxmlformats.org/officeDocument/2006/relationships/slideLayout" Target="../slideLayouts/slideLayout7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7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7.xml" 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7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7.xml" 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7.xml" 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7.xml" 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7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7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7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2000250"/>
          </a:xfrm>
        </p:spPr>
        <p:txBody>
          <a:bodyPr/>
          <a:lstStyle/>
          <a:p>
            <a:pPr eaLnBrk="1" hangingPunct="1"/>
            <a:br>
              <a:rPr lang="en-US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>
                <a:latin typeface="Times New Roman" pitchFamily="18" charset="0"/>
                <a:cs typeface="Times New Roman" pitchFamily="18" charset="0"/>
              </a:rPr>
              <a:t>Heme degradation</a:t>
            </a:r>
            <a:br>
              <a:rPr lang="en-US" b="1">
                <a:latin typeface="Times New Roman" pitchFamily="18" charset="0"/>
                <a:cs typeface="Times New Roman" pitchFamily="18" charset="0"/>
              </a:rPr>
            </a:br>
            <a:br>
              <a:rPr lang="en-US" b="1">
                <a:solidFill>
                  <a:srgbClr val="C00000"/>
                </a:solidFill>
              </a:rPr>
            </a:br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/>
          <p:cNvSpPr>
            <a:spLocks noChangeArrowheads="1"/>
          </p:cNvSpPr>
          <p:nvPr/>
        </p:nvSpPr>
        <p:spPr bwMode="auto">
          <a:xfrm>
            <a:off x="0" y="76200"/>
            <a:ext cx="9144000" cy="612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2800" b="1">
                <a:latin typeface="Times New Roman" pitchFamily="18" charset="0"/>
                <a:cs typeface="Times New Roman" pitchFamily="18" charset="0"/>
              </a:rPr>
              <a:t>Clinical correlations</a:t>
            </a:r>
            <a:br>
              <a:rPr lang="cs-CZ" sz="2800" b="1">
                <a:latin typeface="Times New Roman" pitchFamily="18" charset="0"/>
                <a:cs typeface="Times New Roman" pitchFamily="18" charset="0"/>
              </a:rPr>
            </a:br>
            <a:r>
              <a:rPr lang="cs-CZ" sz="2800" b="1">
                <a:latin typeface="Times New Roman" pitchFamily="18" charset="0"/>
                <a:cs typeface="Times New Roman" pitchFamily="18" charset="0"/>
              </a:rPr>
              <a:t>Determination of bilirubin (Bil) in serum</a:t>
            </a:r>
            <a:endParaRPr lang="en-US" sz="2800" b="1">
              <a:latin typeface="Times New Roman" pitchFamily="18" charset="0"/>
              <a:cs typeface="Times New Roman" pitchFamily="18" charset="0"/>
            </a:endParaRPr>
          </a:p>
          <a:p>
            <a:r>
              <a:rPr lang="cs-CZ" sz="2800" b="1">
                <a:latin typeface="Times New Roman" pitchFamily="18" charset="0"/>
                <a:cs typeface="Times New Roman" pitchFamily="18" charset="0"/>
              </a:rPr>
              <a:t>Blood tests </a:t>
            </a:r>
          </a:p>
          <a:p>
            <a:pPr>
              <a:buFontTx/>
              <a:buChar char="-"/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800">
                <a:latin typeface="Times New Roman" pitchFamily="18" charset="0"/>
                <a:cs typeface="Times New Roman" pitchFamily="18" charset="0"/>
              </a:rPr>
              <a:t>Bil reacts directly when reagents are added to the blood 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cs-CZ" sz="2800">
                <a:latin typeface="Times New Roman" pitchFamily="18" charset="0"/>
                <a:cs typeface="Times New Roman" pitchFamily="18" charset="0"/>
              </a:rPr>
              <a:t>sample → conjugated bilirubin = direct Bil (up to 3.4 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  µ</a:t>
            </a:r>
            <a:r>
              <a:rPr lang="cs-CZ" sz="2800">
                <a:latin typeface="Times New Roman" pitchFamily="18" charset="0"/>
                <a:cs typeface="Times New Roman" pitchFamily="18" charset="0"/>
              </a:rPr>
              <a:t>mol/L)</a:t>
            </a:r>
          </a:p>
          <a:p>
            <a:endParaRPr lang="en-US" sz="280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800">
                <a:latin typeface="Times New Roman" pitchFamily="18" charset="0"/>
                <a:cs typeface="Times New Roman" pitchFamily="18" charset="0"/>
              </a:rPr>
              <a:t>free Bil does not react to the reagents until alcohol 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cs-CZ" sz="2800">
                <a:latin typeface="Times New Roman" pitchFamily="18" charset="0"/>
                <a:cs typeface="Times New Roman" pitchFamily="18" charset="0"/>
              </a:rPr>
              <a:t>(methanol) or caffeine is added to the solution. Therefore, the 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cs-CZ" sz="2800">
                <a:latin typeface="Times New Roman" pitchFamily="18" charset="0"/>
                <a:cs typeface="Times New Roman" pitchFamily="18" charset="0"/>
              </a:rPr>
              <a:t>measurement of this type of bilirubin is indirect → 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cs-CZ" sz="2800">
                <a:latin typeface="Times New Roman" pitchFamily="18" charset="0"/>
                <a:cs typeface="Times New Roman" pitchFamily="18" charset="0"/>
              </a:rPr>
              <a:t>unconjugated bilirubin = indirect Bil (up to 13.6 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µ</a:t>
            </a:r>
            <a:r>
              <a:rPr lang="cs-CZ" sz="2800">
                <a:latin typeface="Times New Roman" pitchFamily="18" charset="0"/>
                <a:cs typeface="Times New Roman" pitchFamily="18" charset="0"/>
              </a:rPr>
              <a:t>mol/L) </a:t>
            </a:r>
          </a:p>
          <a:p>
            <a:pPr>
              <a:buFont typeface="Wingdings" pitchFamily="2" charset="2"/>
              <a:buNone/>
            </a:pPr>
            <a:endParaRPr lang="cs-CZ" sz="280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cs-CZ" sz="2800">
                <a:latin typeface="Times New Roman" pitchFamily="18" charset="0"/>
                <a:cs typeface="Times New Roman" pitchFamily="18" charset="0"/>
              </a:rPr>
              <a:t>otal bilirubin measures both unconjugated and conjugated 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cs-CZ" sz="2800">
                <a:latin typeface="Times New Roman" pitchFamily="18" charset="0"/>
                <a:cs typeface="Times New Roman" pitchFamily="18" charset="0"/>
              </a:rPr>
              <a:t>Bil (normal value up to 17 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µ</a:t>
            </a:r>
            <a:r>
              <a:rPr lang="cs-CZ" sz="2800">
                <a:latin typeface="Times New Roman" pitchFamily="18" charset="0"/>
                <a:cs typeface="Times New Roman" pitchFamily="18" charset="0"/>
              </a:rPr>
              <a:t>mol/L). 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ChangeArrowheads="1"/>
          </p:cNvSpPr>
          <p:nvPr/>
        </p:nvSpPr>
        <p:spPr bwMode="auto">
          <a:xfrm>
            <a:off x="0" y="0"/>
            <a:ext cx="9144000" cy="610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u="sng">
                <a:latin typeface="Times New Roman" pitchFamily="18" charset="0"/>
                <a:cs typeface="Times New Roman" pitchFamily="18" charset="0"/>
              </a:rPr>
              <a:t>Bilirubin physiology</a:t>
            </a:r>
          </a:p>
          <a:p>
            <a:pPr>
              <a:buFontTx/>
              <a:buChar char="-"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 Ligandins responsible for transport from plasma membrane to 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  endoplasmic reticulum. They are necessary for intracellular transport of 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  bilirubin, are also low at birth and reach adult levels by 3-5 days.</a:t>
            </a:r>
          </a:p>
          <a:p>
            <a:endParaRPr lang="en-US" sz="240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 Bilirubin conjugated in presence of UDPGT (uridine diphosphate 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  glucuronyl transferase) to mono and diglucoronides, which are then 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  excreted into bile canaliculi.</a:t>
            </a:r>
          </a:p>
          <a:p>
            <a:endParaRPr lang="en-US" sz="2400" b="1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Enterohepatic Circulation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FontTx/>
              <a:buChar char="-"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 Conjugated bilirubin is unstable and easily hydrolyzed to unconjugated </a:t>
            </a:r>
          </a:p>
          <a:p>
            <a:pPr>
              <a:lnSpc>
                <a:spcPct val="90000"/>
              </a:lnSpc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  bilirubin.</a:t>
            </a:r>
          </a:p>
          <a:p>
            <a:pPr>
              <a:lnSpc>
                <a:spcPct val="90000"/>
              </a:lnSpc>
            </a:pPr>
            <a:endParaRPr lang="en-US" sz="240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FontTx/>
              <a:buChar char="-"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This process occurs nonenzymatically in the duodenum and jejunum </a:t>
            </a:r>
          </a:p>
          <a:p>
            <a:pPr>
              <a:lnSpc>
                <a:spcPct val="90000"/>
              </a:lnSpc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  and also occurs in the presence of β glucuronidase, an enteric mucosal </a:t>
            </a:r>
          </a:p>
          <a:p>
            <a:pPr>
              <a:lnSpc>
                <a:spcPct val="90000"/>
              </a:lnSpc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  enzyme, which is found in high concentration in newborn infants and in </a:t>
            </a:r>
          </a:p>
          <a:p>
            <a:pPr>
              <a:lnSpc>
                <a:spcPct val="90000"/>
              </a:lnSpc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  human milk.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ChangeArrowheads="1"/>
          </p:cNvSpPr>
          <p:nvPr/>
        </p:nvSpPr>
        <p:spPr bwMode="auto">
          <a:xfrm>
            <a:off x="0" y="76200"/>
            <a:ext cx="9144000" cy="637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altLang="zh-CN" sz="2800" b="1" u="sng">
                <a:latin typeface="Times New Roman" pitchFamily="18" charset="0"/>
                <a:cs typeface="Times New Roman" pitchFamily="18" charset="0"/>
              </a:rPr>
              <a:t>Entero - hepatic circulation</a:t>
            </a:r>
          </a:p>
          <a:p>
            <a:pPr eaLnBrk="0" hangingPunct="0"/>
            <a:r>
              <a:rPr lang="en-US" altLang="zh-CN" sz="2000">
                <a:latin typeface="Times New Roman" pitchFamily="18" charset="0"/>
                <a:cs typeface="Times New Roman" pitchFamily="18" charset="0"/>
              </a:rPr>
              <a:t>                            Be degraded</a:t>
            </a:r>
          </a:p>
          <a:p>
            <a:pPr eaLnBrk="0" hangingPunct="0"/>
            <a:r>
              <a:rPr lang="en-US" altLang="zh-CN" sz="2400" b="1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altLang="zh-CN" sz="2400">
                <a:latin typeface="Times New Roman" pitchFamily="18" charset="0"/>
                <a:cs typeface="Times New Roman" pitchFamily="18" charset="0"/>
              </a:rPr>
              <a:t>CB</a:t>
            </a:r>
            <a:r>
              <a:rPr lang="en-US" altLang="zh-CN" sz="2400" b="1">
                <a:latin typeface="Times New Roman" pitchFamily="18" charset="0"/>
                <a:cs typeface="Times New Roman" pitchFamily="18" charset="0"/>
              </a:rPr>
              <a:t>                                        </a:t>
            </a:r>
            <a:r>
              <a:rPr lang="en-US" altLang="zh-CN" sz="2400">
                <a:latin typeface="Times New Roman" pitchFamily="18" charset="0"/>
                <a:cs typeface="Times New Roman" pitchFamily="18" charset="0"/>
              </a:rPr>
              <a:t>Urobilinogens (colorless)</a:t>
            </a:r>
            <a:endParaRPr lang="en-US" altLang="zh-CN" sz="2400" b="1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en-US" altLang="zh-CN" sz="2400" b="1">
                <a:latin typeface="Times New Roman" pitchFamily="18" charset="0"/>
                <a:cs typeface="Times New Roman" pitchFamily="18" charset="0"/>
              </a:rPr>
              <a:t>                  </a:t>
            </a:r>
            <a:r>
              <a:rPr lang="en-US" altLang="zh-CN" sz="2400">
                <a:latin typeface="Times New Roman" pitchFamily="18" charset="0"/>
                <a:cs typeface="Times New Roman" pitchFamily="18" charset="0"/>
              </a:rPr>
              <a:t>Bacterial enzymes</a:t>
            </a:r>
          </a:p>
          <a:p>
            <a:pPr eaLnBrk="0" hangingPunct="0"/>
            <a:r>
              <a:rPr lang="en-US" altLang="zh-CN" sz="2400">
                <a:latin typeface="Times New Roman" pitchFamily="18" charset="0"/>
                <a:cs typeface="Times New Roman" pitchFamily="18" charset="0"/>
              </a:rPr>
              <a:t>                      Feces (feceal urobilinogens)  → 50-200 mg/d </a:t>
            </a:r>
          </a:p>
          <a:p>
            <a:pPr eaLnBrk="0" hangingPunct="0"/>
            <a:r>
              <a:rPr lang="en-US" altLang="zh-CN" sz="240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</a:t>
            </a:r>
            <a:r>
              <a:rPr lang="en-US" altLang="zh-CN" sz="2000">
                <a:latin typeface="Times New Roman" pitchFamily="18" charset="0"/>
                <a:cs typeface="Times New Roman" pitchFamily="18" charset="0"/>
              </a:rPr>
              <a:t>re-excreted</a:t>
            </a:r>
          </a:p>
          <a:p>
            <a:pPr eaLnBrk="0" hangingPunct="0"/>
            <a:r>
              <a:rPr lang="en-US" altLang="zh-CN" sz="2400">
                <a:latin typeface="Times New Roman" pitchFamily="18" charset="0"/>
                <a:cs typeface="Times New Roman" pitchFamily="18" charset="0"/>
              </a:rPr>
              <a:t>Mostly                                                      liver             bile             feces</a:t>
            </a:r>
          </a:p>
          <a:p>
            <a:pPr eaLnBrk="0" hangingPunct="0"/>
            <a:r>
              <a:rPr lang="en-US" altLang="zh-CN" sz="2400">
                <a:latin typeface="Times New Roman" pitchFamily="18" charset="0"/>
                <a:cs typeface="Times New Roman" pitchFamily="18" charset="0"/>
              </a:rPr>
              <a:t>    20%                                               90%</a:t>
            </a:r>
          </a:p>
          <a:p>
            <a:pPr eaLnBrk="0" hangingPunct="0"/>
            <a:r>
              <a:rPr lang="en-US" altLang="zh-CN" sz="2400">
                <a:latin typeface="Times New Roman" pitchFamily="18" charset="0"/>
                <a:cs typeface="Times New Roman" pitchFamily="18" charset="0"/>
              </a:rPr>
              <a:t>                      Reabsorbed         plasma</a:t>
            </a:r>
          </a:p>
          <a:p>
            <a:pPr eaLnBrk="0" hangingPunct="0"/>
            <a:r>
              <a:rPr lang="en-US" altLang="zh-CN" sz="2400">
                <a:latin typeface="Times New Roman" pitchFamily="18" charset="0"/>
                <a:cs typeface="Times New Roman" pitchFamily="18" charset="0"/>
              </a:rPr>
              <a:t>                                                                    </a:t>
            </a:r>
            <a:r>
              <a:rPr lang="en-US" altLang="zh-CN" sz="2000">
                <a:latin typeface="Times New Roman" pitchFamily="18" charset="0"/>
                <a:cs typeface="Times New Roman" pitchFamily="18" charset="0"/>
              </a:rPr>
              <a:t>trace</a:t>
            </a:r>
          </a:p>
          <a:p>
            <a:pPr eaLnBrk="0" hangingPunct="0"/>
            <a:r>
              <a:rPr lang="en-US" altLang="zh-CN" sz="2400">
                <a:latin typeface="Times New Roman" pitchFamily="18" charset="0"/>
                <a:cs typeface="Times New Roman" pitchFamily="18" charset="0"/>
              </a:rPr>
              <a:t>                                                                     circulation             kidneys</a:t>
            </a:r>
          </a:p>
          <a:p>
            <a:pPr eaLnBrk="0" hangingPunct="0"/>
            <a:endParaRPr lang="en-US" altLang="zh-CN" sz="2400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en-US" altLang="zh-CN" sz="2400">
                <a:latin typeface="Times New Roman" pitchFamily="18" charset="0"/>
                <a:cs typeface="Times New Roman" pitchFamily="18" charset="0"/>
              </a:rPr>
              <a:t>                                          4 mg/day                              urine urobilinogen</a:t>
            </a:r>
          </a:p>
          <a:p>
            <a:pPr eaLnBrk="0" hangingPunct="0"/>
            <a:endParaRPr lang="en-US" altLang="zh-CN" sz="240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sz="2400">
                <a:latin typeface="Times New Roman" pitchFamily="18" charset="0"/>
                <a:cs typeface="Times New Roman" pitchFamily="18" charset="0"/>
              </a:rPr>
              <a:t>- The serum of normal adults contains </a:t>
            </a:r>
            <a:r>
              <a:rPr lang="en-US" altLang="zh-CN" sz="24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1 mg of bilirubin per 100 ml.</a:t>
            </a:r>
          </a:p>
          <a:p>
            <a:r>
              <a:rPr lang="en-US" altLang="zh-CN" sz="24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- In healthy adults →  </a:t>
            </a:r>
            <a:r>
              <a:rPr lang="en-US" altLang="zh-CN" sz="2400">
                <a:latin typeface="Times New Roman" pitchFamily="18" charset="0"/>
                <a:cs typeface="Times New Roman" pitchFamily="18" charset="0"/>
              </a:rPr>
              <a:t>The direct fraction is usually &lt;0.2 mg/100 ml</a:t>
            </a:r>
          </a:p>
          <a:p>
            <a:r>
              <a:rPr lang="en-US" altLang="zh-CN" sz="2400">
                <a:latin typeface="Times New Roman" pitchFamily="18" charset="0"/>
                <a:cs typeface="Times New Roman" pitchFamily="18" charset="0"/>
              </a:rPr>
              <a:t>                                    The indirect fraction is usually &lt;0.8 mg/100 ml </a:t>
            </a: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1295400" y="1066800"/>
            <a:ext cx="26670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16" name="Line 25"/>
          <p:cNvSpPr>
            <a:spLocks noChangeShapeType="1"/>
          </p:cNvSpPr>
          <p:nvPr/>
        </p:nvSpPr>
        <p:spPr bwMode="auto">
          <a:xfrm>
            <a:off x="3354388" y="3276600"/>
            <a:ext cx="4556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</p:spPr>
        <p:txBody>
          <a:bodyPr wrap="none" anchor="ctr"/>
          <a:lstStyle/>
          <a:p>
            <a:endParaRPr lang="ar-SA"/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990600" y="2971800"/>
            <a:ext cx="762000" cy="228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4800600" y="2667000"/>
            <a:ext cx="609600" cy="533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4800600" y="3352800"/>
            <a:ext cx="609600" cy="533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990600" y="1981200"/>
            <a:ext cx="838200" cy="457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21" name="Line 17"/>
          <p:cNvSpPr>
            <a:spLocks noChangeShapeType="1"/>
          </p:cNvSpPr>
          <p:nvPr/>
        </p:nvSpPr>
        <p:spPr bwMode="auto">
          <a:xfrm>
            <a:off x="5715000" y="2514600"/>
            <a:ext cx="83661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13322" name="Line 17"/>
          <p:cNvSpPr>
            <a:spLocks noChangeShapeType="1"/>
          </p:cNvSpPr>
          <p:nvPr/>
        </p:nvSpPr>
        <p:spPr bwMode="auto">
          <a:xfrm>
            <a:off x="7164388" y="2514600"/>
            <a:ext cx="8366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</p:spPr>
        <p:txBody>
          <a:bodyPr wrap="none" anchor="ctr"/>
          <a:lstStyle/>
          <a:p>
            <a:endParaRPr lang="ar-SA"/>
          </a:p>
        </p:txBody>
      </p:sp>
      <p:cxnSp>
        <p:nvCxnSpPr>
          <p:cNvPr id="35" name="Straight Connector 34"/>
          <p:cNvCxnSpPr/>
          <p:nvPr/>
        </p:nvCxnSpPr>
        <p:spPr>
          <a:xfrm>
            <a:off x="7391400" y="1752600"/>
            <a:ext cx="9906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24" name="Line 35"/>
          <p:cNvSpPr>
            <a:spLocks noChangeShapeType="1"/>
          </p:cNvSpPr>
          <p:nvPr/>
        </p:nvSpPr>
        <p:spPr bwMode="auto">
          <a:xfrm flipV="1">
            <a:off x="8382000" y="1752600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13325" name="Line 30"/>
          <p:cNvSpPr>
            <a:spLocks noChangeShapeType="1"/>
          </p:cNvSpPr>
          <p:nvPr/>
        </p:nvSpPr>
        <p:spPr bwMode="auto">
          <a:xfrm>
            <a:off x="6707188" y="4038600"/>
            <a:ext cx="8366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13326" name="Line 33"/>
          <p:cNvSpPr>
            <a:spLocks noChangeShapeType="1"/>
          </p:cNvSpPr>
          <p:nvPr/>
        </p:nvSpPr>
        <p:spPr bwMode="auto">
          <a:xfrm>
            <a:off x="4573588" y="4724400"/>
            <a:ext cx="1979612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ar-SA"/>
          </a:p>
        </p:txBody>
      </p:sp>
      <p:cxnSp>
        <p:nvCxnSpPr>
          <p:cNvPr id="41" name="Straight Arrow Connector 40"/>
          <p:cNvCxnSpPr/>
          <p:nvPr/>
        </p:nvCxnSpPr>
        <p:spPr>
          <a:xfrm rot="5400000">
            <a:off x="7847807" y="4344194"/>
            <a:ext cx="457200" cy="158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2362200" y="5943600"/>
            <a:ext cx="457200" cy="228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2895600" y="2133600"/>
            <a:ext cx="313419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>
                <a:latin typeface="Times New Roman" pitchFamily="18" charset="0"/>
                <a:cs typeface="Times New Roman" pitchFamily="18" charset="0"/>
              </a:rPr>
              <a:t>Jaundice</a:t>
            </a:r>
            <a:endParaRPr lang="ar-SA" sz="6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0" y="45214"/>
            <a:ext cx="9144000" cy="63555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Definition of Jaundice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Also called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icterus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A yellowish straining of the skin, conjunctiva, base of tongue </a:t>
            </a:r>
          </a:p>
          <a:p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 palms and soles with bile pigments which are increased in plasma</a:t>
            </a:r>
          </a:p>
          <a:p>
            <a:pPr>
              <a:buFontTx/>
              <a:buChar char="-"/>
            </a:pP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Can be seen on examination at serum bilirubin levels 27-35 </a:t>
            </a:r>
          </a:p>
          <a:p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 μmol/l (1.5 – 2 mg/dl)</a:t>
            </a:r>
          </a:p>
          <a:p>
            <a:r>
              <a:rPr lang="en-US" altLang="zh-CN" sz="2600" u="sng" dirty="0" err="1">
                <a:latin typeface="Times New Roman" pitchFamily="18" charset="0"/>
                <a:cs typeface="Times New Roman" pitchFamily="18" charset="0"/>
              </a:rPr>
              <a:t>Pathophysiologic</a:t>
            </a:r>
            <a:r>
              <a:rPr lang="en-US" altLang="zh-CN" sz="2600" u="sng" dirty="0">
                <a:latin typeface="Times New Roman" pitchFamily="18" charset="0"/>
                <a:cs typeface="Times New Roman" pitchFamily="18" charset="0"/>
              </a:rPr>
              <a:t> classification of Jaundice</a:t>
            </a:r>
          </a:p>
          <a:p>
            <a:pPr lvl="1" eaLnBrk="0" hangingPunct="0">
              <a:lnSpc>
                <a:spcPct val="90000"/>
              </a:lnSpc>
              <a:buClr>
                <a:schemeClr val="accent2"/>
              </a:buClr>
              <a:buSzPct val="60000"/>
            </a:pPr>
            <a:r>
              <a:rPr lang="en-US" altLang="zh-CN" sz="2600" dirty="0">
                <a:latin typeface="Times New Roman" pitchFamily="18" charset="0"/>
                <a:cs typeface="Times New Roman" pitchFamily="18" charset="0"/>
              </a:rPr>
              <a:t>- Hemolytic Jaundice</a:t>
            </a:r>
          </a:p>
          <a:p>
            <a:pPr lvl="1" eaLnBrk="0" hangingPunct="0">
              <a:lnSpc>
                <a:spcPct val="90000"/>
              </a:lnSpc>
              <a:buClr>
                <a:schemeClr val="accent2"/>
              </a:buClr>
              <a:buSzPct val="60000"/>
            </a:pPr>
            <a:r>
              <a:rPr lang="en-US" altLang="zh-CN" sz="2600" dirty="0">
                <a:latin typeface="Times New Roman" pitchFamily="18" charset="0"/>
                <a:cs typeface="Times New Roman" pitchFamily="18" charset="0"/>
              </a:rPr>
              <a:t>- Hepatic Jaundice</a:t>
            </a:r>
          </a:p>
          <a:p>
            <a:pPr lvl="1" eaLnBrk="0" hangingPunct="0">
              <a:lnSpc>
                <a:spcPct val="90000"/>
              </a:lnSpc>
              <a:buClr>
                <a:schemeClr val="accent2"/>
              </a:buClr>
              <a:buSzPct val="60000"/>
            </a:pPr>
            <a:r>
              <a:rPr lang="en-US" altLang="zh-CN" sz="2600" dirty="0">
                <a:latin typeface="Times New Roman" pitchFamily="18" charset="0"/>
                <a:cs typeface="Times New Roman" pitchFamily="18" charset="0"/>
              </a:rPr>
              <a:t>- Obstructive Jaundice (cholestasis)</a:t>
            </a:r>
          </a:p>
          <a:p>
            <a:pPr lvl="1" eaLnBrk="0" hangingPunct="0">
              <a:lnSpc>
                <a:spcPct val="90000"/>
              </a:lnSpc>
              <a:buClr>
                <a:schemeClr val="accent2"/>
              </a:buClr>
              <a:buSzPct val="60000"/>
            </a:pPr>
            <a:r>
              <a:rPr lang="en-US" altLang="zh-CN" sz="2600" dirty="0">
                <a:latin typeface="Times New Roman" pitchFamily="18" charset="0"/>
                <a:cs typeface="Times New Roman" pitchFamily="18" charset="0"/>
              </a:rPr>
              <a:t>- Genetic based jaundice</a:t>
            </a:r>
            <a:endParaRPr lang="en-US" altLang="zh-CN" sz="2600" u="sng" dirty="0"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lnSpc>
                <a:spcPct val="90000"/>
              </a:lnSpc>
              <a:buClr>
                <a:schemeClr val="accent2"/>
              </a:buClr>
              <a:buSzPct val="60000"/>
            </a:pPr>
            <a:r>
              <a:rPr lang="en-US" altLang="zh-CN" sz="2600" u="sng" dirty="0">
                <a:latin typeface="Times New Roman" pitchFamily="18" charset="0"/>
                <a:cs typeface="Times New Roman" pitchFamily="18" charset="0"/>
              </a:rPr>
              <a:t>Jaundice classification </a:t>
            </a:r>
            <a:r>
              <a:rPr lang="en-US" altLang="zh-CN" sz="2600" dirty="0">
                <a:latin typeface="Times New Roman" pitchFamily="18" charset="0"/>
                <a:cs typeface="Times New Roman" pitchFamily="18" charset="0"/>
              </a:rPr>
              <a:t>(according to type of bilirubin)</a:t>
            </a:r>
          </a:p>
          <a:p>
            <a:r>
              <a:rPr lang="en-US" altLang="zh-CN" sz="2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Unconjugated hyperbilirubinemia: when direct  bilirubin level</a:t>
            </a:r>
          </a:p>
          <a:p>
            <a:r>
              <a:rPr lang="en-US" altLang="zh-CN" sz="2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is less than 15% of total serum bilirubin.</a:t>
            </a:r>
          </a:p>
          <a:p>
            <a:r>
              <a:rPr lang="en-US" altLang="zh-CN" sz="2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Conjugated hyperbilirubinemia: when direct  bilirubin level is </a:t>
            </a:r>
          </a:p>
          <a:p>
            <a:r>
              <a:rPr lang="en-US" altLang="zh-CN" sz="2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greater than 15%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79375"/>
            <a:ext cx="8991600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58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مستطيل 2"/>
          <p:cNvSpPr/>
          <p:nvPr/>
        </p:nvSpPr>
        <p:spPr>
          <a:xfrm>
            <a:off x="6858000" y="1143000"/>
            <a:ext cx="2286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Hemolytic  jaundice</a:t>
            </a:r>
          </a:p>
          <a:p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Intrahepatic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jaundice</a:t>
            </a:r>
          </a:p>
          <a:p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Obstructive/  Surgical jaundice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0" y="0"/>
            <a:ext cx="9144000" cy="672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u="sng" dirty="0" err="1">
                <a:latin typeface="Times New Roman" pitchFamily="18" charset="0"/>
                <a:cs typeface="Times New Roman" pitchFamily="18" charset="0"/>
              </a:rPr>
              <a:t>Prehepatic</a:t>
            </a:r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 (hemolytic, unconjugated) jaundice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Results from excess production 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of bilirubin (beyond the ability of  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liver to conjugate) following 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hemolysis</a:t>
            </a:r>
          </a:p>
          <a:p>
            <a:pPr>
              <a:lnSpc>
                <a:spcPct val="90000"/>
              </a:lnSpc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Causes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Increased production of bilirubin due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to extravascular hemolysis, 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extravasation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of blood into tissues, 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intravascular hemolysis and errors in 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production of red blood cells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Pyruvate kinase and glucose 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6-phosphate dehydrogenase 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deficiency 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Impaired hepatic bilirubin uptake 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as in CHF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Ineffective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erythropoiesis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endParaRPr lang="ar-SA" sz="2800" dirty="0"/>
          </a:p>
        </p:txBody>
      </p:sp>
      <p:pic>
        <p:nvPicPr>
          <p:cNvPr id="3" name="Picture 7" descr="M30128-27-f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0" y="838200"/>
            <a:ext cx="3438525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0" y="-16847"/>
            <a:ext cx="91440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Impaired bilirubin conjugation</a:t>
            </a:r>
          </a:p>
          <a:p>
            <a:pPr lvl="1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Gilbert’s and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Crigler-Najarr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syndromes</a:t>
            </a:r>
          </a:p>
          <a:p>
            <a:pPr lvl="1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Hyperthyroidism</a:t>
            </a:r>
          </a:p>
          <a:p>
            <a:pPr lvl="1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Liver diseases as in chronic hepatitis, cirrhosis, Wilson’s disease</a:t>
            </a:r>
          </a:p>
          <a:p>
            <a:pPr eaLnBrk="0" hangingPunct="0">
              <a:lnSpc>
                <a:spcPct val="90000"/>
              </a:lnSpc>
              <a:buClr>
                <a:srgbClr val="A50021"/>
              </a:buClr>
            </a:pPr>
            <a:endParaRPr lang="en-US" altLang="zh-CN" sz="2400" b="1" u="sng" dirty="0"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lnSpc>
                <a:spcPct val="90000"/>
              </a:lnSpc>
              <a:buClr>
                <a:srgbClr val="A50021"/>
              </a:buClr>
            </a:pPr>
            <a:r>
              <a:rPr lang="en-US" altLang="zh-CN" sz="2400" b="1" u="sng" dirty="0">
                <a:latin typeface="Times New Roman" pitchFamily="18" charset="0"/>
                <a:cs typeface="Times New Roman" pitchFamily="18" charset="0"/>
              </a:rPr>
              <a:t>Laboratory findings</a:t>
            </a:r>
          </a:p>
          <a:p>
            <a:pPr eaLnBrk="0" hangingPunct="0">
              <a:lnSpc>
                <a:spcPct val="90000"/>
              </a:lnSpc>
              <a:buClr>
                <a:schemeClr val="accent2"/>
              </a:buClr>
              <a:buSzPct val="60000"/>
            </a:pP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- UB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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 without </a:t>
            </a:r>
            <a:r>
              <a:rPr lang="en-US" altLang="zh-CN" sz="2400" dirty="0" err="1">
                <a:latin typeface="Times New Roman" pitchFamily="18" charset="0"/>
                <a:cs typeface="Times New Roman" pitchFamily="18" charset="0"/>
              </a:rPr>
              <a:t>bilirubinuria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(50-150 </a:t>
            </a:r>
            <a:r>
              <a:rPr lang="el-GR" altLang="zh-CN" sz="2400" dirty="0">
                <a:latin typeface="Times New Roman" pitchFamily="18" charset="0"/>
                <a:cs typeface="Times New Roman" pitchFamily="18" charset="0"/>
              </a:rPr>
              <a:t>μ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mole/l) </a:t>
            </a:r>
          </a:p>
          <a:p>
            <a:pPr eaLnBrk="0" hangingPunct="0">
              <a:lnSpc>
                <a:spcPct val="90000"/>
              </a:lnSpc>
              <a:buClr>
                <a:schemeClr val="accent2"/>
              </a:buClr>
              <a:buSzPct val="60000"/>
            </a:pP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- Hemolytic anemia</a:t>
            </a:r>
          </a:p>
          <a:p>
            <a:pPr eaLnBrk="0" hangingPunct="0">
              <a:lnSpc>
                <a:spcPct val="90000"/>
              </a:lnSpc>
              <a:buClr>
                <a:schemeClr val="accent2"/>
              </a:buClr>
              <a:buSzPct val="60000"/>
            </a:pP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- Hemoglobinuria (in acute intravascular hemolysis)</a:t>
            </a:r>
          </a:p>
          <a:p>
            <a:pPr eaLnBrk="0" hangingPunct="0">
              <a:lnSpc>
                <a:spcPct val="90000"/>
              </a:lnSpc>
              <a:buClr>
                <a:schemeClr val="accent2"/>
              </a:buClr>
              <a:buSzPct val="60000"/>
            </a:pP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zh-CN" sz="2400" dirty="0" err="1">
                <a:latin typeface="Times New Roman" pitchFamily="18" charset="0"/>
                <a:cs typeface="Times New Roman" pitchFamily="18" charset="0"/>
              </a:rPr>
              <a:t>Reticulocyte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counts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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(10-30 %; normal range &lt;1 %) </a:t>
            </a:r>
            <a:endParaRPr lang="en-US" altLang="zh-CN" sz="2400" dirty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eaLnBrk="0" hangingPunct="0">
              <a:lnSpc>
                <a:spcPct val="90000"/>
              </a:lnSpc>
              <a:buClr>
                <a:schemeClr val="accent2"/>
              </a:buClr>
              <a:buSzPct val="60000"/>
            </a:pP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- Urinary changes:</a:t>
            </a:r>
          </a:p>
          <a:p>
            <a:pPr eaLnBrk="0" hangingPunct="0">
              <a:lnSpc>
                <a:spcPct val="90000"/>
              </a:lnSpc>
              <a:buClr>
                <a:schemeClr val="accent2"/>
              </a:buClr>
              <a:buSzPct val="60000"/>
            </a:pP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     - Bilirubin: absent                </a:t>
            </a:r>
          </a:p>
          <a:p>
            <a:pPr eaLnBrk="0" hangingPunct="0">
              <a:lnSpc>
                <a:spcPct val="90000"/>
              </a:lnSpc>
              <a:buClr>
                <a:schemeClr val="accent2"/>
              </a:buClr>
              <a:buSzPct val="60000"/>
            </a:pP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     - Urobilinogen: increased or normal</a:t>
            </a:r>
          </a:p>
          <a:p>
            <a:pPr eaLnBrk="0" hangingPunct="0">
              <a:lnSpc>
                <a:spcPct val="90000"/>
              </a:lnSpc>
              <a:buClr>
                <a:schemeClr val="accent2"/>
              </a:buClr>
              <a:buSzPct val="60000"/>
            </a:pP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zh-CN" sz="2400" dirty="0" err="1">
                <a:latin typeface="Times New Roman" pitchFamily="18" charset="0"/>
                <a:cs typeface="Times New Roman" pitchFamily="18" charset="0"/>
              </a:rPr>
              <a:t>Faecal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changes: stercobilinogen: normal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0" y="0"/>
            <a:ext cx="9144000" cy="59523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u="sng" dirty="0" err="1">
                <a:latin typeface="Times New Roman" pitchFamily="18" charset="0"/>
                <a:cs typeface="Times New Roman" pitchFamily="18" charset="0"/>
              </a:rPr>
              <a:t>Intrahepatic</a:t>
            </a:r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 (conjugated) jaundice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 Due to a disease affecting hepatic </a:t>
            </a:r>
          </a:p>
          <a:p>
            <a:pPr>
              <a:lnSpc>
                <a:spcPct val="90000"/>
              </a:lnSpc>
            </a:pP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  tissues either congenital or acquired </a:t>
            </a:r>
          </a:p>
          <a:p>
            <a:pPr>
              <a:lnSpc>
                <a:spcPct val="90000"/>
              </a:lnSpc>
            </a:pP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  diffuse hepatocellular injury</a:t>
            </a:r>
          </a:p>
          <a:p>
            <a:pPr>
              <a:lnSpc>
                <a:spcPct val="90000"/>
              </a:lnSpc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FontTx/>
              <a:buChar char="-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Impaired uptake, conjugation, or 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secretion of bilirubin</a:t>
            </a:r>
          </a:p>
          <a:p>
            <a:pPr>
              <a:lnSpc>
                <a:spcPct val="90000"/>
              </a:lnSpc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FontTx/>
              <a:buChar char="-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Reflects a generalized liver 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(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hepatocyte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) dysfunction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In this case, hyperbilirubinemia 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is usually accompanied by other 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abnormalities in biochemical 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markers of liver function</a:t>
            </a:r>
          </a:p>
        </p:txBody>
      </p:sp>
      <p:pic>
        <p:nvPicPr>
          <p:cNvPr id="3" name="Picture 5" descr="M30128-27-f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10200" y="609600"/>
            <a:ext cx="3735388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ChangeArrowheads="1"/>
          </p:cNvSpPr>
          <p:nvPr/>
        </p:nvSpPr>
        <p:spPr bwMode="auto">
          <a:xfrm>
            <a:off x="0" y="0"/>
            <a:ext cx="9144000" cy="617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600" b="1" u="sng">
                <a:latin typeface="Times New Roman" pitchFamily="18" charset="0"/>
                <a:cs typeface="Times New Roman" pitchFamily="18" charset="0"/>
              </a:rPr>
              <a:t>Fate of RBCs</a:t>
            </a:r>
            <a:endParaRPr lang="en-US" sz="260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n-US" sz="28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4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Life span in blood stream is 90-120 days, 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 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RBCs are phagocytosed and/or lysed</a:t>
            </a:r>
          </a:p>
          <a:p>
            <a:pPr>
              <a:buFontTx/>
              <a:buChar char="-"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 Normally, lysis occurs extravascularly 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  in the ER of reticuloendothelial system 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  (liver, spleen and bone marrow). 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  subsequent to RBC phagocytosis</a:t>
            </a:r>
          </a:p>
          <a:p>
            <a:pPr>
              <a:buFontTx/>
              <a:buChar char="-"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 Lysis can also occur intravascularly 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  (in blood stream).</a:t>
            </a:r>
          </a:p>
          <a:p>
            <a:pPr>
              <a:lnSpc>
                <a:spcPct val="90000"/>
              </a:lnSpc>
              <a:spcBef>
                <a:spcPts val="600"/>
              </a:spcBef>
              <a:buFontTx/>
              <a:buChar char="-"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>
                <a:latin typeface="Times New Roman" pitchFamily="18" charset="0"/>
                <a:cs typeface="Times New Roman" pitchFamily="18" charset="0"/>
              </a:rPr>
              <a:t>In the human body approx. 100 – 200 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cs-CZ" sz="2400">
                <a:latin typeface="Times New Roman" pitchFamily="18" charset="0"/>
                <a:cs typeface="Times New Roman" pitchFamily="18" charset="0"/>
              </a:rPr>
              <a:t>million 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RBCs </a:t>
            </a:r>
            <a:r>
              <a:rPr lang="cs-CZ" sz="2400">
                <a:latin typeface="Times New Roman" pitchFamily="18" charset="0"/>
                <a:cs typeface="Times New Roman" pitchFamily="18" charset="0"/>
              </a:rPr>
              <a:t>are broken down every hour.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>
                <a:latin typeface="Times New Roman" pitchFamily="18" charset="0"/>
                <a:cs typeface="Times New Roman" pitchFamily="18" charset="0"/>
              </a:rPr>
              <a:t>Fe</a:t>
            </a:r>
            <a:r>
              <a:rPr lang="cs-CZ" sz="2400" baseline="30000">
                <a:latin typeface="Times New Roman" pitchFamily="18" charset="0"/>
                <a:cs typeface="Times New Roman" pitchFamily="18" charset="0"/>
              </a:rPr>
              <a:t>2+</a:t>
            </a:r>
            <a:r>
              <a:rPr lang="cs-CZ" sz="2400">
                <a:latin typeface="Times New Roman" pitchFamily="18" charset="0"/>
                <a:cs typeface="Times New Roman" pitchFamily="18" charset="0"/>
              </a:rPr>
              <a:t> → transported with transferrin and 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cs-CZ" sz="2400">
                <a:latin typeface="Times New Roman" pitchFamily="18" charset="0"/>
                <a:cs typeface="Times New Roman" pitchFamily="18" charset="0"/>
              </a:rPr>
              <a:t>used in the next heme biosynthesis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>
                <a:latin typeface="Times New Roman" pitchFamily="18" charset="0"/>
                <a:cs typeface="Times New Roman" pitchFamily="18" charset="0"/>
              </a:rPr>
              <a:t>Not only Hb but other hemoproteins also 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cs-CZ" sz="2400">
                <a:latin typeface="Times New Roman" pitchFamily="18" charset="0"/>
                <a:cs typeface="Times New Roman" pitchFamily="18" charset="0"/>
              </a:rPr>
              <a:t>contain heme groups 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>
                <a:latin typeface="Times New Roman" pitchFamily="18" charset="0"/>
                <a:cs typeface="Times New Roman" pitchFamily="18" charset="0"/>
              </a:rPr>
              <a:t>which are degraded 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cs-CZ" sz="2400">
                <a:latin typeface="Times New Roman" pitchFamily="18" charset="0"/>
                <a:cs typeface="Times New Roman" pitchFamily="18" charset="0"/>
              </a:rPr>
              <a:t>by the same pathway.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2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48400" y="685800"/>
            <a:ext cx="1981200" cy="1219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076" name="Rectangle 3"/>
          <p:cNvSpPr>
            <a:spLocks noChangeArrowheads="1"/>
          </p:cNvSpPr>
          <p:nvPr/>
        </p:nvSpPr>
        <p:spPr bwMode="auto">
          <a:xfrm>
            <a:off x="7607300" y="2133600"/>
            <a:ext cx="14605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imes New Roman" pitchFamily="18" charset="0"/>
                <a:cs typeface="Times New Roman" pitchFamily="18" charset="0"/>
              </a:rPr>
              <a:t>Phagocytosis </a:t>
            </a:r>
          </a:p>
          <a:p>
            <a:r>
              <a:rPr lang="en-US">
                <a:latin typeface="Times New Roman" pitchFamily="18" charset="0"/>
                <a:cs typeface="Times New Roman" pitchFamily="18" charset="0"/>
              </a:rPr>
              <a:t>&amp; Lysis</a:t>
            </a:r>
          </a:p>
        </p:txBody>
      </p:sp>
      <p:sp>
        <p:nvSpPr>
          <p:cNvPr id="3077" name="Line 5"/>
          <p:cNvSpPr>
            <a:spLocks noChangeShapeType="1"/>
          </p:cNvSpPr>
          <p:nvPr/>
        </p:nvSpPr>
        <p:spPr bwMode="auto">
          <a:xfrm>
            <a:off x="7467600" y="20574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  <p:sp>
        <p:nvSpPr>
          <p:cNvPr id="3078" name="Rectangle 5"/>
          <p:cNvSpPr>
            <a:spLocks noChangeArrowheads="1"/>
          </p:cNvSpPr>
          <p:nvPr/>
        </p:nvSpPr>
        <p:spPr bwMode="auto">
          <a:xfrm>
            <a:off x="6815138" y="2895600"/>
            <a:ext cx="13382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imes New Roman" pitchFamily="18" charset="0"/>
                <a:cs typeface="Times New Roman" pitchFamily="18" charset="0"/>
              </a:rPr>
              <a:t>Hemoglobin</a:t>
            </a:r>
          </a:p>
        </p:txBody>
      </p:sp>
      <p:sp>
        <p:nvSpPr>
          <p:cNvPr id="3079" name="Line 7"/>
          <p:cNvSpPr>
            <a:spLocks noChangeShapeType="1"/>
          </p:cNvSpPr>
          <p:nvPr/>
        </p:nvSpPr>
        <p:spPr bwMode="auto">
          <a:xfrm rot="2079237">
            <a:off x="7151688" y="3201988"/>
            <a:ext cx="1587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  <p:sp>
        <p:nvSpPr>
          <p:cNvPr id="3080" name="Line 8"/>
          <p:cNvSpPr>
            <a:spLocks noChangeShapeType="1"/>
          </p:cNvSpPr>
          <p:nvPr/>
        </p:nvSpPr>
        <p:spPr bwMode="auto">
          <a:xfrm rot="-2162602">
            <a:off x="7942263" y="3203575"/>
            <a:ext cx="1587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  <p:sp>
        <p:nvSpPr>
          <p:cNvPr id="3081" name="Rectangle 8"/>
          <p:cNvSpPr>
            <a:spLocks noChangeArrowheads="1"/>
          </p:cNvSpPr>
          <p:nvPr/>
        </p:nvSpPr>
        <p:spPr bwMode="auto">
          <a:xfrm>
            <a:off x="6553200" y="3886200"/>
            <a:ext cx="825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imes New Roman" pitchFamily="18" charset="0"/>
                <a:cs typeface="Times New Roman" pitchFamily="18" charset="0"/>
              </a:rPr>
              <a:t>Globin</a:t>
            </a:r>
          </a:p>
        </p:txBody>
      </p:sp>
      <p:sp>
        <p:nvSpPr>
          <p:cNvPr id="3082" name="Rectangle 9"/>
          <p:cNvSpPr>
            <a:spLocks noChangeArrowheads="1"/>
          </p:cNvSpPr>
          <p:nvPr/>
        </p:nvSpPr>
        <p:spPr bwMode="auto">
          <a:xfrm>
            <a:off x="6262688" y="4659313"/>
            <a:ext cx="13573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imes New Roman" pitchFamily="18" charset="0"/>
                <a:cs typeface="Times New Roman" pitchFamily="18" charset="0"/>
              </a:rPr>
              <a:t>Amino acids</a:t>
            </a:r>
          </a:p>
        </p:txBody>
      </p:sp>
      <p:sp>
        <p:nvSpPr>
          <p:cNvPr id="3083" name="Rectangle 10"/>
          <p:cNvSpPr>
            <a:spLocks noChangeArrowheads="1"/>
          </p:cNvSpPr>
          <p:nvPr/>
        </p:nvSpPr>
        <p:spPr bwMode="auto">
          <a:xfrm>
            <a:off x="6019800" y="5497513"/>
            <a:ext cx="17367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imes New Roman" pitchFamily="18" charset="0"/>
                <a:cs typeface="Times New Roman" pitchFamily="18" charset="0"/>
              </a:rPr>
              <a:t>Amino acid pool</a:t>
            </a:r>
          </a:p>
        </p:txBody>
      </p:sp>
      <p:sp>
        <p:nvSpPr>
          <p:cNvPr id="3084" name="Line 10"/>
          <p:cNvSpPr>
            <a:spLocks noChangeShapeType="1"/>
          </p:cNvSpPr>
          <p:nvPr/>
        </p:nvSpPr>
        <p:spPr bwMode="auto">
          <a:xfrm>
            <a:off x="6934200" y="4191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  <p:sp>
        <p:nvSpPr>
          <p:cNvPr id="3085" name="Line 10"/>
          <p:cNvSpPr>
            <a:spLocks noChangeShapeType="1"/>
          </p:cNvSpPr>
          <p:nvPr/>
        </p:nvSpPr>
        <p:spPr bwMode="auto">
          <a:xfrm>
            <a:off x="6934200" y="5029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  <p:sp>
        <p:nvSpPr>
          <p:cNvPr id="3086" name="Rectangle 17"/>
          <p:cNvSpPr>
            <a:spLocks noChangeArrowheads="1"/>
          </p:cNvSpPr>
          <p:nvPr/>
        </p:nvSpPr>
        <p:spPr bwMode="auto">
          <a:xfrm>
            <a:off x="7797800" y="3897313"/>
            <a:ext cx="7366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imes New Roman" pitchFamily="18" charset="0"/>
                <a:cs typeface="Times New Roman" pitchFamily="18" charset="0"/>
              </a:rPr>
              <a:t>Heme</a:t>
            </a:r>
          </a:p>
        </p:txBody>
      </p:sp>
      <p:sp>
        <p:nvSpPr>
          <p:cNvPr id="3087" name="Rectangle 18"/>
          <p:cNvSpPr>
            <a:spLocks noChangeArrowheads="1"/>
          </p:cNvSpPr>
          <p:nvPr/>
        </p:nvSpPr>
        <p:spPr bwMode="auto">
          <a:xfrm>
            <a:off x="5715000" y="3897313"/>
            <a:ext cx="5794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imes New Roman" pitchFamily="18" charset="0"/>
                <a:cs typeface="Times New Roman" pitchFamily="18" charset="0"/>
              </a:rPr>
              <a:t>Fe</a:t>
            </a:r>
            <a:r>
              <a:rPr lang="en-US" baseline="30000">
                <a:latin typeface="Times New Roman" pitchFamily="18" charset="0"/>
                <a:cs typeface="Times New Roman" pitchFamily="18" charset="0"/>
              </a:rPr>
              <a:t>2+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 flipH="1">
            <a:off x="6248400" y="3200400"/>
            <a:ext cx="990600" cy="685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89" name="Rectangle 21"/>
          <p:cNvSpPr>
            <a:spLocks noChangeArrowheads="1"/>
          </p:cNvSpPr>
          <p:nvPr/>
        </p:nvSpPr>
        <p:spPr bwMode="auto">
          <a:xfrm>
            <a:off x="5286375" y="4659313"/>
            <a:ext cx="10382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imes New Roman" pitchFamily="18" charset="0"/>
                <a:cs typeface="Times New Roman" pitchFamily="18" charset="0"/>
              </a:rPr>
              <a:t>Iron pool</a:t>
            </a:r>
          </a:p>
        </p:txBody>
      </p:sp>
      <p:sp>
        <p:nvSpPr>
          <p:cNvPr id="3090" name="Line 10"/>
          <p:cNvSpPr>
            <a:spLocks noChangeShapeType="1"/>
          </p:cNvSpPr>
          <p:nvPr/>
        </p:nvSpPr>
        <p:spPr bwMode="auto">
          <a:xfrm>
            <a:off x="5943600" y="4191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  <p:sp>
        <p:nvSpPr>
          <p:cNvPr id="3091" name="Rectangle 23"/>
          <p:cNvSpPr>
            <a:spLocks noChangeArrowheads="1"/>
          </p:cNvSpPr>
          <p:nvPr/>
        </p:nvSpPr>
        <p:spPr bwMode="auto">
          <a:xfrm>
            <a:off x="7696200" y="4659313"/>
            <a:ext cx="10175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imes New Roman" pitchFamily="18" charset="0"/>
                <a:cs typeface="Times New Roman" pitchFamily="18" charset="0"/>
              </a:rPr>
              <a:t>Bilirubin</a:t>
            </a:r>
          </a:p>
        </p:txBody>
      </p:sp>
      <p:sp>
        <p:nvSpPr>
          <p:cNvPr id="3092" name="Line 10"/>
          <p:cNvSpPr>
            <a:spLocks noChangeShapeType="1"/>
          </p:cNvSpPr>
          <p:nvPr/>
        </p:nvSpPr>
        <p:spPr bwMode="auto">
          <a:xfrm>
            <a:off x="8153400" y="4191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  <p:sp>
        <p:nvSpPr>
          <p:cNvPr id="3093" name="Line 10"/>
          <p:cNvSpPr>
            <a:spLocks noChangeShapeType="1"/>
          </p:cNvSpPr>
          <p:nvPr/>
        </p:nvSpPr>
        <p:spPr bwMode="auto">
          <a:xfrm>
            <a:off x="8153400" y="4953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  <p:sp>
        <p:nvSpPr>
          <p:cNvPr id="3094" name="Rectangle 26"/>
          <p:cNvSpPr>
            <a:spLocks noChangeArrowheads="1"/>
          </p:cNvSpPr>
          <p:nvPr/>
        </p:nvSpPr>
        <p:spPr bwMode="auto">
          <a:xfrm>
            <a:off x="7772400" y="5497513"/>
            <a:ext cx="10826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imes New Roman" pitchFamily="18" charset="0"/>
                <a:cs typeface="Times New Roman" pitchFamily="18" charset="0"/>
              </a:rPr>
              <a:t>Excretion</a:t>
            </a:r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0" y="27492"/>
            <a:ext cx="9144000" cy="629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Causes</a:t>
            </a:r>
          </a:p>
          <a:p>
            <a:pPr eaLnBrk="0" hangingPunct="0">
              <a:buClr>
                <a:srgbClr val="A50021"/>
              </a:buClr>
            </a:pP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- Impaired or absent hepatic conjugation of bilirubin</a:t>
            </a:r>
          </a:p>
          <a:p>
            <a:pPr lvl="1" eaLnBrk="0" hangingPunct="0">
              <a:buClr>
                <a:schemeClr val="accent2"/>
              </a:buClr>
              <a:buSzPct val="60000"/>
            </a:pP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- Gilbert‘s and </a:t>
            </a:r>
            <a:r>
              <a:rPr lang="en-US" altLang="zh-CN" sz="2400" dirty="0" err="1">
                <a:latin typeface="Times New Roman" pitchFamily="18" charset="0"/>
                <a:cs typeface="Times New Roman" pitchFamily="18" charset="0"/>
              </a:rPr>
              <a:t>Grigler–Najjar</a:t>
            </a:r>
            <a:endParaRPr lang="en-US" altLang="zh-CN" sz="2400" dirty="0"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buClr>
                <a:srgbClr val="A50021"/>
              </a:buClr>
            </a:pP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- Acquired disorders</a:t>
            </a:r>
          </a:p>
          <a:p>
            <a:pPr lvl="1" eaLnBrk="0" hangingPunct="0">
              <a:buClr>
                <a:schemeClr val="accent2"/>
              </a:buClr>
              <a:buSzPct val="60000"/>
            </a:pP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- Hepatocellular necrosis</a:t>
            </a:r>
          </a:p>
          <a:p>
            <a:pPr lvl="1" eaLnBrk="0" hangingPunct="0">
              <a:buClr>
                <a:schemeClr val="accent2"/>
              </a:buClr>
              <a:buSzPct val="60000"/>
            </a:pP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- Hepatitis, Cirrhosis, Drug-related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lvl="1" eaLnBrk="0" hangingPunct="0">
              <a:buClr>
                <a:schemeClr val="accent2"/>
              </a:buClr>
              <a:buSzPct val="60000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Sepsis </a:t>
            </a:r>
          </a:p>
          <a:p>
            <a:pPr lvl="1" eaLnBrk="0" hangingPunct="0">
              <a:buClr>
                <a:schemeClr val="accent2"/>
              </a:buClr>
              <a:buSzPct val="60000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Infiltrative: TB,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amyloid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lymphoma</a:t>
            </a:r>
          </a:p>
          <a:p>
            <a:pPr lvl="1" eaLnBrk="0" hangingPunct="0">
              <a:buClr>
                <a:schemeClr val="accent2"/>
              </a:buClr>
              <a:buSzPct val="60000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Toxins </a:t>
            </a:r>
          </a:p>
          <a:p>
            <a:pPr lvl="1" eaLnBrk="0" hangingPunct="0">
              <a:buClr>
                <a:schemeClr val="accent2"/>
              </a:buClr>
              <a:buSzPct val="60000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Hepatic crisis in sickle cell disease</a:t>
            </a:r>
          </a:p>
          <a:p>
            <a:pPr eaLnBrk="0" hangingPunct="0">
              <a:lnSpc>
                <a:spcPct val="90000"/>
              </a:lnSpc>
              <a:buClr>
                <a:srgbClr val="A50021"/>
              </a:buClr>
            </a:pPr>
            <a:r>
              <a:rPr lang="en-US" altLang="zh-CN" sz="2400" b="1" u="sng" dirty="0">
                <a:latin typeface="Times New Roman" pitchFamily="18" charset="0"/>
              </a:rPr>
              <a:t>Laboratory findings</a:t>
            </a:r>
          </a:p>
          <a:p>
            <a:pPr eaLnBrk="0" hangingPunct="0">
              <a:lnSpc>
                <a:spcPct val="120000"/>
              </a:lnSpc>
              <a:buClr>
                <a:srgbClr val="A50021"/>
              </a:buClr>
            </a:pPr>
            <a:r>
              <a:rPr lang="en-US" altLang="zh-CN" sz="2400" dirty="0">
                <a:latin typeface="Times New Roman" pitchFamily="18" charset="0"/>
              </a:rPr>
              <a:t>- liver function tests are abnormal</a:t>
            </a:r>
          </a:p>
          <a:p>
            <a:pPr eaLnBrk="0" hangingPunct="0">
              <a:lnSpc>
                <a:spcPct val="120000"/>
              </a:lnSpc>
              <a:buClr>
                <a:srgbClr val="A50021"/>
              </a:buClr>
            </a:pPr>
            <a:r>
              <a:rPr lang="en-US" altLang="zh-CN" sz="2400" dirty="0">
                <a:latin typeface="Times New Roman" pitchFamily="18" charset="0"/>
              </a:rPr>
              <a:t>- Both CB and UCB</a:t>
            </a:r>
            <a:r>
              <a:rPr lang="en-US" altLang="zh-CN" sz="2400" dirty="0">
                <a:latin typeface="Times New Roman" pitchFamily="18" charset="0"/>
                <a:sym typeface="Symbol" pitchFamily="18" charset="2"/>
              </a:rPr>
              <a:t></a:t>
            </a:r>
            <a:endParaRPr lang="en-US" altLang="zh-CN" sz="2400" dirty="0">
              <a:latin typeface="Times New Roman" pitchFamily="18" charset="0"/>
            </a:endParaRPr>
          </a:p>
          <a:p>
            <a:pPr eaLnBrk="0" hangingPunct="0">
              <a:lnSpc>
                <a:spcPct val="120000"/>
              </a:lnSpc>
              <a:buClr>
                <a:srgbClr val="A50021"/>
              </a:buClr>
            </a:pPr>
            <a:r>
              <a:rPr lang="en-US" altLang="zh-CN" sz="2400" dirty="0">
                <a:latin typeface="Times New Roman" pitchFamily="18" charset="0"/>
              </a:rPr>
              <a:t>- </a:t>
            </a:r>
            <a:r>
              <a:rPr lang="en-US" altLang="zh-CN" sz="2400" dirty="0" err="1">
                <a:latin typeface="Times New Roman" pitchFamily="18" charset="0"/>
              </a:rPr>
              <a:t>Bilirubinuria</a:t>
            </a:r>
            <a:r>
              <a:rPr lang="en-US" altLang="zh-CN" sz="2400" b="1" dirty="0">
                <a:latin typeface="Times New Roman" pitchFamily="18" charset="0"/>
              </a:rPr>
              <a:t> (</a:t>
            </a:r>
            <a:r>
              <a:rPr lang="en-US" altLang="zh-CN" sz="2400" b="1" dirty="0">
                <a:latin typeface="Times New Roman" pitchFamily="18" charset="0"/>
                <a:sym typeface="Symbol" pitchFamily="18" charset="2"/>
              </a:rPr>
              <a:t> </a:t>
            </a:r>
            <a:r>
              <a:rPr lang="en-US" altLang="zh-CN" sz="2400" dirty="0">
                <a:latin typeface="Times New Roman" pitchFamily="18" charset="0"/>
              </a:rPr>
              <a:t>50-250</a:t>
            </a:r>
            <a:r>
              <a:rPr lang="el-GR" altLang="zh-CN" sz="2400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l-GR" altLang="zh-CN" sz="2400" dirty="0">
                <a:latin typeface="Times New Roman" pitchFamily="18" charset="0"/>
              </a:rPr>
              <a:t>μ</a:t>
            </a:r>
            <a:r>
              <a:rPr lang="en-US" altLang="zh-CN" sz="2400" dirty="0">
                <a:latin typeface="Times New Roman" pitchFamily="18" charset="0"/>
              </a:rPr>
              <a:t>mole/l)  </a:t>
            </a:r>
            <a:r>
              <a:rPr lang="en-US" altLang="zh-CN" sz="2400" dirty="0">
                <a:solidFill>
                  <a:srgbClr val="000000"/>
                </a:solidFill>
                <a:latin typeface="Times New Roman" pitchFamily="18" charset="0"/>
              </a:rPr>
              <a:t>  </a:t>
            </a:r>
          </a:p>
          <a:p>
            <a:pPr eaLnBrk="0" hangingPunct="0">
              <a:lnSpc>
                <a:spcPct val="120000"/>
              </a:lnSpc>
              <a:buClr>
                <a:srgbClr val="A50021"/>
              </a:buClr>
            </a:pPr>
            <a:r>
              <a:rPr lang="en-US" altLang="zh-CN" sz="2400" dirty="0">
                <a:solidFill>
                  <a:srgbClr val="000000"/>
                </a:solidFill>
                <a:latin typeface="Times New Roman" pitchFamily="18" charset="0"/>
              </a:rPr>
              <a:t>- Urobilinogen: normal or reduced </a:t>
            </a:r>
          </a:p>
          <a:p>
            <a:pPr eaLnBrk="0" hangingPunct="0">
              <a:lnSpc>
                <a:spcPct val="120000"/>
              </a:lnSpc>
              <a:buClr>
                <a:srgbClr val="A50021"/>
              </a:buClr>
            </a:pPr>
            <a:r>
              <a:rPr lang="en-US" altLang="zh-CN" sz="2400" dirty="0">
                <a:solidFill>
                  <a:srgbClr val="000000"/>
                </a:solidFill>
                <a:latin typeface="Times New Roman" pitchFamily="18" charset="0"/>
              </a:rPr>
              <a:t>- Stercobilinogen: normal or reduced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0" y="0"/>
            <a:ext cx="9144000" cy="6340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u="sng" dirty="0" err="1">
                <a:latin typeface="Times New Roman" pitchFamily="18" charset="0"/>
                <a:cs typeface="Times New Roman" pitchFamily="18" charset="0"/>
              </a:rPr>
              <a:t>Posthepatic</a:t>
            </a:r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 (Obstructive) jaundice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Caused by 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intra- and extra hepatic</a:t>
            </a:r>
            <a:r>
              <a:rPr lang="en-US" altLang="zh-CN" sz="2800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ct val="90000"/>
              </a:lnSpc>
            </a:pP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  obstruction of bile ducts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FontTx/>
              <a:buChar char="-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Plasma bilirubin is conjugated, 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and other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biliary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metabolites, 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such as bile acids accumulate in 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the plasma </a:t>
            </a:r>
          </a:p>
          <a:p>
            <a:pPr>
              <a:lnSpc>
                <a:spcPct val="90000"/>
              </a:lnSpc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FontTx/>
              <a:buChar char="-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Characterized by pale colored 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stools (absence of fecal bilirubin 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or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urobilin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), and dark urine 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(increased conjugated bilirubin)</a:t>
            </a:r>
          </a:p>
          <a:p>
            <a:pPr>
              <a:lnSpc>
                <a:spcPct val="90000"/>
              </a:lnSpc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FontTx/>
              <a:buChar char="-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In a complete obstruction, 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urobilin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is absent from the urine</a:t>
            </a:r>
          </a:p>
        </p:txBody>
      </p:sp>
      <p:pic>
        <p:nvPicPr>
          <p:cNvPr id="3" name="Picture 5" descr="M30128-27-f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24450" y="838200"/>
            <a:ext cx="401955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0" y="3447"/>
            <a:ext cx="9144000" cy="66295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zh-CN" sz="2400" b="1" u="sng" dirty="0">
                <a:latin typeface="Times New Roman" pitchFamily="18" charset="0"/>
                <a:cs typeface="Times New Roman" pitchFamily="18" charset="0"/>
              </a:rPr>
              <a:t>Causes</a:t>
            </a:r>
          </a:p>
          <a:p>
            <a:pPr>
              <a:lnSpc>
                <a:spcPct val="90000"/>
              </a:lnSpc>
            </a:pPr>
            <a:r>
              <a:rPr lang="en-US" altLang="zh-CN" sz="2400" b="1" dirty="0" err="1">
                <a:latin typeface="Times New Roman" pitchFamily="18" charset="0"/>
                <a:cs typeface="Times New Roman" pitchFamily="18" charset="0"/>
              </a:rPr>
              <a:t>Intrahepatic</a:t>
            </a:r>
            <a:endParaRPr lang="en-US" altLang="zh-CN" sz="2400" b="1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- Blockage of Bile </a:t>
            </a:r>
            <a:r>
              <a:rPr lang="en-US" altLang="zh-CN" sz="2400" dirty="0" err="1">
                <a:latin typeface="Times New Roman" pitchFamily="18" charset="0"/>
                <a:cs typeface="Times New Roman" pitchFamily="18" charset="0"/>
              </a:rPr>
              <a:t>Canaliculi</a:t>
            </a:r>
            <a:endParaRPr lang="en-US" altLang="zh-CN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zh-CN" sz="2400" dirty="0" err="1">
                <a:latin typeface="Times New Roman" pitchFamily="18" charset="0"/>
                <a:cs typeface="Times New Roman" pitchFamily="18" charset="0"/>
              </a:rPr>
              <a:t>Dubin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-Johnson syndrome</a:t>
            </a:r>
          </a:p>
          <a:p>
            <a:pPr>
              <a:lnSpc>
                <a:spcPct val="90000"/>
              </a:lnSpc>
            </a:pP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- Hepatitis-viral, chemical</a:t>
            </a:r>
          </a:p>
          <a:p>
            <a:pPr>
              <a:lnSpc>
                <a:spcPct val="90000"/>
              </a:lnSpc>
            </a:pP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- Infiltrative tumors</a:t>
            </a:r>
          </a:p>
          <a:p>
            <a:r>
              <a:rPr lang="en-US" altLang="zh-CN" sz="2400" b="1" dirty="0" err="1">
                <a:latin typeface="Times New Roman" pitchFamily="18" charset="0"/>
                <a:cs typeface="Times New Roman" pitchFamily="18" charset="0"/>
              </a:rPr>
              <a:t>Extrahepatic</a:t>
            </a:r>
            <a:endParaRPr lang="en-US" altLang="zh-CN" sz="2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- Obstructive of bile ducts by tumors, </a:t>
            </a:r>
            <a:r>
              <a:rPr lang="en-US" sz="2400" dirty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CBD or CHD stone and </a:t>
            </a:r>
            <a:r>
              <a:rPr lang="en-US" altLang="zh-CN" sz="2400" dirty="0" err="1">
                <a:latin typeface="Times New Roman" pitchFamily="18" charset="0"/>
                <a:cs typeface="Times New Roman" pitchFamily="18" charset="0"/>
              </a:rPr>
              <a:t>Stenosis</a:t>
            </a:r>
            <a:endParaRPr lang="en-US" altLang="zh-CN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- Acute and chronic pancreatitis</a:t>
            </a:r>
          </a:p>
          <a:p>
            <a:pPr>
              <a:buFontTx/>
              <a:buChar char="-"/>
            </a:pPr>
            <a:r>
              <a:rPr lang="en-US" sz="2400" dirty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Parasitic infections as </a:t>
            </a:r>
            <a:r>
              <a:rPr lang="en-US" sz="2400" dirty="0" err="1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Ascaris</a:t>
            </a:r>
            <a:r>
              <a:rPr lang="en-US" sz="2400" dirty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lumbricoides</a:t>
            </a:r>
            <a:r>
              <a:rPr lang="en-US" sz="2400" dirty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and liver flukes</a:t>
            </a:r>
          </a:p>
          <a:p>
            <a:pPr eaLnBrk="0" hangingPunct="0">
              <a:lnSpc>
                <a:spcPct val="90000"/>
              </a:lnSpc>
            </a:pPr>
            <a:r>
              <a:rPr lang="en-US" altLang="zh-CN" sz="2400" b="1" u="sng" dirty="0">
                <a:latin typeface="Times New Roman" pitchFamily="18" charset="0"/>
                <a:cs typeface="Times New Roman" pitchFamily="18" charset="0"/>
              </a:rPr>
              <a:t>Laboratory Findings</a:t>
            </a:r>
            <a:endParaRPr lang="en-US" altLang="zh-CN" sz="2400" u="sng" dirty="0"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lnSpc>
                <a:spcPct val="90000"/>
              </a:lnSpc>
              <a:buClr>
                <a:srgbClr val="A50021"/>
              </a:buClr>
            </a:pP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- Serum Bilirubin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</a:t>
            </a:r>
            <a:r>
              <a:rPr lang="en-US" altLang="zh-CN" sz="24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100-500</a:t>
            </a:r>
            <a:r>
              <a:rPr lang="el-GR" altLang="zh-CN" sz="2400" dirty="0">
                <a:latin typeface="Times New Roman" pitchFamily="18" charset="0"/>
                <a:cs typeface="Times New Roman" pitchFamily="18" charset="0"/>
              </a:rPr>
              <a:t> μ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mole/l</a:t>
            </a:r>
            <a:r>
              <a:rPr lang="en-US" altLang="zh-C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endParaRPr lang="en-US" altLang="zh-CN" sz="2400" dirty="0"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lnSpc>
                <a:spcPct val="90000"/>
              </a:lnSpc>
              <a:buClr>
                <a:srgbClr val="A50021"/>
              </a:buClr>
            </a:pP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- Fecal urobilinogen 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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(incomplete obstruction) or absent in (complete </a:t>
            </a:r>
          </a:p>
          <a:p>
            <a:pPr eaLnBrk="0" hangingPunct="0">
              <a:lnSpc>
                <a:spcPct val="90000"/>
              </a:lnSpc>
              <a:buClr>
                <a:srgbClr val="A50021"/>
              </a:buClr>
            </a:pP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 obstruction)</a:t>
            </a:r>
          </a:p>
          <a:p>
            <a:pPr eaLnBrk="0" hangingPunct="0">
              <a:lnSpc>
                <a:spcPct val="90000"/>
              </a:lnSpc>
              <a:buClr>
                <a:srgbClr val="A50021"/>
              </a:buClr>
            </a:pP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zh-CN" sz="2400" dirty="0" err="1">
                <a:latin typeface="Times New Roman" pitchFamily="18" charset="0"/>
                <a:cs typeface="Times New Roman" pitchFamily="18" charset="0"/>
              </a:rPr>
              <a:t>Urobilinogenuria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is absent in complete obstructive jaundice</a:t>
            </a:r>
          </a:p>
          <a:p>
            <a:pPr eaLnBrk="0" hangingPunct="0">
              <a:lnSpc>
                <a:spcPct val="90000"/>
              </a:lnSpc>
              <a:buClr>
                <a:srgbClr val="A50021"/>
              </a:buClr>
            </a:pP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zh-CN" sz="2400" dirty="0" err="1">
                <a:latin typeface="Times New Roman" pitchFamily="18" charset="0"/>
                <a:cs typeface="Times New Roman" pitchFamily="18" charset="0"/>
              </a:rPr>
              <a:t>Bilirubinuria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                                  - C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holesterol 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</a:t>
            </a:r>
            <a:endParaRPr lang="en-US" altLang="zh-CN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eaLnBrk="0" hangingPunct="0">
              <a:lnSpc>
                <a:spcPct val="90000"/>
              </a:lnSpc>
              <a:buClr>
                <a:srgbClr val="A50021"/>
              </a:buClr>
            </a:pP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- Urinary changes: </a:t>
            </a:r>
          </a:p>
          <a:p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1- Bilirubin: increased                        2- Urobilinogen: reduced or absent</a:t>
            </a:r>
          </a:p>
          <a:p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zh-CN" sz="2400" dirty="0" err="1">
                <a:latin typeface="Times New Roman" pitchFamily="18" charset="0"/>
                <a:cs typeface="Times New Roman" pitchFamily="18" charset="0"/>
              </a:rPr>
              <a:t>Faecal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changes: stercobilinogen: reduced or absent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6" descr="M30128-27-f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جدول 1"/>
          <p:cNvGraphicFramePr>
            <a:graphicFrameLocks noGrp="1"/>
          </p:cNvGraphicFramePr>
          <p:nvPr/>
        </p:nvGraphicFramePr>
        <p:xfrm>
          <a:off x="0" y="0"/>
          <a:ext cx="9144000" cy="5484813"/>
        </p:xfrm>
        <a:graphic>
          <a:graphicData uri="http://schemas.openxmlformats.org/drawingml/2006/table">
            <a:tbl>
              <a:tblPr/>
              <a:tblGrid>
                <a:gridCol w="91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19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19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82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Pre-hepatic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Hepatic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Post-hepatic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3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Urine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 Bilirubin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Urobilinogen ↑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There is bilirubin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Normal urobilinogen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There is bilirubin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Urobilinogen is absent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2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Faeces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Dark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Pale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Pale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86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Blood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↑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Reticulocyte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count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é"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↑ Unconjugated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bilirubin (up to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100μmol/L)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Normal ALP and γ GT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Normal AST and ALT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PT Normal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Normal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reticulocyte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count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é"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↑ Bilirubin – mixed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conjugated &amp;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unconjugated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↑ ALP and γ GT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↑ AST and ALT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↑ PT – not correctable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with Vit 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Normal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reticulocyte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count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é"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↑ Bilirubin (up to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1000μmol/L) –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conjugated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é"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↑ ALP and γ GT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Normal AST and ALT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↑ PT – correctable with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Vit 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0" y="35778"/>
            <a:ext cx="914400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u="sng" dirty="0">
                <a:latin typeface="Times New Roman" pitchFamily="18" charset="0"/>
                <a:cs typeface="Times New Roman" pitchFamily="18" charset="0"/>
              </a:rPr>
              <a:t>Neonatal Jaundice</a:t>
            </a:r>
          </a:p>
          <a:p>
            <a:pPr>
              <a:lnSpc>
                <a:spcPct val="90000"/>
              </a:lnSpc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- Common, particularly in premature infants</a:t>
            </a:r>
          </a:p>
          <a:p>
            <a:pPr>
              <a:lnSpc>
                <a:spcPct val="90000"/>
              </a:lnSpc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FontTx/>
              <a:buChar char="-"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Transient (resolves in the first 10 days), due to immaturity of the enzymes involved in </a:t>
            </a:r>
          </a:p>
          <a:p>
            <a:pPr>
              <a:lnSpc>
                <a:spcPct val="90000"/>
              </a:lnSpc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 bilirubin conjugation</a:t>
            </a:r>
          </a:p>
          <a:p>
            <a:pPr>
              <a:lnSpc>
                <a:spcPct val="90000"/>
              </a:lnSpc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FontTx/>
              <a:buChar char="-"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High levels of unconjugated bilirubin are toxic to the newborn – due to its </a:t>
            </a:r>
          </a:p>
          <a:p>
            <a:pPr>
              <a:lnSpc>
                <a:spcPct val="90000"/>
              </a:lnSpc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hydrophobicity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it can cross the blood-brain barrier and cause a type of mental </a:t>
            </a:r>
          </a:p>
          <a:p>
            <a:pPr>
              <a:lnSpc>
                <a:spcPct val="90000"/>
              </a:lnSpc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 retardation known as kernicterus</a:t>
            </a:r>
          </a:p>
          <a:p>
            <a:pPr>
              <a:lnSpc>
                <a:spcPct val="90000"/>
              </a:lnSpc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FontTx/>
              <a:buChar char="-"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If bilirubin levels are judged to be too high, then phototherapy with UV light is used to </a:t>
            </a:r>
          </a:p>
          <a:p>
            <a:pPr>
              <a:lnSpc>
                <a:spcPct val="90000"/>
              </a:lnSpc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 convert it to a water soluble, non-toxic form</a:t>
            </a:r>
          </a:p>
          <a:p>
            <a:pPr>
              <a:lnSpc>
                <a:spcPct val="90000"/>
              </a:lnSpc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FontTx/>
              <a:buChar char="-"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If necessary, exchange blood transfusion is used to remove excess bilirubin</a:t>
            </a:r>
          </a:p>
          <a:p>
            <a:pPr>
              <a:lnSpc>
                <a:spcPct val="90000"/>
              </a:lnSpc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FontTx/>
              <a:buChar char="-"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Phenobarbital is oftentimes administered to Mom prior to an induced labor of a </a:t>
            </a:r>
          </a:p>
          <a:p>
            <a:pPr>
              <a:lnSpc>
                <a:spcPct val="90000"/>
              </a:lnSpc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 premature infant – crosses the placenta and induces the synthesis of UDP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glucuronyl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ct val="90000"/>
              </a:lnSpc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 transferase</a:t>
            </a:r>
          </a:p>
          <a:p>
            <a:pPr>
              <a:lnSpc>
                <a:spcPct val="90000"/>
              </a:lnSpc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FontTx/>
              <a:buChar char="-"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Jaundice within the first 24 hrs of life or which takes longer then 10 days to resolve is </a:t>
            </a:r>
          </a:p>
          <a:p>
            <a:pPr>
              <a:lnSpc>
                <a:spcPct val="90000"/>
              </a:lnSpc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 usually pathological and needs to be further investigated   </a:t>
            </a:r>
          </a:p>
          <a:p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ar-SA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0" y="27087"/>
            <a:ext cx="91440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Gilbert’s syndrome</a:t>
            </a:r>
          </a:p>
          <a:p>
            <a:pPr>
              <a:buFontTx/>
              <a:buChar char="-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Benign liver disorder considered the most common hereditary cause of 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increased bilirubin. </a:t>
            </a:r>
          </a:p>
          <a:p>
            <a:pPr>
              <a:buFontTx/>
              <a:buChar char="-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A major characteristic is jaundice, caused by elevated levels of 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unconjugated bilirubin in the bloodstream.</a:t>
            </a: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-The cause of this hyperbilirubinemia is the reduced activity of the   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glucuronyl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transferase, which conjugates bilirubin and some other  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lipophilic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molecules.</a:t>
            </a: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It is caused by a 70%-80% reduction in the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glucuronidation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activity of 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the enzyme UDP-glucuronosyltransferase 1A1.</a:t>
            </a: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½ of the affected individuals inherited it 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-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Males more frequently affected than females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Onset of symptoms in teens, early 20’s or 30’s</a:t>
            </a:r>
          </a:p>
          <a:p>
            <a:pPr>
              <a:buFontTx/>
              <a:buChar char="-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Can be treated with small doses of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phenobarbital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to stimulate UDP 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glucuronyl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transferase activity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0" y="27087"/>
            <a:ext cx="91440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en-US" sz="2400" b="1" u="sng" dirty="0" err="1">
                <a:latin typeface="Times New Roman" pitchFamily="18" charset="0"/>
                <a:cs typeface="Times New Roman" pitchFamily="18" charset="0"/>
              </a:rPr>
              <a:t>Crigler</a:t>
            </a: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400" b="1" u="sng" dirty="0" err="1">
                <a:latin typeface="Times New Roman" pitchFamily="18" charset="0"/>
                <a:cs typeface="Times New Roman" pitchFamily="18" charset="0"/>
              </a:rPr>
              <a:t>Najjar</a:t>
            </a: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 syndrome, type I</a:t>
            </a:r>
          </a:p>
          <a:p>
            <a:pPr eaLnBrk="0" hangingPunct="0">
              <a:buFontTx/>
              <a:buChar char="-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A very rare disease (estimated at 0.6 - 1.0 per million live births), and </a:t>
            </a:r>
          </a:p>
          <a:p>
            <a:pPr eaLnBrk="0" hangingPunct="0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consanguinity increases its risk. </a:t>
            </a:r>
          </a:p>
          <a:p>
            <a:pPr eaLnBrk="0" hangingPunct="0">
              <a:buFontTx/>
              <a:buChar char="-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Inheritance is autosomal recessive.</a:t>
            </a:r>
          </a:p>
          <a:p>
            <a:pPr eaLnBrk="0" hangingPunct="0">
              <a:buFontTx/>
              <a:buChar char="-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Type 1 is characterized by a serum bilirubin usually above 345 µmol/L </a:t>
            </a:r>
          </a:p>
          <a:p>
            <a:pPr eaLnBrk="0" hangingPunct="0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(310 - 755) </a:t>
            </a:r>
          </a:p>
          <a:p>
            <a:pPr eaLnBrk="0" hangingPunct="0">
              <a:buFontTx/>
              <a:buChar char="-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No UGT1A1 (UDP glucuronosyltransferase 1 family, polypeptide A1) </a:t>
            </a:r>
          </a:p>
          <a:p>
            <a:pPr eaLnBrk="0" hangingPunct="0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expression can be detected in the hepatic tissue. </a:t>
            </a:r>
          </a:p>
          <a:p>
            <a:pPr eaLnBrk="0" hangingPunct="0">
              <a:buFontTx/>
              <a:buChar char="-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These children died of kernicterus (=bilirubin encephalopathy), or </a:t>
            </a:r>
          </a:p>
          <a:p>
            <a:pPr eaLnBrk="0" hangingPunct="0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survived until early adulthood with clear neurological impairment.</a:t>
            </a:r>
          </a:p>
          <a:p>
            <a:endParaRPr lang="en-US" sz="2400" b="1" u="sng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Today, therapy includes: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exchange transfusions in the immediate neonatal period,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- 12 hours/day phototherapy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heme oxygenase inhibitors to reduce effect of hyperbilirubinemia</a:t>
            </a:r>
          </a:p>
          <a:p>
            <a:pPr>
              <a:buFontTx/>
              <a:buChar char="-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oral calcium phosphate and -carbonate to form complexes with 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bilirubin in the gut,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liver transplantation prior to the onset of brain damage.</a:t>
            </a:r>
            <a:endParaRPr lang="ar-SA" sz="24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0" y="27087"/>
            <a:ext cx="91440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en-US" sz="2400" b="1" u="sng" dirty="0" err="1">
                <a:latin typeface="Times New Roman" pitchFamily="18" charset="0"/>
                <a:cs typeface="Times New Roman" pitchFamily="18" charset="0"/>
              </a:rPr>
              <a:t>Crigler</a:t>
            </a: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400" b="1" u="sng" dirty="0" err="1">
                <a:latin typeface="Times New Roman" pitchFamily="18" charset="0"/>
                <a:cs typeface="Times New Roman" pitchFamily="18" charset="0"/>
              </a:rPr>
              <a:t>Najjar</a:t>
            </a: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 syndrome, type I</a:t>
            </a:r>
          </a:p>
          <a:p>
            <a:pPr eaLnBrk="0" hangingPunct="0">
              <a:buFontTx/>
              <a:buChar char="-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A very rare disease (estimated at 0.6 - 1.0 per million live births), and </a:t>
            </a:r>
          </a:p>
          <a:p>
            <a:pPr eaLnBrk="0" hangingPunct="0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consanguinity increases its risk. </a:t>
            </a:r>
          </a:p>
          <a:p>
            <a:pPr eaLnBrk="0" hangingPunct="0">
              <a:buFontTx/>
              <a:buChar char="-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Inheritance is autosomal recessive.</a:t>
            </a:r>
          </a:p>
          <a:p>
            <a:pPr eaLnBrk="0" hangingPunct="0">
              <a:buFontTx/>
              <a:buChar char="-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Type 1 is characterized by a serum bilirubin usually above 345 µmol/L </a:t>
            </a:r>
          </a:p>
          <a:p>
            <a:pPr eaLnBrk="0" hangingPunct="0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(310 - 755) </a:t>
            </a:r>
          </a:p>
          <a:p>
            <a:pPr eaLnBrk="0" hangingPunct="0">
              <a:buFontTx/>
              <a:buChar char="-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No UGT1A1 (UDP glucuronosyltransferase 1 family, polypeptide A1) </a:t>
            </a:r>
          </a:p>
          <a:p>
            <a:pPr eaLnBrk="0" hangingPunct="0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expression can be detected in the hepatic tissue. </a:t>
            </a:r>
          </a:p>
          <a:p>
            <a:pPr eaLnBrk="0" hangingPunct="0">
              <a:buFontTx/>
              <a:buChar char="-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These children died of kernicterus (=bilirubin encephalopathy), or </a:t>
            </a:r>
          </a:p>
          <a:p>
            <a:pPr eaLnBrk="0" hangingPunct="0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survived until early adulthood with clear neurological impairment.</a:t>
            </a:r>
          </a:p>
          <a:p>
            <a:endParaRPr lang="en-US" sz="2400" b="1" u="sng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Today, therapy includes: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exchange transfusions in the immediate neonatal period,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- 12 hours/day phototherapy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heme oxygenase inhibitors to reduce effect of hyperbilirubinemia</a:t>
            </a:r>
          </a:p>
          <a:p>
            <a:pPr>
              <a:buFontTx/>
              <a:buChar char="-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oral calcium phosphate and -carbonate to form complexes with 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bilirubin in the gut,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liver transplantation prior to the onset of brain damage.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0" y="-714"/>
            <a:ext cx="914400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Crigler-Najjar syndrome, type II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Differs from type I in several aspects: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1- bilirubin levels are generally below 345 µmol/L.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2- Some cases are only detected later in life because of lower serum   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   bilirubin, kernicterus is rare in type II.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3- bile is pigmented, instead of pale in type I or dark as normal. 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4- UGT1A1 is present at reduced but detectable levels 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  (typically &lt;10% of normal), because of single base pair mutations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5- therefore, treatment with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phenobarbital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is effective, generally with a   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  decrease of at least 25% in serum bilirubin. </a:t>
            </a:r>
          </a:p>
          <a:p>
            <a:pPr>
              <a:buFontTx/>
              <a:buChar char="-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The inheritance pattern of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Crigler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Najjar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syndrome type II has been 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difficult to determine, but is generally considered to be autosomal   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recessive. </a:t>
            </a:r>
          </a:p>
          <a:p>
            <a:pPr>
              <a:buFontTx/>
              <a:buChar char="-"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u="sng" dirty="0" err="1">
                <a:latin typeface="Times New Roman" pitchFamily="18" charset="0"/>
                <a:cs typeface="Times New Roman" pitchFamily="18" charset="0"/>
              </a:rPr>
              <a:t>Dubin</a:t>
            </a: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-Johnson and Rotor’s syndromes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-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Characterized by impaired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biliary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secretion of conjugated bilirubin</a:t>
            </a:r>
          </a:p>
          <a:p>
            <a:pPr>
              <a:buFontTx/>
              <a:buChar char="-"/>
            </a:pPr>
            <a:r>
              <a:rPr lang="en-US" sz="24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Present with a conjugated hyperbilirubinemia that is usually mild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ChangeArrowheads="1"/>
          </p:cNvSpPr>
          <p:nvPr/>
        </p:nvSpPr>
        <p:spPr bwMode="auto">
          <a:xfrm>
            <a:off x="0" y="76200"/>
            <a:ext cx="9144000" cy="649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 u="sng">
                <a:latin typeface="Times New Roman" pitchFamily="18" charset="0"/>
                <a:cs typeface="Times New Roman" pitchFamily="18" charset="0"/>
              </a:rPr>
              <a:t>Handling of free (intravascular) hemoglobin</a:t>
            </a:r>
          </a:p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Purposes: 	1- Scavenge iron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		2- Prevent major iron losses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		3- Complex free heme (very toxic)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1- Haptoglobin:  hemoglobin-haptoglobin complex is readily 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    metabolized in the liver and spleen forming an iron-globin 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    complex and bilirubin. Prevents loss of iron in urine.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2- Hemopexin:  binds free heme. The heme-hemopexin 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    complex is taken up by the liver and the iron is stored bound   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    to ferritin.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3- Methemalbumin:  complex of oxidized heme and albumin.</a:t>
            </a:r>
          </a:p>
          <a:p>
            <a:endParaRPr lang="en-US" altLang="zh-CN" sz="2400" b="1" u="sng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sz="2400" b="1" u="sng">
                <a:latin typeface="Times New Roman" pitchFamily="18" charset="0"/>
                <a:cs typeface="Times New Roman" pitchFamily="18" charset="0"/>
              </a:rPr>
              <a:t>Bilirubin metabolism</a:t>
            </a:r>
            <a:endParaRPr lang="en-US" altLang="zh-CN" sz="2400" b="1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sz="2400">
                <a:latin typeface="Times New Roman" pitchFamily="18" charset="0"/>
                <a:cs typeface="Times New Roman" pitchFamily="18" charset="0"/>
              </a:rPr>
              <a:t>- Bilirubin formation                      - Transport of bilirubin in plasma</a:t>
            </a:r>
          </a:p>
          <a:p>
            <a:r>
              <a:rPr lang="en-US" altLang="zh-CN" sz="2400">
                <a:latin typeface="Times New Roman" pitchFamily="18" charset="0"/>
                <a:cs typeface="Times New Roman" pitchFamily="18" charset="0"/>
              </a:rPr>
              <a:t>- Hepatic bilirubin transport </a:t>
            </a:r>
          </a:p>
          <a:p>
            <a:pPr lvl="1"/>
            <a:r>
              <a:rPr lang="en-US" altLang="zh-CN" sz="2400">
                <a:latin typeface="Times New Roman" pitchFamily="18" charset="0"/>
                <a:cs typeface="Times New Roman" pitchFamily="18" charset="0"/>
              </a:rPr>
              <a:t>A- Hepatic uptake            B- Conjugation       C- Biliary excretion</a:t>
            </a:r>
          </a:p>
          <a:p>
            <a:pPr>
              <a:buFontTx/>
              <a:buChar char="-"/>
            </a:pPr>
            <a:r>
              <a:rPr lang="en-US" altLang="zh-CN" sz="2400">
                <a:latin typeface="Times New Roman" pitchFamily="18" charset="0"/>
                <a:cs typeface="Times New Roman" pitchFamily="18" charset="0"/>
              </a:rPr>
              <a:t> Enterohepatic circulation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ChangeArrowheads="1"/>
          </p:cNvSpPr>
          <p:nvPr/>
        </p:nvSpPr>
        <p:spPr bwMode="auto">
          <a:xfrm>
            <a:off x="0" y="228600"/>
            <a:ext cx="9144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762000"/>
            <a:r>
              <a:rPr lang="en-US" altLang="zh-CN" sz="2800" b="1" u="sng">
                <a:latin typeface="Times New Roman" pitchFamily="18" charset="0"/>
                <a:cs typeface="Times New Roman" pitchFamily="18" charset="0"/>
              </a:rPr>
              <a:t>Bilirubin formation</a:t>
            </a:r>
          </a:p>
        </p:txBody>
      </p:sp>
      <p:sp>
        <p:nvSpPr>
          <p:cNvPr id="5123" name="Rectangle 2"/>
          <p:cNvSpPr>
            <a:spLocks noChangeArrowheads="1"/>
          </p:cNvSpPr>
          <p:nvPr/>
        </p:nvSpPr>
        <p:spPr bwMode="auto">
          <a:xfrm>
            <a:off x="2514600" y="838200"/>
            <a:ext cx="10826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800" b="1">
                <a:latin typeface="Times New Roman" pitchFamily="18" charset="0"/>
                <a:cs typeface="Times New Roman" pitchFamily="18" charset="0"/>
              </a:rPr>
              <a:t>RBCs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3581400" y="1143000"/>
            <a:ext cx="833438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5" name="Rectangle 4"/>
          <p:cNvSpPr>
            <a:spLocks noChangeArrowheads="1"/>
          </p:cNvSpPr>
          <p:nvPr/>
        </p:nvSpPr>
        <p:spPr bwMode="auto">
          <a:xfrm>
            <a:off x="3352800" y="685800"/>
            <a:ext cx="1371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762000"/>
            <a:r>
              <a:rPr lang="en-US" altLang="zh-CN" sz="2400">
                <a:latin typeface="Times New Roman" pitchFamily="18" charset="0"/>
                <a:cs typeface="Times New Roman" pitchFamily="18" charset="0"/>
              </a:rPr>
              <a:t>120 days</a:t>
            </a:r>
          </a:p>
        </p:txBody>
      </p:sp>
      <p:sp>
        <p:nvSpPr>
          <p:cNvPr id="5126" name="Rectangle 5"/>
          <p:cNvSpPr>
            <a:spLocks noChangeArrowheads="1"/>
          </p:cNvSpPr>
          <p:nvPr/>
        </p:nvSpPr>
        <p:spPr bwMode="auto">
          <a:xfrm>
            <a:off x="4608513" y="838200"/>
            <a:ext cx="17875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000">
                <a:latin typeface="Times New Roman" pitchFamily="18" charset="0"/>
                <a:cs typeface="Times New Roman" pitchFamily="18" charset="0"/>
              </a:rPr>
              <a:t>Senecent RBCs</a:t>
            </a:r>
          </a:p>
        </p:txBody>
      </p:sp>
      <p:sp>
        <p:nvSpPr>
          <p:cNvPr id="5127" name="Line 14"/>
          <p:cNvSpPr>
            <a:spLocks noChangeShapeType="1"/>
          </p:cNvSpPr>
          <p:nvPr/>
        </p:nvSpPr>
        <p:spPr bwMode="auto">
          <a:xfrm flipV="1">
            <a:off x="6707188" y="914400"/>
            <a:ext cx="379412" cy="1492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5128" name="Line 16"/>
          <p:cNvSpPr>
            <a:spLocks noChangeShapeType="1"/>
          </p:cNvSpPr>
          <p:nvPr/>
        </p:nvSpPr>
        <p:spPr bwMode="auto">
          <a:xfrm>
            <a:off x="6707188" y="1143000"/>
            <a:ext cx="303212" cy="730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5129" name="Line 15"/>
          <p:cNvSpPr>
            <a:spLocks noChangeShapeType="1"/>
          </p:cNvSpPr>
          <p:nvPr/>
        </p:nvSpPr>
        <p:spPr bwMode="auto">
          <a:xfrm>
            <a:off x="6630988" y="1219200"/>
            <a:ext cx="379412" cy="3746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5130" name="Rectangle 9"/>
          <p:cNvSpPr>
            <a:spLocks noChangeArrowheads="1"/>
          </p:cNvSpPr>
          <p:nvPr/>
        </p:nvSpPr>
        <p:spPr bwMode="auto">
          <a:xfrm>
            <a:off x="7086600" y="762000"/>
            <a:ext cx="16002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altLang="zh-CN" sz="2000">
                <a:latin typeface="Times New Roman" pitchFamily="18" charset="0"/>
                <a:cs typeface="Times New Roman" pitchFamily="18" charset="0"/>
              </a:rPr>
              <a:t>Iron</a:t>
            </a:r>
          </a:p>
          <a:p>
            <a:pPr eaLnBrk="0" hangingPunct="0"/>
            <a:r>
              <a:rPr lang="en-US" altLang="zh-CN" sz="2000">
                <a:latin typeface="Times New Roman" pitchFamily="18" charset="0"/>
                <a:cs typeface="Times New Roman" pitchFamily="18" charset="0"/>
              </a:rPr>
              <a:t>hemoglobin</a:t>
            </a:r>
          </a:p>
          <a:p>
            <a:pPr eaLnBrk="0" hangingPunct="0"/>
            <a:r>
              <a:rPr lang="en-US" altLang="zh-CN" sz="2000">
                <a:latin typeface="Times New Roman" pitchFamily="18" charset="0"/>
                <a:cs typeface="Times New Roman" pitchFamily="18" charset="0"/>
              </a:rPr>
              <a:t>Globin</a:t>
            </a:r>
            <a:endParaRPr lang="en-US" sz="2000"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</p:txBody>
      </p:sp>
      <p:sp>
        <p:nvSpPr>
          <p:cNvPr id="5131" name="Line 17"/>
          <p:cNvSpPr>
            <a:spLocks noChangeShapeType="1"/>
          </p:cNvSpPr>
          <p:nvPr/>
        </p:nvSpPr>
        <p:spPr bwMode="auto">
          <a:xfrm>
            <a:off x="8459788" y="1295400"/>
            <a:ext cx="2270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5132" name="Rectangle 12"/>
          <p:cNvSpPr>
            <a:spLocks noChangeArrowheads="1"/>
          </p:cNvSpPr>
          <p:nvPr/>
        </p:nvSpPr>
        <p:spPr bwMode="auto">
          <a:xfrm>
            <a:off x="4495800" y="1676400"/>
            <a:ext cx="4648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altLang="zh-CN" sz="2000">
                <a:latin typeface="Times New Roman" pitchFamily="18" charset="0"/>
                <a:cs typeface="Times New Roman" pitchFamily="18" charset="0"/>
              </a:rPr>
              <a:t>Bilirubin               Biliverdin</a:t>
            </a:r>
            <a:r>
              <a:rPr lang="en-US" altLang="zh-CN" sz="2000" b="1"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en-US" altLang="zh-CN" sz="2000">
                <a:latin typeface="Times New Roman" pitchFamily="18" charset="0"/>
                <a:cs typeface="Times New Roman" pitchFamily="18" charset="0"/>
              </a:rPr>
              <a:t>heme 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rot="10800000">
            <a:off x="7620000" y="1905000"/>
            <a:ext cx="7620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10800000">
            <a:off x="5562600" y="1905000"/>
            <a:ext cx="7620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35" name="Rectangle 15"/>
          <p:cNvSpPr>
            <a:spLocks noChangeArrowheads="1"/>
          </p:cNvSpPr>
          <p:nvPr/>
        </p:nvSpPr>
        <p:spPr bwMode="auto">
          <a:xfrm>
            <a:off x="1295400" y="1981200"/>
            <a:ext cx="14303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400" b="1">
                <a:latin typeface="Times New Roman" pitchFamily="18" charset="0"/>
                <a:cs typeface="Times New Roman" pitchFamily="18" charset="0"/>
              </a:rPr>
              <a:t>Bilirubin</a:t>
            </a:r>
          </a:p>
        </p:txBody>
      </p:sp>
      <p:cxnSp>
        <p:nvCxnSpPr>
          <p:cNvPr id="22" name="Straight Arrow Connector 21"/>
          <p:cNvCxnSpPr>
            <a:endCxn id="5135" idx="3"/>
          </p:cNvCxnSpPr>
          <p:nvPr/>
        </p:nvCxnSpPr>
        <p:spPr>
          <a:xfrm rot="10800000" flipV="1">
            <a:off x="2725738" y="2198688"/>
            <a:ext cx="1160462" cy="1428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37" name="Rectangle 24"/>
          <p:cNvSpPr>
            <a:spLocks noChangeArrowheads="1"/>
          </p:cNvSpPr>
          <p:nvPr/>
        </p:nvSpPr>
        <p:spPr bwMode="auto">
          <a:xfrm>
            <a:off x="3886200" y="1905000"/>
            <a:ext cx="25606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000">
                <a:latin typeface="Times New Roman" pitchFamily="18" charset="0"/>
                <a:cs typeface="Times New Roman" pitchFamily="18" charset="0"/>
              </a:rPr>
              <a:t>Hepatic Hemoproteins </a:t>
            </a:r>
          </a:p>
        </p:txBody>
      </p:sp>
      <p:sp>
        <p:nvSpPr>
          <p:cNvPr id="5138" name="Rectangle 27"/>
          <p:cNvSpPr>
            <a:spLocks noChangeArrowheads="1"/>
          </p:cNvSpPr>
          <p:nvPr/>
        </p:nvSpPr>
        <p:spPr bwMode="auto">
          <a:xfrm>
            <a:off x="2590800" y="2743200"/>
            <a:ext cx="579120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altLang="zh-CN" sz="2200">
                <a:latin typeface="Times New Roman" pitchFamily="18" charset="0"/>
                <a:cs typeface="Times New Roman" pitchFamily="18" charset="0"/>
              </a:rPr>
              <a:t>Premature destruction of newly formed RBCs</a:t>
            </a:r>
          </a:p>
        </p:txBody>
      </p:sp>
      <p:sp>
        <p:nvSpPr>
          <p:cNvPr id="5139" name="Rectangle 28"/>
          <p:cNvSpPr>
            <a:spLocks noChangeArrowheads="1"/>
          </p:cNvSpPr>
          <p:nvPr/>
        </p:nvSpPr>
        <p:spPr bwMode="auto">
          <a:xfrm>
            <a:off x="1524000" y="1143000"/>
            <a:ext cx="1066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altLang="zh-CN" sz="2000">
                <a:latin typeface="Times New Roman" pitchFamily="18" charset="0"/>
                <a:cs typeface="Times New Roman" pitchFamily="18" charset="0"/>
              </a:rPr>
              <a:t>Chiefly</a:t>
            </a:r>
          </a:p>
          <a:p>
            <a:pPr eaLnBrk="0" hangingPunct="0"/>
            <a:r>
              <a:rPr lang="en-US" altLang="zh-CN" sz="2000">
                <a:latin typeface="Times New Roman" pitchFamily="18" charset="0"/>
                <a:cs typeface="Times New Roman" pitchFamily="18" charset="0"/>
              </a:rPr>
              <a:t>70+%</a:t>
            </a:r>
          </a:p>
        </p:txBody>
      </p:sp>
      <p:sp>
        <p:nvSpPr>
          <p:cNvPr id="5140" name="Rectangle 29"/>
          <p:cNvSpPr>
            <a:spLocks noChangeArrowheads="1"/>
          </p:cNvSpPr>
          <p:nvPr/>
        </p:nvSpPr>
        <p:spPr bwMode="auto">
          <a:xfrm>
            <a:off x="2971800" y="2209800"/>
            <a:ext cx="762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altLang="zh-CN"/>
              <a:t>20%</a:t>
            </a:r>
          </a:p>
        </p:txBody>
      </p:sp>
      <p:sp>
        <p:nvSpPr>
          <p:cNvPr id="5141" name="Rectangle 30"/>
          <p:cNvSpPr>
            <a:spLocks noChangeArrowheads="1"/>
          </p:cNvSpPr>
          <p:nvPr/>
        </p:nvSpPr>
        <p:spPr bwMode="auto">
          <a:xfrm>
            <a:off x="1600200" y="2601913"/>
            <a:ext cx="762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altLang="zh-CN"/>
              <a:t>1-5%</a:t>
            </a:r>
          </a:p>
        </p:txBody>
      </p:sp>
      <p:cxnSp>
        <p:nvCxnSpPr>
          <p:cNvPr id="30" name="Straight Arrow Connector 29"/>
          <p:cNvCxnSpPr>
            <a:stCxn id="5131" idx="1"/>
          </p:cNvCxnSpPr>
          <p:nvPr/>
        </p:nvCxnSpPr>
        <p:spPr>
          <a:xfrm>
            <a:off x="8686800" y="1295400"/>
            <a:ext cx="0" cy="381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>
            <a:off x="1981200" y="1295400"/>
            <a:ext cx="685800" cy="838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H="1" flipV="1">
            <a:off x="2087563" y="2443163"/>
            <a:ext cx="503237" cy="52863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45" name="Rectangle 36"/>
          <p:cNvSpPr>
            <a:spLocks noChangeArrowheads="1"/>
          </p:cNvSpPr>
          <p:nvPr/>
        </p:nvSpPr>
        <p:spPr bwMode="auto">
          <a:xfrm>
            <a:off x="0" y="3505200"/>
            <a:ext cx="9144000" cy="317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altLang="zh-CN" sz="2000" b="1" u="sng">
                <a:latin typeface="Times New Roman" pitchFamily="18" charset="0"/>
                <a:cs typeface="Times New Roman" pitchFamily="18" charset="0"/>
              </a:rPr>
              <a:t>Transport of bilirubin in plasma</a:t>
            </a:r>
          </a:p>
          <a:p>
            <a:pPr algn="ctr" eaLnBrk="0" hangingPunct="0"/>
            <a:r>
              <a:rPr lang="en-US" altLang="zh-CN" sz="2000">
                <a:latin typeface="Times New Roman" pitchFamily="18" charset="0"/>
                <a:cs typeface="Times New Roman" pitchFamily="18" charset="0"/>
              </a:rPr>
              <a:t>Albumin + UB                UB ~ Albumin Complex</a:t>
            </a:r>
          </a:p>
          <a:p>
            <a:pPr algn="ctr" eaLnBrk="0" hangingPunct="0"/>
            <a:r>
              <a:rPr lang="en-US" altLang="zh-CN" sz="2000">
                <a:latin typeface="Times New Roman" pitchFamily="18" charset="0"/>
                <a:cs typeface="Times New Roman" pitchFamily="18" charset="0"/>
              </a:rPr>
              <a:t>   H affinity binding sites</a:t>
            </a:r>
          </a:p>
          <a:p>
            <a:pPr eaLnBrk="0" hangingPunct="0"/>
            <a:r>
              <a:rPr lang="en-US" altLang="zh-CN" sz="2000">
                <a:latin typeface="Times New Roman" pitchFamily="18" charset="0"/>
                <a:cs typeface="Times New Roman" pitchFamily="18" charset="0"/>
              </a:rPr>
              <a:t>                                 Bilirubin</a:t>
            </a:r>
          </a:p>
          <a:p>
            <a:pPr eaLnBrk="0" hangingPunct="0"/>
            <a:r>
              <a:rPr lang="en-US" altLang="zh-CN" sz="200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zh-CN" sz="2000" b="1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altLang="zh-CN" sz="2000">
                <a:latin typeface="Times New Roman" pitchFamily="18" charset="0"/>
                <a:cs typeface="Times New Roman" pitchFamily="18" charset="0"/>
              </a:rPr>
              <a:t>2:1</a:t>
            </a:r>
          </a:p>
          <a:p>
            <a:pPr eaLnBrk="0" hangingPunct="0"/>
            <a:r>
              <a:rPr lang="en-US" altLang="zh-CN" sz="2000">
                <a:latin typeface="Times New Roman" pitchFamily="18" charset="0"/>
                <a:cs typeface="Times New Roman" pitchFamily="18" charset="0"/>
              </a:rPr>
              <a:t>        Molar   Ratio                                                           </a:t>
            </a:r>
            <a:r>
              <a:rPr lang="en-US" altLang="zh-CN" sz="2000" b="1">
                <a:latin typeface="Times New Roman" pitchFamily="18" charset="0"/>
                <a:cs typeface="Times New Roman" pitchFamily="18" charset="0"/>
              </a:rPr>
              <a:t>Plasma protein Albumin</a:t>
            </a:r>
            <a:endParaRPr lang="en-US" altLang="zh-CN" sz="2000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en-US" altLang="zh-CN" sz="2000">
                <a:latin typeface="Times New Roman" pitchFamily="18" charset="0"/>
                <a:cs typeface="Times New Roman" pitchFamily="18" charset="0"/>
              </a:rPr>
              <a:t>                                                      L affinity binding sites</a:t>
            </a:r>
          </a:p>
          <a:p>
            <a:pPr eaLnBrk="0" hangingPunct="0"/>
            <a:r>
              <a:rPr lang="en-US" altLang="zh-CN" sz="2000">
                <a:latin typeface="Times New Roman" pitchFamily="18" charset="0"/>
                <a:cs typeface="Times New Roman" pitchFamily="18" charset="0"/>
              </a:rPr>
              <a:t>            &gt; 2:1            Bilirubin</a:t>
            </a:r>
          </a:p>
          <a:p>
            <a:pPr eaLnBrk="0" hangingPunct="0"/>
            <a:r>
              <a:rPr lang="en-US" altLang="zh-CN" sz="2000">
                <a:latin typeface="Times New Roman" pitchFamily="18" charset="0"/>
                <a:cs typeface="Times New Roman" pitchFamily="18" charset="0"/>
              </a:rPr>
              <a:t>                               can be replaced by Other organic anions and low pH    </a:t>
            </a:r>
          </a:p>
          <a:p>
            <a:pPr eaLnBrk="0" hangingPunct="0"/>
            <a:r>
              <a:rPr lang="en-US" altLang="zh-CN" sz="2000">
                <a:latin typeface="Times New Roman" pitchFamily="18" charset="0"/>
                <a:cs typeface="Times New Roman" pitchFamily="18" charset="0"/>
              </a:rPr>
              <a:t>                                           </a:t>
            </a:r>
          </a:p>
        </p:txBody>
      </p:sp>
      <p:sp>
        <p:nvSpPr>
          <p:cNvPr id="5146" name="Rectangle 37"/>
          <p:cNvSpPr>
            <a:spLocks noChangeArrowheads="1"/>
          </p:cNvSpPr>
          <p:nvPr/>
        </p:nvSpPr>
        <p:spPr bwMode="auto">
          <a:xfrm>
            <a:off x="8007350" y="5943600"/>
            <a:ext cx="8318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↑UCB </a:t>
            </a:r>
            <a:endParaRPr lang="en-US">
              <a:ea typeface="SimSun" pitchFamily="2" charset="-122"/>
              <a:cs typeface="Times New Roman" pitchFamily="18" charset="0"/>
            </a:endParaRPr>
          </a:p>
        </p:txBody>
      </p:sp>
      <p:cxnSp>
        <p:nvCxnSpPr>
          <p:cNvPr id="40" name="Straight Arrow Connector 39"/>
          <p:cNvCxnSpPr/>
          <p:nvPr/>
        </p:nvCxnSpPr>
        <p:spPr>
          <a:xfrm>
            <a:off x="7467600" y="6172200"/>
            <a:ext cx="5334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V="1">
            <a:off x="1219200" y="4724400"/>
            <a:ext cx="914400" cy="381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1219200" y="5410200"/>
            <a:ext cx="762000" cy="457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3200400" y="4648200"/>
            <a:ext cx="28956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>
            <a:off x="3200400" y="5867400"/>
            <a:ext cx="28956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>
            <a:off x="3657600" y="4038600"/>
            <a:ext cx="8382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>
            <a:off x="6172200" y="4724400"/>
            <a:ext cx="381000" cy="381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flipV="1">
            <a:off x="6172200" y="5486400"/>
            <a:ext cx="381000" cy="381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ChangeArrowheads="1"/>
          </p:cNvSpPr>
          <p:nvPr/>
        </p:nvSpPr>
        <p:spPr bwMode="auto">
          <a:xfrm>
            <a:off x="0" y="0"/>
            <a:ext cx="9144000" cy="680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762000"/>
            <a:r>
              <a:rPr lang="en-US" altLang="zh-CN" sz="2800" b="1" u="sng">
                <a:latin typeface="Times New Roman" pitchFamily="18" charset="0"/>
                <a:cs typeface="Times New Roman" pitchFamily="18" charset="0"/>
              </a:rPr>
              <a:t>Hepatic Bilirubin Transport</a:t>
            </a:r>
          </a:p>
          <a:p>
            <a:pPr defTabSz="762000" eaLnBrk="0" hangingPunct="0"/>
            <a:r>
              <a:rPr lang="en-US" altLang="zh-CN" sz="2800" b="1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altLang="zh-CN" sz="2800" b="1" u="sng">
                <a:latin typeface="Times New Roman" pitchFamily="18" charset="0"/>
                <a:cs typeface="Times New Roman" pitchFamily="18" charset="0"/>
              </a:rPr>
              <a:t>Hepatic uptake of bilirubin</a:t>
            </a:r>
            <a:endParaRPr lang="en-US" altLang="zh-CN" sz="2800" b="1">
              <a:latin typeface="Times New Roman" pitchFamily="18" charset="0"/>
              <a:cs typeface="Times New Roman" pitchFamily="18" charset="0"/>
            </a:endParaRPr>
          </a:p>
          <a:p>
            <a:pPr defTabSz="762000" eaLnBrk="0" hangingPunct="0"/>
            <a:r>
              <a:rPr lang="en-US" altLang="zh-CN" sz="2800">
                <a:latin typeface="Times New Roman" pitchFamily="18" charset="0"/>
                <a:cs typeface="Times New Roman" pitchFamily="18" charset="0"/>
              </a:rPr>
              <a:t>UCB ~ Albumin complex separated</a:t>
            </a:r>
          </a:p>
          <a:p>
            <a:pPr defTabSz="762000" eaLnBrk="0" hangingPunct="0"/>
            <a:r>
              <a:rPr lang="en-US" altLang="zh-CN" sz="2800">
                <a:latin typeface="Times New Roman" pitchFamily="18" charset="0"/>
                <a:cs typeface="Times New Roman" pitchFamily="18" charset="0"/>
              </a:rPr>
              <a:t>                      (be) taken up</a:t>
            </a:r>
          </a:p>
          <a:p>
            <a:pPr defTabSz="762000" eaLnBrk="0" hangingPunct="0"/>
            <a:r>
              <a:rPr lang="en-US" altLang="zh-CN" sz="2800">
                <a:latin typeface="Times New Roman" pitchFamily="18" charset="0"/>
                <a:cs typeface="Times New Roman" pitchFamily="18" charset="0"/>
              </a:rPr>
              <a:t>Bilirubin                                   Plasma membrane of the liver</a:t>
            </a:r>
          </a:p>
          <a:p>
            <a:pPr defTabSz="762000" eaLnBrk="0" hangingPunct="0"/>
            <a:r>
              <a:rPr lang="en-US" altLang="zh-CN" sz="2800" b="1">
                <a:latin typeface="Times New Roman" pitchFamily="18" charset="0"/>
                <a:cs typeface="Times New Roman" pitchFamily="18" charset="0"/>
              </a:rPr>
              <a:t>           </a:t>
            </a:r>
          </a:p>
          <a:p>
            <a:pPr defTabSz="762000" eaLnBrk="0" hangingPunct="0"/>
            <a:r>
              <a:rPr lang="en-US" altLang="zh-CN" sz="2800" b="1"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en-US" altLang="zh-CN" sz="2800" b="1" u="sng">
                <a:latin typeface="Times New Roman" pitchFamily="18" charset="0"/>
                <a:cs typeface="Times New Roman" pitchFamily="18" charset="0"/>
              </a:rPr>
              <a:t>Conjugation of bilirubin</a:t>
            </a:r>
          </a:p>
          <a:p>
            <a:pPr defTabSz="762000" eaLnBrk="0" hangingPunct="0"/>
            <a:r>
              <a:rPr lang="en-US" altLang="zh-CN" sz="2000">
                <a:latin typeface="Times New Roman" pitchFamily="18" charset="0"/>
                <a:cs typeface="Times New Roman" pitchFamily="18" charset="0"/>
              </a:rPr>
              <a:t>                 bound to Z protein</a:t>
            </a:r>
          </a:p>
          <a:p>
            <a:pPr defTabSz="762000" eaLnBrk="0" hangingPunct="0"/>
            <a:r>
              <a:rPr lang="en-US" altLang="zh-CN" sz="2800">
                <a:latin typeface="Times New Roman" pitchFamily="18" charset="0"/>
                <a:cs typeface="Times New Roman" pitchFamily="18" charset="0"/>
              </a:rPr>
              <a:t>UCB                                 carrier protein            ER</a:t>
            </a:r>
          </a:p>
          <a:p>
            <a:pPr defTabSz="762000" eaLnBrk="0" hangingPunct="0"/>
            <a:r>
              <a:rPr lang="en-US" altLang="zh-CN" sz="2000">
                <a:latin typeface="Times New Roman" pitchFamily="18" charset="0"/>
                <a:cs typeface="Times New Roman" pitchFamily="18" charset="0"/>
              </a:rPr>
              <a:t> (Lipid soluble)                                                                                        Conjugation</a:t>
            </a:r>
          </a:p>
          <a:p>
            <a:pPr defTabSz="762000" eaLnBrk="0" hangingPunct="0"/>
            <a:r>
              <a:rPr lang="en-US" altLang="zh-CN" sz="200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(catalyzed by </a:t>
            </a:r>
          </a:p>
          <a:p>
            <a:pPr defTabSz="762000" eaLnBrk="0" hangingPunct="0"/>
            <a:r>
              <a:rPr lang="en-US" altLang="zh-CN" sz="200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UDPGT)</a:t>
            </a:r>
          </a:p>
          <a:p>
            <a:pPr defTabSz="762000" eaLnBrk="0" hangingPunct="0"/>
            <a:r>
              <a:rPr lang="en-US" altLang="zh-CN" sz="2000">
                <a:latin typeface="Times New Roman" pitchFamily="18" charset="0"/>
                <a:cs typeface="Times New Roman" pitchFamily="18" charset="0"/>
              </a:rPr>
              <a:t>                                                          (Water soluble)   CB              CBGA</a:t>
            </a:r>
          </a:p>
          <a:p>
            <a:pPr defTabSz="762000" eaLnBrk="0" hangingPunct="0"/>
            <a:r>
              <a:rPr lang="en-US" altLang="zh-CN" sz="2800" b="1"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en-US" altLang="zh-CN" sz="2800" b="1" u="sng">
                <a:latin typeface="Times New Roman" pitchFamily="18" charset="0"/>
                <a:cs typeface="Times New Roman" pitchFamily="18" charset="0"/>
              </a:rPr>
              <a:t>Biliary excretion of bilirubin</a:t>
            </a:r>
            <a:endParaRPr lang="en-US" altLang="zh-CN" sz="2000">
              <a:latin typeface="Times New Roman" pitchFamily="18" charset="0"/>
              <a:cs typeface="Times New Roman" pitchFamily="18" charset="0"/>
            </a:endParaRPr>
          </a:p>
          <a:p>
            <a:pPr defTabSz="762000" eaLnBrk="0" hangingPunct="0"/>
            <a:r>
              <a:rPr lang="en-US" altLang="zh-CN" sz="280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US" altLang="zh-CN" sz="2000">
                <a:latin typeface="Times New Roman" pitchFamily="18" charset="0"/>
                <a:cs typeface="Times New Roman" pitchFamily="18" charset="0"/>
              </a:rPr>
              <a:t>Transfer  across</a:t>
            </a:r>
          </a:p>
          <a:p>
            <a:pPr defTabSz="762000" eaLnBrk="0" hangingPunct="0"/>
            <a:r>
              <a:rPr lang="en-US" altLang="zh-CN" sz="2800">
                <a:latin typeface="Times New Roman" pitchFamily="18" charset="0"/>
                <a:cs typeface="Times New Roman" pitchFamily="18" charset="0"/>
              </a:rPr>
              <a:t>CB                                 Bile canaliculus</a:t>
            </a:r>
          </a:p>
          <a:p>
            <a:pPr defTabSz="762000" eaLnBrk="0" hangingPunct="0"/>
            <a:r>
              <a:rPr lang="en-US" altLang="zh-CN" sz="280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altLang="zh-CN" sz="2000">
                <a:latin typeface="Times New Roman" pitchFamily="18" charset="0"/>
                <a:cs typeface="Times New Roman" pitchFamily="18" charset="0"/>
              </a:rPr>
              <a:t>Microvillar membrane</a:t>
            </a: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1600200" y="1981200"/>
            <a:ext cx="26670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914400" y="3581400"/>
            <a:ext cx="26670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49" name="Line 17"/>
          <p:cNvSpPr>
            <a:spLocks noChangeShapeType="1"/>
          </p:cNvSpPr>
          <p:nvPr/>
        </p:nvSpPr>
        <p:spPr bwMode="auto">
          <a:xfrm>
            <a:off x="5867400" y="3581400"/>
            <a:ext cx="83661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</p:spPr>
        <p:txBody>
          <a:bodyPr wrap="none" anchor="ctr"/>
          <a:lstStyle/>
          <a:p>
            <a:endParaRPr lang="ar-SA"/>
          </a:p>
        </p:txBody>
      </p:sp>
      <p:cxnSp>
        <p:nvCxnSpPr>
          <p:cNvPr id="14" name="Straight Arrow Connector 13"/>
          <p:cNvCxnSpPr/>
          <p:nvPr/>
        </p:nvCxnSpPr>
        <p:spPr>
          <a:xfrm rot="5400000">
            <a:off x="6553201" y="4189412"/>
            <a:ext cx="914400" cy="317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51" name="Line 27"/>
          <p:cNvSpPr>
            <a:spLocks noChangeShapeType="1"/>
          </p:cNvSpPr>
          <p:nvPr/>
        </p:nvSpPr>
        <p:spPr bwMode="auto">
          <a:xfrm flipH="1">
            <a:off x="5945188" y="4876800"/>
            <a:ext cx="6842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</p:spPr>
        <p:txBody>
          <a:bodyPr wrap="none" anchor="ctr"/>
          <a:lstStyle/>
          <a:p>
            <a:endParaRPr lang="ar-SA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685800" y="6096000"/>
            <a:ext cx="26670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ChangeArrowheads="1"/>
          </p:cNvSpPr>
          <p:nvPr/>
        </p:nvSpPr>
        <p:spPr bwMode="auto">
          <a:xfrm>
            <a:off x="0" y="0"/>
            <a:ext cx="9144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 u="sng">
                <a:latin typeface="Times New Roman" pitchFamily="18" charset="0"/>
                <a:cs typeface="Times New Roman" pitchFamily="18" charset="0"/>
              </a:rPr>
              <a:t>Degradation of heme to bilirubin</a:t>
            </a:r>
          </a:p>
        </p:txBody>
      </p:sp>
      <p:sp>
        <p:nvSpPr>
          <p:cNvPr id="7171" name="Rectangle 2"/>
          <p:cNvSpPr>
            <a:spLocks noChangeArrowheads="1"/>
          </p:cNvSpPr>
          <p:nvPr/>
        </p:nvSpPr>
        <p:spPr bwMode="auto">
          <a:xfrm>
            <a:off x="5562600" y="609600"/>
            <a:ext cx="3505200" cy="600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-"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75% is derived from 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  RBCs  </a:t>
            </a:r>
          </a:p>
          <a:p>
            <a:endParaRPr lang="en-US" sz="240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 In normal adults this 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  results in a daily load of 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  250-300 mg of bilirubin</a:t>
            </a:r>
          </a:p>
          <a:p>
            <a:pPr>
              <a:buFont typeface="Symbol" pitchFamily="18" charset="2"/>
              <a:buNone/>
            </a:pPr>
            <a:endParaRPr lang="en-US" sz="240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n-US" sz="24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Normal plasma 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 concentrations are less 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 then 1 mg/dL</a:t>
            </a:r>
          </a:p>
          <a:p>
            <a:pPr>
              <a:buFont typeface="Symbol" pitchFamily="18" charset="2"/>
              <a:buChar char="·"/>
            </a:pPr>
            <a:endParaRPr lang="en-US" sz="240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>
              <a:buFontTx/>
              <a:buChar char="-"/>
            </a:pPr>
            <a:r>
              <a:rPr lang="en-US" sz="24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Hydrophobic – 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 transported by albumin to 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 the liver for further 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 metabolism prior to its 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 excretion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62000"/>
            <a:ext cx="5562600" cy="5867400"/>
          </a:xfrm>
          <a:prstGeom prst="rect">
            <a:avLst/>
          </a:prstGeom>
          <a:noFill/>
          <a:ln w="648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7173" name="Rectangle 4"/>
          <p:cNvSpPr>
            <a:spLocks noChangeArrowheads="1"/>
          </p:cNvSpPr>
          <p:nvPr/>
        </p:nvSpPr>
        <p:spPr bwMode="auto">
          <a:xfrm>
            <a:off x="2895600" y="3790950"/>
            <a:ext cx="18557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000" baseline="-25000">
                <a:latin typeface="Times New Roman" pitchFamily="18" charset="0"/>
                <a:cs typeface="Times New Roman" pitchFamily="18" charset="0"/>
              </a:rPr>
              <a:t>450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 cytochrome</a:t>
            </a:r>
          </a:p>
        </p:txBody>
      </p:sp>
      <p:cxnSp>
        <p:nvCxnSpPr>
          <p:cNvPr id="8" name="Straight Arrow Connector 7"/>
          <p:cNvCxnSpPr>
            <a:stCxn id="7173" idx="1"/>
          </p:cNvCxnSpPr>
          <p:nvPr/>
        </p:nvCxnSpPr>
        <p:spPr>
          <a:xfrm rot="10800000" flipV="1">
            <a:off x="2667000" y="3990975"/>
            <a:ext cx="228600" cy="20002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ChangeArrowheads="1"/>
          </p:cNvSpPr>
          <p:nvPr/>
        </p:nvSpPr>
        <p:spPr bwMode="auto">
          <a:xfrm>
            <a:off x="0" y="390525"/>
            <a:ext cx="4648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u="sng">
                <a:latin typeface="Times New Roman" pitchFamily="18" charset="0"/>
                <a:cs typeface="Times New Roman" pitchFamily="18" charset="0"/>
              </a:rPr>
              <a:t>Normal bilirubin metabolism  </a:t>
            </a:r>
            <a:endParaRPr lang="en-US" sz="28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5" name="Rectangle 2"/>
          <p:cNvSpPr>
            <a:spLocks noChangeArrowheads="1"/>
          </p:cNvSpPr>
          <p:nvPr/>
        </p:nvSpPr>
        <p:spPr bwMode="auto">
          <a:xfrm>
            <a:off x="4572000" y="41275"/>
            <a:ext cx="4572000" cy="674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-"/>
            </a:pPr>
            <a:r>
              <a:rPr lang="en-US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Uptake of bilirubin by the liver is mediated by  </a:t>
            </a:r>
          </a:p>
          <a:p>
            <a:r>
              <a:rPr lang="en-US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 a carrier protein (receptor)</a:t>
            </a:r>
          </a:p>
          <a:p>
            <a:pPr>
              <a:buFontTx/>
              <a:buChar char="-"/>
            </a:pPr>
            <a:r>
              <a:rPr lang="en-US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Uptake may be competitively 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inhibited by </a:t>
            </a:r>
          </a:p>
          <a:p>
            <a:r>
              <a:rPr lang="en-US">
                <a:latin typeface="Times New Roman" pitchFamily="18" charset="0"/>
                <a:cs typeface="Times New Roman" pitchFamily="18" charset="0"/>
              </a:rPr>
              <a:t>  other organic anions</a:t>
            </a:r>
          </a:p>
          <a:p>
            <a:pPr>
              <a:buFontTx/>
              <a:buChar char="-"/>
            </a:pPr>
            <a:r>
              <a:rPr lang="en-US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On the smooth ER, bilirubin is conjugated </a:t>
            </a:r>
          </a:p>
          <a:p>
            <a:r>
              <a:rPr lang="en-US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 with 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glucuronic acid, xylose, or ribose </a:t>
            </a:r>
          </a:p>
          <a:p>
            <a:pPr>
              <a:buFont typeface="Symbol" pitchFamily="18" charset="2"/>
              <a:buNone/>
            </a:pPr>
            <a:endParaRPr lang="en-US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n-US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Glucuronic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 acid is the major conjugate – </a:t>
            </a:r>
          </a:p>
          <a:p>
            <a:r>
              <a:rPr lang="en-US">
                <a:latin typeface="Times New Roman" pitchFamily="18" charset="0"/>
                <a:cs typeface="Times New Roman" pitchFamily="18" charset="0"/>
              </a:rPr>
              <a:t>  catalyzed by UDP glucuronyl transferase</a:t>
            </a:r>
          </a:p>
          <a:p>
            <a:pPr>
              <a:buFont typeface="Symbol" pitchFamily="18" charset="2"/>
              <a:buNone/>
            </a:pPr>
            <a:endParaRPr lang="en-US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n-US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“Conjugated” bilirubin is water soluble and is </a:t>
            </a:r>
          </a:p>
          <a:p>
            <a:r>
              <a:rPr lang="en-US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 secreted by the hepatocytes into the biliary   </a:t>
            </a:r>
          </a:p>
          <a:p>
            <a:r>
              <a:rPr lang="en-US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 canaliculi </a:t>
            </a:r>
          </a:p>
          <a:p>
            <a:endParaRPr lang="en-US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>
              <a:buFontTx/>
              <a:buChar char="-"/>
            </a:pPr>
            <a:r>
              <a:rPr lang="en-US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Converted to stercobilinogen (urobilinogen) </a:t>
            </a:r>
          </a:p>
          <a:p>
            <a:r>
              <a:rPr lang="en-US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 (colorless) by bacteria in the gut</a:t>
            </a:r>
          </a:p>
          <a:p>
            <a:pPr>
              <a:buFont typeface="Symbol" pitchFamily="18" charset="2"/>
              <a:buNone/>
            </a:pPr>
            <a:endParaRPr lang="en-US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r>
              <a:rPr lang="en-US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- Oxidized to stercobilin which is colored</a:t>
            </a:r>
          </a:p>
          <a:p>
            <a:pPr>
              <a:buFont typeface="Symbol" pitchFamily="18" charset="2"/>
              <a:buChar char="·"/>
            </a:pPr>
            <a:endParaRPr lang="en-US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r>
              <a:rPr lang="en-US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- Excreted in feces</a:t>
            </a:r>
          </a:p>
          <a:p>
            <a:pPr>
              <a:buFont typeface="Symbol" pitchFamily="18" charset="2"/>
              <a:buChar char="·"/>
            </a:pPr>
            <a:endParaRPr lang="en-US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>
              <a:buFontTx/>
              <a:buChar char="-"/>
            </a:pPr>
            <a:r>
              <a:rPr lang="en-US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Some stercobilin may be re-adsorbed through </a:t>
            </a:r>
          </a:p>
          <a:p>
            <a:r>
              <a:rPr lang="en-US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  enterohepatic circulation by the gut and re-</a:t>
            </a:r>
          </a:p>
          <a:p>
            <a:r>
              <a:rPr lang="en-US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  excreted by either the liver or kidney</a:t>
            </a:r>
          </a:p>
        </p:txBody>
      </p:sp>
      <p:pic>
        <p:nvPicPr>
          <p:cNvPr id="8196" name="Picture 5" descr="M30128-27-f0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1143000"/>
            <a:ext cx="44958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/>
          <p:cNvSpPr>
            <a:spLocks noChangeArrowheads="1"/>
          </p:cNvSpPr>
          <p:nvPr/>
        </p:nvSpPr>
        <p:spPr bwMode="auto">
          <a:xfrm>
            <a:off x="0" y="76200"/>
            <a:ext cx="91440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2800" b="1">
                <a:latin typeface="Times New Roman" pitchFamily="18" charset="0"/>
                <a:cs typeface="Times New Roman" pitchFamily="18" charset="0"/>
              </a:rPr>
              <a:t>bilirubin-diglucuronide = conjugated bilirubin</a:t>
            </a:r>
            <a:br>
              <a:rPr lang="cs-CZ" sz="2800" b="1">
                <a:latin typeface="Times New Roman" pitchFamily="18" charset="0"/>
                <a:cs typeface="Times New Roman" pitchFamily="18" charset="0"/>
              </a:rPr>
            </a:br>
            <a:r>
              <a:rPr lang="cs-CZ" sz="2800">
                <a:latin typeface="Times New Roman" pitchFamily="18" charset="0"/>
                <a:cs typeface="Times New Roman" pitchFamily="18" charset="0"/>
              </a:rPr>
              <a:t>is soluble in water → „</a:t>
            </a:r>
            <a:r>
              <a:rPr lang="cs-CZ" sz="2800" b="1">
                <a:latin typeface="Times New Roman" pitchFamily="18" charset="0"/>
                <a:cs typeface="Times New Roman" pitchFamily="18" charset="0"/>
              </a:rPr>
              <a:t>direct bilirubin</a:t>
            </a:r>
            <a:r>
              <a:rPr lang="cs-CZ" sz="2800">
                <a:latin typeface="Times New Roman" pitchFamily="18" charset="0"/>
                <a:cs typeface="Times New Roman" pitchFamily="18" charset="0"/>
              </a:rPr>
              <a:t>“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219200"/>
            <a:ext cx="8305800" cy="5257800"/>
          </a:xfrm>
          <a:prstGeom prst="rect">
            <a:avLst/>
          </a:prstGeom>
          <a:noFill/>
          <a:ln w="648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04775"/>
            <a:ext cx="8610600" cy="5915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0243" name="Rectangle 2"/>
          <p:cNvSpPr>
            <a:spLocks noChangeArrowheads="1"/>
          </p:cNvSpPr>
          <p:nvPr/>
        </p:nvSpPr>
        <p:spPr bwMode="auto">
          <a:xfrm>
            <a:off x="0" y="6019800"/>
            <a:ext cx="91440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700"/>
              </a:spcBef>
            </a:pPr>
            <a:r>
              <a:rPr lang="en-US" sz="2000" b="1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cs-CZ" sz="2000" b="1">
                <a:latin typeface="Times New Roman" pitchFamily="18" charset="0"/>
                <a:cs typeface="Times New Roman" pitchFamily="18" charset="0"/>
              </a:rPr>
              <a:t>Bile pigments:</a:t>
            </a:r>
          </a:p>
          <a:p>
            <a:pPr>
              <a:spcBef>
                <a:spcPts val="700"/>
              </a:spcBef>
            </a:pPr>
            <a:r>
              <a:rPr lang="en-US" sz="2000" b="1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cs-CZ" sz="2000" b="1">
                <a:latin typeface="Times New Roman" pitchFamily="18" charset="0"/>
                <a:cs typeface="Times New Roman" pitchFamily="18" charset="0"/>
              </a:rPr>
              <a:t>Bilirubin</a:t>
            </a:r>
            <a:r>
              <a:rPr lang="en-US" sz="2000" b="1">
                <a:latin typeface="Times New Roman" pitchFamily="18" charset="0"/>
                <a:cs typeface="Times New Roman" pitchFamily="18" charset="0"/>
              </a:rPr>
              <a:t>                                          - </a:t>
            </a:r>
            <a:r>
              <a:rPr lang="cs-CZ" sz="2000" b="1">
                <a:latin typeface="Times New Roman" pitchFamily="18" charset="0"/>
                <a:cs typeface="Times New Roman" pitchFamily="18" charset="0"/>
              </a:rPr>
              <a:t>urobilin</a:t>
            </a:r>
            <a:r>
              <a:rPr lang="en-US" sz="2000" b="1">
                <a:latin typeface="Times New Roman" pitchFamily="18" charset="0"/>
                <a:cs typeface="Times New Roman" pitchFamily="18" charset="0"/>
              </a:rPr>
              <a:t>                                         - </a:t>
            </a:r>
            <a:r>
              <a:rPr lang="cs-CZ" sz="2000" b="1">
                <a:latin typeface="Times New Roman" pitchFamily="18" charset="0"/>
                <a:cs typeface="Times New Roman" pitchFamily="18" charset="0"/>
              </a:rPr>
              <a:t>stercobilin</a:t>
            </a:r>
            <a:endParaRPr lang="en-US" sz="2000" b="1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 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 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 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A1E8E06EC6444FAFC969E2A8D1A55E" ma:contentTypeVersion="4" ma:contentTypeDescription="Create a new document." ma:contentTypeScope="" ma:versionID="f5dea1a68b0326f63c2e530132a118ad">
  <xsd:schema xmlns:xsd="http://www.w3.org/2001/XMLSchema" xmlns:xs="http://www.w3.org/2001/XMLSchema" xmlns:p="http://schemas.microsoft.com/office/2006/metadata/properties" xmlns:ns2="3ae45523-5a85-45e7-8008-accd3c84eec0" targetNamespace="http://schemas.microsoft.com/office/2006/metadata/properties" ma:root="true" ma:fieldsID="363deaca5050fa10968f66489b46302e" ns2:_="">
    <xsd:import namespace="3ae45523-5a85-45e7-8008-accd3c84eec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e45523-5a85-45e7-8008-accd3c84eec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D0F8FCB-C576-4896-B68D-1B58DADC58A7}">
  <ds:schemaRefs>
    <ds:schemaRef ds:uri="http://schemas.microsoft.com/office/2006/metadata/properties"/>
    <ds:schemaRef ds:uri="http://www.w3.org/2000/xmlns/"/>
  </ds:schemaRefs>
</ds:datastoreItem>
</file>

<file path=customXml/itemProps2.xml><?xml version="1.0" encoding="utf-8"?>
<ds:datastoreItem xmlns:ds="http://schemas.openxmlformats.org/officeDocument/2006/customXml" ds:itemID="{5611A64A-E5CB-4BF2-9ADD-BA468C6C20D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D1A875D-6AAA-4414-8642-508C7E573140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3ae45523-5a85-45e7-8008-accd3c84eec0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374</TotalTime>
  <Words>2191</Words>
  <Application>Microsoft Office PowerPoint</Application>
  <PresentationFormat>On-screen Show (4:3)</PresentationFormat>
  <Paragraphs>444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 Heme degradation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Heme Degradation</dc:title>
  <dc:creator>user</dc:creator>
  <cp:lastModifiedBy>Sanabil Hassanat</cp:lastModifiedBy>
  <cp:revision>121</cp:revision>
  <dcterms:created xsi:type="dcterms:W3CDTF">2014-03-14T17:44:17Z</dcterms:created>
  <dcterms:modified xsi:type="dcterms:W3CDTF">2022-04-11T12:00:56Z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0x01010081A1E8E06EC6444FAFC969E2A8D1A55E</vt:lpwstr>
  </property>
</Properties>
</file>