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3" r:id="rId1"/>
  </p:sldMasterIdLst>
  <p:sldIdLst>
    <p:sldId id="256" r:id="rId2"/>
    <p:sldId id="275" r:id="rId3"/>
    <p:sldId id="274" r:id="rId4"/>
    <p:sldId id="257" r:id="rId5"/>
    <p:sldId id="258" r:id="rId6"/>
    <p:sldId id="277" r:id="rId7"/>
    <p:sldId id="278" r:id="rId8"/>
    <p:sldId id="273" r:id="rId9"/>
    <p:sldId id="259" r:id="rId10"/>
    <p:sldId id="280" r:id="rId11"/>
    <p:sldId id="260" r:id="rId12"/>
    <p:sldId id="279" r:id="rId13"/>
    <p:sldId id="261" r:id="rId14"/>
    <p:sldId id="282" r:id="rId15"/>
    <p:sldId id="262" r:id="rId16"/>
    <p:sldId id="283" r:id="rId17"/>
    <p:sldId id="272" r:id="rId18"/>
    <p:sldId id="263" r:id="rId19"/>
    <p:sldId id="264" r:id="rId20"/>
    <p:sldId id="265" r:id="rId21"/>
    <p:sldId id="267" r:id="rId22"/>
    <p:sldId id="281" r:id="rId23"/>
    <p:sldId id="270" r:id="rId2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Tahoma" pitchFamily="34" charset="0"/>
        <a:ea typeface="+mn-ea"/>
        <a:cs typeface="Arial" pitchFamily="34" charset="0"/>
      </a:defRPr>
    </a:lvl1pPr>
    <a:lvl2pPr marL="457200" algn="r" rtl="1" fontAlgn="base">
      <a:spcBef>
        <a:spcPct val="0"/>
      </a:spcBef>
      <a:spcAft>
        <a:spcPct val="0"/>
      </a:spcAft>
      <a:defRPr kern="1200">
        <a:solidFill>
          <a:schemeClr val="tx1"/>
        </a:solidFill>
        <a:latin typeface="Tahoma" pitchFamily="34" charset="0"/>
        <a:ea typeface="+mn-ea"/>
        <a:cs typeface="Arial" pitchFamily="34" charset="0"/>
      </a:defRPr>
    </a:lvl2pPr>
    <a:lvl3pPr marL="914400" algn="r" rtl="1" fontAlgn="base">
      <a:spcBef>
        <a:spcPct val="0"/>
      </a:spcBef>
      <a:spcAft>
        <a:spcPct val="0"/>
      </a:spcAft>
      <a:defRPr kern="1200">
        <a:solidFill>
          <a:schemeClr val="tx1"/>
        </a:solidFill>
        <a:latin typeface="Tahoma" pitchFamily="34" charset="0"/>
        <a:ea typeface="+mn-ea"/>
        <a:cs typeface="Arial" pitchFamily="34" charset="0"/>
      </a:defRPr>
    </a:lvl3pPr>
    <a:lvl4pPr marL="1371600" algn="r" rtl="1" fontAlgn="base">
      <a:spcBef>
        <a:spcPct val="0"/>
      </a:spcBef>
      <a:spcAft>
        <a:spcPct val="0"/>
      </a:spcAft>
      <a:defRPr kern="1200">
        <a:solidFill>
          <a:schemeClr val="tx1"/>
        </a:solidFill>
        <a:latin typeface="Tahoma" pitchFamily="34" charset="0"/>
        <a:ea typeface="+mn-ea"/>
        <a:cs typeface="Arial" pitchFamily="34" charset="0"/>
      </a:defRPr>
    </a:lvl4pPr>
    <a:lvl5pPr marL="1828800" algn="r" rtl="1"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66FF"/>
    <a:srgbClr val="00FF00"/>
    <a:srgbClr val="00FF99"/>
    <a:srgbClr val="000099"/>
    <a:srgbClr val="FF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8458200" cy="5943600"/>
            <a:chOff x="0" y="0"/>
            <a:chExt cx="5328" cy="3744"/>
          </a:xfrm>
        </p:grpSpPr>
        <p:sp>
          <p:nvSpPr>
            <p:cNvPr id="34819"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ar-SA"/>
            </a:p>
          </p:txBody>
        </p:sp>
        <p:sp>
          <p:nvSpPr>
            <p:cNvPr id="34820"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ar-SA"/>
            </a:p>
          </p:txBody>
        </p:sp>
      </p:grpSp>
      <p:sp>
        <p:nvSpPr>
          <p:cNvPr id="3482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4822" name="Rectangle 6"/>
          <p:cNvSpPr>
            <a:spLocks noGrp="1" noChangeArrowheads="1"/>
          </p:cNvSpPr>
          <p:nvPr>
            <p:ph type="dt" sz="quarter" idx="2"/>
          </p:nvPr>
        </p:nvSpPr>
        <p:spPr/>
        <p:txBody>
          <a:bodyPr/>
          <a:lstStyle>
            <a:lvl1pPr>
              <a:defRPr/>
            </a:lvl1pPr>
          </a:lstStyle>
          <a:p>
            <a:endParaRPr lang="en-US"/>
          </a:p>
        </p:txBody>
      </p:sp>
      <p:sp>
        <p:nvSpPr>
          <p:cNvPr id="34823" name="Rectangle 7"/>
          <p:cNvSpPr>
            <a:spLocks noGrp="1" noChangeArrowheads="1"/>
          </p:cNvSpPr>
          <p:nvPr>
            <p:ph type="ftr" sz="quarter" idx="3"/>
          </p:nvPr>
        </p:nvSpPr>
        <p:spPr/>
        <p:txBody>
          <a:bodyPr/>
          <a:lstStyle>
            <a:lvl1pPr>
              <a:defRPr/>
            </a:lvl1pPr>
          </a:lstStyle>
          <a:p>
            <a:endParaRPr lang="en-US"/>
          </a:p>
        </p:txBody>
      </p:sp>
      <p:sp>
        <p:nvSpPr>
          <p:cNvPr id="34824" name="Rectangle 8"/>
          <p:cNvSpPr>
            <a:spLocks noGrp="1" noChangeArrowheads="1"/>
          </p:cNvSpPr>
          <p:nvPr>
            <p:ph type="sldNum" sz="quarter" idx="4"/>
          </p:nvPr>
        </p:nvSpPr>
        <p:spPr/>
        <p:txBody>
          <a:bodyPr/>
          <a:lstStyle>
            <a:lvl1pPr>
              <a:defRPr/>
            </a:lvl1pPr>
          </a:lstStyle>
          <a:p>
            <a:fld id="{6C0A1797-5EC3-4534-8A5D-543DFA914709}" type="slidenum">
              <a:rPr lang="ar-SA"/>
              <a:pPr/>
              <a:t>‹#›</a:t>
            </a:fld>
            <a:endParaRPr lang="en-US"/>
          </a:p>
        </p:txBody>
      </p:sp>
      <p:sp>
        <p:nvSpPr>
          <p:cNvPr id="3482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5DBC25-FC7F-486F-84FA-CF55CF05E679}"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FE3457-50D0-4258-89C5-204B91528266}"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3107DB-DEE7-4371-8A62-A4BBF4ABE7F5}"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E47C2E-6A0A-4EC9-A04B-271178EE3361}"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EAFDCC-F8E5-4903-BADD-D8AFD2E931C5}"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12D559-78CF-468A-BA67-E13308F916ED}"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350EF9C-2A44-4F9D-AE53-E7A40F606C5B}"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CCDA26B-C652-44F9-BC77-ADFEAA3626C9}"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FA1E81-2A5B-42B1-8B4D-74F97D7D901E}"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5899EF-8F29-4EA7-9473-156DD19F4A1D}"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7242175" cy="1981200"/>
            <a:chOff x="0" y="0"/>
            <a:chExt cx="4562" cy="1248"/>
          </a:xfrm>
        </p:grpSpPr>
        <p:sp>
          <p:nvSpPr>
            <p:cNvPr id="3379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ar-SA"/>
            </a:p>
          </p:txBody>
        </p:sp>
        <p:sp>
          <p:nvSpPr>
            <p:cNvPr id="3379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ar-SA"/>
            </a:p>
          </p:txBody>
        </p:sp>
      </p:grpSp>
      <p:sp>
        <p:nvSpPr>
          <p:cNvPr id="3379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defRPr>
            </a:lvl1pPr>
          </a:lstStyle>
          <a:p>
            <a:endParaRPr lang="en-US"/>
          </a:p>
        </p:txBody>
      </p:sp>
      <p:sp>
        <p:nvSpPr>
          <p:cNvPr id="3380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defRPr>
            </a:lvl1pPr>
          </a:lstStyle>
          <a:p>
            <a:endParaRPr lang="en-US"/>
          </a:p>
        </p:txBody>
      </p:sp>
      <p:sp>
        <p:nvSpPr>
          <p:cNvPr id="3380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defRPr>
            </a:lvl1pPr>
          </a:lstStyle>
          <a:p>
            <a:fld id="{269FD73B-D2F6-4373-AE44-688AF048FCFC}"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981075"/>
          </a:xfrm>
        </p:spPr>
        <p:txBody>
          <a:bodyPr/>
          <a:lstStyle/>
          <a:p>
            <a:r>
              <a:rPr lang="en-US" sz="7200">
                <a:solidFill>
                  <a:srgbClr val="FFFF00"/>
                </a:solidFill>
              </a:rPr>
              <a:t>The Knee Joint</a:t>
            </a:r>
          </a:p>
        </p:txBody>
      </p:sp>
      <p:sp>
        <p:nvSpPr>
          <p:cNvPr id="2051" name="Rectangle 3"/>
          <p:cNvSpPr>
            <a:spLocks noGrp="1" noChangeArrowheads="1"/>
          </p:cNvSpPr>
          <p:nvPr>
            <p:ph type="subTitle" idx="1"/>
          </p:nvPr>
        </p:nvSpPr>
        <p:spPr>
          <a:xfrm>
            <a:off x="0" y="908050"/>
            <a:ext cx="9144000" cy="5949950"/>
          </a:xfrm>
        </p:spPr>
        <p:txBody>
          <a:bodyPr/>
          <a:lstStyle/>
          <a:p>
            <a:pPr algn="l"/>
            <a:r>
              <a:rPr lang="en-US" sz="2800" dirty="0">
                <a:solidFill>
                  <a:srgbClr val="00FF99"/>
                </a:solidFill>
              </a:rPr>
              <a:t>Type</a:t>
            </a:r>
            <a:r>
              <a:rPr lang="en-US" sz="2800" dirty="0"/>
              <a:t>: </a:t>
            </a:r>
            <a:r>
              <a:rPr lang="en-US" sz="2800" dirty="0" err="1"/>
              <a:t>comound,</a:t>
            </a:r>
            <a:r>
              <a:rPr lang="en-US" sz="2400" dirty="0" err="1"/>
              <a:t>Synovial</a:t>
            </a:r>
            <a:r>
              <a:rPr lang="en-US" sz="2400" dirty="0"/>
              <a:t>, modified hinge</a:t>
            </a:r>
          </a:p>
          <a:p>
            <a:pPr algn="l"/>
            <a:r>
              <a:rPr lang="en-US" sz="2800" dirty="0">
                <a:solidFill>
                  <a:srgbClr val="00FF99"/>
                </a:solidFill>
              </a:rPr>
              <a:t>Articular surfaces</a:t>
            </a:r>
            <a:r>
              <a:rPr lang="en-US" sz="2800" dirty="0"/>
              <a:t>: </a:t>
            </a:r>
            <a:r>
              <a:rPr lang="en-US" sz="2400" dirty="0"/>
              <a:t>Lower end femur,  upper end tibia, &amp; posterior surface of the patella.</a:t>
            </a:r>
          </a:p>
        </p:txBody>
      </p:sp>
      <p:pic>
        <p:nvPicPr>
          <p:cNvPr id="2052" name="Picture 4" descr="scan0014"/>
          <p:cNvPicPr>
            <a:picLocks noChangeAspect="1" noChangeArrowheads="1"/>
          </p:cNvPicPr>
          <p:nvPr/>
        </p:nvPicPr>
        <p:blipFill>
          <a:blip r:embed="rId2"/>
          <a:srcRect/>
          <a:stretch>
            <a:fillRect/>
          </a:stretch>
        </p:blipFill>
        <p:spPr bwMode="auto">
          <a:xfrm>
            <a:off x="900113" y="2276475"/>
            <a:ext cx="7272337" cy="45815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BE4E-D92C-4BA9-BA81-2C9B6C25EB0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F7BEE8B-24EB-408F-8729-5F5B08344732}"/>
              </a:ext>
            </a:extLst>
          </p:cNvPr>
          <p:cNvPicPr>
            <a:picLocks noGrp="1" noChangeAspect="1"/>
          </p:cNvPicPr>
          <p:nvPr>
            <p:ph idx="1"/>
          </p:nvPr>
        </p:nvPicPr>
        <p:blipFill>
          <a:blip r:embed="rId2"/>
          <a:stretch>
            <a:fillRect/>
          </a:stretch>
        </p:blipFill>
        <p:spPr>
          <a:xfrm>
            <a:off x="-1" y="0"/>
            <a:ext cx="9532907" cy="6858000"/>
          </a:xfrm>
          <a:prstGeom prst="rect">
            <a:avLst/>
          </a:prstGeom>
        </p:spPr>
      </p:pic>
    </p:spTree>
    <p:extLst>
      <p:ext uri="{BB962C8B-B14F-4D97-AF65-F5344CB8AC3E}">
        <p14:creationId xmlns:p14="http://schemas.microsoft.com/office/powerpoint/2010/main" val="124248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620713"/>
          </a:xfrm>
        </p:spPr>
        <p:txBody>
          <a:bodyPr/>
          <a:lstStyle/>
          <a:p>
            <a:pPr algn="l"/>
            <a:r>
              <a:rPr lang="en-US" sz="3200" i="1" u="sng">
                <a:solidFill>
                  <a:srgbClr val="00FF00"/>
                </a:solidFill>
              </a:rPr>
              <a:t>Structures inside the knee joint:</a:t>
            </a:r>
          </a:p>
        </p:txBody>
      </p:sp>
      <p:sp>
        <p:nvSpPr>
          <p:cNvPr id="6147" name="Rectangle 3"/>
          <p:cNvSpPr>
            <a:spLocks noGrp="1" noChangeArrowheads="1"/>
          </p:cNvSpPr>
          <p:nvPr>
            <p:ph type="body" idx="1"/>
          </p:nvPr>
        </p:nvSpPr>
        <p:spPr>
          <a:xfrm>
            <a:off x="179388" y="4365625"/>
            <a:ext cx="8713787" cy="2492375"/>
          </a:xfrm>
        </p:spPr>
        <p:txBody>
          <a:bodyPr/>
          <a:lstStyle/>
          <a:p>
            <a:pPr algn="l">
              <a:lnSpc>
                <a:spcPct val="80000"/>
              </a:lnSpc>
              <a:buFont typeface="Wingdings" pitchFamily="2" charset="2"/>
              <a:buNone/>
            </a:pPr>
            <a:r>
              <a:rPr lang="en-US" sz="2000">
                <a:solidFill>
                  <a:srgbClr val="FFFF00"/>
                </a:solidFill>
              </a:rPr>
              <a:t>1- </a:t>
            </a:r>
            <a:r>
              <a:rPr lang="en-US" sz="2400"/>
              <a:t>The medial semilunar cartilage (Medial meniscus):</a:t>
            </a:r>
            <a:r>
              <a:rPr lang="en-US" sz="2000">
                <a:solidFill>
                  <a:srgbClr val="FFFF00"/>
                </a:solidFill>
              </a:rPr>
              <a:t> C-shaped,       fixed to the capsule of the knee joint and to the medial collateral           ligament (liable to injury), its ant. Horn is attached to the most ant.       part of the intercondylar area of the upper end tibia and connected to     the lat. semilunar cartilage by the transverse lig. </a:t>
            </a:r>
          </a:p>
          <a:p>
            <a:pPr algn="l">
              <a:lnSpc>
                <a:spcPct val="80000"/>
              </a:lnSpc>
              <a:buFont typeface="Wingdings" pitchFamily="2" charset="2"/>
              <a:buNone/>
            </a:pPr>
            <a:r>
              <a:rPr lang="en-US" sz="2000">
                <a:solidFill>
                  <a:srgbClr val="FFFF00"/>
                </a:solidFill>
              </a:rPr>
              <a:t>2- </a:t>
            </a:r>
            <a:r>
              <a:rPr lang="en-US" sz="2400"/>
              <a:t>The lateral semilunar cartilage (lat. Meniscus):</a:t>
            </a:r>
            <a:r>
              <a:rPr lang="en-US" sz="2000">
                <a:solidFill>
                  <a:srgbClr val="FFFF00"/>
                </a:solidFill>
              </a:rPr>
              <a:t> Circular in             shape, more mobile (separated from capsule and lat. collateral lig. by     popliteus tendon, so it is more adaptive to twisting movement and         less liable to injury.  </a:t>
            </a:r>
          </a:p>
        </p:txBody>
      </p:sp>
      <p:pic>
        <p:nvPicPr>
          <p:cNvPr id="6148" name="Picture 4" descr="scan0024"/>
          <p:cNvPicPr>
            <a:picLocks noChangeAspect="1" noChangeArrowheads="1"/>
          </p:cNvPicPr>
          <p:nvPr/>
        </p:nvPicPr>
        <p:blipFill>
          <a:blip r:embed="rId2"/>
          <a:srcRect/>
          <a:stretch>
            <a:fillRect/>
          </a:stretch>
        </p:blipFill>
        <p:spPr bwMode="auto">
          <a:xfrm>
            <a:off x="395288" y="620713"/>
            <a:ext cx="8497887" cy="36004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D16A-9D89-4755-A5F8-BFB52CED23D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0B39B07-E264-4F55-A161-628331C8814B}"/>
              </a:ext>
            </a:extLst>
          </p:cNvPr>
          <p:cNvPicPr>
            <a:picLocks noGrp="1" noChangeAspect="1"/>
          </p:cNvPicPr>
          <p:nvPr>
            <p:ph idx="1"/>
          </p:nvPr>
        </p:nvPicPr>
        <p:blipFill>
          <a:blip r:embed="rId2"/>
          <a:stretch>
            <a:fillRect/>
          </a:stretch>
        </p:blipFill>
        <p:spPr>
          <a:xfrm>
            <a:off x="0" y="-171400"/>
            <a:ext cx="9365942" cy="6912768"/>
          </a:xfrm>
          <a:prstGeom prst="rect">
            <a:avLst/>
          </a:prstGeom>
        </p:spPr>
      </p:pic>
    </p:spTree>
    <p:extLst>
      <p:ext uri="{BB962C8B-B14F-4D97-AF65-F5344CB8AC3E}">
        <p14:creationId xmlns:p14="http://schemas.microsoft.com/office/powerpoint/2010/main" val="7873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633412"/>
          </a:xfrm>
        </p:spPr>
        <p:txBody>
          <a:bodyPr/>
          <a:lstStyle/>
          <a:p>
            <a:pPr algn="l"/>
            <a:r>
              <a:rPr lang="en-US" sz="3600" i="1" u="sng" dirty="0">
                <a:solidFill>
                  <a:srgbClr val="00FF00"/>
                </a:solidFill>
              </a:rPr>
              <a:t>Structures inside the knee joint (cont.)</a:t>
            </a:r>
          </a:p>
        </p:txBody>
      </p:sp>
      <p:sp>
        <p:nvSpPr>
          <p:cNvPr id="7171" name="Rectangle 3"/>
          <p:cNvSpPr>
            <a:spLocks noGrp="1" noChangeArrowheads="1"/>
          </p:cNvSpPr>
          <p:nvPr>
            <p:ph type="body" idx="1"/>
          </p:nvPr>
        </p:nvSpPr>
        <p:spPr>
          <a:xfrm>
            <a:off x="250825" y="1052513"/>
            <a:ext cx="5113338" cy="5472112"/>
          </a:xfrm>
        </p:spPr>
        <p:txBody>
          <a:bodyPr/>
          <a:lstStyle/>
          <a:p>
            <a:pPr algn="l">
              <a:lnSpc>
                <a:spcPct val="90000"/>
              </a:lnSpc>
              <a:buFont typeface="Wingdings" pitchFamily="2" charset="2"/>
              <a:buNone/>
            </a:pPr>
            <a:r>
              <a:rPr lang="en-US" sz="2800" dirty="0"/>
              <a:t>3- Anterior cruciate ligament:</a:t>
            </a:r>
          </a:p>
          <a:p>
            <a:pPr algn="l">
              <a:lnSpc>
                <a:spcPct val="90000"/>
              </a:lnSpc>
              <a:buFont typeface="Wingdings" pitchFamily="2" charset="2"/>
              <a:buNone/>
            </a:pPr>
            <a:r>
              <a:rPr lang="en-US" sz="2000" dirty="0">
                <a:solidFill>
                  <a:srgbClr val="FFFF00"/>
                </a:solidFill>
              </a:rPr>
              <a:t>- From ant. intercondylar area of tibia --     </a:t>
            </a:r>
            <a:r>
              <a:rPr lang="en-US" sz="2000" dirty="0">
                <a:solidFill>
                  <a:srgbClr val="FFFF00"/>
                </a:solidFill>
                <a:sym typeface="Wingdings" pitchFamily="2" charset="2"/>
              </a:rPr>
              <a:t> upward, backward and laterally     to the lat. condyle of the femur.   </a:t>
            </a:r>
          </a:p>
          <a:p>
            <a:pPr algn="l">
              <a:lnSpc>
                <a:spcPct val="90000"/>
              </a:lnSpc>
              <a:buFont typeface="Wingdings" pitchFamily="2" charset="2"/>
              <a:buNone/>
            </a:pPr>
            <a:r>
              <a:rPr lang="en-US" sz="2000" dirty="0">
                <a:solidFill>
                  <a:srgbClr val="FFFF00"/>
                </a:solidFill>
                <a:sym typeface="Wingdings" pitchFamily="2" charset="2"/>
              </a:rPr>
              <a:t>- It is relaxed in knee flexion, tense in       extension so it prevents hyper-           extension.</a:t>
            </a:r>
          </a:p>
          <a:p>
            <a:pPr algn="l">
              <a:lnSpc>
                <a:spcPct val="90000"/>
              </a:lnSpc>
              <a:buFont typeface="Wingdings" pitchFamily="2" charset="2"/>
              <a:buNone/>
            </a:pPr>
            <a:endParaRPr lang="en-US" sz="2000" dirty="0">
              <a:sym typeface="Wingdings" pitchFamily="2" charset="2"/>
            </a:endParaRPr>
          </a:p>
          <a:p>
            <a:pPr algn="l">
              <a:lnSpc>
                <a:spcPct val="90000"/>
              </a:lnSpc>
              <a:buFont typeface="Wingdings" pitchFamily="2" charset="2"/>
              <a:buNone/>
            </a:pPr>
            <a:r>
              <a:rPr lang="en-US" sz="2800" dirty="0">
                <a:sym typeface="Wingdings" pitchFamily="2" charset="2"/>
              </a:rPr>
              <a:t>4- Posterior cruciate ligament:</a:t>
            </a:r>
          </a:p>
          <a:p>
            <a:pPr algn="l">
              <a:lnSpc>
                <a:spcPct val="90000"/>
              </a:lnSpc>
              <a:buFont typeface="Wingdings" pitchFamily="2" charset="2"/>
              <a:buNone/>
            </a:pPr>
            <a:r>
              <a:rPr lang="en-US" sz="2000" dirty="0">
                <a:solidFill>
                  <a:srgbClr val="FFFF00"/>
                </a:solidFill>
                <a:sym typeface="Wingdings" pitchFamily="2" charset="2"/>
              </a:rPr>
              <a:t>- From post. Intercondylar area of tibia        upwards, forward and medially to   ant. part of medial femoral condyle.</a:t>
            </a:r>
          </a:p>
          <a:p>
            <a:pPr algn="l">
              <a:lnSpc>
                <a:spcPct val="90000"/>
              </a:lnSpc>
              <a:buFont typeface="Wingdings" pitchFamily="2" charset="2"/>
              <a:buNone/>
            </a:pPr>
            <a:r>
              <a:rPr lang="en-US" sz="2000" dirty="0">
                <a:solidFill>
                  <a:srgbClr val="FFFF00"/>
                </a:solidFill>
                <a:sym typeface="Wingdings" pitchFamily="2" charset="2"/>
              </a:rPr>
              <a:t>- It is relaxed in extension, tense in           flexion so it prevents anterior femoral dislocation.</a:t>
            </a:r>
          </a:p>
          <a:p>
            <a:pPr algn="l">
              <a:lnSpc>
                <a:spcPct val="90000"/>
              </a:lnSpc>
              <a:buFont typeface="Wingdings" pitchFamily="2" charset="2"/>
              <a:buNone/>
            </a:pPr>
            <a:r>
              <a:rPr lang="en-US" sz="2000" dirty="0">
                <a:sym typeface="Wingdings" pitchFamily="2" charset="2"/>
              </a:rPr>
              <a:t> </a:t>
            </a:r>
            <a:endParaRPr lang="en-US" sz="2000" dirty="0"/>
          </a:p>
        </p:txBody>
      </p:sp>
      <p:pic>
        <p:nvPicPr>
          <p:cNvPr id="7172" name="Picture 4" descr="scan0025"/>
          <p:cNvPicPr>
            <a:picLocks noChangeAspect="1" noChangeArrowheads="1"/>
          </p:cNvPicPr>
          <p:nvPr/>
        </p:nvPicPr>
        <p:blipFill>
          <a:blip r:embed="rId2"/>
          <a:srcRect/>
          <a:stretch>
            <a:fillRect/>
          </a:stretch>
        </p:blipFill>
        <p:spPr bwMode="auto">
          <a:xfrm>
            <a:off x="5364163" y="1052513"/>
            <a:ext cx="3529012" cy="547211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7F16-3DBA-48E8-A6EC-9D9F6A4C8B88}"/>
              </a:ext>
            </a:extLst>
          </p:cNvPr>
          <p:cNvSpPr>
            <a:spLocks noGrp="1"/>
          </p:cNvSpPr>
          <p:nvPr>
            <p:ph type="title"/>
          </p:nvPr>
        </p:nvSpPr>
        <p:spPr/>
        <p:txBody>
          <a:bodyPr/>
          <a:lstStyle/>
          <a:p>
            <a:r>
              <a:rPr kumimoji="0" lang="en-US" sz="3600" b="0" i="1" u="sng" strike="noStrike" kern="0" cap="none" spc="0" normalizeH="0" baseline="0" noProof="0" dirty="0">
                <a:ln>
                  <a:noFill/>
                </a:ln>
                <a:solidFill>
                  <a:srgbClr val="00FF00"/>
                </a:solidFill>
                <a:effectLst>
                  <a:outerShdw blurRad="38100" dist="38100" dir="2700000" algn="tl">
                    <a:srgbClr val="000000"/>
                  </a:outerShdw>
                </a:effectLst>
                <a:uLnTx/>
                <a:uFillTx/>
                <a:latin typeface="Tahoma"/>
                <a:ea typeface="+mj-ea"/>
                <a:cs typeface="Arial"/>
              </a:rPr>
              <a:t>Structures inside the knee joint (cont.)</a:t>
            </a:r>
            <a:endParaRPr lang="en-US" dirty="0"/>
          </a:p>
        </p:txBody>
      </p:sp>
      <p:pic>
        <p:nvPicPr>
          <p:cNvPr id="4" name="Content Placeholder 3">
            <a:extLst>
              <a:ext uri="{FF2B5EF4-FFF2-40B4-BE49-F238E27FC236}">
                <a16:creationId xmlns:a16="http://schemas.microsoft.com/office/drawing/2014/main" id="{47A96A5D-A98D-43B9-95FB-7A33A7A29AB1}"/>
              </a:ext>
            </a:extLst>
          </p:cNvPr>
          <p:cNvPicPr>
            <a:picLocks noGrp="1" noChangeAspect="1"/>
          </p:cNvPicPr>
          <p:nvPr>
            <p:ph sz="half" idx="2"/>
          </p:nvPr>
        </p:nvPicPr>
        <p:blipFill>
          <a:blip r:embed="rId2"/>
          <a:stretch>
            <a:fillRect/>
          </a:stretch>
        </p:blipFill>
        <p:spPr>
          <a:xfrm>
            <a:off x="4625972" y="2075408"/>
            <a:ext cx="3937423" cy="4150221"/>
          </a:xfrm>
          <a:prstGeom prst="rect">
            <a:avLst/>
          </a:prstGeom>
        </p:spPr>
      </p:pic>
      <p:sp>
        <p:nvSpPr>
          <p:cNvPr id="6" name="Text Placeholder 5">
            <a:extLst>
              <a:ext uri="{FF2B5EF4-FFF2-40B4-BE49-F238E27FC236}">
                <a16:creationId xmlns:a16="http://schemas.microsoft.com/office/drawing/2014/main" id="{576EC025-7A7E-46C6-8DB8-FA1363FA2907}"/>
              </a:ext>
            </a:extLst>
          </p:cNvPr>
          <p:cNvSpPr>
            <a:spLocks noGrp="1"/>
          </p:cNvSpPr>
          <p:nvPr>
            <p:ph type="body" sz="quarter" idx="3"/>
          </p:nvPr>
        </p:nvSpPr>
        <p:spPr/>
        <p:txBody>
          <a:bodyPr/>
          <a:lstStyle/>
          <a:p>
            <a:r>
              <a:rPr lang="en-US" dirty="0"/>
              <a:t>5- meniscofemoral </a:t>
            </a:r>
            <a:r>
              <a:rPr lang="en-US" dirty="0" err="1"/>
              <a:t>lig</a:t>
            </a:r>
            <a:endParaRPr lang="en-US" dirty="0"/>
          </a:p>
        </p:txBody>
      </p:sp>
      <p:sp>
        <p:nvSpPr>
          <p:cNvPr id="12" name="Content Placeholder 11">
            <a:extLst>
              <a:ext uri="{FF2B5EF4-FFF2-40B4-BE49-F238E27FC236}">
                <a16:creationId xmlns:a16="http://schemas.microsoft.com/office/drawing/2014/main" id="{CB19320B-59B4-42DC-9058-B6A45CB7209E}"/>
              </a:ext>
            </a:extLst>
          </p:cNvPr>
          <p:cNvSpPr>
            <a:spLocks noGrp="1"/>
          </p:cNvSpPr>
          <p:nvPr>
            <p:ph sz="quarter" idx="4"/>
          </p:nvPr>
        </p:nvSpPr>
        <p:spPr>
          <a:xfrm>
            <a:off x="4378993" y="2174875"/>
            <a:ext cx="4307807" cy="3951288"/>
          </a:xfrm>
        </p:spPr>
        <p:txBody>
          <a:bodyPr/>
          <a:lstStyle/>
          <a:p>
            <a:endParaRPr lang="en-US" dirty="0"/>
          </a:p>
        </p:txBody>
      </p:sp>
    </p:spTree>
    <p:extLst>
      <p:ext uri="{BB962C8B-B14F-4D97-AF65-F5344CB8AC3E}">
        <p14:creationId xmlns:p14="http://schemas.microsoft.com/office/powerpoint/2010/main" val="1704490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561975"/>
          </a:xfrm>
        </p:spPr>
        <p:txBody>
          <a:bodyPr/>
          <a:lstStyle/>
          <a:p>
            <a:pPr algn="l"/>
            <a:r>
              <a:rPr lang="en-US" sz="3200" i="1" u="sng">
                <a:solidFill>
                  <a:srgbClr val="FFFF00"/>
                </a:solidFill>
              </a:rPr>
              <a:t>Movements of the knee joint:</a:t>
            </a:r>
          </a:p>
        </p:txBody>
      </p:sp>
      <p:sp>
        <p:nvSpPr>
          <p:cNvPr id="8195" name="Rectangle 3"/>
          <p:cNvSpPr>
            <a:spLocks noGrp="1" noChangeArrowheads="1"/>
          </p:cNvSpPr>
          <p:nvPr>
            <p:ph type="body" idx="1"/>
          </p:nvPr>
        </p:nvSpPr>
        <p:spPr>
          <a:xfrm>
            <a:off x="457200" y="908050"/>
            <a:ext cx="8229600" cy="5218113"/>
          </a:xfrm>
        </p:spPr>
        <p:txBody>
          <a:bodyPr/>
          <a:lstStyle/>
          <a:p>
            <a:pPr algn="l">
              <a:lnSpc>
                <a:spcPct val="80000"/>
              </a:lnSpc>
              <a:buFont typeface="Wingdings" pitchFamily="2" charset="2"/>
              <a:buNone/>
            </a:pPr>
            <a:endParaRPr lang="en-US" sz="2400" dirty="0"/>
          </a:p>
          <a:p>
            <a:pPr algn="l" rtl="0">
              <a:lnSpc>
                <a:spcPct val="80000"/>
              </a:lnSpc>
              <a:buFont typeface="Wingdings" pitchFamily="2" charset="2"/>
              <a:buNone/>
            </a:pPr>
            <a:r>
              <a:rPr lang="en-US" sz="2400" dirty="0"/>
              <a:t>1- </a:t>
            </a:r>
            <a:r>
              <a:rPr lang="en-US" sz="2800" dirty="0">
                <a:solidFill>
                  <a:srgbClr val="66FF99"/>
                </a:solidFill>
              </a:rPr>
              <a:t>Flexion</a:t>
            </a:r>
            <a:r>
              <a:rPr lang="en-US" sz="2400" dirty="0"/>
              <a:t>: </a:t>
            </a:r>
            <a:r>
              <a:rPr lang="en-US" sz="2400" dirty="0">
                <a:solidFill>
                  <a:srgbClr val="FFFF00"/>
                </a:solidFill>
              </a:rPr>
              <a:t>By the Hamstring muscles + </a:t>
            </a:r>
            <a:r>
              <a:rPr lang="en-US" sz="1800" dirty="0" err="1">
                <a:solidFill>
                  <a:srgbClr val="FFFF00"/>
                </a:solidFill>
              </a:rPr>
              <a:t>gracilis</a:t>
            </a:r>
            <a:r>
              <a:rPr lang="en-US" sz="1800" dirty="0">
                <a:solidFill>
                  <a:srgbClr val="FFFF00"/>
                </a:solidFill>
              </a:rPr>
              <a:t>, gastrocnemius, sartorius, popliteus, plantaris</a:t>
            </a:r>
          </a:p>
          <a:p>
            <a:pPr algn="l">
              <a:lnSpc>
                <a:spcPct val="80000"/>
              </a:lnSpc>
              <a:buFont typeface="Wingdings" pitchFamily="2" charset="2"/>
              <a:buNone/>
            </a:pPr>
            <a:endParaRPr lang="en-US" sz="1800" dirty="0"/>
          </a:p>
          <a:p>
            <a:pPr algn="l">
              <a:lnSpc>
                <a:spcPct val="80000"/>
              </a:lnSpc>
              <a:buFont typeface="Wingdings" pitchFamily="2" charset="2"/>
              <a:buNone/>
            </a:pPr>
            <a:r>
              <a:rPr lang="en-US" sz="2400" dirty="0"/>
              <a:t>2- </a:t>
            </a:r>
            <a:r>
              <a:rPr lang="en-US" sz="2400" dirty="0">
                <a:solidFill>
                  <a:srgbClr val="66FF99"/>
                </a:solidFill>
              </a:rPr>
              <a:t>Extension</a:t>
            </a:r>
            <a:r>
              <a:rPr lang="en-US" sz="2400" dirty="0"/>
              <a:t>: </a:t>
            </a:r>
            <a:r>
              <a:rPr lang="en-US" sz="2400" dirty="0">
                <a:solidFill>
                  <a:srgbClr val="FFFF00"/>
                </a:solidFill>
              </a:rPr>
              <a:t>By the Quadriceps femoris + </a:t>
            </a:r>
            <a:r>
              <a:rPr lang="en-US" sz="1800" dirty="0">
                <a:solidFill>
                  <a:srgbClr val="FFFF00"/>
                </a:solidFill>
              </a:rPr>
              <a:t>tensor fascia </a:t>
            </a:r>
            <a:r>
              <a:rPr lang="en-US" sz="1800" dirty="0" err="1">
                <a:solidFill>
                  <a:srgbClr val="FFFF00"/>
                </a:solidFill>
              </a:rPr>
              <a:t>latae</a:t>
            </a:r>
            <a:r>
              <a:rPr lang="en-US" sz="1800" dirty="0">
                <a:solidFill>
                  <a:srgbClr val="FFFF00"/>
                </a:solidFill>
              </a:rPr>
              <a:t>.</a:t>
            </a:r>
          </a:p>
          <a:p>
            <a:pPr algn="l">
              <a:lnSpc>
                <a:spcPct val="80000"/>
              </a:lnSpc>
              <a:buFont typeface="Wingdings" pitchFamily="2" charset="2"/>
              <a:buNone/>
            </a:pPr>
            <a:endParaRPr lang="en-US" sz="1800" dirty="0"/>
          </a:p>
          <a:p>
            <a:pPr algn="l" rtl="0">
              <a:lnSpc>
                <a:spcPct val="80000"/>
              </a:lnSpc>
              <a:buFont typeface="Wingdings" pitchFamily="2" charset="2"/>
              <a:buNone/>
            </a:pPr>
            <a:r>
              <a:rPr lang="en-US" sz="2400" dirty="0"/>
              <a:t>3- </a:t>
            </a:r>
            <a:r>
              <a:rPr lang="en-US" sz="2400" dirty="0">
                <a:solidFill>
                  <a:srgbClr val="66FF99"/>
                </a:solidFill>
              </a:rPr>
              <a:t>Locking of the knee joint</a:t>
            </a:r>
            <a:r>
              <a:rPr lang="en-US" sz="2400" dirty="0"/>
              <a:t> = </a:t>
            </a:r>
            <a:r>
              <a:rPr lang="en-US" sz="2400" dirty="0">
                <a:solidFill>
                  <a:srgbClr val="FFFF00"/>
                </a:solidFill>
              </a:rPr>
              <a:t>medial rotation of the femur on the tibia in full extension (or lateral rotation of the tibia) . It occurs passively by sum</a:t>
            </a:r>
          </a:p>
          <a:p>
            <a:pPr algn="l" rtl="0">
              <a:lnSpc>
                <a:spcPct val="80000"/>
              </a:lnSpc>
              <a:buFont typeface="Wingdings" pitchFamily="2" charset="2"/>
              <a:buNone/>
            </a:pPr>
            <a:r>
              <a:rPr lang="en-US" sz="2400" dirty="0" err="1">
                <a:solidFill>
                  <a:srgbClr val="FFFF00"/>
                </a:solidFill>
              </a:rPr>
              <a:t>ation</a:t>
            </a:r>
            <a:r>
              <a:rPr lang="en-US" sz="2400" dirty="0">
                <a:solidFill>
                  <a:srgbClr val="FFFF00"/>
                </a:solidFill>
              </a:rPr>
              <a:t> of ligamentous stretching</a:t>
            </a:r>
          </a:p>
          <a:p>
            <a:pPr algn="l">
              <a:lnSpc>
                <a:spcPct val="80000"/>
              </a:lnSpc>
              <a:buFont typeface="Wingdings" pitchFamily="2" charset="2"/>
              <a:buNone/>
            </a:pPr>
            <a:endParaRPr lang="en-US" sz="2400" dirty="0">
              <a:solidFill>
                <a:srgbClr val="FFFF00"/>
              </a:solidFill>
            </a:endParaRPr>
          </a:p>
          <a:p>
            <a:pPr algn="l" rtl="0">
              <a:lnSpc>
                <a:spcPct val="80000"/>
              </a:lnSpc>
              <a:buFont typeface="Wingdings" pitchFamily="2" charset="2"/>
              <a:buNone/>
            </a:pPr>
            <a:r>
              <a:rPr lang="en-US" sz="2400" dirty="0"/>
              <a:t>4- </a:t>
            </a:r>
            <a:r>
              <a:rPr lang="en-US" sz="2400" dirty="0">
                <a:solidFill>
                  <a:srgbClr val="66FF99"/>
                </a:solidFill>
              </a:rPr>
              <a:t>Unlocking of the Knee</a:t>
            </a:r>
            <a:r>
              <a:rPr lang="en-US" sz="2400" dirty="0"/>
              <a:t>: </a:t>
            </a:r>
            <a:r>
              <a:rPr lang="en-US" sz="2400" dirty="0">
                <a:solidFill>
                  <a:srgbClr val="FFFF00"/>
                </a:solidFill>
              </a:rPr>
              <a:t>In standing (tibia fixed) = lateral rotation of femur on tibia, In supine or sitting (tibia free) = Medial rotation of </a:t>
            </a:r>
            <a:r>
              <a:rPr lang="en-US" sz="2400" dirty="0" err="1">
                <a:solidFill>
                  <a:srgbClr val="FFFF00"/>
                </a:solidFill>
              </a:rPr>
              <a:t>tibia.actively</a:t>
            </a:r>
            <a:r>
              <a:rPr lang="en-US" sz="2400" dirty="0">
                <a:solidFill>
                  <a:srgbClr val="FFFF00"/>
                </a:solidFill>
              </a:rPr>
              <a:t> By popliteus</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3575-8690-419C-A3F0-BCF5671734D5}"/>
              </a:ext>
            </a:extLst>
          </p:cNvPr>
          <p:cNvSpPr>
            <a:spLocks noGrp="1"/>
          </p:cNvSpPr>
          <p:nvPr>
            <p:ph type="title"/>
          </p:nvPr>
        </p:nvSpPr>
        <p:spPr/>
        <p:txBody>
          <a:bodyPr/>
          <a:lstStyle/>
          <a:p>
            <a:endParaRPr lang="en-US"/>
          </a:p>
        </p:txBody>
      </p:sp>
      <p:pic>
        <p:nvPicPr>
          <p:cNvPr id="1026" name="Picture 2" descr="REVIEW OF LOWER EXTREMITY 2011 APPROACH TO WRITTEN">
            <a:extLst>
              <a:ext uri="{FF2B5EF4-FFF2-40B4-BE49-F238E27FC236}">
                <a16:creationId xmlns:a16="http://schemas.microsoft.com/office/drawing/2014/main" id="{0EB7674F-0A60-4139-B321-2F6D4A7DAB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517"/>
            <a:ext cx="9036496" cy="677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731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0FCF-A91F-40D7-8CC0-64249915BC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0CC564-A4E3-4813-B08E-9C48B9DBBA94}"/>
              </a:ext>
            </a:extLst>
          </p:cNvPr>
          <p:cNvSpPr>
            <a:spLocks noGrp="1"/>
          </p:cNvSpPr>
          <p:nvPr>
            <p:ph idx="1"/>
          </p:nvPr>
        </p:nvSpPr>
        <p:spPr>
          <a:xfrm>
            <a:off x="457200" y="1600200"/>
            <a:ext cx="8229600" cy="5257800"/>
          </a:xfrm>
        </p:spPr>
        <p:txBody>
          <a:bodyPr/>
          <a:lstStyle/>
          <a:p>
            <a:pPr marL="0" marR="0" algn="l" rtl="0">
              <a:spcBef>
                <a:spcPts val="0"/>
              </a:spcBef>
              <a:spcAft>
                <a:spcPts val="0"/>
              </a:spcAft>
              <a:tabLst>
                <a:tab pos="0" algn="l"/>
              </a:tabLst>
            </a:pPr>
            <a:r>
              <a:rPr lang="en-US" sz="3200" b="1" dirty="0">
                <a:effectLst/>
                <a:latin typeface="Times New Roman" panose="02020603050405020304" pitchFamily="18" charset="0"/>
                <a:ea typeface="PMingLiU" panose="02020500000000000000" pitchFamily="18" charset="-120"/>
              </a:rPr>
              <a:t>Relations of the knee joint:                                                 </a:t>
            </a:r>
            <a:endParaRPr lang="en-US" sz="3200" dirty="0">
              <a:effectLst/>
              <a:latin typeface="Times New Roman" panose="02020603050405020304" pitchFamily="18" charset="0"/>
              <a:ea typeface="PMingLiU" panose="02020500000000000000" pitchFamily="18" charset="-120"/>
            </a:endParaRPr>
          </a:p>
          <a:p>
            <a:pPr marL="0" marR="0" algn="l">
              <a:spcBef>
                <a:spcPts val="0"/>
              </a:spcBef>
              <a:spcAft>
                <a:spcPts val="0"/>
              </a:spcAft>
              <a:tabLst>
                <a:tab pos="0" algn="l"/>
              </a:tabLst>
            </a:pPr>
            <a:r>
              <a:rPr lang="en-US" sz="3200" dirty="0">
                <a:effectLst/>
                <a:latin typeface="Times New Roman" panose="02020603050405020304" pitchFamily="18" charset="0"/>
                <a:ea typeface="PMingLiU" panose="02020500000000000000" pitchFamily="18" charset="-120"/>
              </a:rPr>
              <a:t>1- Anteriorly: Prepatellar bursa                                </a:t>
            </a:r>
          </a:p>
          <a:p>
            <a:pPr marL="0" marR="0" algn="l">
              <a:spcBef>
                <a:spcPts val="0"/>
              </a:spcBef>
              <a:spcAft>
                <a:spcPts val="0"/>
              </a:spcAft>
              <a:tabLst>
                <a:tab pos="0" algn="l"/>
              </a:tabLst>
            </a:pPr>
            <a:r>
              <a:rPr lang="en-US" sz="3200" dirty="0">
                <a:effectLst/>
                <a:latin typeface="Times New Roman" panose="02020603050405020304" pitchFamily="18" charset="0"/>
                <a:ea typeface="PMingLiU" panose="02020500000000000000" pitchFamily="18" charset="-120"/>
              </a:rPr>
              <a:t>2- Laterally: Popliteus tendon, common peroneal nerve, biceps femoris, fibular collateral ligament.</a:t>
            </a:r>
          </a:p>
          <a:p>
            <a:r>
              <a:rPr lang="en-US" sz="3200" dirty="0">
                <a:effectLst/>
                <a:latin typeface="Times New Roman" panose="02020603050405020304" pitchFamily="18" charset="0"/>
                <a:ea typeface="PMingLiU" panose="02020500000000000000" pitchFamily="18" charset="-120"/>
              </a:rPr>
              <a:t>3- Posteriorly: Plantaris, gastrocnemius (lateral head), short saphenous vein, tibial nerve, popliteal vessels, gastrocnemius (medial head) and semimembranosus. </a:t>
            </a:r>
            <a:endParaRPr lang="en-US" dirty="0"/>
          </a:p>
        </p:txBody>
      </p:sp>
    </p:spTree>
    <p:extLst>
      <p:ext uri="{BB962C8B-B14F-4D97-AF65-F5344CB8AC3E}">
        <p14:creationId xmlns:p14="http://schemas.microsoft.com/office/powerpoint/2010/main" val="335562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981075"/>
          </a:xfrm>
        </p:spPr>
        <p:txBody>
          <a:bodyPr/>
          <a:lstStyle/>
          <a:p>
            <a:pPr algn="l"/>
            <a:r>
              <a:rPr lang="en-US" sz="3600" i="1" u="sng"/>
              <a:t>Relations of the knee joint:</a:t>
            </a:r>
          </a:p>
        </p:txBody>
      </p:sp>
      <p:sp>
        <p:nvSpPr>
          <p:cNvPr id="9219" name="Rectangle 3"/>
          <p:cNvSpPr>
            <a:spLocks noGrp="1" noChangeArrowheads="1"/>
          </p:cNvSpPr>
          <p:nvPr>
            <p:ph type="body" idx="1"/>
          </p:nvPr>
        </p:nvSpPr>
        <p:spPr/>
        <p:txBody>
          <a:bodyPr/>
          <a:lstStyle/>
          <a:p>
            <a:endParaRPr lang="en-US"/>
          </a:p>
        </p:txBody>
      </p:sp>
      <p:pic>
        <p:nvPicPr>
          <p:cNvPr id="9222" name="Picture 6" descr="scan0017"/>
          <p:cNvPicPr>
            <a:picLocks noChangeAspect="1" noChangeArrowheads="1"/>
          </p:cNvPicPr>
          <p:nvPr/>
        </p:nvPicPr>
        <p:blipFill>
          <a:blip r:embed="rId2"/>
          <a:srcRect/>
          <a:stretch>
            <a:fillRect/>
          </a:stretch>
        </p:blipFill>
        <p:spPr bwMode="auto">
          <a:xfrm>
            <a:off x="395288" y="1125538"/>
            <a:ext cx="8424862" cy="539908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06437"/>
          </a:xfrm>
        </p:spPr>
        <p:txBody>
          <a:bodyPr/>
          <a:lstStyle/>
          <a:p>
            <a:pPr algn="l"/>
            <a:r>
              <a:rPr lang="en-US" sz="3600" i="1" u="sng"/>
              <a:t>Bursae related to the knee joint:</a:t>
            </a:r>
          </a:p>
        </p:txBody>
      </p:sp>
      <p:sp>
        <p:nvSpPr>
          <p:cNvPr id="10243" name="Rectangle 3"/>
          <p:cNvSpPr>
            <a:spLocks noGrp="1" noChangeArrowheads="1"/>
          </p:cNvSpPr>
          <p:nvPr>
            <p:ph type="body" idx="1"/>
          </p:nvPr>
        </p:nvSpPr>
        <p:spPr>
          <a:xfrm>
            <a:off x="457200" y="981075"/>
            <a:ext cx="8229600" cy="5145088"/>
          </a:xfrm>
        </p:spPr>
        <p:txBody>
          <a:bodyPr/>
          <a:lstStyle/>
          <a:p>
            <a:pPr algn="l">
              <a:lnSpc>
                <a:spcPct val="90000"/>
              </a:lnSpc>
              <a:buFont typeface="Wingdings" pitchFamily="2" charset="2"/>
              <a:buNone/>
            </a:pPr>
            <a:r>
              <a:rPr lang="en-US" sz="2400">
                <a:solidFill>
                  <a:srgbClr val="66FF99"/>
                </a:solidFill>
              </a:rPr>
              <a:t>1- Anterior to the knee:</a:t>
            </a:r>
          </a:p>
          <a:p>
            <a:pPr algn="l">
              <a:lnSpc>
                <a:spcPct val="90000"/>
              </a:lnSpc>
              <a:buFont typeface="Wingdings" pitchFamily="2" charset="2"/>
              <a:buNone/>
            </a:pPr>
            <a:r>
              <a:rPr lang="en-US" sz="2000"/>
              <a:t>    </a:t>
            </a:r>
            <a:r>
              <a:rPr lang="en-US" sz="2000">
                <a:solidFill>
                  <a:srgbClr val="FFFF00"/>
                </a:solidFill>
              </a:rPr>
              <a:t>1. supra-patellar bursa</a:t>
            </a:r>
          </a:p>
          <a:p>
            <a:pPr algn="l">
              <a:lnSpc>
                <a:spcPct val="90000"/>
              </a:lnSpc>
              <a:buFont typeface="Wingdings" pitchFamily="2" charset="2"/>
              <a:buNone/>
            </a:pPr>
            <a:r>
              <a:rPr lang="en-US" sz="2000">
                <a:solidFill>
                  <a:srgbClr val="FFFF00"/>
                </a:solidFill>
              </a:rPr>
              <a:t>    2. prepatellar bursa</a:t>
            </a:r>
          </a:p>
          <a:p>
            <a:pPr algn="l">
              <a:lnSpc>
                <a:spcPct val="90000"/>
              </a:lnSpc>
              <a:buFont typeface="Wingdings" pitchFamily="2" charset="2"/>
              <a:buNone/>
            </a:pPr>
            <a:r>
              <a:rPr lang="en-US" sz="2000">
                <a:solidFill>
                  <a:srgbClr val="FFFF00"/>
                </a:solidFill>
              </a:rPr>
              <a:t>    3. superficial infra-patellar bursa</a:t>
            </a:r>
          </a:p>
          <a:p>
            <a:pPr algn="l">
              <a:lnSpc>
                <a:spcPct val="90000"/>
              </a:lnSpc>
              <a:buFont typeface="Wingdings" pitchFamily="2" charset="2"/>
              <a:buNone/>
            </a:pPr>
            <a:r>
              <a:rPr lang="en-US" sz="2000">
                <a:solidFill>
                  <a:srgbClr val="FFFF00"/>
                </a:solidFill>
              </a:rPr>
              <a:t>    4. deep infrapatellar bursa</a:t>
            </a:r>
          </a:p>
          <a:p>
            <a:pPr algn="l">
              <a:lnSpc>
                <a:spcPct val="90000"/>
              </a:lnSpc>
              <a:buFont typeface="Wingdings" pitchFamily="2" charset="2"/>
              <a:buNone/>
            </a:pPr>
            <a:endParaRPr lang="en-US" sz="2000">
              <a:solidFill>
                <a:srgbClr val="FFFF00"/>
              </a:solidFill>
            </a:endParaRPr>
          </a:p>
          <a:p>
            <a:pPr algn="l">
              <a:lnSpc>
                <a:spcPct val="90000"/>
              </a:lnSpc>
              <a:buFont typeface="Wingdings" pitchFamily="2" charset="2"/>
              <a:buNone/>
            </a:pPr>
            <a:r>
              <a:rPr lang="en-US" sz="2400">
                <a:solidFill>
                  <a:srgbClr val="66FF99"/>
                </a:solidFill>
              </a:rPr>
              <a:t>2- Posterior to the knee:</a:t>
            </a:r>
          </a:p>
          <a:p>
            <a:pPr algn="l">
              <a:lnSpc>
                <a:spcPct val="90000"/>
              </a:lnSpc>
              <a:buFont typeface="Wingdings" pitchFamily="2" charset="2"/>
              <a:buNone/>
            </a:pPr>
            <a:r>
              <a:rPr lang="en-US" sz="2000">
                <a:solidFill>
                  <a:srgbClr val="FFFF00"/>
                </a:solidFill>
              </a:rPr>
              <a:t>    1. popliteus bursa</a:t>
            </a:r>
          </a:p>
          <a:p>
            <a:pPr algn="l">
              <a:lnSpc>
                <a:spcPct val="90000"/>
              </a:lnSpc>
              <a:buFont typeface="Wingdings" pitchFamily="2" charset="2"/>
              <a:buNone/>
            </a:pPr>
            <a:r>
              <a:rPr lang="en-US" sz="2000">
                <a:solidFill>
                  <a:srgbClr val="FFFF00"/>
                </a:solidFill>
              </a:rPr>
              <a:t>    2. semimembrenosus bursa</a:t>
            </a:r>
          </a:p>
          <a:p>
            <a:pPr algn="l">
              <a:lnSpc>
                <a:spcPct val="90000"/>
              </a:lnSpc>
              <a:buFont typeface="Wingdings" pitchFamily="2" charset="2"/>
              <a:buNone/>
            </a:pPr>
            <a:r>
              <a:rPr lang="en-US" sz="2000">
                <a:solidFill>
                  <a:srgbClr val="FFFF00"/>
                </a:solidFill>
              </a:rPr>
              <a:t>    3. semitendinosus bursa</a:t>
            </a:r>
          </a:p>
          <a:p>
            <a:pPr algn="l">
              <a:lnSpc>
                <a:spcPct val="90000"/>
              </a:lnSpc>
              <a:buFont typeface="Wingdings" pitchFamily="2" charset="2"/>
              <a:buNone/>
            </a:pPr>
            <a:r>
              <a:rPr lang="en-US" sz="2000">
                <a:solidFill>
                  <a:srgbClr val="FFFF00"/>
                </a:solidFill>
              </a:rPr>
              <a:t>    4. gastrocnemius bursa</a:t>
            </a:r>
          </a:p>
          <a:p>
            <a:pPr algn="l">
              <a:lnSpc>
                <a:spcPct val="90000"/>
              </a:lnSpc>
              <a:buFont typeface="Wingdings" pitchFamily="2" charset="2"/>
              <a:buNone/>
            </a:pPr>
            <a:r>
              <a:rPr lang="en-US" sz="2000">
                <a:solidFill>
                  <a:srgbClr val="FFFF00"/>
                </a:solidFill>
              </a:rPr>
              <a:t>    5. gracilis bursa</a:t>
            </a:r>
          </a:p>
          <a:p>
            <a:pPr algn="l">
              <a:lnSpc>
                <a:spcPct val="90000"/>
              </a:lnSpc>
              <a:buFont typeface="Wingdings" pitchFamily="2" charset="2"/>
              <a:buNone/>
            </a:pPr>
            <a:r>
              <a:rPr lang="en-US" sz="2000">
                <a:solidFill>
                  <a:srgbClr val="FFFF00"/>
                </a:solidFill>
              </a:rPr>
              <a:t>    6. biceps bursa</a:t>
            </a:r>
          </a:p>
          <a:p>
            <a:pPr algn="l">
              <a:lnSpc>
                <a:spcPct val="90000"/>
              </a:lnSpc>
              <a:buFont typeface="Wingdings" pitchFamily="2" charset="2"/>
              <a:buNone/>
            </a:pPr>
            <a:r>
              <a:rPr lang="en-US" sz="2000">
                <a:solidFill>
                  <a:srgbClr val="FFFF00"/>
                </a:solidFill>
              </a:rPr>
              <a:t>    7. sartorius bursa</a:t>
            </a:r>
          </a:p>
          <a:p>
            <a:pPr algn="l">
              <a:lnSpc>
                <a:spcPct val="90000"/>
              </a:lnSpc>
              <a:buFont typeface="Wingdings" pitchFamily="2" charset="2"/>
              <a:buNone/>
            </a:pPr>
            <a:endParaRPr lang="en-US" sz="2000"/>
          </a:p>
        </p:txBody>
      </p:sp>
      <p:pic>
        <p:nvPicPr>
          <p:cNvPr id="10244" name="Picture 4" descr="scan0026"/>
          <p:cNvPicPr>
            <a:picLocks noChangeAspect="1" noChangeArrowheads="1"/>
          </p:cNvPicPr>
          <p:nvPr/>
        </p:nvPicPr>
        <p:blipFill>
          <a:blip r:embed="rId2"/>
          <a:srcRect/>
          <a:stretch>
            <a:fillRect/>
          </a:stretch>
        </p:blipFill>
        <p:spPr bwMode="auto">
          <a:xfrm>
            <a:off x="4572000" y="981075"/>
            <a:ext cx="4572000" cy="568801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1EA-40B5-4A54-B479-E8CDF389652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A616CCE-C868-41D0-BCA3-3C9EBBA66941}"/>
              </a:ext>
            </a:extLst>
          </p:cNvPr>
          <p:cNvPicPr>
            <a:picLocks noGrp="1" noChangeAspect="1"/>
          </p:cNvPicPr>
          <p:nvPr>
            <p:ph idx="1"/>
          </p:nvPr>
        </p:nvPicPr>
        <p:blipFill>
          <a:blip r:embed="rId2"/>
          <a:stretch>
            <a:fillRect/>
          </a:stretch>
        </p:blipFill>
        <p:spPr>
          <a:xfrm>
            <a:off x="0" y="116632"/>
            <a:ext cx="9144000" cy="6701798"/>
          </a:xfrm>
          <a:prstGeom prst="rect">
            <a:avLst/>
          </a:prstGeom>
        </p:spPr>
      </p:pic>
    </p:spTree>
    <p:extLst>
      <p:ext uri="{BB962C8B-B14F-4D97-AF65-F5344CB8AC3E}">
        <p14:creationId xmlns:p14="http://schemas.microsoft.com/office/powerpoint/2010/main" val="2217193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06437"/>
          </a:xfrm>
        </p:spPr>
        <p:txBody>
          <a:bodyPr/>
          <a:lstStyle/>
          <a:p>
            <a:pPr algn="l"/>
            <a:r>
              <a:rPr lang="en-US" sz="3600" i="1" u="sng">
                <a:solidFill>
                  <a:srgbClr val="66FF99"/>
                </a:solidFill>
              </a:rPr>
              <a:t>Structures inside the Knee joint:</a:t>
            </a:r>
          </a:p>
        </p:txBody>
      </p:sp>
      <p:sp>
        <p:nvSpPr>
          <p:cNvPr id="11267" name="Rectangle 3"/>
          <p:cNvSpPr>
            <a:spLocks noGrp="1" noChangeArrowheads="1"/>
          </p:cNvSpPr>
          <p:nvPr>
            <p:ph type="body" idx="1"/>
          </p:nvPr>
        </p:nvSpPr>
        <p:spPr>
          <a:xfrm>
            <a:off x="0" y="981074"/>
            <a:ext cx="4140200" cy="5602287"/>
          </a:xfrm>
        </p:spPr>
        <p:txBody>
          <a:bodyPr/>
          <a:lstStyle/>
          <a:p>
            <a:pPr algn="l" rtl="0">
              <a:lnSpc>
                <a:spcPct val="90000"/>
              </a:lnSpc>
              <a:buFont typeface="Wingdings" pitchFamily="2" charset="2"/>
              <a:buNone/>
            </a:pPr>
            <a:r>
              <a:rPr lang="en-US" sz="2000" dirty="0"/>
              <a:t>1- the 2 menisci (semilunar cartilages).</a:t>
            </a:r>
            <a:endParaRPr lang="en-US" sz="2000" dirty="0">
              <a:solidFill>
                <a:srgbClr val="FFFF00"/>
              </a:solidFill>
            </a:endParaRPr>
          </a:p>
          <a:p>
            <a:pPr algn="l">
              <a:lnSpc>
                <a:spcPct val="90000"/>
              </a:lnSpc>
              <a:buFont typeface="Wingdings" pitchFamily="2" charset="2"/>
              <a:buNone/>
            </a:pPr>
            <a:r>
              <a:rPr lang="en-US" sz="2000" dirty="0">
                <a:solidFill>
                  <a:srgbClr val="FFFF00"/>
                </a:solidFill>
              </a:rPr>
              <a:t>2- The cruciate ligaments.</a:t>
            </a:r>
          </a:p>
          <a:p>
            <a:pPr algn="l">
              <a:lnSpc>
                <a:spcPct val="90000"/>
              </a:lnSpc>
              <a:buFont typeface="Wingdings" pitchFamily="2" charset="2"/>
              <a:buNone/>
            </a:pPr>
            <a:r>
              <a:rPr lang="en-US" sz="2000" dirty="0">
                <a:solidFill>
                  <a:srgbClr val="FFFF00"/>
                </a:solidFill>
              </a:rPr>
              <a:t>3- Popliteus tendon.</a:t>
            </a:r>
          </a:p>
          <a:p>
            <a:pPr algn="l">
              <a:lnSpc>
                <a:spcPct val="90000"/>
              </a:lnSpc>
              <a:buFont typeface="Wingdings" pitchFamily="2" charset="2"/>
              <a:buNone/>
            </a:pPr>
            <a:r>
              <a:rPr lang="en-US" sz="2000" dirty="0">
                <a:solidFill>
                  <a:srgbClr val="FFFF00"/>
                </a:solidFill>
              </a:rPr>
              <a:t>4- transverse </a:t>
            </a:r>
            <a:r>
              <a:rPr lang="en-US" sz="2000" dirty="0" err="1">
                <a:solidFill>
                  <a:srgbClr val="FFFF00"/>
                </a:solidFill>
              </a:rPr>
              <a:t>lig</a:t>
            </a:r>
            <a:endParaRPr lang="en-US" sz="2000" dirty="0">
              <a:solidFill>
                <a:srgbClr val="FFFF00"/>
              </a:solidFill>
            </a:endParaRPr>
          </a:p>
          <a:p>
            <a:pPr algn="l">
              <a:lnSpc>
                <a:spcPct val="90000"/>
              </a:lnSpc>
              <a:buFont typeface="Wingdings" pitchFamily="2" charset="2"/>
              <a:buNone/>
            </a:pPr>
            <a:r>
              <a:rPr lang="en-US" sz="2000" dirty="0">
                <a:solidFill>
                  <a:srgbClr val="FFFF00"/>
                </a:solidFill>
              </a:rPr>
              <a:t>5- meniscofemoral </a:t>
            </a:r>
            <a:r>
              <a:rPr lang="en-US" sz="2000" dirty="0" err="1">
                <a:solidFill>
                  <a:srgbClr val="FFFF00"/>
                </a:solidFill>
              </a:rPr>
              <a:t>lig</a:t>
            </a:r>
            <a:r>
              <a:rPr lang="en-US" sz="2000" dirty="0">
                <a:solidFill>
                  <a:srgbClr val="FFFF00"/>
                </a:solidFill>
              </a:rPr>
              <a:t>.</a:t>
            </a:r>
          </a:p>
          <a:p>
            <a:pPr algn="l">
              <a:lnSpc>
                <a:spcPct val="90000"/>
              </a:lnSpc>
              <a:buFont typeface="Wingdings" pitchFamily="2" charset="2"/>
              <a:buNone/>
            </a:pPr>
            <a:r>
              <a:rPr lang="en-US" sz="2800" dirty="0">
                <a:solidFill>
                  <a:srgbClr val="66FF99"/>
                </a:solidFill>
              </a:rPr>
              <a:t>Nerve supply of the </a:t>
            </a:r>
          </a:p>
          <a:p>
            <a:pPr algn="l">
              <a:lnSpc>
                <a:spcPct val="90000"/>
              </a:lnSpc>
              <a:buFont typeface="Wingdings" pitchFamily="2" charset="2"/>
              <a:buNone/>
            </a:pPr>
            <a:r>
              <a:rPr lang="en-US" sz="2800" dirty="0">
                <a:solidFill>
                  <a:srgbClr val="66FF99"/>
                </a:solidFill>
              </a:rPr>
              <a:t>knee joint:</a:t>
            </a:r>
          </a:p>
          <a:p>
            <a:pPr algn="l">
              <a:lnSpc>
                <a:spcPct val="90000"/>
              </a:lnSpc>
              <a:buFont typeface="Wingdings" pitchFamily="2" charset="2"/>
              <a:buNone/>
            </a:pPr>
            <a:r>
              <a:rPr lang="en-US" sz="2000" dirty="0">
                <a:solidFill>
                  <a:srgbClr val="FFFF00"/>
                </a:solidFill>
              </a:rPr>
              <a:t>Femoral, obturator, tibial, and </a:t>
            </a:r>
          </a:p>
          <a:p>
            <a:pPr algn="l">
              <a:lnSpc>
                <a:spcPct val="90000"/>
              </a:lnSpc>
              <a:buFont typeface="Wingdings" pitchFamily="2" charset="2"/>
              <a:buNone/>
            </a:pPr>
            <a:r>
              <a:rPr lang="en-US" sz="2000" dirty="0">
                <a:solidFill>
                  <a:srgbClr val="FFFF00"/>
                </a:solidFill>
              </a:rPr>
              <a:t>common </a:t>
            </a:r>
            <a:r>
              <a:rPr lang="en-US" sz="2000" dirty="0" err="1">
                <a:solidFill>
                  <a:srgbClr val="FFFF00"/>
                </a:solidFill>
              </a:rPr>
              <a:t>pernoneal</a:t>
            </a:r>
            <a:r>
              <a:rPr lang="en-US" sz="2000" dirty="0">
                <a:solidFill>
                  <a:srgbClr val="FFFF00"/>
                </a:solidFill>
              </a:rPr>
              <a:t> nerves.</a:t>
            </a:r>
          </a:p>
          <a:p>
            <a:pPr algn="l">
              <a:lnSpc>
                <a:spcPct val="90000"/>
              </a:lnSpc>
              <a:buFont typeface="Wingdings" pitchFamily="2" charset="2"/>
              <a:buNone/>
            </a:pPr>
            <a:endParaRPr lang="en-US" sz="2000" dirty="0">
              <a:solidFill>
                <a:srgbClr val="FFFF00"/>
              </a:solidFill>
            </a:endParaRPr>
          </a:p>
          <a:p>
            <a:pPr algn="l">
              <a:lnSpc>
                <a:spcPct val="90000"/>
              </a:lnSpc>
              <a:buFont typeface="Wingdings" pitchFamily="2" charset="2"/>
              <a:buNone/>
            </a:pPr>
            <a:r>
              <a:rPr lang="en-US" dirty="0">
                <a:solidFill>
                  <a:srgbClr val="66FF99"/>
                </a:solidFill>
              </a:rPr>
              <a:t>Arterial supply of </a:t>
            </a:r>
          </a:p>
          <a:p>
            <a:pPr algn="l">
              <a:lnSpc>
                <a:spcPct val="90000"/>
              </a:lnSpc>
              <a:buFont typeface="Wingdings" pitchFamily="2" charset="2"/>
              <a:buNone/>
            </a:pPr>
            <a:r>
              <a:rPr lang="en-US" dirty="0">
                <a:solidFill>
                  <a:srgbClr val="66FF99"/>
                </a:solidFill>
              </a:rPr>
              <a:t>knee joint:</a:t>
            </a:r>
          </a:p>
          <a:p>
            <a:pPr algn="l">
              <a:lnSpc>
                <a:spcPct val="90000"/>
              </a:lnSpc>
              <a:buFont typeface="Wingdings" pitchFamily="2" charset="2"/>
              <a:buNone/>
            </a:pPr>
            <a:r>
              <a:rPr lang="en-US" sz="2000" dirty="0">
                <a:solidFill>
                  <a:srgbClr val="FFFF00"/>
                </a:solidFill>
              </a:rPr>
              <a:t>From the anastomosis around knee.</a:t>
            </a:r>
          </a:p>
        </p:txBody>
      </p:sp>
      <p:pic>
        <p:nvPicPr>
          <p:cNvPr id="11268" name="Picture 4" descr="scan0018"/>
          <p:cNvPicPr>
            <a:picLocks noChangeAspect="1" noChangeArrowheads="1"/>
          </p:cNvPicPr>
          <p:nvPr/>
        </p:nvPicPr>
        <p:blipFill>
          <a:blip r:embed="rId2" cstate="print"/>
          <a:srcRect/>
          <a:stretch>
            <a:fillRect/>
          </a:stretch>
        </p:blipFill>
        <p:spPr bwMode="auto">
          <a:xfrm>
            <a:off x="4211638" y="1341438"/>
            <a:ext cx="4932362" cy="524668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3412"/>
          </a:xfrm>
        </p:spPr>
        <p:txBody>
          <a:bodyPr/>
          <a:lstStyle/>
          <a:p>
            <a:pPr algn="l"/>
            <a:r>
              <a:rPr lang="en-US" sz="3200" i="1" u="sng">
                <a:solidFill>
                  <a:srgbClr val="FFFF00"/>
                </a:solidFill>
              </a:rPr>
              <a:t>Imaging of the knee joint:</a:t>
            </a:r>
          </a:p>
        </p:txBody>
      </p:sp>
      <p:pic>
        <p:nvPicPr>
          <p:cNvPr id="7" name="Content Placeholder 6">
            <a:extLst>
              <a:ext uri="{FF2B5EF4-FFF2-40B4-BE49-F238E27FC236}">
                <a16:creationId xmlns:a16="http://schemas.microsoft.com/office/drawing/2014/main" id="{9A04560A-3FED-4FFB-BAD9-491E4147AC6E}"/>
              </a:ext>
            </a:extLst>
          </p:cNvPr>
          <p:cNvPicPr>
            <a:picLocks noGrp="1" noChangeAspect="1"/>
          </p:cNvPicPr>
          <p:nvPr>
            <p:ph idx="1"/>
          </p:nvPr>
        </p:nvPicPr>
        <p:blipFill>
          <a:blip r:embed="rId2"/>
          <a:stretch>
            <a:fillRect/>
          </a:stretch>
        </p:blipFill>
        <p:spPr>
          <a:xfrm>
            <a:off x="560441" y="908050"/>
            <a:ext cx="8158427" cy="56753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7342A-C3A6-4990-9AAF-9EABA6A0711A}"/>
              </a:ext>
            </a:extLst>
          </p:cNvPr>
          <p:cNvSpPr>
            <a:spLocks noGrp="1"/>
          </p:cNvSpPr>
          <p:nvPr>
            <p:ph type="title"/>
          </p:nvPr>
        </p:nvSpPr>
        <p:spPr>
          <a:xfrm>
            <a:off x="251520" y="260647"/>
            <a:ext cx="8435280" cy="1728193"/>
          </a:xfrm>
        </p:spPr>
        <p:txBody>
          <a:bodyPr/>
          <a:lstStyle/>
          <a:p>
            <a:r>
              <a:rPr lang="en-US" sz="1800" b="0" i="0" u="none" strike="noStrike" baseline="0" dirty="0">
                <a:latin typeface="Berkeley-Book"/>
              </a:rPr>
              <a:t>A 16-year-old boy making a powerful move out of the starting</a:t>
            </a:r>
            <a:br>
              <a:rPr lang="en-US" sz="1800" b="0" i="0" u="none" strike="noStrike" baseline="0" dirty="0">
                <a:latin typeface="Berkeley-Book"/>
              </a:rPr>
            </a:br>
            <a:r>
              <a:rPr lang="en-US" sz="1800" b="0" i="0" u="none" strike="noStrike" baseline="0" dirty="0">
                <a:latin typeface="Berkeley-Book"/>
              </a:rPr>
              <a:t>blocks to begin a 100-m sprint feels intense pain below his</a:t>
            </a:r>
            <a:br>
              <a:rPr lang="en-US" sz="1800" b="0" i="0" u="none" strike="noStrike" baseline="0" dirty="0">
                <a:latin typeface="Berkeley-Book"/>
              </a:rPr>
            </a:br>
            <a:r>
              <a:rPr lang="en-US" sz="1800" b="0" i="0" u="none" strike="noStrike" baseline="0" dirty="0">
                <a:latin typeface="Berkeley-Book"/>
              </a:rPr>
              <a:t>right knee and collapses to the ground, unable to straighten</a:t>
            </a:r>
            <a:br>
              <a:rPr lang="en-US" sz="1800" b="0" i="0" u="none" strike="noStrike" baseline="0" dirty="0">
                <a:latin typeface="Berkeley-Book"/>
              </a:rPr>
            </a:br>
            <a:r>
              <a:rPr lang="en-US" sz="1800" b="0" i="0" u="none" strike="noStrike" baseline="0" dirty="0">
                <a:latin typeface="Berkeley-Book"/>
              </a:rPr>
              <a:t>his leg. The given plain fi </a:t>
            </a:r>
            <a:r>
              <a:rPr lang="en-US" sz="1800" b="0" i="0" u="none" strike="noStrike" baseline="0" dirty="0" err="1">
                <a:latin typeface="Berkeley-Book"/>
              </a:rPr>
              <a:t>lm</a:t>
            </a:r>
            <a:r>
              <a:rPr lang="en-US" sz="1800" b="0" i="0" u="none" strike="noStrike" baseline="0" dirty="0">
                <a:latin typeface="Berkeley-Book"/>
              </a:rPr>
              <a:t> of the lateral knee reveals an avulsion</a:t>
            </a:r>
            <a:br>
              <a:rPr lang="en-US" sz="1800" b="0" i="0" u="none" strike="noStrike" baseline="0" dirty="0">
                <a:latin typeface="Berkeley-Book"/>
              </a:rPr>
            </a:br>
            <a:r>
              <a:rPr lang="en-US" sz="1800" b="0" i="0" u="none" strike="noStrike" baseline="0" dirty="0">
                <a:latin typeface="Berkeley-Book"/>
              </a:rPr>
              <a:t>fracture at the area indicated by the white arrowhead,</a:t>
            </a:r>
            <a:br>
              <a:rPr lang="en-US" sz="1800" b="0" i="0" u="none" strike="noStrike" baseline="0" dirty="0">
                <a:latin typeface="Berkeley-Book"/>
              </a:rPr>
            </a:br>
            <a:r>
              <a:rPr lang="en-US" sz="1800" b="0" i="0" u="none" strike="noStrike" baseline="0" dirty="0">
                <a:latin typeface="Berkeley-Book"/>
              </a:rPr>
              <a:t>with the fracture </a:t>
            </a:r>
            <a:r>
              <a:rPr lang="en-US" sz="1800" b="0" i="0" u="none" strike="noStrike" baseline="0">
                <a:latin typeface="Berkeley-Book"/>
              </a:rPr>
              <a:t>fragment identified </a:t>
            </a:r>
            <a:r>
              <a:rPr lang="en-US" sz="1800" b="0" i="0" u="none" strike="noStrike" baseline="0" dirty="0">
                <a:latin typeface="Berkeley-Book"/>
              </a:rPr>
              <a:t>by the white arrow.</a:t>
            </a:r>
            <a:br>
              <a:rPr lang="en-US" sz="1800" b="0" i="0" u="none" strike="noStrike" baseline="0" dirty="0">
                <a:latin typeface="Berkeley-Book"/>
              </a:rPr>
            </a:br>
            <a:r>
              <a:rPr lang="en-US" sz="1800" b="0" i="0" u="none" strike="noStrike" baseline="0" dirty="0">
                <a:latin typeface="Berkeley-Book"/>
              </a:rPr>
              <a:t>Which of the following muscles is most likely detached?</a:t>
            </a:r>
            <a:endParaRPr lang="en-US" dirty="0"/>
          </a:p>
        </p:txBody>
      </p:sp>
      <p:sp>
        <p:nvSpPr>
          <p:cNvPr id="6" name="Content Placeholder 5">
            <a:extLst>
              <a:ext uri="{FF2B5EF4-FFF2-40B4-BE49-F238E27FC236}">
                <a16:creationId xmlns:a16="http://schemas.microsoft.com/office/drawing/2014/main" id="{BBE83DFA-C0CF-4F4D-909C-F22EBBF67AC3}"/>
              </a:ext>
            </a:extLst>
          </p:cNvPr>
          <p:cNvSpPr>
            <a:spLocks noGrp="1"/>
          </p:cNvSpPr>
          <p:nvPr>
            <p:ph sz="half" idx="2"/>
          </p:nvPr>
        </p:nvSpPr>
        <p:spPr/>
        <p:txBody>
          <a:bodyPr/>
          <a:lstStyle/>
          <a:p>
            <a:pPr algn="l"/>
            <a:r>
              <a:rPr lang="en-US" sz="2400" b="0" i="0" u="none" strike="noStrike" baseline="0" dirty="0">
                <a:latin typeface="Berkeley-Book"/>
              </a:rPr>
              <a:t>(A) Gastrocnemius</a:t>
            </a:r>
          </a:p>
          <a:p>
            <a:pPr algn="l"/>
            <a:r>
              <a:rPr lang="en-US" sz="2400" b="0" i="0" u="none" strike="noStrike" baseline="0" dirty="0">
                <a:latin typeface="Berkeley-Book"/>
              </a:rPr>
              <a:t>(B) Tibialis anterior</a:t>
            </a:r>
          </a:p>
          <a:p>
            <a:pPr algn="l"/>
            <a:r>
              <a:rPr lang="en-US" sz="2400" b="0" i="0" u="none" strike="noStrike" baseline="0" dirty="0">
                <a:latin typeface="Berkeley-Book"/>
              </a:rPr>
              <a:t>(C) Adductor magnus</a:t>
            </a:r>
          </a:p>
          <a:p>
            <a:pPr algn="l"/>
            <a:r>
              <a:rPr lang="en-US" sz="2400" b="0" i="0" u="none" strike="noStrike" baseline="0" dirty="0">
                <a:latin typeface="Berkeley-Book"/>
              </a:rPr>
              <a:t>(D) Rectus femoris</a:t>
            </a:r>
          </a:p>
          <a:p>
            <a:pPr algn="l"/>
            <a:r>
              <a:rPr lang="en-US" sz="2400" b="0" i="0" u="none" strike="noStrike" baseline="0" dirty="0">
                <a:latin typeface="Berkeley-Book"/>
              </a:rPr>
              <a:t>(E) Semitendinosus</a:t>
            </a:r>
            <a:endParaRPr lang="en-US" dirty="0"/>
          </a:p>
        </p:txBody>
      </p:sp>
      <p:pic>
        <p:nvPicPr>
          <p:cNvPr id="10" name="Content Placeholder 9">
            <a:extLst>
              <a:ext uri="{FF2B5EF4-FFF2-40B4-BE49-F238E27FC236}">
                <a16:creationId xmlns:a16="http://schemas.microsoft.com/office/drawing/2014/main" id="{C11344CB-E2C4-41A1-B391-D4B4AD72839E}"/>
              </a:ext>
            </a:extLst>
          </p:cNvPr>
          <p:cNvPicPr>
            <a:picLocks noGrp="1" noChangeAspect="1"/>
          </p:cNvPicPr>
          <p:nvPr>
            <p:ph sz="quarter" idx="4"/>
          </p:nvPr>
        </p:nvPicPr>
        <p:blipFill>
          <a:blip r:embed="rId2"/>
          <a:stretch>
            <a:fillRect/>
          </a:stretch>
        </p:blipFill>
        <p:spPr>
          <a:xfrm>
            <a:off x="4933410" y="2351636"/>
            <a:ext cx="3465003" cy="4282588"/>
          </a:xfrm>
        </p:spPr>
      </p:pic>
    </p:spTree>
    <p:extLst>
      <p:ext uri="{BB962C8B-B14F-4D97-AF65-F5344CB8AC3E}">
        <p14:creationId xmlns:p14="http://schemas.microsoft.com/office/powerpoint/2010/main" val="168518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idx="1"/>
          </p:nvPr>
        </p:nvSpPr>
        <p:spPr/>
        <p:txBody>
          <a:bodyPr/>
          <a:lstStyle/>
          <a:p>
            <a:endParaRPr lang="en-US">
              <a:solidFill>
                <a:srgbClr val="FFFF00"/>
              </a:solidFill>
            </a:endParaRPr>
          </a:p>
        </p:txBody>
      </p:sp>
      <p:sp>
        <p:nvSpPr>
          <p:cNvPr id="35844" name="WordArt 4" descr="Paper bag"/>
          <p:cNvSpPr>
            <a:spLocks noChangeArrowheads="1" noChangeShapeType="1" noTextEdit="1"/>
          </p:cNvSpPr>
          <p:nvPr/>
        </p:nvSpPr>
        <p:spPr bwMode="auto">
          <a:xfrm>
            <a:off x="3557588" y="3170238"/>
            <a:ext cx="2028825" cy="523875"/>
          </a:xfrm>
          <a:prstGeom prst="rect">
            <a:avLst/>
          </a:prstGeom>
        </p:spPr>
        <p:txBody>
          <a:bodyPr wrap="none" fromWordArt="1">
            <a:prstTxWarp prst="textInflateBottom">
              <a:avLst>
                <a:gd name="adj" fmla="val 68083"/>
              </a:avLst>
            </a:prstTxWarp>
          </a:bodyPr>
          <a:lstStyle/>
          <a:p>
            <a:pPr algn="ctr" rtl="0"/>
            <a:r>
              <a:rPr lang="en-US" sz="3600" kern="10">
                <a:ln w="9525">
                  <a:solidFill>
                    <a:srgbClr val="00FF99"/>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Thank You</a:t>
            </a:r>
            <a:endParaRPr lang="ar-SA" sz="3600" kern="10">
              <a:ln w="9525">
                <a:solidFill>
                  <a:srgbClr val="00FF99"/>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907F-4359-4852-8048-9632EFD56BF9}"/>
              </a:ext>
            </a:extLst>
          </p:cNvPr>
          <p:cNvSpPr>
            <a:spLocks noGrp="1"/>
          </p:cNvSpPr>
          <p:nvPr>
            <p:ph type="title"/>
          </p:nvPr>
        </p:nvSpPr>
        <p:spPr/>
        <p:txBody>
          <a:bodyPr/>
          <a:lstStyle/>
          <a:p>
            <a:endParaRPr lang="en-US"/>
          </a:p>
        </p:txBody>
      </p:sp>
      <p:pic>
        <p:nvPicPr>
          <p:cNvPr id="2050" name="Picture 2" descr="medial patellar facet Cheaper Than Retail Price&amp;amp;gt; Buy Clothing, Accessories  and lifestyle products for women &amp;amp;amp; men -">
            <a:extLst>
              <a:ext uri="{FF2B5EF4-FFF2-40B4-BE49-F238E27FC236}">
                <a16:creationId xmlns:a16="http://schemas.microsoft.com/office/drawing/2014/main" id="{45EA76EC-4E16-4347-A771-30E689B69F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1400"/>
            <a:ext cx="8982079" cy="69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3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06437"/>
          </a:xfrm>
        </p:spPr>
        <p:txBody>
          <a:bodyPr/>
          <a:lstStyle/>
          <a:p>
            <a:pPr algn="l"/>
            <a:r>
              <a:rPr lang="en-US" sz="3200" i="1" u="sng"/>
              <a:t>Capsule and Ligaments:</a:t>
            </a:r>
          </a:p>
        </p:txBody>
      </p:sp>
      <p:sp>
        <p:nvSpPr>
          <p:cNvPr id="3075" name="Rectangle 3"/>
          <p:cNvSpPr>
            <a:spLocks noGrp="1" noChangeArrowheads="1"/>
          </p:cNvSpPr>
          <p:nvPr>
            <p:ph type="body" idx="1"/>
          </p:nvPr>
        </p:nvSpPr>
        <p:spPr>
          <a:xfrm>
            <a:off x="179388" y="1557338"/>
            <a:ext cx="4032250" cy="5111750"/>
          </a:xfrm>
        </p:spPr>
        <p:txBody>
          <a:bodyPr/>
          <a:lstStyle/>
          <a:p>
            <a:pPr algn="l">
              <a:buFont typeface="Wingdings" pitchFamily="2" charset="2"/>
              <a:buNone/>
            </a:pPr>
            <a:r>
              <a:rPr lang="en-US"/>
              <a:t>The capsule is thin:</a:t>
            </a:r>
          </a:p>
          <a:p>
            <a:pPr algn="l">
              <a:buFont typeface="Wingdings" pitchFamily="2" charset="2"/>
              <a:buNone/>
            </a:pPr>
            <a:endParaRPr lang="en-US"/>
          </a:p>
          <a:p>
            <a:pPr algn="l" rtl="0">
              <a:buFont typeface="Wingdings" pitchFamily="2" charset="2"/>
              <a:buNone/>
            </a:pPr>
            <a:r>
              <a:rPr lang="en-US" sz="2400"/>
              <a:t>1- </a:t>
            </a:r>
            <a:r>
              <a:rPr lang="en-US" sz="2400">
                <a:solidFill>
                  <a:srgbClr val="00FF99"/>
                </a:solidFill>
              </a:rPr>
              <a:t>In front</a:t>
            </a:r>
            <a:r>
              <a:rPr lang="en-US" sz="2400"/>
              <a:t>: It is absent and replaced by quadriceps tendon, patella, and ligamentum patellae.</a:t>
            </a:r>
          </a:p>
        </p:txBody>
      </p:sp>
      <p:pic>
        <p:nvPicPr>
          <p:cNvPr id="3077" name="Picture 5" descr="scan0015"/>
          <p:cNvPicPr>
            <a:picLocks noChangeAspect="1" noChangeArrowheads="1"/>
          </p:cNvPicPr>
          <p:nvPr/>
        </p:nvPicPr>
        <p:blipFill>
          <a:blip r:embed="rId2"/>
          <a:srcRect/>
          <a:stretch>
            <a:fillRect/>
          </a:stretch>
        </p:blipFill>
        <p:spPr bwMode="auto">
          <a:xfrm>
            <a:off x="4356100" y="1125538"/>
            <a:ext cx="4787900" cy="57324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flipV="1">
            <a:off x="457200" y="188913"/>
            <a:ext cx="8229600" cy="85725"/>
          </a:xfrm>
        </p:spPr>
        <p:txBody>
          <a:bodyPr/>
          <a:lstStyle/>
          <a:p>
            <a:endParaRPr lang="en-US" sz="4000"/>
          </a:p>
        </p:txBody>
      </p:sp>
      <p:sp>
        <p:nvSpPr>
          <p:cNvPr id="4099" name="Rectangle 3"/>
          <p:cNvSpPr>
            <a:spLocks noGrp="1" noChangeArrowheads="1"/>
          </p:cNvSpPr>
          <p:nvPr>
            <p:ph type="body" idx="1"/>
          </p:nvPr>
        </p:nvSpPr>
        <p:spPr>
          <a:xfrm>
            <a:off x="179388" y="333375"/>
            <a:ext cx="3887787" cy="6335713"/>
          </a:xfrm>
        </p:spPr>
        <p:txBody>
          <a:bodyPr/>
          <a:lstStyle/>
          <a:p>
            <a:pPr algn="l">
              <a:lnSpc>
                <a:spcPct val="80000"/>
              </a:lnSpc>
              <a:buFont typeface="Wingdings" pitchFamily="2" charset="2"/>
              <a:buNone/>
            </a:pPr>
            <a:r>
              <a:rPr lang="en-US" sz="2400" dirty="0"/>
              <a:t>2- </a:t>
            </a:r>
            <a:r>
              <a:rPr lang="en-US" sz="2400" dirty="0">
                <a:solidFill>
                  <a:srgbClr val="00FF99"/>
                </a:solidFill>
              </a:rPr>
              <a:t>Behind</a:t>
            </a:r>
            <a:r>
              <a:rPr lang="en-US" sz="2400" dirty="0"/>
              <a:t>: </a:t>
            </a:r>
            <a:r>
              <a:rPr lang="en-US" sz="2400" dirty="0">
                <a:solidFill>
                  <a:srgbClr val="FFFF00"/>
                </a:solidFill>
              </a:rPr>
              <a:t>the capsule is thin,</a:t>
            </a:r>
          </a:p>
          <a:p>
            <a:pPr algn="l">
              <a:lnSpc>
                <a:spcPct val="80000"/>
              </a:lnSpc>
              <a:buFont typeface="Wingdings" pitchFamily="2" charset="2"/>
              <a:buNone/>
            </a:pPr>
            <a:r>
              <a:rPr lang="en-US" sz="2400" dirty="0">
                <a:solidFill>
                  <a:srgbClr val="FFFF00"/>
                </a:solidFill>
              </a:rPr>
              <a:t>-  It is thickened by the        posterior    oblique        ligament (strong           ligament, prevents         hyper extension. </a:t>
            </a:r>
          </a:p>
          <a:p>
            <a:pPr algn="l">
              <a:lnSpc>
                <a:spcPct val="80000"/>
              </a:lnSpc>
              <a:buFont typeface="Wingdings" pitchFamily="2" charset="2"/>
              <a:buNone/>
            </a:pPr>
            <a:r>
              <a:rPr lang="en-US" sz="2400" dirty="0">
                <a:solidFill>
                  <a:srgbClr val="FFFF00"/>
                </a:solidFill>
              </a:rPr>
              <a:t>- It is perforated by the        popliteus tendon.</a:t>
            </a:r>
          </a:p>
          <a:p>
            <a:pPr algn="l">
              <a:lnSpc>
                <a:spcPct val="80000"/>
              </a:lnSpc>
              <a:buFont typeface="Wingdings" pitchFamily="2" charset="2"/>
              <a:buNone/>
            </a:pPr>
            <a:endParaRPr lang="en-US" sz="2400" dirty="0">
              <a:solidFill>
                <a:srgbClr val="FFFF00"/>
              </a:solidFill>
            </a:endParaRPr>
          </a:p>
          <a:p>
            <a:pPr algn="l">
              <a:lnSpc>
                <a:spcPct val="80000"/>
              </a:lnSpc>
              <a:buFont typeface="Wingdings" pitchFamily="2" charset="2"/>
              <a:buNone/>
            </a:pPr>
            <a:r>
              <a:rPr lang="en-US" sz="2400" dirty="0">
                <a:solidFill>
                  <a:srgbClr val="00FF99"/>
                </a:solidFill>
              </a:rPr>
              <a:t>Ligaments (outside the joint):</a:t>
            </a:r>
          </a:p>
          <a:p>
            <a:pPr algn="l">
              <a:lnSpc>
                <a:spcPct val="80000"/>
              </a:lnSpc>
              <a:buFont typeface="Wingdings" pitchFamily="2" charset="2"/>
              <a:buNone/>
            </a:pPr>
            <a:r>
              <a:rPr lang="en-US" sz="2400" dirty="0">
                <a:solidFill>
                  <a:srgbClr val="FFFF00"/>
                </a:solidFill>
              </a:rPr>
              <a:t>1- The patellar </a:t>
            </a:r>
            <a:r>
              <a:rPr lang="en-US" sz="2400" dirty="0" err="1">
                <a:solidFill>
                  <a:srgbClr val="FFFF00"/>
                </a:solidFill>
              </a:rPr>
              <a:t>lig</a:t>
            </a:r>
            <a:r>
              <a:rPr lang="en-US" sz="2400" dirty="0">
                <a:solidFill>
                  <a:srgbClr val="FFFF00"/>
                </a:solidFill>
              </a:rPr>
              <a:t>. (ant),</a:t>
            </a:r>
          </a:p>
          <a:p>
            <a:pPr algn="l">
              <a:lnSpc>
                <a:spcPct val="80000"/>
              </a:lnSpc>
              <a:buFont typeface="Wingdings" pitchFamily="2" charset="2"/>
              <a:buNone/>
            </a:pPr>
            <a:r>
              <a:rPr lang="en-US" sz="2400" dirty="0">
                <a:solidFill>
                  <a:srgbClr val="FFFF00"/>
                </a:solidFill>
              </a:rPr>
              <a:t>2- The posterior oblique         </a:t>
            </a:r>
            <a:r>
              <a:rPr lang="en-US" sz="2400" dirty="0" err="1">
                <a:solidFill>
                  <a:srgbClr val="FFFF00"/>
                </a:solidFill>
              </a:rPr>
              <a:t>lig</a:t>
            </a:r>
            <a:r>
              <a:rPr lang="en-US" sz="2400" dirty="0">
                <a:solidFill>
                  <a:srgbClr val="FFFF00"/>
                </a:solidFill>
              </a:rPr>
              <a:t>.</a:t>
            </a:r>
          </a:p>
          <a:p>
            <a:pPr algn="l">
              <a:lnSpc>
                <a:spcPct val="80000"/>
              </a:lnSpc>
              <a:buFont typeface="Wingdings" pitchFamily="2" charset="2"/>
              <a:buNone/>
            </a:pPr>
            <a:r>
              <a:rPr lang="en-US" sz="2400" dirty="0">
                <a:solidFill>
                  <a:srgbClr val="FFFF00"/>
                </a:solidFill>
              </a:rPr>
              <a:t>3- The lateral collateral </a:t>
            </a:r>
            <a:r>
              <a:rPr lang="en-US" sz="2400" dirty="0" err="1">
                <a:solidFill>
                  <a:srgbClr val="FFFF00"/>
                </a:solidFill>
              </a:rPr>
              <a:t>lig</a:t>
            </a:r>
            <a:r>
              <a:rPr lang="en-US" sz="2400" dirty="0">
                <a:solidFill>
                  <a:srgbClr val="FFFF00"/>
                </a:solidFill>
              </a:rPr>
              <a:t>.</a:t>
            </a:r>
          </a:p>
          <a:p>
            <a:pPr algn="l">
              <a:lnSpc>
                <a:spcPct val="80000"/>
              </a:lnSpc>
              <a:buFont typeface="Wingdings" pitchFamily="2" charset="2"/>
              <a:buNone/>
            </a:pPr>
            <a:r>
              <a:rPr lang="en-US" sz="2400" dirty="0">
                <a:solidFill>
                  <a:srgbClr val="FFFF00"/>
                </a:solidFill>
              </a:rPr>
              <a:t>4- The medial collateral </a:t>
            </a:r>
            <a:r>
              <a:rPr lang="en-US" sz="2400" dirty="0" err="1">
                <a:solidFill>
                  <a:srgbClr val="FFFF00"/>
                </a:solidFill>
              </a:rPr>
              <a:t>lig</a:t>
            </a:r>
            <a:r>
              <a:rPr lang="en-US" sz="2400" dirty="0">
                <a:solidFill>
                  <a:srgbClr val="FFFF00"/>
                </a:solidFill>
              </a:rPr>
              <a:t>.</a:t>
            </a:r>
          </a:p>
          <a:p>
            <a:pPr algn="l">
              <a:lnSpc>
                <a:spcPct val="80000"/>
              </a:lnSpc>
              <a:buFont typeface="Wingdings" pitchFamily="2" charset="2"/>
              <a:buNone/>
            </a:pPr>
            <a:r>
              <a:rPr lang="en-US" sz="2400" dirty="0">
                <a:solidFill>
                  <a:srgbClr val="FFFF00"/>
                </a:solidFill>
              </a:rPr>
              <a:t>5- arcuate </a:t>
            </a:r>
            <a:r>
              <a:rPr lang="en-US" sz="2400" dirty="0" err="1">
                <a:solidFill>
                  <a:srgbClr val="FFFF00"/>
                </a:solidFill>
              </a:rPr>
              <a:t>lig</a:t>
            </a:r>
            <a:r>
              <a:rPr lang="en-US" sz="2400" dirty="0">
                <a:solidFill>
                  <a:srgbClr val="FFFF00"/>
                </a:solidFill>
              </a:rPr>
              <a:t>   </a:t>
            </a:r>
          </a:p>
        </p:txBody>
      </p:sp>
      <p:pic>
        <p:nvPicPr>
          <p:cNvPr id="4100" name="Picture 4" descr="scan0016"/>
          <p:cNvPicPr>
            <a:picLocks noChangeAspect="1" noChangeArrowheads="1"/>
          </p:cNvPicPr>
          <p:nvPr/>
        </p:nvPicPr>
        <p:blipFill>
          <a:blip r:embed="rId2" cstate="print"/>
          <a:srcRect/>
          <a:stretch>
            <a:fillRect/>
          </a:stretch>
        </p:blipFill>
        <p:spPr bwMode="auto">
          <a:xfrm>
            <a:off x="4211638" y="333375"/>
            <a:ext cx="4681537" cy="62642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BAB3-F508-4647-8CAE-236998D5B7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4EEC0D-4DB5-4E50-AA9C-360B57150FB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7888B6C-8AB2-4AB9-9AA7-86E25FFCF267}"/>
              </a:ext>
            </a:extLst>
          </p:cNvPr>
          <p:cNvPicPr>
            <a:picLocks noChangeAspect="1"/>
          </p:cNvPicPr>
          <p:nvPr/>
        </p:nvPicPr>
        <p:blipFill>
          <a:blip r:embed="rId2"/>
          <a:stretch>
            <a:fillRect/>
          </a:stretch>
        </p:blipFill>
        <p:spPr>
          <a:xfrm>
            <a:off x="0" y="-52650"/>
            <a:ext cx="9057184" cy="6762435"/>
          </a:xfrm>
          <a:prstGeom prst="rect">
            <a:avLst/>
          </a:prstGeom>
        </p:spPr>
      </p:pic>
    </p:spTree>
    <p:extLst>
      <p:ext uri="{BB962C8B-B14F-4D97-AF65-F5344CB8AC3E}">
        <p14:creationId xmlns:p14="http://schemas.microsoft.com/office/powerpoint/2010/main" val="322157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3C1C-BC78-4D34-9AF2-2FA5A8C1CF7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0AC6756-7942-4148-AF81-64D77E8820E9}"/>
              </a:ext>
            </a:extLst>
          </p:cNvPr>
          <p:cNvPicPr>
            <a:picLocks noGrp="1" noChangeAspect="1"/>
          </p:cNvPicPr>
          <p:nvPr>
            <p:ph idx="1"/>
          </p:nvPr>
        </p:nvPicPr>
        <p:blipFill>
          <a:blip r:embed="rId2"/>
          <a:stretch>
            <a:fillRect/>
          </a:stretch>
        </p:blipFill>
        <p:spPr>
          <a:xfrm>
            <a:off x="107505" y="274638"/>
            <a:ext cx="9036496" cy="6583362"/>
          </a:xfrm>
          <a:prstGeom prst="rect">
            <a:avLst/>
          </a:prstGeom>
        </p:spPr>
      </p:pic>
    </p:spTree>
    <p:extLst>
      <p:ext uri="{BB962C8B-B14F-4D97-AF65-F5344CB8AC3E}">
        <p14:creationId xmlns:p14="http://schemas.microsoft.com/office/powerpoint/2010/main" val="84757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672C-8D23-4D51-B273-35570EC8497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D14C7C1-947E-485D-BF00-322A33B51E8A}"/>
              </a:ext>
            </a:extLst>
          </p:cNvPr>
          <p:cNvSpPr>
            <a:spLocks noGrp="1"/>
          </p:cNvSpPr>
          <p:nvPr>
            <p:ph idx="1"/>
          </p:nvPr>
        </p:nvSpPr>
        <p:spPr/>
        <p:txBody>
          <a:bodyPr/>
          <a:lstStyle/>
          <a:p>
            <a:endParaRPr lang="en-US" dirty="0"/>
          </a:p>
        </p:txBody>
      </p:sp>
      <p:pic>
        <p:nvPicPr>
          <p:cNvPr id="1026" name="Picture 2" descr="0514 Anatomy Of Knee Joint Medical Images For PowerPoint Slide01">
            <a:extLst>
              <a:ext uri="{FF2B5EF4-FFF2-40B4-BE49-F238E27FC236}">
                <a16:creationId xmlns:a16="http://schemas.microsoft.com/office/drawing/2014/main" id="{201D6401-1640-4924-84E6-6854184A3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01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4638"/>
            <a:ext cx="8686800" cy="633412"/>
          </a:xfrm>
        </p:spPr>
        <p:txBody>
          <a:bodyPr/>
          <a:lstStyle/>
          <a:p>
            <a:pPr algn="l"/>
            <a:r>
              <a:rPr lang="en-US" sz="3200" i="1" u="sng" dirty="0">
                <a:solidFill>
                  <a:srgbClr val="FFFF00"/>
                </a:solidFill>
              </a:rPr>
              <a:t>The synovial membrane</a:t>
            </a:r>
          </a:p>
        </p:txBody>
      </p:sp>
      <p:sp>
        <p:nvSpPr>
          <p:cNvPr id="5123" name="Rectangle 3"/>
          <p:cNvSpPr>
            <a:spLocks noGrp="1" noChangeArrowheads="1"/>
          </p:cNvSpPr>
          <p:nvPr>
            <p:ph type="body" idx="1"/>
          </p:nvPr>
        </p:nvSpPr>
        <p:spPr>
          <a:xfrm>
            <a:off x="250825" y="908050"/>
            <a:ext cx="4176713" cy="5689600"/>
          </a:xfrm>
        </p:spPr>
        <p:txBody>
          <a:bodyPr/>
          <a:lstStyle/>
          <a:p>
            <a:pPr algn="l">
              <a:buFont typeface="Wingdings" pitchFamily="2" charset="2"/>
              <a:buNone/>
            </a:pPr>
            <a:r>
              <a:rPr lang="en-US" sz="2000" dirty="0">
                <a:solidFill>
                  <a:srgbClr val="00FF00"/>
                </a:solidFill>
              </a:rPr>
              <a:t>1- lines the capsule,</a:t>
            </a:r>
          </a:p>
          <a:p>
            <a:pPr algn="l" rtl="0">
              <a:buFont typeface="Wingdings" pitchFamily="2" charset="2"/>
              <a:buNone/>
            </a:pPr>
            <a:r>
              <a:rPr lang="ar-EG" sz="2000" dirty="0">
                <a:solidFill>
                  <a:srgbClr val="00FF00"/>
                </a:solidFill>
              </a:rPr>
              <a:t>2</a:t>
            </a:r>
            <a:r>
              <a:rPr lang="en-US" sz="2000" dirty="0">
                <a:solidFill>
                  <a:srgbClr val="00FF00"/>
                </a:solidFill>
              </a:rPr>
              <a:t>- attaches to the peripheral edges     of the menisci (semilunar          cartilages),</a:t>
            </a:r>
          </a:p>
          <a:p>
            <a:pPr algn="l" rtl="0">
              <a:buFont typeface="Wingdings" pitchFamily="2" charset="2"/>
              <a:buNone/>
            </a:pPr>
            <a:r>
              <a:rPr lang="ar-EG" sz="2000" dirty="0">
                <a:solidFill>
                  <a:srgbClr val="00FF00"/>
                </a:solidFill>
              </a:rPr>
              <a:t>3</a:t>
            </a:r>
            <a:r>
              <a:rPr lang="en-US" sz="2000" dirty="0">
                <a:solidFill>
                  <a:srgbClr val="00FF00"/>
                </a:solidFill>
              </a:rPr>
              <a:t>- covers the front of the ant.            cruciate ligament, and the         back of posterior cruciate          ligament.</a:t>
            </a:r>
          </a:p>
          <a:p>
            <a:pPr algn="l" rtl="0">
              <a:buFont typeface="Wingdings" pitchFamily="2" charset="2"/>
              <a:buNone/>
            </a:pPr>
            <a:r>
              <a:rPr lang="ar-EG" sz="2000" dirty="0">
                <a:solidFill>
                  <a:srgbClr val="00FF00"/>
                </a:solidFill>
              </a:rPr>
              <a:t>4</a:t>
            </a:r>
            <a:r>
              <a:rPr lang="en-US" sz="2000" dirty="0">
                <a:solidFill>
                  <a:srgbClr val="00FF00"/>
                </a:solidFill>
              </a:rPr>
              <a:t>- communicates with:</a:t>
            </a:r>
          </a:p>
          <a:p>
            <a:pPr algn="l">
              <a:buFont typeface="Wingdings" pitchFamily="2" charset="2"/>
              <a:buNone/>
            </a:pPr>
            <a:r>
              <a:rPr lang="en-US" sz="2000" dirty="0">
                <a:solidFill>
                  <a:srgbClr val="00FF00"/>
                </a:solidFill>
              </a:rPr>
              <a:t>     - suprapatellar bursa,</a:t>
            </a:r>
          </a:p>
          <a:p>
            <a:pPr algn="l">
              <a:buFont typeface="Wingdings" pitchFamily="2" charset="2"/>
              <a:buNone/>
            </a:pPr>
            <a:r>
              <a:rPr lang="en-US" sz="2000" dirty="0">
                <a:solidFill>
                  <a:srgbClr val="00FF00"/>
                </a:solidFill>
              </a:rPr>
              <a:t>     - popliteus bursa,</a:t>
            </a:r>
          </a:p>
          <a:p>
            <a:pPr algn="l">
              <a:buFont typeface="Wingdings" pitchFamily="2" charset="2"/>
              <a:buNone/>
            </a:pPr>
            <a:r>
              <a:rPr lang="en-US" sz="2000" dirty="0">
                <a:solidFill>
                  <a:srgbClr val="00FF00"/>
                </a:solidFill>
              </a:rPr>
              <a:t>     - semimembranosus burse,</a:t>
            </a:r>
          </a:p>
          <a:p>
            <a:pPr algn="l">
              <a:buFont typeface="Wingdings" pitchFamily="2" charset="2"/>
              <a:buNone/>
            </a:pPr>
            <a:r>
              <a:rPr lang="en-US" sz="2000" dirty="0">
                <a:solidFill>
                  <a:srgbClr val="00FF00"/>
                </a:solidFill>
              </a:rPr>
              <a:t>     - gastrocnemius bursa.</a:t>
            </a:r>
          </a:p>
        </p:txBody>
      </p:sp>
      <p:pic>
        <p:nvPicPr>
          <p:cNvPr id="5126" name="Picture 6" descr="scan0013"/>
          <p:cNvPicPr>
            <a:picLocks noChangeAspect="1" noChangeArrowheads="1"/>
          </p:cNvPicPr>
          <p:nvPr/>
        </p:nvPicPr>
        <p:blipFill>
          <a:blip r:embed="rId2" cstate="print"/>
          <a:srcRect/>
          <a:stretch>
            <a:fillRect/>
          </a:stretch>
        </p:blipFill>
        <p:spPr bwMode="auto">
          <a:xfrm>
            <a:off x="4427538" y="-146246"/>
            <a:ext cx="4736453" cy="7004246"/>
          </a:xfrm>
          <a:prstGeom prst="rect">
            <a:avLst/>
          </a:prstGeom>
          <a:noFill/>
        </p:spPr>
      </p:pic>
    </p:spTree>
  </p:cSld>
  <p:clrMapOvr>
    <a:masterClrMapping/>
  </p:clrMapOvr>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C22B83CFD723468AD4A84E22A98B74" ma:contentTypeVersion="9" ma:contentTypeDescription="Create a new document." ma:contentTypeScope="" ma:versionID="a09c179e44334d206a368a86c05397b7">
  <xsd:schema xmlns:xsd="http://www.w3.org/2001/XMLSchema" xmlns:xs="http://www.w3.org/2001/XMLSchema" xmlns:p="http://schemas.microsoft.com/office/2006/metadata/properties" xmlns:ns2="1415beaa-1878-4f09-8105-dc829c0dd417" xmlns:ns3="a433687a-ae5f-44a0-9b01-062828d2e892" targetNamespace="http://schemas.microsoft.com/office/2006/metadata/properties" ma:root="true" ma:fieldsID="f78d526f08c6593db49831a5afe9810a" ns2:_="" ns3:_="">
    <xsd:import namespace="1415beaa-1878-4f09-8105-dc829c0dd417"/>
    <xsd:import namespace="a433687a-ae5f-44a0-9b01-062828d2e89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5beaa-1878-4f09-8105-dc829c0dd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f52f34-b351-492d-bd72-b80be8882ab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33687a-ae5f-44a0-9b01-062828d2e89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00fab3d-d326-4a93-90c4-3a6f5e166fe6}" ma:internalName="TaxCatchAll" ma:showField="CatchAllData" ma:web="a433687a-ae5f-44a0-9b01-062828d2e8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15beaa-1878-4f09-8105-dc829c0dd417">
      <Terms xmlns="http://schemas.microsoft.com/office/infopath/2007/PartnerControls"/>
    </lcf76f155ced4ddcb4097134ff3c332f>
    <TaxCatchAll xmlns="a433687a-ae5f-44a0-9b01-062828d2e892" xsi:nil="true"/>
  </documentManagement>
</p:properties>
</file>

<file path=customXml/itemProps1.xml><?xml version="1.0" encoding="utf-8"?>
<ds:datastoreItem xmlns:ds="http://schemas.openxmlformats.org/officeDocument/2006/customXml" ds:itemID="{F59B6866-74D0-4A4B-9F1C-3B0BD5B5FBA9}"/>
</file>

<file path=customXml/itemProps2.xml><?xml version="1.0" encoding="utf-8"?>
<ds:datastoreItem xmlns:ds="http://schemas.openxmlformats.org/officeDocument/2006/customXml" ds:itemID="{C4B01372-8FC9-4CB2-980B-B17B97EE2140}"/>
</file>

<file path=customXml/itemProps3.xml><?xml version="1.0" encoding="utf-8"?>
<ds:datastoreItem xmlns:ds="http://schemas.openxmlformats.org/officeDocument/2006/customXml" ds:itemID="{4BA56922-4C4B-4821-BFAE-D2C4EE7B1715}"/>
</file>

<file path=docProps/app.xml><?xml version="1.0" encoding="utf-8"?>
<Properties xmlns="http://schemas.openxmlformats.org/officeDocument/2006/extended-properties" xmlns:vt="http://schemas.openxmlformats.org/officeDocument/2006/docPropsVTypes">
  <Template>Slit</Template>
  <TotalTime>1045</TotalTime>
  <Words>839</Words>
  <Application>Microsoft Office PowerPoint</Application>
  <PresentationFormat>On-screen Show (4:3)</PresentationFormat>
  <Paragraphs>92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Berkeley-Book</vt:lpstr>
      <vt:lpstr>Tahoma</vt:lpstr>
      <vt:lpstr>Times New Roman</vt:lpstr>
      <vt:lpstr>Wingdings</vt:lpstr>
      <vt:lpstr>Slit</vt:lpstr>
      <vt:lpstr>The Knee Joint</vt:lpstr>
      <vt:lpstr>PowerPoint Presentation</vt:lpstr>
      <vt:lpstr>PowerPoint Presentation</vt:lpstr>
      <vt:lpstr>Capsule and Ligaments:</vt:lpstr>
      <vt:lpstr>PowerPoint Presentation</vt:lpstr>
      <vt:lpstr>PowerPoint Presentation</vt:lpstr>
      <vt:lpstr>PowerPoint Presentation</vt:lpstr>
      <vt:lpstr>PowerPoint Presentation</vt:lpstr>
      <vt:lpstr>The synovial membrane</vt:lpstr>
      <vt:lpstr>PowerPoint Presentation</vt:lpstr>
      <vt:lpstr>Structures inside the knee joint:</vt:lpstr>
      <vt:lpstr>PowerPoint Presentation</vt:lpstr>
      <vt:lpstr>Structures inside the knee joint (cont.)</vt:lpstr>
      <vt:lpstr>Structures inside the knee joint (cont.)</vt:lpstr>
      <vt:lpstr>Movements of the knee joint:</vt:lpstr>
      <vt:lpstr>PowerPoint Presentation</vt:lpstr>
      <vt:lpstr>PowerPoint Presentation</vt:lpstr>
      <vt:lpstr>Relations of the knee joint:</vt:lpstr>
      <vt:lpstr>Bursae related to the knee joint:</vt:lpstr>
      <vt:lpstr>Structures inside the Knee joint:</vt:lpstr>
      <vt:lpstr>Imaging of the knee joint:</vt:lpstr>
      <vt:lpstr>A 16-year-old boy making a powerful move out of the starting blocks to begin a 100-m sprint feels intense pain below his right knee and collapses to the ground, unable to straighten his leg. The given plain fi lm of the lateral knee reveals an avulsion fracture at the area indicated by the white arrowhead, with the fracture fragment identified by the white arrow. Which of the following muscles is most likely detached?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Knee Joint</dc:title>
  <dc:creator>د.سالى</dc:creator>
  <cp:lastModifiedBy>Dalia Mahmoud Hasan</cp:lastModifiedBy>
  <cp:revision>26</cp:revision>
  <dcterms:created xsi:type="dcterms:W3CDTF">2005-02-02T22:50:33Z</dcterms:created>
  <dcterms:modified xsi:type="dcterms:W3CDTF">2022-03-08T19:32:42Z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0x01010027C22B83CFD723468AD4A84E22A98B74</vt:lpwstr>
  </property>
</Properties>
</file>