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3.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notesSlides/notesSlide4.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256" r:id="rId5"/>
    <p:sldId id="312" r:id="rId6"/>
    <p:sldId id="257" r:id="rId7"/>
    <p:sldId id="266" r:id="rId8"/>
    <p:sldId id="258" r:id="rId9"/>
    <p:sldId id="259" r:id="rId10"/>
    <p:sldId id="260" r:id="rId11"/>
    <p:sldId id="261" r:id="rId12"/>
    <p:sldId id="262" r:id="rId13"/>
    <p:sldId id="267" r:id="rId14"/>
    <p:sldId id="268" r:id="rId15"/>
    <p:sldId id="269" r:id="rId16"/>
    <p:sldId id="271" r:id="rId17"/>
    <p:sldId id="263" r:id="rId18"/>
    <p:sldId id="264" r:id="rId19"/>
    <p:sldId id="272" r:id="rId20"/>
    <p:sldId id="273" r:id="rId21"/>
    <p:sldId id="276" r:id="rId22"/>
    <p:sldId id="274" r:id="rId23"/>
    <p:sldId id="270" r:id="rId24"/>
    <p:sldId id="275" r:id="rId25"/>
    <p:sldId id="265" r:id="rId26"/>
    <p:sldId id="277" r:id="rId27"/>
    <p:sldId id="278" r:id="rId28"/>
    <p:sldId id="282" r:id="rId29"/>
    <p:sldId id="283" r:id="rId30"/>
    <p:sldId id="302" r:id="rId31"/>
    <p:sldId id="284" r:id="rId32"/>
    <p:sldId id="301" r:id="rId33"/>
    <p:sldId id="285" r:id="rId34"/>
    <p:sldId id="299" r:id="rId35"/>
    <p:sldId id="300" r:id="rId36"/>
    <p:sldId id="303" r:id="rId37"/>
    <p:sldId id="304" r:id="rId38"/>
    <p:sldId id="305" r:id="rId39"/>
    <p:sldId id="306" r:id="rId40"/>
    <p:sldId id="310" r:id="rId41"/>
    <p:sldId id="308" r:id="rId42"/>
    <p:sldId id="286" r:id="rId43"/>
    <p:sldId id="288" r:id="rId44"/>
    <p:sldId id="287" r:id="rId45"/>
    <p:sldId id="289" r:id="rId46"/>
    <p:sldId id="293" r:id="rId47"/>
    <p:sldId id="295" r:id="rId48"/>
    <p:sldId id="296" r:id="rId49"/>
    <p:sldId id="297" r:id="rId50"/>
    <p:sldId id="298" r:id="rId51"/>
    <p:sldId id="30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9" d="100"/>
          <a:sy n="69" d="100"/>
        </p:scale>
        <p:origin x="-672"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viewProps" Target="viewProps.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54" Type="http://schemas.openxmlformats.org/officeDocument/2006/relationships/presProps" Target="presProps.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notesMaster" Target="notesMasters/notesMaster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57" Type="http://schemas.openxmlformats.org/officeDocument/2006/relationships/tableStyles" Target="tableStyles.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slide" Target="slides/slide48.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theme" Target="theme/theme1.xml" /><Relationship Id="rId8" Type="http://schemas.openxmlformats.org/officeDocument/2006/relationships/slide" Target="slides/slide4.xml" /><Relationship Id="rId51" Type="http://schemas.openxmlformats.org/officeDocument/2006/relationships/slide" Target="slides/slide47.xml" /><Relationship Id="rId3" Type="http://schemas.openxmlformats.org/officeDocument/2006/relationships/customXml" Target="../customXml/item3.xml" /></Relationships>
</file>

<file path=ppt/ink/ink1.xml><?xml version="1.0" encoding="utf-8"?>
<inkml:ink xmlns:inkml="http://www.w3.org/2003/InkML">
  <inkml:definitions>
    <inkml:context xml:id="ctx0">
      <inkml:inkSource xml:id="inkSrc0">
        <inkml:traceFormat>
          <inkml:channel name="X" type="integer" min="-10000" max="10000" units="dev"/>
          <inkml:channel name="Y" type="integer" min="-10000" max="10000" units="dev"/>
          <inkml:channel name="F" type="integer" max="255" units="dev"/>
          <inkml:channel name="T" type="integer" units="dev"/>
        </inkml:traceFormat>
        <inkml:channelProperties>
          <inkml:channelProperty channel="X" name="resolution" value="1" units="1/dev"/>
          <inkml:channelProperty channel="Y" name="resolution" value="1" units="1/dev"/>
          <inkml:channelProperty channel="F" name="resolution" value="1" units="1/dev"/>
          <inkml:channelProperty channel="T" name="resolution" value="0" units="1/dev"/>
        </inkml:channelProperties>
      </inkml:inkSource>
      <inkml:timestamp xml:id="ts0" timeString="2021-02-28T07:29:28.486"/>
    </inkml:context>
    <inkml:brush xml:id="br0">
      <inkml:brushProperty name="width" value="0.05292" units="cm"/>
      <inkml:brushProperty name="height" value="0.05292" units="cm"/>
      <inkml:brushProperty name="color" value="#FF0000"/>
      <inkml:brushProperty name="antiAliased" value="0"/>
    </inkml:brush>
  </inkml:definitions>
  <inkml:trace contextRef="#ctx0" brushRef="#br0">16878 14536 36 0,'0'0'7'0,"-58"-30"8"0,31 30-9 0,-1 0-5 0,28 30-10 0,28-30-34 0</inkml:trace>
</inkml:ink>
</file>

<file path=ppt/ink/ink10.xml><?xml version="1.0" encoding="utf-8"?>
<inkml:ink xmlns:inkml="http://www.w3.org/2003/InkML">
  <inkml:definitions>
    <inkml:context xml:id="ctx0">
      <inkml:inkSource xml:id="inkSrc0">
        <inkml:traceFormat>
          <inkml:channel name="X" type="integer" min="-10000" max="10000" units="dev"/>
          <inkml:channel name="Y" type="integer" min="-10000" max="10000" units="dev"/>
          <inkml:channel name="F" type="integer" max="255" units="dev"/>
          <inkml:channel name="T" type="integer" units="dev"/>
        </inkml:traceFormat>
        <inkml:channelProperties>
          <inkml:channelProperty channel="X" name="resolution" value="1" units="1/dev"/>
          <inkml:channelProperty channel="Y" name="resolution" value="1" units="1/dev"/>
          <inkml:channelProperty channel="F" name="resolution" value="1" units="1/dev"/>
          <inkml:channelProperty channel="T" name="resolution" value="0" units="1/dev"/>
        </inkml:channelProperties>
      </inkml:inkSource>
      <inkml:timestamp xml:id="ts0" timeString="2021-02-28T07:33:33.033"/>
    </inkml:context>
    <inkml:brush xml:id="br0">
      <inkml:brushProperty name="width" value="0.05292" units="cm"/>
      <inkml:brushProperty name="height" value="0.05292" units="cm"/>
      <inkml:brushProperty name="color" value="#FF0000"/>
      <inkml:brushProperty name="antiAliased" value="0"/>
    </inkml:brush>
  </inkml:definitions>
  <inkml:trace contextRef="#ctx0" brushRef="#br0">13717 14363 115 0,'0'0'0'0,"-85"-27"21"0,27 54-35 0,31 58-85 0</inkml:trace>
  <inkml:trace contextRef="#ctx0" brushRef="#br0" timeOffset="6">9342 15607 79 0,'0'0'0'0,"-58"-115"52"0,31 88-34 0,27-1-16 0,0 56-28 0,27 87-83 0</inkml:trace>
  <inkml:trace contextRef="#ctx0" brushRef="#br0" timeOffset="10">7762 16793 83 0,'-28'-57'13'0,"-2"57"-11"0,60 27-58 0,-2-27 21 0</inkml:trace>
  <inkml:trace contextRef="#ctx0" brushRef="#br0" timeOffset="29">22550 15944 52 0,'-58'30'1'0,"-27"28"-1"0,115-58-2 0,-2-30-31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8:23:28.862"/>
    </inkml:context>
    <inkml:brush xml:id="br0">
      <inkml:brushProperty name="width" value="0.05" units="cm"/>
      <inkml:brushProperty name="height" value="0.05" units="cm"/>
    </inkml:brush>
  </inkml:definitions>
  <inkml:trace contextRef="#ctx0" brushRef="#br0">0 0 1536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8:24:27.174"/>
    </inkml:context>
    <inkml:brush xml:id="br0">
      <inkml:brushProperty name="width" value="0.05" units="cm"/>
      <inkml:brushProperty name="height" value="0.05" units="cm"/>
    </inkml:brush>
  </inkml:definitions>
  <inkml:trace contextRef="#ctx0" brushRef="#br0">1 0 864</inkml:trace>
</inkml:ink>
</file>

<file path=ppt/ink/ink13.xml><?xml version="1.0" encoding="utf-8"?>
<inkml:ink xmlns:inkml="http://www.w3.org/2003/InkML">
  <inkml:definitions>
    <inkml:context xml:id="ctx0">
      <inkml:inkSource xml:id="inkSrc0">
        <inkml:traceFormat>
          <inkml:channel name="X" type="integer" min="-10000" max="10000" units="dev"/>
          <inkml:channel name="Y" type="integer" min="-10000" max="10000" units="dev"/>
          <inkml:channel name="F" type="integer" max="255" units="dev"/>
          <inkml:channel name="T" type="integer" units="dev"/>
        </inkml:traceFormat>
        <inkml:channelProperties>
          <inkml:channelProperty channel="X" name="resolution" value="1" units="1/dev"/>
          <inkml:channelProperty channel="Y" name="resolution" value="1" units="1/dev"/>
          <inkml:channelProperty channel="F" name="resolution" value="1" units="1/dev"/>
          <inkml:channelProperty channel="T" name="resolution" value="0" units="1/dev"/>
        </inkml:channelProperties>
      </inkml:inkSource>
      <inkml:timestamp xml:id="ts0" timeString="2021-02-28T07:33:33.199"/>
    </inkml:context>
    <inkml:brush xml:id="br0">
      <inkml:brushProperty name="width" value="0.05292" units="cm"/>
      <inkml:brushProperty name="height" value="0.05292" units="cm"/>
      <inkml:brushProperty name="color" value="#FF0000"/>
      <inkml:brushProperty name="antiAliased" value="0"/>
    </inkml:brush>
  </inkml:definitions>
  <inkml:trace contextRef="#ctx0" brushRef="#br0">2145 4376 2 0,'27'0'0'0,"86"27"-1"0,58 28 1 0,195 3-1 0,-27-58 1 0</inkml:trace>
  <inkml:trace contextRef="#ctx0" brushRef="#br0" timeOffset="2">2822 4009 0 0,'28'0'0'0,"57"0"0"0,196 0 0 0,-168-30 0 0</inkml:trace>
</inkml:ink>
</file>

<file path=ppt/ink/ink14.xml><?xml version="1.0" encoding="utf-8"?>
<inkml:ink xmlns:inkml="http://www.w3.org/2003/InkML">
  <inkml:definitions>
    <inkml:context xml:id="ctx0">
      <inkml:inkSource xml:id="inkSrc0">
        <inkml:traceFormat>
          <inkml:channel name="X" type="integer" min="-10000" max="10000" units="dev"/>
          <inkml:channel name="Y" type="integer" min="-10000" max="10000" units="dev"/>
          <inkml:channel name="F" type="integer" max="255" units="dev"/>
          <inkml:channel name="T" type="integer" units="dev"/>
        </inkml:traceFormat>
        <inkml:channelProperties>
          <inkml:channelProperty channel="X" name="resolution" value="1" units="1/dev"/>
          <inkml:channelProperty channel="Y" name="resolution" value="1" units="1/dev"/>
          <inkml:channelProperty channel="F" name="resolution" value="1" units="1/dev"/>
          <inkml:channelProperty channel="T" name="resolution" value="0" units="1/dev"/>
        </inkml:channelProperties>
      </inkml:inkSource>
      <inkml:timestamp xml:id="ts0" timeString="2021-02-28T07:33:33.206"/>
    </inkml:context>
    <inkml:brush xml:id="br0">
      <inkml:brushProperty name="width" value="0.05292" units="cm"/>
      <inkml:brushProperty name="height" value="0.05292" units="cm"/>
      <inkml:brushProperty name="color" value="#FF0000"/>
      <inkml:brushProperty name="antiAliased" value="0"/>
    </inkml:brush>
  </inkml:definitions>
  <inkml:trace contextRef="#ctx0" brushRef="#br0">27883 7338 91 0,'28'-143'32'0,"2"88"-12"0,-30 25-24 0,28 30-71 0,-28 30 27 0</inkml:trace>
</inkml:ink>
</file>

<file path=ppt/ink/ink15.xml><?xml version="1.0" encoding="utf-8"?>
<inkml:ink xmlns:inkml="http://www.w3.org/2003/InkML">
  <inkml:definitions>
    <inkml:context xml:id="ctx0">
      <inkml:inkSource xml:id="inkSrc0">
        <inkml:traceFormat>
          <inkml:channel name="X" type="integer" min="-10000" max="10000" units="dev"/>
          <inkml:channel name="Y" type="integer" min="-10000" max="10000" units="dev"/>
          <inkml:channel name="F" type="integer" max="255" units="dev"/>
          <inkml:channel name="T" type="integer" units="dev"/>
        </inkml:traceFormat>
        <inkml:channelProperties>
          <inkml:channelProperty channel="X" name="resolution" value="1" units="1/dev"/>
          <inkml:channelProperty channel="Y" name="resolution" value="1" units="1/dev"/>
          <inkml:channelProperty channel="F" name="resolution" value="1" units="1/dev"/>
          <inkml:channelProperty channel="T" name="resolution" value="0" units="1/dev"/>
        </inkml:channelProperties>
      </inkml:inkSource>
      <inkml:timestamp xml:id="ts0" timeString="2021-02-28T07:33:33.257"/>
    </inkml:context>
    <inkml:brush xml:id="br0">
      <inkml:brushProperty name="width" value="0.05292" units="cm"/>
      <inkml:brushProperty name="height" value="0.05292" units="cm"/>
      <inkml:brushProperty name="color" value="#FF0000"/>
      <inkml:brushProperty name="antiAliased" value="0"/>
    </inkml:brush>
  </inkml:definitions>
  <inkml:trace contextRef="#ctx0" brushRef="#br0">9257 18062 140 0,'-28'-27'22'0,"28"27"6"0,28 27-15 0,-28 1-11 0,27 2-11 0,1-30-53 0,2-30-59 0</inkml:trace>
  <inkml:trace contextRef="#ctx0" brushRef="#br0" timeOffset="2">15014 26981 19 0</inkml:trace>
</inkml:ink>
</file>

<file path=ppt/ink/ink16.xml><?xml version="1.0" encoding="utf-8"?>
<inkml:ink xmlns:inkml="http://www.w3.org/2003/InkML">
  <inkml:definitions>
    <inkml:context xml:id="ctx0">
      <inkml:inkSource xml:id="inkSrc0">
        <inkml:traceFormat>
          <inkml:channel name="X" type="integer" min="-10000" max="10000" units="dev"/>
          <inkml:channel name="Y" type="integer" min="-10000" max="10000" units="dev"/>
          <inkml:channel name="F" type="integer" max="255" units="dev"/>
          <inkml:channel name="T" type="integer" units="dev"/>
        </inkml:traceFormat>
        <inkml:channelProperties>
          <inkml:channelProperty channel="X" name="resolution" value="1" units="1/dev"/>
          <inkml:channelProperty channel="Y" name="resolution" value="1" units="1/dev"/>
          <inkml:channelProperty channel="F" name="resolution" value="1" units="1/dev"/>
          <inkml:channelProperty channel="T" name="resolution" value="0" units="1/dev"/>
        </inkml:channelProperties>
      </inkml:inkSource>
      <inkml:timestamp xml:id="ts0" timeString="2021-02-28T07:33:33.375"/>
    </inkml:context>
    <inkml:brush xml:id="br0">
      <inkml:brushProperty name="width" value="0.05292" units="cm"/>
      <inkml:brushProperty name="height" value="0.05292" units="cm"/>
      <inkml:brushProperty name="color" value="#FF0000"/>
      <inkml:brushProperty name="antiAliased" value="0"/>
    </inkml:brush>
  </inkml:definitions>
  <inkml:trace contextRef="#ctx0" brushRef="#br0">30727 15629 81 0,'0'0'0'0,"22"0"25"0,-22 70-26 0,-22-47-6 0,-3 2-57 0,25-25 36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6:40:09.972"/>
    </inkml:context>
    <inkml:brush xml:id="br0">
      <inkml:brushProperty name="width" value="0.05" units="cm"/>
      <inkml:brushProperty name="height" value="0.05" units="cm"/>
    </inkml:brush>
  </inkml:definitions>
  <inkml:trace contextRef="#ctx0" brushRef="#br0">58 50 3944,'0'0'0,"-16"-18"1833,16 18-1833,-6 0-40,0-6 208,-10 0 216,13-10 112,3 16-496,-6 0 184,4-3-136,0 3-16,2 0-40,0 0 8,4 0-8,0 1 32,1 1-88,1 0-160,-6-2 224,4 6-520,2-2-400,-2 2-369,0-2-111,-4-4 1400,6 6-1176,0 0 480,-2 2-64,-4-8 760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6:46:09.697"/>
    </inkml:context>
    <inkml:brush xml:id="br0">
      <inkml:brushProperty name="width" value="0.07" units="cm"/>
      <inkml:brushProperty name="height" value="0.07" units="cm"/>
    </inkml:brush>
  </inkml:definitions>
  <inkml:trace contextRef="#ctx0" brushRef="#br0">1938 183 4977,'0'0'0,"63"-38"1264,-63 38-1264,77-35 984,9-4 40,-13 5 89,-32 29-17,-41 5-1096,34-18 984,-7 14-200,-7-2-152,-14 2-40,-6 4-592,3 0 536,-3 0-55,-7 2-57,-23 4-144,30-6-280,-35 22 168,-18 1-48,-14 3-56,-12 7-16,79-33-48,-96 39 40,-6 4-24,-10 3-40,-12 3 8,124-49 16,-125 51 0,-7 0-8,5 0 40,3-6 72,124-45-104,-116 43 160,10-5 112,12-9-16,7-1-48,87-28-208,-72 21 136,9-13-120,12 8 40,9-16-32,42 0-24,-31 0-16,6-16-64,17-4-128,0-5-16,8 25 224,-4-34-248,4-1 72,0-2 64,0-6 80,0 43 32,0-42 0,0 3 32,0 4 24,0 9 24,0 26-80,-2-21 128,-6 15 80,-14-10 104,5 16 104,17 0-416,-24 0 416,-3 8 8,-7 17-80,-1 5-56,35-30-288,-41 37 289,0 8-25,1 6 32,3 0-24,37-51-272,-37 50 232,7-1-120,5-4-48,5-4-88,20-41 24,-6 37-152,4-9-96,2-7-360,20-13-417,-20-8 1025,21 16-1664,11-16-985,3 0-863,6-28 71,-41 28 3441,44-33-5289,-44 33 5289</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9:44:59.417"/>
    </inkml:context>
    <inkml:brush xml:id="br0">
      <inkml:brushProperty name="width" value="0.07" units="cm"/>
      <inkml:brushProperty name="height" value="0.07" units="cm"/>
    </inkml:brush>
  </inkml:definitions>
  <inkml:trace contextRef="#ctx0" brushRef="#br0">4155 144 10857,'54'-4'-15,"-17"4"15,-13 8 0,-19 13 0,-5-21 0,0 24 48,-1 3 0,-25 9 0,-9 3 17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7:52:28.236"/>
    </inkml:context>
    <inkml:brush xml:id="br0">
      <inkml:brushProperty name="width" value="0.05" units="cm"/>
      <inkml:brushProperty name="height" value="0.05" units="cm"/>
    </inkml:brush>
  </inkml:definitions>
  <inkml:trace contextRef="#ctx0" brushRef="#br0">99 133 9898,'0'0'0,"-28"-36"496,28 36-496,-29-42 48,1 0-56,20 35-64,3 1-128,5 6 200,0 0-568,0 11-401,2 20-31,9 3-3993,-11-34 4993,0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9:45:01.385"/>
    </inkml:context>
    <inkml:brush xml:id="br0">
      <inkml:brushProperty name="width" value="0.07" units="cm"/>
      <inkml:brushProperty name="height" value="0.07" units="cm"/>
    </inkml:brush>
  </inkml:definitions>
  <inkml:trace contextRef="#ctx0" brushRef="#br0">402 2850 10207,'1'-6'19,"-1"-16"85,0 22-104,0-20 112,-2 5 8,-4-1-80,-2 10 32,8 6-72,-17-16 40,11 16 8,-14-4 80,12 4 8,8 0-136,-21 0 208,5 0-24,-2 4 16,1 2-72,17-6-128,-20 16 160,-1-10 16,-1 15-48,2 1 64,20-22-192,-15 24 120,11-18-104</inkml:trace>
  <inkml:trace contextRef="#ctx0" brushRef="#br0" timeOffset="-1943">5044 768 16104,'4'6'-5,"25"35"-35,-3-8 8,-26-33 32,23 28-80,-1-5 0,-7-5-56,1-2-184,-16-16 320,6 8-528,0 0-353,-2-3-367,-4 1-480,0-6 1728,0 2-2273,-6-2 89,-53-41 199,34 37-1727,25 4 3712,0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6:47:47.956"/>
    </inkml:context>
    <inkml:brush xml:id="br0">
      <inkml:brushProperty name="width" value="0.07" units="cm"/>
      <inkml:brushProperty name="height" value="0.07" units="cm"/>
    </inkml:brush>
  </inkml:definitions>
  <inkml:trace contextRef="#ctx0" brushRef="#br0">754 1813 8457,'0'0'0,"0"0"0,-7-4 704,1 0-87,0 0-185,6 4-112,0 0-320,6 2 208,13 14-96,-1-8-8,4 17-24,-22-25-80,25 20 40,5 3 16,1 1-40,4 1 16,-35-25-32,42 26 24,3-2 16,4-3 24,4 1-16,-53-22-48,57 19 56,2-1-64,2-10 0,1 0 64,-62-8-56,63 6 48,4-2 32,0-2 0,0-2-48,-67 0-32,68-4-16,1-12 16,4 0 0,-3 0-32,-70 16 32,69-21 0,0-1 0,-6 1 8,0-3 16,-63 24-24,60-21 32,-1 1-40,0 2 24,-4 1 24,-55 17-40,53-16 16,-4 10 16,-1-10 16,-3 12 8,-45 4-56,43-6 72,2 2 48,-4 1-40,-1 3-40,-40 0-40,35 3 72,-2 3-8,1 12 24,-1-2-64,-33-16-24,32 15 40,3 3-24,0 0-56,4 1 80,-39-19-40,44 20 24,3 0-64,6-1 80,2 1 8,-55-20-48,55 20 16,2-5 24,4-7 0,1 10-8,-62-18-32,67 6 8,4 9 16,0-11-48,-1 2-8,-70-6 32,73 2-40,0 0 72,-1 0-32,3-2 0,-75 0 0,75-4 40,-1-2-32,5-9-16,-3 11 56,-76 4-48,77-6-8,-2-12-24,-7 2 56,-5 1-48,-63 15 24,61-6 0,0-10 64,2 10-48,0 0-16,-63 6 0,62-17 0,-5 13-48,0-2 48,-4 0-8,-53 6 8,53 0 16,0 0-24,0 0-24,0 4 56,-53-4-24,53 8-40,-2 11 16,3-1 8,-1 2-16,-53-20 32,56 15 0,1 1 8,0-10 16,6 10-48,-63-16 24,59 8 0,2 7 0,4-9 16,0 0-32,-65-6 16,66 6 16,5-4-16,0-2 16,5 0 8,-76 0-24,79 2 16,1-2-16,3 2 8,-3-2 16,-80 0-24,79 0 40,-6 0-8,-1 0-16,-1 0-8,-71 0-8,67 0-8,-4 2 32,-4 0-24,-6 2 0,-53-4 0,53 2 56,-2 2-32,0-2 24,2 0 40,-53-2-88,55 0 56,0 0 64,4 0-8,-1 0-32,-58 0-80,63 0 80,4-4-8,2-2-24,-2 0 24,-67 6-72,66-6 8,7 0-32,2-10 72,5 16-64,-80 0 16,81-4 24,-3 4-16,-1 0-8,-5 0 32,-72 0-32,69-6 56,-2 1 0,-4-1 24,-2 0 113,-61 6-193,63-4 176,-1-12 24,3 12-64,4-2-104,-69 6-32,69-17 64,1 11-32,1-16 16,2 16 40,-73 6-88,70-27 16,5 9 0,-2-1-16,-3-3-16,-70 22 16,67-22 16,0 1 32,-2-1-16,-2 0-16,-63 22-16,62-23 8,1-1 16,0 3 0,-2-5-8,-61 26-16,65-27 32,-2 1-40,1 3 48,-3 1 8,-61 22-48,57-24 24,-6 1 32,-6-5-72,-5 3-48,-40 25 64,33-22-56,-3-3 48,-5 1-8,-1-1 136,-24 25-120,21-26 104,-3-3-16,-2-1 32,-10-5-80,-6 35-40,21-35 128,-15-3-64,18-1 80,-20 2 80,-4 37-224,15-40 136,-15 1 72,4 4-72,-4-3-56,0 38-80,0-37 144,0 0-72,-4 1 8,-4-1-32,8 37-48,-19-35 32,3-2 16,-4-5-32,1 3 0,19 39-16,-20-39-16,-1 3 16,-3 5-16,-5 1 48,29 30-32,-32-27-16,-1 1-32,-3-1 48,-3 1-104,39 26 104,-41-27-24,0 1 48,-5 3-64,-3-1 56,49 24-16,-49-21-24,-2-1 0,-2 2 0,0 3-80,53 17 104,-57-18-120,-4 2-40,0 1 40,-1 9 88,62 6 32,-65-22 32,-2 16-8,-2-9-32,-1 11 16,70 4-8,-75-6-56,-6 2 64,1 0-8,-1 4-16,81 0 16,-78 0-40,-3 4-24,-3 4-16,-1 7-24,85-15 104,-90 6-72,2 16-8,1-14-24,1 9 96,86-17 8,-83 8-160,-1 8 144,2-14-72,-1 4 8,83-6 80,-82 6 64,1-4-160,5 0 72,-3 2-24,79-4 48,-77 2-48,-1 0 32,1-2 48,5 0-72,72 0 40,-73-4-136,6-2 176,0-10-120,3 16 0,64 0 80,-61-16 168,2 12-248,0-13 104,2 13 0,57 4-24,-61-18-96,0 14 104,-2-14 88,0 13-72,63 5-24,-64-20 24,-3 16-16,0-12-64,-4 12 24,71 4 32,-70-5 8,-1-17-16,0 16 8,-1-12 80,72 18-80,-71-6-16,2-13 64,1 13-24,1-16-40,67 22 16,-65-4 24,0-13-32,-2 13 16,1-2-8,66 6 0,-71-6-24,-2 0 16,3 0-8,-3 0 32,73 6-16,-73 0-48,-3 0 16,-7 0-24,-1 2 72,84-2-16,-91 6 16,-3 14-24,-4-14-16,2 13-40,96-19 64,-97 6-8,1 12-16,0-10-16,-2 9-48,98-17 88,-96 6-112,-1 12 48,3-12 24,4 10 64,90-16-24,-92 6 16,3 9 0,1-11 16,1 4-24,87-8-8,-84 8 32,-1-2-24,1 0-8,0 0 24,84-6-24,-85 5 8,-3 1-24,1 0 16,1-2-32,86-4 32,-84 2-56,-1 0-40,1-2 0,-1 0 0,85 0 96,-84 0-40,5-4 16,3 0 24,5-2 0,71 6 0,-67-15-24,2 11 16,4 0 8,3-2-32,58 6 32,-61-16 0,-4 12-8,-2-2-16,-2 0 0,69 6 24,-70-3 0,3-1-40,0 4 0,-2 0 24,69 0 16,-66 0-32,-1 0 32,2 2-40,2 1-24,63-3 64,-63 6-48,3 2-1,1 0 66,2 8-50,57-16 33,-53 6-8,2 2-40,3 11 8,5-13-8,43-6 48,-45 20-32,0-5 48,-4 3-32,0 4 24,49-22-8,-47 23-8,-1 1-56,1 3 24,2 3 8,45-30 32,-45 33-24,0 2 24,0 3 16,1 1-40,44-39 24,-43 41 24,2 1-40,6-1 40,3 2-24,32-43 0,-25 43-40,5 0-48,2-3-224,11-3-432,7-37 744,-20 29-1312,14 3-633,-10-7 105,12-7-3393,4-18 5233,0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6:47:49.702"/>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0 219 5121,'0'0'0,"4"-16"328,-4 16-328,18-6 264,-3-16 0,3 17-40,0 1-88,-18 4-136,17-4 144,-1 4-24,2 0 16,0 0 56,-18 0-192,17 0 256,3 0 16,-1 2 8,5 0 8,-24-2-288,24 2 256,1 2 0,5-2 24,5-1-56,-35-1-224,39 0 224,4 0-71,6 0-49,8 0-32,-57 0-72,63-5 56,8-1 24,2 0-16,3-10-56,-76 16-8,81-4 0,3-2-8,5-11-24,1 13 48,-90 4-16,88-16 0,1 12-48,-1-2 48,6 0-32,-94 6 32,96-6-8,3 2 32,3 0-48,4 1 40,-106 3-16,108 0-8,4-4 8,4 4 80,-2 0-96,-114 0 16,113 0-8,-1 0-40,0 0 0,-2 0-16,-110 0 64,116 0-80,0 0-8,0 0-9,2 0 57,-118 0 40,118-4-40,1-2-24,-3 2-32,-4-2-24,-112 6 120,110-4-176,0-2 112,-6 2-80,2 0 72,-106 4 72,102-4-72,0 4 0,1 0 80,-3 0-8,-100 0 0,98 0 104,2 0-72,0 2-8,-4 2 0,-96-4-24,95 6 0,-5 0 8,0 2 24,1-2-40,-91-6 8,90 16-16,4-13 32,1 3-24,3 2 40,-98-8-32,98 6 56,0-2-24,0-2-16,-1 0 8,-97-2-24,92 2-24,-6-2 56,-1 0-40,-5 0 8,-80 0 0,79-4-16,-1 4-8,-5 0 24,2-4 40,-75 4-40,74 0 120,3 0-80,-1 0-72,-3 2 0,-73-2 32,73 2-48,-3 0 8,-1-2 32,2 0-96,-71 0 104,69 0-136,-5-6-8,1-10 24,-4 12 40,-61 4 80,61-5 16,0-11-64,-2 16 0,0-6-40,-59 6 88,59-4-248,1 0 8,1 4-168,0-4-224,-61 4 632,59-4-736,2-2 72,-6-9 135,0 11-2783,-55 4 3312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6:47:50.950"/>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213 199 5513,'0'0'0,"16"-6"480,3-10-208,11 16-112,-30 0-160,37-4 64,4 4 80,10 8-128,8 10-24,-59-18 8,67 6 0,6 13-32,3-11 24,9 10 0,-85-18 8,88 6-24,8 9 0,8-11-24,6 4 56,-110-8-8,122 6 0,4 0 8,11 0-8,9-4-16,-146-2 16,151 0 0,8 0 32,6 0-64,6 0-8,-171 0 40,180-4-56,9 0 40,7-2 8,5 0 32,-201 6-24,204-6-32,-2 2-128,2 0 80,1 4 0,-205 0 80,200 0-72,0 0 16,-3-4-16,-3 4-8,-194 0 80,190 0-80,-1 0 24,-2 0-16,-7 0-80,-180 0 152,169 2-96,-8 0 64,-10 2-64,-7 2 72,-144-6 24,137 4 8,-5 0-40,-9 0 64,-5 2 16,-118-6-48,114 6 16,-12-2-32,-7 2 24,-11-4 16,-84-2-24,75 3 24,-11-1 8,-9-2-8,-7 2-8,-48-2-16,37 0 16,-10 0-16,-11 0-16,-16 0-32,0 0 48,0-4-88,-8 1 32,-23-3-56,-9 0-8,40 6 120,-51-16-88,-11 12-73,-11-2 49,-10-13 24,83 19 88,-96-6-48,-8-12-8,-8 12 24,-6-12 0,-3 14-24,121 4 56,-126-15 8,-8 15-16,-7-16 24,-4 16 0,145 0-16,-155-6 8,-6 0-16,-6 6-16,-8 0 0,175 0 24,-181 0 0,-9 0 16,-9 4 0,-11 14 0,210-18-16,-218 18-8,-12 5 0,-3 1 16,3-1 32,230-23-40,-228 26 40,6-7 16,4 1 8,6 0 16,212-20-80,-202 17 120,8 1-7,3 0-33,4-1 0,187-17-80,-182 18 32,1-2 8,6-8 40,8 7 24,167-15-104,-157 6 88,14 0 32,13-4-32,11 0-32,119-2-56,-110 0 64,10 0-88,11-6 16,13 0-24,76 6 32,-67-6-56,10 0 8,12 1-64,11-1-40,34 6 152,-23-18-208,17 14 40,4-12 15,8 11 49,-6 5 104,35-18-16,4 12-8,16-14 24,8 16 24,-63 4-24,73-17 40,13 11-32,11-10-16,9 12-8,-106 4 16,115-16-32,11 13 16,8-3-24,15 0 16,-149 6 24,161-6 0,10 0 0,11 0 32,3 0-24,-185 6-8,190-6 0,5 2-24,3-2 8,10 1 0,-208 5 16,214-18 0,6 12 8,6-18 8,2 7-48,-228 17 32,230-20-40,5 1 24,3 3-16,0-2 32,-238 18 0,233-18-48,3 1-16,-6-1 32,0 2 8,-230 16 24,225-5 8,-7-13-16,-4 14 0,-2-2 8,-212 6 0,207-4-8,1 0 40,-10 0-24,-3 0-32,-195 4 24,182 0-24,-9 0-32,-8 0-2896,-165 0 2952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9:45:28.395"/>
    </inkml:context>
    <inkml:brush xml:id="br0">
      <inkml:brushProperty name="width" value="0.07" units="cm"/>
      <inkml:brushProperty name="height" value="0.07" units="cm"/>
    </inkml:brush>
  </inkml:definitions>
  <inkml:trace contextRef="#ctx0" brushRef="#br0">9321 730 9500,'46'-11'11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9:52:07.109"/>
    </inkml:context>
    <inkml:brush xml:id="br0">
      <inkml:brushProperty name="width" value="0.07" units="cm"/>
      <inkml:brushProperty name="height" value="0.07" units="cm"/>
    </inkml:brush>
  </inkml:definitions>
  <inkml:trace contextRef="#ctx0" brushRef="#br0">5518 1177 5602,'37'0'4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9:52:07.124"/>
    </inkml:context>
    <inkml:brush xml:id="br0">
      <inkml:brushProperty name="width" value="0.07" units="cm"/>
      <inkml:brushProperty name="height" value="0.07" units="cm"/>
    </inkml:brush>
  </inkml:definitions>
  <inkml:trace contextRef="#ctx0" brushRef="#br0">0 124 6009,'0'0'0,"0"0"0,0-35 544,0 4-272,6-3 16,14 11-8,-20 23-280,4 0 216,13 0-72,-1 0-80,4 0-56,-20 0-8,25 6 24,1 9 8,5-7-40,3 12 40,-34-20-32,35 8 48,-23-1-38</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9:51:45.645"/>
    </inkml:context>
    <inkml:brush xml:id="br0">
      <inkml:brushProperty name="width" value="0.07" units="cm"/>
      <inkml:brushProperty name="height" value="0.07" units="cm"/>
    </inkml:brush>
  </inkml:definitions>
  <inkml:trace contextRef="#ctx0" brushRef="#br0">82 162 18768,'17'-22'-44,"-14"19"31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9:51:45.673"/>
    </inkml:context>
    <inkml:brush xml:id="br0">
      <inkml:brushProperty name="width" value="0.07" units="cm"/>
      <inkml:brushProperty name="height" value="0.07" units="cm"/>
    </inkml:brush>
  </inkml:definitions>
  <inkml:trace contextRef="#ctx0" brushRef="#br0">1253 2791 19936,'63'13'44,"42"5"4,-105-18-48,104 18 136,-2-11-48,0 11 56,-2-14-56,-100-4-88,14 1-9</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9:51:45.771"/>
    </inkml:context>
    <inkml:brush xml:id="br0">
      <inkml:brushProperty name="width" value="0.07" units="cm"/>
      <inkml:brushProperty name="height" value="0.07" units="cm"/>
    </inkml:brush>
  </inkml:definitions>
  <inkml:trace contextRef="#ctx0" brushRef="#br0">2704 832 12374,'-1'-3'92,"1"3"-92,-2-15 168,2-1-80,16 16-120,1 0 32,-17 0 0,22 8 8,-2 13-16,-15-16 19</inkml:trace>
  <inkml:trace contextRef="#ctx0" brushRef="#br0" timeOffset="-2">2799 827 12425,'-10'-10'329,"6"-5"111,3 9-208,1 6-232,0-20 88,3 14-16,9 2-90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7:52:28.593"/>
    </inkml:context>
    <inkml:brush xml:id="br0">
      <inkml:brushProperty name="width" value="0.05" units="cm"/>
      <inkml:brushProperty name="height" value="0.05" units="cm"/>
    </inkml:brush>
  </inkml:definitions>
  <inkml:trace contextRef="#ctx0" brushRef="#br0">58 60 9802,'0'0'0,"-24"-26"0,17 18-248,7 8 248,-26-26-665,26 26-247,0 21-32,0 0-3761,0-21 4705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7:54:32.244"/>
    </inkml:context>
    <inkml:brush xml:id="br0">
      <inkml:brushProperty name="width" value="0.05" units="cm"/>
      <inkml:brushProperty name="height" value="0.05" units="cm"/>
    </inkml:brush>
  </inkml:definitions>
  <inkml:trace contextRef="#ctx0" brushRef="#br0">62 11 2264,'0'0'0,"-5"0"288,-19-6-344,16 1-160,8 5 216,6 0-264,-13 0 16,-17 0 40,24 0 112,0 0 96,0 0-48,3 0-1216,-3 0 1264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7:54:32.929"/>
    </inkml:context>
    <inkml:brush xml:id="br0">
      <inkml:brushProperty name="width" value="0.05" units="cm"/>
      <inkml:brushProperty name="height" value="0.05" units="cm"/>
    </inkml:brush>
  </inkml:definitions>
  <inkml:trace contextRef="#ctx0" brushRef="#br0">131 162 10546,'0'0'0,"-50"-29"352,17 6-840,33 23 488,-34-21-1040,26 16-297,3 5-71,5 0 304,0 0 1104,0 0-696,8-5 255,18-3 217,-16-18 80,-10 26 144,26-21-128,-5-2-2752,-21 23 2880</inkml:trace>
  <inkml:trace contextRef="#ctx0" brushRef="#br0" timeOffset="388">185 89 6425,'0'0'0,"-36"0"528,36 0-528,-31-5-120,-6 0-368,17 5-184,20 0-32,0 0 704,-6 2-545,6-2 193,0-5 176,-26 5-856,26 0 1032,8-23-2336,-8 23 2336</inkml:trace>
</inkml:ink>
</file>

<file path=ppt/ink/ink6.xml><?xml version="1.0" encoding="utf-8"?>
<inkml:ink xmlns:inkml="http://www.w3.org/2003/InkML">
  <inkml:definitions>
    <inkml:context xml:id="ctx0">
      <inkml:inkSource xml:id="inkSrc0">
        <inkml:traceFormat>
          <inkml:channel name="X" type="integer" min="-10000" max="10000" units="dev"/>
          <inkml:channel name="Y" type="integer" min="-10000" max="10000" units="dev"/>
          <inkml:channel name="F" type="integer" max="255" units="dev"/>
          <inkml:channel name="T" type="integer" units="dev"/>
        </inkml:traceFormat>
        <inkml:channelProperties>
          <inkml:channelProperty channel="X" name="resolution" value="1" units="1/dev"/>
          <inkml:channelProperty channel="Y" name="resolution" value="1" units="1/dev"/>
          <inkml:channelProperty channel="F" name="resolution" value="1" units="1/dev"/>
          <inkml:channelProperty channel="T" name="resolution" value="0" units="1/dev"/>
        </inkml:channelProperties>
      </inkml:inkSource>
      <inkml:timestamp xml:id="ts0" timeString="2021-02-28T07:29:28.574"/>
    </inkml:context>
    <inkml:brush xml:id="br0">
      <inkml:brushProperty name="width" value="0.05292" units="cm"/>
      <inkml:brushProperty name="height" value="0.05292" units="cm"/>
      <inkml:brushProperty name="color" value="#FF0000"/>
      <inkml:brushProperty name="antiAliased" value="0"/>
    </inkml:brush>
  </inkml:definitions>
  <inkml:trace contextRef="#ctx0" brushRef="#br0">6548 12897 16 0,'-28'-57'9'0,"-115"-111"21"0,115 139-24 0,56 58-9 0,143 139-34 0,-1 32 16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9:46:44.412"/>
    </inkml:context>
    <inkml:brush xml:id="br0">
      <inkml:brushProperty name="width" value="0.05" units="cm"/>
      <inkml:brushProperty name="height" value="0.05" units="cm"/>
    </inkml:brush>
  </inkml:definitions>
  <inkml:trace contextRef="#ctx0" brushRef="#br0">0 1 3320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9:46:44.941"/>
    </inkml:context>
    <inkml:brush xml:id="br0">
      <inkml:brushProperty name="width" value="0.05" units="cm"/>
      <inkml:brushProperty name="height" value="0.05" units="cm"/>
    </inkml:brush>
  </inkml:definitions>
  <inkml:trace contextRef="#ctx0" brushRef="#br0">40 99 3360,'0'0'0,"0"-2"152,-3-4-88,3 6-64,-2-7 48,-1-1-32,0-3-32,1-12-16,2 23 32,0-10-64,0-22-16,-26 32-2280,26 0 2360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8T09:46:45.247"/>
    </inkml:context>
    <inkml:brush xml:id="br0">
      <inkml:brushProperty name="width" value="0.05" units="cm"/>
      <inkml:brushProperty name="height" value="0.05" units="cm"/>
    </inkml:brush>
  </inkml:definitions>
  <inkml:trace contextRef="#ctx0" brushRef="#br0">34 13 7353,'0'0'0,"-10"-5"1920,-14-3-1231,24 8-689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2F40C-E432-426E-B878-D3BA70A2A457}" type="datetimeFigureOut">
              <a:rPr lang="en-US" smtClean="0"/>
              <a:t>2/28/2021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728608-455C-435B-A90E-6378A368DBA5}" type="slidenum">
              <a:rPr lang="en-US" smtClean="0"/>
              <a:t>‹#›</a:t>
            </a:fld>
            <a:endParaRPr lang="en-US"/>
          </a:p>
        </p:txBody>
      </p:sp>
    </p:spTree>
    <p:extLst>
      <p:ext uri="{BB962C8B-B14F-4D97-AF65-F5344CB8AC3E}">
        <p14:creationId xmlns:p14="http://schemas.microsoft.com/office/powerpoint/2010/main" val="2143031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4</a:t>
            </a:fld>
            <a:endParaRPr lang="en-US"/>
          </a:p>
        </p:txBody>
      </p:sp>
    </p:spTree>
    <p:extLst>
      <p:ext uri="{BB962C8B-B14F-4D97-AF65-F5344CB8AC3E}">
        <p14:creationId xmlns:p14="http://schemas.microsoft.com/office/powerpoint/2010/main" val="2482601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11</a:t>
            </a:fld>
            <a:endParaRPr lang="en-US"/>
          </a:p>
        </p:txBody>
      </p:sp>
    </p:spTree>
    <p:extLst>
      <p:ext uri="{BB962C8B-B14F-4D97-AF65-F5344CB8AC3E}">
        <p14:creationId xmlns:p14="http://schemas.microsoft.com/office/powerpoint/2010/main" val="30479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Cotton wool </a:t>
            </a:r>
            <a:r>
              <a:rPr lang="en-US" dirty="0" err="1"/>
              <a:t>appearence</a:t>
            </a:r>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20</a:t>
            </a:fld>
            <a:endParaRPr lang="en-US"/>
          </a:p>
        </p:txBody>
      </p:sp>
    </p:spTree>
    <p:extLst>
      <p:ext uri="{BB962C8B-B14F-4D97-AF65-F5344CB8AC3E}">
        <p14:creationId xmlns:p14="http://schemas.microsoft.com/office/powerpoint/2010/main" val="329921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Neutrophils (may persist for weeks), lymphocytes and plasma cells with bone necrosis and reactive new bone formation</a:t>
            </a:r>
          </a:p>
          <a:p>
            <a:pPr fontAlgn="base"/>
            <a:r>
              <a:rPr lang="en-US" sz="1200" b="0" i="0" kern="1200" dirty="0">
                <a:solidFill>
                  <a:schemeClr val="tx1"/>
                </a:solidFill>
                <a:effectLst/>
                <a:latin typeface="+mn-lt"/>
                <a:ea typeface="+mn-ea"/>
                <a:cs typeface="+mn-cs"/>
              </a:rPr>
              <a:t>Capillary proliferation and fibrosis</a:t>
            </a:r>
          </a:p>
          <a:p>
            <a:pPr fontAlgn="base"/>
            <a:r>
              <a:rPr lang="en-US" sz="1200" b="0" i="0" kern="1200" dirty="0">
                <a:solidFill>
                  <a:schemeClr val="tx1"/>
                </a:solidFill>
                <a:effectLst/>
                <a:latin typeface="+mn-lt"/>
                <a:ea typeface="+mn-ea"/>
                <a:cs typeface="+mn-cs"/>
              </a:rPr>
              <a:t>Subtypes include plasma cell osteomyelitis and </a:t>
            </a:r>
            <a:r>
              <a:rPr lang="en-US" sz="1200" b="0" i="0" kern="1200" dirty="0" err="1">
                <a:solidFill>
                  <a:schemeClr val="tx1"/>
                </a:solidFill>
                <a:effectLst/>
                <a:latin typeface="+mn-lt"/>
                <a:ea typeface="+mn-ea"/>
                <a:cs typeface="+mn-cs"/>
              </a:rPr>
              <a:t>xanthogranulomatous</a:t>
            </a:r>
            <a:r>
              <a:rPr lang="en-US" sz="1200" b="0" i="0" kern="1200" dirty="0">
                <a:solidFill>
                  <a:schemeClr val="tx1"/>
                </a:solidFill>
                <a:effectLst/>
                <a:latin typeface="+mn-lt"/>
                <a:ea typeface="+mn-ea"/>
                <a:cs typeface="+mn-cs"/>
              </a:rPr>
              <a:t> osteomyelitis (abundant foamy macrophages)</a:t>
            </a:r>
          </a:p>
          <a:p>
            <a:pPr fontAlgn="base"/>
            <a:r>
              <a:rPr lang="en-US" sz="1200" b="0" i="0" kern="1200" dirty="0">
                <a:solidFill>
                  <a:schemeClr val="tx1"/>
                </a:solidFill>
                <a:effectLst/>
                <a:latin typeface="+mn-lt"/>
                <a:ea typeface="+mn-ea"/>
                <a:cs typeface="+mn-cs"/>
              </a:rPr>
              <a:t>Bone marrow space replaced by inflammatory tissue</a:t>
            </a:r>
          </a:p>
          <a:p>
            <a:pPr fontAlgn="base"/>
            <a:r>
              <a:rPr lang="en-US" sz="1200" b="0" i="0" kern="1200" dirty="0">
                <a:solidFill>
                  <a:schemeClr val="tx1"/>
                </a:solidFill>
                <a:effectLst/>
                <a:latin typeface="+mn-lt"/>
                <a:ea typeface="+mn-ea"/>
                <a:cs typeface="+mn-cs"/>
              </a:rPr>
              <a:t>Salmonella infection may produce </a:t>
            </a:r>
            <a:r>
              <a:rPr lang="en-US" sz="1200" b="0" i="0" kern="1200" dirty="0" err="1">
                <a:solidFill>
                  <a:schemeClr val="tx1"/>
                </a:solidFill>
                <a:effectLst/>
                <a:latin typeface="+mn-lt"/>
                <a:ea typeface="+mn-ea"/>
                <a:cs typeface="+mn-cs"/>
              </a:rPr>
              <a:t>tuberculoid</a:t>
            </a:r>
            <a:r>
              <a:rPr lang="en-US" sz="1200" b="0" i="0" kern="1200" dirty="0">
                <a:solidFill>
                  <a:schemeClr val="tx1"/>
                </a:solidFill>
                <a:effectLst/>
                <a:latin typeface="+mn-lt"/>
                <a:ea typeface="+mn-ea"/>
                <a:cs typeface="+mn-cs"/>
              </a:rPr>
              <a:t> granules with variable central necrosis </a:t>
            </a:r>
          </a:p>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37</a:t>
            </a:fld>
            <a:endParaRPr lang="en-US"/>
          </a:p>
        </p:txBody>
      </p:sp>
    </p:spTree>
    <p:extLst>
      <p:ext uri="{BB962C8B-B14F-4D97-AF65-F5344CB8AC3E}">
        <p14:creationId xmlns:p14="http://schemas.microsoft.com/office/powerpoint/2010/main" val="3872437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1A893C-7B3A-48D6-A2E5-FD437E39540A}" type="datetimeFigureOut">
              <a:rPr lang="en-US" smtClean="0"/>
              <a:t>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338021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A893C-7B3A-48D6-A2E5-FD437E39540A}" type="datetimeFigureOut">
              <a:rPr lang="en-US" smtClean="0"/>
              <a:t>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3935697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A893C-7B3A-48D6-A2E5-FD437E39540A}" type="datetimeFigureOut">
              <a:rPr lang="en-US" smtClean="0"/>
              <a:t>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11103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A893C-7B3A-48D6-A2E5-FD437E39540A}" type="datetimeFigureOut">
              <a:rPr lang="en-US" smtClean="0"/>
              <a:t>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36543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1A893C-7B3A-48D6-A2E5-FD437E39540A}" type="datetimeFigureOut">
              <a:rPr lang="en-US" smtClean="0"/>
              <a:t>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3351057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1A893C-7B3A-48D6-A2E5-FD437E39540A}" type="datetimeFigureOut">
              <a:rPr lang="en-US" smtClean="0"/>
              <a:t>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15207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1A893C-7B3A-48D6-A2E5-FD437E39540A}" type="datetimeFigureOut">
              <a:rPr lang="en-US" smtClean="0"/>
              <a:t>2/28/2021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59264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1A893C-7B3A-48D6-A2E5-FD437E39540A}" type="datetimeFigureOut">
              <a:rPr lang="en-US" smtClean="0"/>
              <a:t>2/28/2021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4062096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1A893C-7B3A-48D6-A2E5-FD437E39540A}" type="datetimeFigureOut">
              <a:rPr lang="en-US" smtClean="0"/>
              <a:t>2/28/2021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412021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1A893C-7B3A-48D6-A2E5-FD437E39540A}" type="datetimeFigureOut">
              <a:rPr lang="en-US" smtClean="0"/>
              <a:t>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52129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1A893C-7B3A-48D6-A2E5-FD437E39540A}" type="datetimeFigureOut">
              <a:rPr lang="en-US" smtClean="0"/>
              <a:t>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904944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A893C-7B3A-48D6-A2E5-FD437E39540A}" type="datetimeFigureOut">
              <a:rPr lang="en-US" smtClean="0"/>
              <a:t>2/28/2021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FCAC4-A8C9-43B5-8CC4-6511D6464C5D}" type="slidenum">
              <a:rPr lang="en-US" smtClean="0"/>
              <a:t>‹#›</a:t>
            </a:fld>
            <a:endParaRPr lang="en-US"/>
          </a:p>
        </p:txBody>
      </p:sp>
    </p:spTree>
    <p:extLst>
      <p:ext uri="{BB962C8B-B14F-4D97-AF65-F5344CB8AC3E}">
        <p14:creationId xmlns:p14="http://schemas.microsoft.com/office/powerpoint/2010/main" val="1725735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8" Type="http://schemas.openxmlformats.org/officeDocument/2006/relationships/image" Target="../media/image12.png" /><Relationship Id="rId3" Type="http://schemas.openxmlformats.org/officeDocument/2006/relationships/customXml" Target="../ink/ink6.xml" /><Relationship Id="rId7" Type="http://schemas.openxmlformats.org/officeDocument/2006/relationships/customXml" Target="../ink/ink8.xml" /><Relationship Id="rId2" Type="http://schemas.openxmlformats.org/officeDocument/2006/relationships/image" Target="../media/image6.jpeg" /><Relationship Id="rId1" Type="http://schemas.openxmlformats.org/officeDocument/2006/relationships/slideLayout" Target="../slideLayouts/slideLayout7.xml" /><Relationship Id="rId6" Type="http://schemas.openxmlformats.org/officeDocument/2006/relationships/image" Target="../media/image11.png" /><Relationship Id="rId5" Type="http://schemas.openxmlformats.org/officeDocument/2006/relationships/customXml" Target="../ink/ink7.xml" /><Relationship Id="rId10" Type="http://schemas.openxmlformats.org/officeDocument/2006/relationships/image" Target="../media/image13.png" /><Relationship Id="rId4" Type="http://schemas.openxmlformats.org/officeDocument/2006/relationships/image" Target="../media/image10.png" /><Relationship Id="rId9" Type="http://schemas.openxmlformats.org/officeDocument/2006/relationships/customXml" Target="../ink/ink9.xml" /></Relationships>
</file>

<file path=ppt/slides/_rels/slide11.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notesSlide" Target="../notesSlides/notesSlide2.xml" /><Relationship Id="rId1" Type="http://schemas.openxmlformats.org/officeDocument/2006/relationships/slideLayout" Target="../slideLayouts/slideLayout7.xml" /><Relationship Id="rId5" Type="http://schemas.openxmlformats.org/officeDocument/2006/relationships/image" Target="../media/image14.png" /><Relationship Id="rId4" Type="http://schemas.openxmlformats.org/officeDocument/2006/relationships/customXml" Target="../ink/ink10.xml" /></Relationships>
</file>

<file path=ppt/slides/_rels/slide12.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7" Type="http://schemas.openxmlformats.org/officeDocument/2006/relationships/image" Target="../media/image11.png" /><Relationship Id="rId2" Type="http://schemas.openxmlformats.org/officeDocument/2006/relationships/customXml" Target="../ink/ink11.xml" /><Relationship Id="rId1" Type="http://schemas.openxmlformats.org/officeDocument/2006/relationships/slideLayout" Target="../slideLayouts/slideLayout2.xml" /><Relationship Id="rId6" Type="http://schemas.openxmlformats.org/officeDocument/2006/relationships/customXml" Target="../ink/ink12.xml" /><Relationship Id="rId5" Type="http://schemas.openxmlformats.org/officeDocument/2006/relationships/image" Target="../media/image140.png" /></Relationships>
</file>

<file path=ppt/slides/_rels/slide16.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3" Type="http://schemas.openxmlformats.org/officeDocument/2006/relationships/customXml" Target="../ink/ink13.xml" /><Relationship Id="rId2" Type="http://schemas.openxmlformats.org/officeDocument/2006/relationships/image" Target="../media/image18.jpeg" /><Relationship Id="rId1" Type="http://schemas.openxmlformats.org/officeDocument/2006/relationships/slideLayout" Target="../slideLayouts/slideLayout7.xml" /><Relationship Id="rId4" Type="http://schemas.openxmlformats.org/officeDocument/2006/relationships/image" Target="../media/image19.png" /></Relationships>
</file>

<file path=ppt/slides/_rels/slide18.xml.rels><?xml version="1.0" encoding="UTF-8" standalone="yes"?>
<Relationships xmlns="http://schemas.openxmlformats.org/package/2006/relationships"><Relationship Id="rId3" Type="http://schemas.openxmlformats.org/officeDocument/2006/relationships/customXml" Target="../ink/ink14.xml" /><Relationship Id="rId2" Type="http://schemas.openxmlformats.org/officeDocument/2006/relationships/image" Target="../media/image20.jpeg" /><Relationship Id="rId1" Type="http://schemas.openxmlformats.org/officeDocument/2006/relationships/slideLayout" Target="../slideLayouts/slideLayout7.xml" /><Relationship Id="rId4" Type="http://schemas.openxmlformats.org/officeDocument/2006/relationships/image" Target="../media/image21.png" /></Relationships>
</file>

<file path=ppt/slides/_rels/slide19.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image" Target="../media/image22.jpeg" /><Relationship Id="rId1" Type="http://schemas.openxmlformats.org/officeDocument/2006/relationships/slideLayout" Target="../slideLayouts/slideLayout7.xml" /><Relationship Id="rId5" Type="http://schemas.openxmlformats.org/officeDocument/2006/relationships/image" Target="../media/image24.png" /><Relationship Id="rId4" Type="http://schemas.openxmlformats.org/officeDocument/2006/relationships/customXml" Target="../ink/ink15.xml" /></Relationships>
</file>

<file path=ppt/slides/_rels/slide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notesSlide" Target="../notesSlides/notesSlide3.xml"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image" Target="../media/image26.jpe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customXml" Target="../ink/ink16.xml"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customXml" Target="../ink/ink17.xml" /><Relationship Id="rId2" Type="http://schemas.openxmlformats.org/officeDocument/2006/relationships/image" Target="../media/image31.png" /><Relationship Id="rId1" Type="http://schemas.openxmlformats.org/officeDocument/2006/relationships/slideLayout" Target="../slideLayouts/slideLayout2.xml" /><Relationship Id="rId10" Type="http://schemas.openxmlformats.org/officeDocument/2006/relationships/image" Target="../media/image41.png" /></Relationships>
</file>

<file path=ppt/slides/_rels/slide27.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6.xml" /></Relationships>
</file>

<file path=ppt/slides/_rels/slide32.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36.png" /><Relationship Id="rId1" Type="http://schemas.openxmlformats.org/officeDocument/2006/relationships/slideLayout" Target="../slideLayouts/slideLayout7.xml" /><Relationship Id="rId4" Type="http://schemas.openxmlformats.org/officeDocument/2006/relationships/image" Target="../media/image38.png" /></Relationships>
</file>

<file path=ppt/slides/_rels/slide34.xml.rels><?xml version="1.0" encoding="UTF-8" standalone="yes"?>
<Relationships xmlns="http://schemas.openxmlformats.org/package/2006/relationships"><Relationship Id="rId3" Type="http://schemas.openxmlformats.org/officeDocument/2006/relationships/customXml" Target="../ink/ink18.xml" /><Relationship Id="rId12" Type="http://schemas.openxmlformats.org/officeDocument/2006/relationships/image" Target="../media/image68.png" /><Relationship Id="rId2" Type="http://schemas.openxmlformats.org/officeDocument/2006/relationships/image" Target="../media/image39.png"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image" Target="../media/image40.png" /><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7.xml" /></Relationships>
</file>

<file path=ppt/slides/_rels/slide37.xml.rels><?xml version="1.0" encoding="UTF-8" standalone="yes"?>
<Relationships xmlns="http://schemas.openxmlformats.org/package/2006/relationships"><Relationship Id="rId8" Type="http://schemas.openxmlformats.org/officeDocument/2006/relationships/image" Target="../media/image47.png" /><Relationship Id="rId3" Type="http://schemas.openxmlformats.org/officeDocument/2006/relationships/image" Target="../media/image44.png" /><Relationship Id="rId7" Type="http://schemas.openxmlformats.org/officeDocument/2006/relationships/customXml" Target="../ink/ink20.xml" /><Relationship Id="rId2" Type="http://schemas.openxmlformats.org/officeDocument/2006/relationships/notesSlide" Target="../notesSlides/notesSlide4.xml" /><Relationship Id="rId1" Type="http://schemas.openxmlformats.org/officeDocument/2006/relationships/slideLayout" Target="../slideLayouts/slideLayout6.xml" /><Relationship Id="rId6" Type="http://schemas.openxmlformats.org/officeDocument/2006/relationships/image" Target="../media/image46.png" /><Relationship Id="rId5" Type="http://schemas.openxmlformats.org/officeDocument/2006/relationships/customXml" Target="../ink/ink19.xml" /><Relationship Id="rId4" Type="http://schemas.openxmlformats.org/officeDocument/2006/relationships/image" Target="../media/image45.png" /></Relationships>
</file>

<file path=ppt/slides/_rels/slide38.xml.rels><?xml version="1.0" encoding="UTF-8" standalone="yes"?>
<Relationships xmlns="http://schemas.openxmlformats.org/package/2006/relationships"><Relationship Id="rId8" Type="http://schemas.openxmlformats.org/officeDocument/2006/relationships/image" Target="../media/image92.png" /><Relationship Id="rId3" Type="http://schemas.openxmlformats.org/officeDocument/2006/relationships/customXml" Target="../ink/ink21.xml" /><Relationship Id="rId7" Type="http://schemas.openxmlformats.org/officeDocument/2006/relationships/customXml" Target="../ink/ink23.xml" /><Relationship Id="rId2" Type="http://schemas.openxmlformats.org/officeDocument/2006/relationships/image" Target="../media/image48.png" /><Relationship Id="rId1" Type="http://schemas.openxmlformats.org/officeDocument/2006/relationships/slideLayout" Target="../slideLayouts/slideLayout6.xml" /><Relationship Id="rId6" Type="http://schemas.openxmlformats.org/officeDocument/2006/relationships/image" Target="../media/image91.png" /><Relationship Id="rId5" Type="http://schemas.openxmlformats.org/officeDocument/2006/relationships/customXml" Target="../ink/ink22.xml" /><Relationship Id="rId4" Type="http://schemas.openxmlformats.org/officeDocument/2006/relationships/image" Target="../media/image90.png"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notesSlide" Target="../notesSlides/notesSlide1.xml" /><Relationship Id="rId1" Type="http://schemas.openxmlformats.org/officeDocument/2006/relationships/slideLayout" Target="../slideLayouts/slideLayout8.xml" /></Relationships>
</file>

<file path=ppt/slides/_rels/slide40.xml.rels><?xml version="1.0" encoding="UTF-8" standalone="yes"?>
<Relationships xmlns="http://schemas.openxmlformats.org/package/2006/relationships"><Relationship Id="rId2" Type="http://schemas.openxmlformats.org/officeDocument/2006/relationships/image" Target="../media/image49.png" /><Relationship Id="rId1" Type="http://schemas.openxmlformats.org/officeDocument/2006/relationships/slideLayout" Target="../slideLayouts/slideLayout7.xml" /></Relationships>
</file>

<file path=ppt/slides/_rels/slide41.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image" Target="../media/image50.png" /><Relationship Id="rId1" Type="http://schemas.openxmlformats.org/officeDocument/2006/relationships/slideLayout" Target="../slideLayouts/slideLayout6.xml" /></Relationships>
</file>

<file path=ppt/slides/_rels/slide42.xml.rels><?xml version="1.0" encoding="UTF-8" standalone="yes"?>
<Relationships xmlns="http://schemas.openxmlformats.org/package/2006/relationships"><Relationship Id="rId3" Type="http://schemas.openxmlformats.org/officeDocument/2006/relationships/customXml" Target="../ink/ink24.xml" /><Relationship Id="rId2" Type="http://schemas.openxmlformats.org/officeDocument/2006/relationships/image" Target="../media/image52.png" /><Relationship Id="rId1" Type="http://schemas.openxmlformats.org/officeDocument/2006/relationships/slideLayout" Target="../slideLayouts/slideLayout6.xml" /><Relationship Id="rId4" Type="http://schemas.openxmlformats.org/officeDocument/2006/relationships/image" Target="../media/image53.png" /></Relationships>
</file>

<file path=ppt/slides/_rels/slide43.xml.rels><?xml version="1.0" encoding="UTF-8" standalone="yes"?>
<Relationships xmlns="http://schemas.openxmlformats.org/package/2006/relationships"><Relationship Id="rId3" Type="http://schemas.openxmlformats.org/officeDocument/2006/relationships/customXml" Target="../ink/ink25.xml" /><Relationship Id="rId2" Type="http://schemas.openxmlformats.org/officeDocument/2006/relationships/image" Target="../media/image54.png" /><Relationship Id="rId1" Type="http://schemas.openxmlformats.org/officeDocument/2006/relationships/slideLayout" Target="../slideLayouts/slideLayout6.xml" /><Relationship Id="rId6" Type="http://schemas.openxmlformats.org/officeDocument/2006/relationships/image" Target="../media/image56.png" /><Relationship Id="rId5" Type="http://schemas.openxmlformats.org/officeDocument/2006/relationships/customXml" Target="../ink/ink26.xml" /><Relationship Id="rId4" Type="http://schemas.openxmlformats.org/officeDocument/2006/relationships/image" Target="../media/image55.png" /></Relationships>
</file>

<file path=ppt/slides/_rels/slide44.xml.rels><?xml version="1.0" encoding="UTF-8" standalone="yes"?>
<Relationships xmlns="http://schemas.openxmlformats.org/package/2006/relationships"><Relationship Id="rId2" Type="http://schemas.openxmlformats.org/officeDocument/2006/relationships/image" Target="../media/image57.png" /><Relationship Id="rId1" Type="http://schemas.openxmlformats.org/officeDocument/2006/relationships/slideLayout" Target="../slideLayouts/slideLayout6.xml" /></Relationships>
</file>

<file path=ppt/slides/_rels/slide45.xml.rels><?xml version="1.0" encoding="UTF-8" standalone="yes"?>
<Relationships xmlns="http://schemas.openxmlformats.org/package/2006/relationships"><Relationship Id="rId8" Type="http://schemas.openxmlformats.org/officeDocument/2006/relationships/image" Target="../media/image61.png" /><Relationship Id="rId3" Type="http://schemas.openxmlformats.org/officeDocument/2006/relationships/customXml" Target="../ink/ink27.xml" /><Relationship Id="rId7" Type="http://schemas.openxmlformats.org/officeDocument/2006/relationships/customXml" Target="../ink/ink29.xml" /><Relationship Id="rId2" Type="http://schemas.openxmlformats.org/officeDocument/2006/relationships/image" Target="../media/image58.png" /><Relationship Id="rId1" Type="http://schemas.openxmlformats.org/officeDocument/2006/relationships/slideLayout" Target="../slideLayouts/slideLayout7.xml" /><Relationship Id="rId6" Type="http://schemas.openxmlformats.org/officeDocument/2006/relationships/image" Target="../media/image60.png" /><Relationship Id="rId5" Type="http://schemas.openxmlformats.org/officeDocument/2006/relationships/customXml" Target="../ink/ink28.xml" /><Relationship Id="rId4" Type="http://schemas.openxmlformats.org/officeDocument/2006/relationships/image" Target="../media/image59.png"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8" Type="http://schemas.openxmlformats.org/officeDocument/2006/relationships/image" Target="../media/image7.png" /><Relationship Id="rId3" Type="http://schemas.openxmlformats.org/officeDocument/2006/relationships/customXml" Target="../ink/ink1.xml" /><Relationship Id="rId7" Type="http://schemas.openxmlformats.org/officeDocument/2006/relationships/customXml" Target="../ink/ink3.xml" /><Relationship Id="rId12" Type="http://schemas.openxmlformats.org/officeDocument/2006/relationships/image" Target="../media/image9.png" /><Relationship Id="rId2" Type="http://schemas.openxmlformats.org/officeDocument/2006/relationships/image" Target="../media/image4.jpeg" /><Relationship Id="rId1" Type="http://schemas.openxmlformats.org/officeDocument/2006/relationships/slideLayout" Target="../slideLayouts/slideLayout8.xml" /><Relationship Id="rId6" Type="http://schemas.openxmlformats.org/officeDocument/2006/relationships/image" Target="../media/image6.png" /><Relationship Id="rId11" Type="http://schemas.openxmlformats.org/officeDocument/2006/relationships/customXml" Target="../ink/ink5.xml" /><Relationship Id="rId5" Type="http://schemas.openxmlformats.org/officeDocument/2006/relationships/customXml" Target="../ink/ink2.xml" /><Relationship Id="rId10" Type="http://schemas.openxmlformats.org/officeDocument/2006/relationships/image" Target="../media/image8.png" /><Relationship Id="rId4" Type="http://schemas.openxmlformats.org/officeDocument/2006/relationships/image" Target="../media/image5.png" /><Relationship Id="rId9" Type="http://schemas.openxmlformats.org/officeDocument/2006/relationships/customXml" Target="../ink/ink4.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Paget disease and Osteomyelitis</a:t>
            </a:r>
          </a:p>
        </p:txBody>
      </p:sp>
      <p:sp>
        <p:nvSpPr>
          <p:cNvPr id="3" name="Subtitle 2"/>
          <p:cNvSpPr>
            <a:spLocks noGrp="1"/>
          </p:cNvSpPr>
          <p:nvPr>
            <p:ph type="subTitle" idx="1"/>
          </p:nvPr>
        </p:nvSpPr>
        <p:spPr>
          <a:xfrm>
            <a:off x="11580720" y="8142543"/>
            <a:ext cx="9144000" cy="1655762"/>
          </a:xfrm>
        </p:spPr>
        <p:txBody>
          <a:bodyPr/>
          <a:lstStyle/>
          <a:p>
            <a:endParaRPr lang="en-US" dirty="0"/>
          </a:p>
        </p:txBody>
      </p:sp>
      <p:pic>
        <p:nvPicPr>
          <p:cNvPr id="5" name="Picture 4"/>
          <p:cNvPicPr>
            <a:picLocks noChangeAspect="1"/>
          </p:cNvPicPr>
          <p:nvPr/>
        </p:nvPicPr>
        <p:blipFill rotWithShape="1">
          <a:blip r:embed="rId2"/>
          <a:srcRect l="53620" t="35615" r="19515" b="22573"/>
          <a:stretch/>
        </p:blipFill>
        <p:spPr>
          <a:xfrm>
            <a:off x="9627358" y="4100521"/>
            <a:ext cx="2081284" cy="2149523"/>
          </a:xfrm>
          <a:prstGeom prst="rect">
            <a:avLst/>
          </a:prstGeom>
        </p:spPr>
      </p:pic>
      <p:sp>
        <p:nvSpPr>
          <p:cNvPr id="4" name="Rectangle 3"/>
          <p:cNvSpPr/>
          <p:nvPr/>
        </p:nvSpPr>
        <p:spPr>
          <a:xfrm>
            <a:off x="3048000" y="3973912"/>
            <a:ext cx="6096000" cy="2215991"/>
          </a:xfrm>
          <a:prstGeom prst="rect">
            <a:avLst/>
          </a:prstGeom>
        </p:spPr>
        <p:txBody>
          <a:bodyPr>
            <a:spAutoFit/>
          </a:bodyPr>
          <a:lstStyle/>
          <a:p>
            <a:pPr algn="ctr"/>
            <a:r>
              <a:rPr lang="en-US" sz="2400" b="1" dirty="0"/>
              <a:t>Dr. </a:t>
            </a:r>
            <a:r>
              <a:rPr lang="en-US" sz="2400" b="1" dirty="0" err="1"/>
              <a:t>Bushra</a:t>
            </a:r>
            <a:r>
              <a:rPr lang="en-US" sz="2400" b="1" dirty="0"/>
              <a:t> </a:t>
            </a:r>
            <a:r>
              <a:rPr lang="en-US" sz="2400" b="1" dirty="0" err="1"/>
              <a:t>AlTarawneh</a:t>
            </a:r>
            <a:r>
              <a:rPr lang="en-US" sz="2400" b="1" dirty="0"/>
              <a:t>, MD</a:t>
            </a:r>
          </a:p>
          <a:p>
            <a:pPr algn="ctr"/>
            <a:r>
              <a:rPr lang="en-US" sz="2400" b="1" dirty="0"/>
              <a:t>Anatomical pathology </a:t>
            </a:r>
            <a:br>
              <a:rPr lang="en-US" sz="2400" b="1" dirty="0"/>
            </a:br>
            <a:r>
              <a:rPr lang="en-US" sz="2400" b="1" dirty="0"/>
              <a:t>Mutah University</a:t>
            </a:r>
            <a:br>
              <a:rPr lang="en-US" sz="2400" b="1" dirty="0"/>
            </a:br>
            <a:r>
              <a:rPr lang="en-US" sz="2400" b="1" dirty="0"/>
              <a:t>School of Medicine- Department of Laboratory medicine &amp; Pathology</a:t>
            </a:r>
            <a:br>
              <a:rPr lang="en-US" dirty="0"/>
            </a:br>
            <a:r>
              <a:rPr lang="en-US" b="1" dirty="0"/>
              <a:t>MSS </a:t>
            </a:r>
            <a:r>
              <a:rPr lang="en-US" b="1"/>
              <a:t>lectures 2021</a:t>
            </a:r>
            <a:endParaRPr lang="en-US" b="1" dirty="0"/>
          </a:p>
        </p:txBody>
      </p:sp>
    </p:spTree>
    <p:extLst>
      <p:ext uri="{BB962C8B-B14F-4D97-AF65-F5344CB8AC3E}">
        <p14:creationId xmlns:p14="http://schemas.microsoft.com/office/powerpoint/2010/main" val="365634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steoclasts"/>
          <p:cNvPicPr>
            <a:picLocks noChangeAspect="1" noChangeArrowheads="1"/>
          </p:cNvPicPr>
          <p:nvPr/>
        </p:nvPicPr>
        <p:blipFill rotWithShape="1">
          <a:blip r:embed="rId2">
            <a:extLst>
              <a:ext uri="{28A0092B-C50C-407E-A947-70E740481C1C}">
                <a14:useLocalDpi xmlns:a14="http://schemas.microsoft.com/office/drawing/2010/main" val="0"/>
              </a:ext>
            </a:extLst>
          </a:blip>
          <a:srcRect l="73" t="25109" r="56886" b="1539"/>
          <a:stretch/>
        </p:blipFill>
        <p:spPr bwMode="auto">
          <a:xfrm>
            <a:off x="82738" y="56121"/>
            <a:ext cx="1206462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F71B54-23E9-B14B-8FCE-7E91509F0293}"/>
              </a:ext>
            </a:extLst>
          </p:cNvPr>
          <p:cNvSpPr txBox="1"/>
          <p:nvPr/>
        </p:nvSpPr>
        <p:spPr>
          <a:xfrm>
            <a:off x="6332184" y="2284792"/>
            <a:ext cx="3575856" cy="1200329"/>
          </a:xfrm>
          <a:prstGeom prst="rect">
            <a:avLst/>
          </a:prstGeom>
          <a:noFill/>
        </p:spPr>
        <p:txBody>
          <a:bodyPr wrap="square" rtlCol="0">
            <a:spAutoFit/>
          </a:bodyPr>
          <a:lstStyle/>
          <a:p>
            <a:pPr algn="l"/>
            <a:r>
              <a:rPr lang="en-US" sz="2400" b="1" u="sng">
                <a:solidFill>
                  <a:schemeClr val="bg1">
                    <a:lumMod val="10000"/>
                  </a:schemeClr>
                </a:solidFill>
              </a:rPr>
              <a:t>Sclerotic  phase</a:t>
            </a:r>
          </a:p>
          <a:p>
            <a:pPr algn="l"/>
            <a:r>
              <a:rPr lang="en-US" sz="2400" b="1" u="sng">
                <a:solidFill>
                  <a:schemeClr val="bg1">
                    <a:lumMod val="10000"/>
                  </a:schemeClr>
                </a:solidFill>
              </a:rPr>
              <a:t>With Haphazard lamellar bone</a:t>
            </a:r>
          </a:p>
        </p:txBody>
      </p:sp>
      <p:sp>
        <p:nvSpPr>
          <p:cNvPr id="4" name="TextBox 3">
            <a:extLst>
              <a:ext uri="{FF2B5EF4-FFF2-40B4-BE49-F238E27FC236}">
                <a16:creationId xmlns:a16="http://schemas.microsoft.com/office/drawing/2014/main" id="{2A302F98-A357-0F4B-BDE6-8A0214FFCF4C}"/>
              </a:ext>
            </a:extLst>
          </p:cNvPr>
          <p:cNvSpPr txBox="1"/>
          <p:nvPr/>
        </p:nvSpPr>
        <p:spPr>
          <a:xfrm>
            <a:off x="8079240" y="3114748"/>
            <a:ext cx="1828800" cy="1828800"/>
          </a:xfrm>
          <a:prstGeom prst="rect">
            <a:avLst/>
          </a:prstGeom>
          <a:noFill/>
        </p:spPr>
        <p:txBody>
          <a:bodyPr wrap="square" rtlCol="0">
            <a:spAutoFit/>
          </a:bodyPr>
          <a:lstStyle/>
          <a:p>
            <a:pPr algn="l"/>
            <a:endParaRPr lang="en-US"/>
          </a:p>
        </p:txBody>
      </p:sp>
      <p:sp>
        <p:nvSpPr>
          <p:cNvPr id="5" name="TextBox 4">
            <a:extLst>
              <a:ext uri="{FF2B5EF4-FFF2-40B4-BE49-F238E27FC236}">
                <a16:creationId xmlns:a16="http://schemas.microsoft.com/office/drawing/2014/main" id="{F3475BE8-A50C-A048-BD44-993775A73C26}"/>
              </a:ext>
            </a:extLst>
          </p:cNvPr>
          <p:cNvSpPr txBox="1"/>
          <p:nvPr/>
        </p:nvSpPr>
        <p:spPr>
          <a:xfrm>
            <a:off x="547800" y="1479145"/>
            <a:ext cx="1828800" cy="1200329"/>
          </a:xfrm>
          <a:prstGeom prst="rect">
            <a:avLst/>
          </a:prstGeom>
          <a:noFill/>
        </p:spPr>
        <p:txBody>
          <a:bodyPr wrap="square" rtlCol="0">
            <a:spAutoFit/>
          </a:bodyPr>
          <a:lstStyle/>
          <a:p>
            <a:pPr algn="l"/>
            <a:r>
              <a:rPr lang="en-US" sz="2400" b="1" u="sng"/>
              <a:t>Lytic phase </a:t>
            </a:r>
          </a:p>
          <a:p>
            <a:pPr algn="l"/>
            <a:r>
              <a:rPr lang="en-US" sz="2400" b="1" u="sng"/>
              <a:t>Multi- nucleate</a:t>
            </a:r>
            <a:r>
              <a:rPr lang="en-US"/>
              <a:t>d</a:t>
            </a:r>
          </a:p>
        </p:txBody>
      </p:sp>
      <p:sp>
        <p:nvSpPr>
          <p:cNvPr id="6" name="TextBox 5">
            <a:extLst>
              <a:ext uri="{FF2B5EF4-FFF2-40B4-BE49-F238E27FC236}">
                <a16:creationId xmlns:a16="http://schemas.microsoft.com/office/drawing/2014/main" id="{5F25ADFA-1081-D540-8B5B-28E7CFBE9895}"/>
              </a:ext>
            </a:extLst>
          </p:cNvPr>
          <p:cNvSpPr txBox="1"/>
          <p:nvPr/>
        </p:nvSpPr>
        <p:spPr>
          <a:xfrm>
            <a:off x="1995564" y="3254289"/>
            <a:ext cx="1828800" cy="461665"/>
          </a:xfrm>
          <a:prstGeom prst="rect">
            <a:avLst/>
          </a:prstGeom>
          <a:noFill/>
        </p:spPr>
        <p:txBody>
          <a:bodyPr wrap="square" rtlCol="0">
            <a:spAutoFit/>
          </a:bodyPr>
          <a:lstStyle/>
          <a:p>
            <a:pPr algn="l"/>
            <a:r>
              <a:rPr lang="en-US" sz="2400" b="1" u="sng"/>
              <a:t>Osteoblast</a:t>
            </a:r>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BD1471B3-52E5-604A-9C0B-5B7A205A5C36}"/>
                  </a:ext>
                </a:extLst>
              </p14:cNvPr>
              <p14:cNvContentPartPr/>
              <p14:nvPr/>
            </p14:nvContentPartPr>
            <p14:xfrm>
              <a:off x="2285640" y="4551480"/>
              <a:ext cx="133200" cy="143280"/>
            </p14:xfrm>
          </p:contentPart>
        </mc:Choice>
        <mc:Fallback>
          <p:pic>
            <p:nvPicPr>
              <p:cNvPr id="8" name="Ink 7">
                <a:extLst>
                  <a:ext uri="{FF2B5EF4-FFF2-40B4-BE49-F238E27FC236}">
                    <a16:creationId xmlns:a16="http://schemas.microsoft.com/office/drawing/2014/main" id="{BD1471B3-52E5-604A-9C0B-5B7A205A5C36}"/>
                  </a:ext>
                </a:extLst>
              </p:cNvPr>
              <p:cNvPicPr/>
              <p:nvPr/>
            </p:nvPicPr>
            <p:blipFill>
              <a:blip r:embed="rId4"/>
              <a:stretch>
                <a:fillRect/>
              </a:stretch>
            </p:blipFill>
            <p:spPr>
              <a:xfrm>
                <a:off x="2276280" y="4542120"/>
                <a:ext cx="151920" cy="162000"/>
              </a:xfrm>
              <a:prstGeom prst="rect">
                <a:avLst/>
              </a:prstGeom>
            </p:spPr>
          </p:pic>
        </mc:Fallback>
      </mc:AlternateContent>
      <p:sp>
        <p:nvSpPr>
          <p:cNvPr id="9" name="Star: 4 Points 8">
            <a:extLst>
              <a:ext uri="{FF2B5EF4-FFF2-40B4-BE49-F238E27FC236}">
                <a16:creationId xmlns:a16="http://schemas.microsoft.com/office/drawing/2014/main" id="{A0E56AFB-C0B0-C74D-BDDE-6C1B9FB2DE7E}"/>
              </a:ext>
            </a:extLst>
          </p:cNvPr>
          <p:cNvSpPr/>
          <p:nvPr/>
        </p:nvSpPr>
        <p:spPr>
          <a:xfrm>
            <a:off x="5179487" y="2512752"/>
            <a:ext cx="1067093" cy="1318378"/>
          </a:xfrm>
          <a:prstGeom prst="star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5">
            <p14:nvContentPartPr>
              <p14:cNvPr id="10" name="Ink 9">
                <a:extLst>
                  <a:ext uri="{FF2B5EF4-FFF2-40B4-BE49-F238E27FC236}">
                    <a16:creationId xmlns:a16="http://schemas.microsoft.com/office/drawing/2014/main" id="{695037F5-8B70-F04D-B95B-F350B16764E9}"/>
                  </a:ext>
                </a:extLst>
              </p14:cNvPr>
              <p14:cNvContentPartPr/>
              <p14:nvPr/>
            </p14:nvContentPartPr>
            <p14:xfrm>
              <a:off x="6115049" y="4428185"/>
              <a:ext cx="360" cy="360"/>
            </p14:xfrm>
          </p:contentPart>
        </mc:Choice>
        <mc:Fallback>
          <p:pic>
            <p:nvPicPr>
              <p:cNvPr id="10" name="Ink 9">
                <a:extLst>
                  <a:ext uri="{FF2B5EF4-FFF2-40B4-BE49-F238E27FC236}">
                    <a16:creationId xmlns:a16="http://schemas.microsoft.com/office/drawing/2014/main" id="{695037F5-8B70-F04D-B95B-F350B16764E9}"/>
                  </a:ext>
                </a:extLst>
              </p:cNvPr>
              <p:cNvPicPr/>
              <p:nvPr/>
            </p:nvPicPr>
            <p:blipFill>
              <a:blip r:embed="rId6"/>
              <a:stretch>
                <a:fillRect/>
              </a:stretch>
            </p:blipFill>
            <p:spPr>
              <a:xfrm>
                <a:off x="6106049" y="4419545"/>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1" name="Ink 10">
                <a:extLst>
                  <a:ext uri="{FF2B5EF4-FFF2-40B4-BE49-F238E27FC236}">
                    <a16:creationId xmlns:a16="http://schemas.microsoft.com/office/drawing/2014/main" id="{0ECBD4B2-9BB4-CE40-A45C-922909484954}"/>
                  </a:ext>
                </a:extLst>
              </p14:cNvPr>
              <p14:cNvContentPartPr/>
              <p14:nvPr/>
            </p14:nvContentPartPr>
            <p14:xfrm>
              <a:off x="6011009" y="4204625"/>
              <a:ext cx="14400" cy="36000"/>
            </p14:xfrm>
          </p:contentPart>
        </mc:Choice>
        <mc:Fallback>
          <p:pic>
            <p:nvPicPr>
              <p:cNvPr id="11" name="Ink 10">
                <a:extLst>
                  <a:ext uri="{FF2B5EF4-FFF2-40B4-BE49-F238E27FC236}">
                    <a16:creationId xmlns:a16="http://schemas.microsoft.com/office/drawing/2014/main" id="{0ECBD4B2-9BB4-CE40-A45C-922909484954}"/>
                  </a:ext>
                </a:extLst>
              </p:cNvPr>
              <p:cNvPicPr/>
              <p:nvPr/>
            </p:nvPicPr>
            <p:blipFill>
              <a:blip r:embed="rId8"/>
              <a:stretch>
                <a:fillRect/>
              </a:stretch>
            </p:blipFill>
            <p:spPr>
              <a:xfrm>
                <a:off x="6002369" y="4195625"/>
                <a:ext cx="32040" cy="536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Ink 11">
                <a:extLst>
                  <a:ext uri="{FF2B5EF4-FFF2-40B4-BE49-F238E27FC236}">
                    <a16:creationId xmlns:a16="http://schemas.microsoft.com/office/drawing/2014/main" id="{91DE501B-48D3-454F-A573-D9D96795E9F1}"/>
                  </a:ext>
                </a:extLst>
              </p14:cNvPr>
              <p14:cNvContentPartPr/>
              <p14:nvPr/>
            </p14:nvContentPartPr>
            <p14:xfrm>
              <a:off x="6035489" y="3995825"/>
              <a:ext cx="12600" cy="5040"/>
            </p14:xfrm>
          </p:contentPart>
        </mc:Choice>
        <mc:Fallback>
          <p:pic>
            <p:nvPicPr>
              <p:cNvPr id="12" name="Ink 11">
                <a:extLst>
                  <a:ext uri="{FF2B5EF4-FFF2-40B4-BE49-F238E27FC236}">
                    <a16:creationId xmlns:a16="http://schemas.microsoft.com/office/drawing/2014/main" id="{91DE501B-48D3-454F-A573-D9D96795E9F1}"/>
                  </a:ext>
                </a:extLst>
              </p:cNvPr>
              <p:cNvPicPr/>
              <p:nvPr/>
            </p:nvPicPr>
            <p:blipFill>
              <a:blip r:embed="rId10"/>
              <a:stretch>
                <a:fillRect/>
              </a:stretch>
            </p:blipFill>
            <p:spPr>
              <a:xfrm>
                <a:off x="6026489" y="3986825"/>
                <a:ext cx="30240" cy="22680"/>
              </a:xfrm>
              <a:prstGeom prst="rect">
                <a:avLst/>
              </a:prstGeom>
            </p:spPr>
          </p:pic>
        </mc:Fallback>
      </mc:AlternateContent>
      <p:sp>
        <p:nvSpPr>
          <p:cNvPr id="13" name="Star: 4 Points 12">
            <a:extLst>
              <a:ext uri="{FF2B5EF4-FFF2-40B4-BE49-F238E27FC236}">
                <a16:creationId xmlns:a16="http://schemas.microsoft.com/office/drawing/2014/main" id="{EB16CD34-05B5-5749-BB0B-0723176C302D}"/>
              </a:ext>
            </a:extLst>
          </p:cNvPr>
          <p:cNvSpPr/>
          <p:nvPr/>
        </p:nvSpPr>
        <p:spPr>
          <a:xfrm>
            <a:off x="1028525" y="3254288"/>
            <a:ext cx="899524" cy="1027737"/>
          </a:xfrm>
          <a:prstGeom prst="star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4 Points 13">
            <a:extLst>
              <a:ext uri="{FF2B5EF4-FFF2-40B4-BE49-F238E27FC236}">
                <a16:creationId xmlns:a16="http://schemas.microsoft.com/office/drawing/2014/main" id="{D82AFA43-6628-9445-A2DE-15B99A84E9A7}"/>
              </a:ext>
            </a:extLst>
          </p:cNvPr>
          <p:cNvSpPr/>
          <p:nvPr/>
        </p:nvSpPr>
        <p:spPr>
          <a:xfrm flipH="1">
            <a:off x="82734" y="1732057"/>
            <a:ext cx="645998" cy="780695"/>
          </a:xfrm>
          <a:prstGeom prst="star4">
            <a:avLst>
              <a:gd name="adj" fmla="val 1347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78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steoclasts"/>
          <p:cNvPicPr>
            <a:picLocks noChangeAspect="1" noChangeArrowheads="1"/>
          </p:cNvPicPr>
          <p:nvPr/>
        </p:nvPicPr>
        <p:blipFill rotWithShape="1">
          <a:blip r:embed="rId3">
            <a:extLst>
              <a:ext uri="{28A0092B-C50C-407E-A947-70E740481C1C}">
                <a14:useLocalDpi xmlns:a14="http://schemas.microsoft.com/office/drawing/2010/main" val="0"/>
              </a:ext>
            </a:extLst>
          </a:blip>
          <a:srcRect l="52981" t="492" r="78" b="3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D19AB05B-8954-4A47-BEA6-8516C8BDB97C}"/>
                  </a:ext>
                </a:extLst>
              </p14:cNvPr>
              <p14:cNvContentPartPr/>
              <p14:nvPr/>
            </p14:nvContentPartPr>
            <p14:xfrm>
              <a:off x="2773440" y="5160600"/>
              <a:ext cx="5344920" cy="884880"/>
            </p14:xfrm>
          </p:contentPart>
        </mc:Choice>
        <mc:Fallback>
          <p:pic>
            <p:nvPicPr>
              <p:cNvPr id="2" name="Ink 1">
                <a:extLst>
                  <a:ext uri="{FF2B5EF4-FFF2-40B4-BE49-F238E27FC236}">
                    <a16:creationId xmlns:a16="http://schemas.microsoft.com/office/drawing/2014/main" id="{D19AB05B-8954-4A47-BEA6-8516C8BDB97C}"/>
                  </a:ext>
                </a:extLst>
              </p:cNvPr>
              <p:cNvPicPr/>
              <p:nvPr/>
            </p:nvPicPr>
            <p:blipFill>
              <a:blip r:embed="rId5"/>
              <a:stretch>
                <a:fillRect/>
              </a:stretch>
            </p:blipFill>
            <p:spPr>
              <a:xfrm>
                <a:off x="2764080" y="5151240"/>
                <a:ext cx="5363640" cy="903600"/>
              </a:xfrm>
              <a:prstGeom prst="rect">
                <a:avLst/>
              </a:prstGeom>
            </p:spPr>
          </p:pic>
        </mc:Fallback>
      </mc:AlternateContent>
      <p:sp>
        <p:nvSpPr>
          <p:cNvPr id="4" name="TextBox 3">
            <a:extLst>
              <a:ext uri="{FF2B5EF4-FFF2-40B4-BE49-F238E27FC236}">
                <a16:creationId xmlns:a16="http://schemas.microsoft.com/office/drawing/2014/main" id="{DA47DA75-4930-AD45-B053-B8FD6F0118CF}"/>
              </a:ext>
            </a:extLst>
          </p:cNvPr>
          <p:cNvSpPr txBox="1"/>
          <p:nvPr/>
        </p:nvSpPr>
        <p:spPr>
          <a:xfrm>
            <a:off x="7439611" y="3727304"/>
            <a:ext cx="1828800" cy="830997"/>
          </a:xfrm>
          <a:prstGeom prst="rect">
            <a:avLst/>
          </a:prstGeom>
          <a:noFill/>
        </p:spPr>
        <p:txBody>
          <a:bodyPr wrap="square" rtlCol="0">
            <a:spAutoFit/>
          </a:bodyPr>
          <a:lstStyle/>
          <a:p>
            <a:pPr algn="l"/>
            <a:endParaRPr lang="en-US" sz="2400" b="1" u="sng"/>
          </a:p>
        </p:txBody>
      </p:sp>
      <p:cxnSp>
        <p:nvCxnSpPr>
          <p:cNvPr id="5" name="Straight Arrow Connector 4">
            <a:extLst>
              <a:ext uri="{FF2B5EF4-FFF2-40B4-BE49-F238E27FC236}">
                <a16:creationId xmlns:a16="http://schemas.microsoft.com/office/drawing/2014/main" id="{3095907E-1E03-0044-BC25-16ED4ECF3349}"/>
              </a:ext>
            </a:extLst>
          </p:cNvPr>
          <p:cNvCxnSpPr>
            <a:cxnSpLocks/>
          </p:cNvCxnSpPr>
          <p:nvPr/>
        </p:nvCxnSpPr>
        <p:spPr>
          <a:xfrm>
            <a:off x="7439611" y="2971800"/>
            <a:ext cx="724298" cy="75550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B2C16CD4-E647-B54C-B554-C7A5A3C642FC}"/>
              </a:ext>
            </a:extLst>
          </p:cNvPr>
          <p:cNvSpPr/>
          <p:nvPr/>
        </p:nvSpPr>
        <p:spPr>
          <a:xfrm>
            <a:off x="7903266" y="3824590"/>
            <a:ext cx="2730289" cy="83099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a:solidFill>
                  <a:srgbClr val="C00000"/>
                </a:solidFill>
              </a:rPr>
              <a:t>Haphazard line</a:t>
            </a:r>
            <a:endParaRPr lang="en-US" sz="2400">
              <a:solidFill>
                <a:srgbClr val="C00000"/>
              </a:solidFill>
            </a:endParaRPr>
          </a:p>
        </p:txBody>
      </p:sp>
      <p:sp>
        <p:nvSpPr>
          <p:cNvPr id="7" name="Rectangle 6">
            <a:extLst>
              <a:ext uri="{FF2B5EF4-FFF2-40B4-BE49-F238E27FC236}">
                <a16:creationId xmlns:a16="http://schemas.microsoft.com/office/drawing/2014/main" id="{A763E770-A2CA-5344-94CB-4261A44A15DC}"/>
              </a:ext>
            </a:extLst>
          </p:cNvPr>
          <p:cNvSpPr/>
          <p:nvPr/>
        </p:nvSpPr>
        <p:spPr>
          <a:xfrm>
            <a:off x="54919" y="3582629"/>
            <a:ext cx="3343507" cy="112034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u="sng">
                <a:solidFill>
                  <a:srgbClr val="C00000"/>
                </a:solidFill>
              </a:rPr>
              <a:t>●Woven bone</a:t>
            </a:r>
          </a:p>
          <a:p>
            <a:pPr algn="l"/>
            <a:r>
              <a:rPr lang="en-US" sz="2400" b="1" u="sng">
                <a:solidFill>
                  <a:srgbClr val="C00000"/>
                </a:solidFill>
              </a:rPr>
              <a:t>●Sclerotic phase</a:t>
            </a:r>
          </a:p>
          <a:p>
            <a:pPr algn="l"/>
            <a:r>
              <a:rPr lang="en-US" sz="2400" b="1" u="sng">
                <a:solidFill>
                  <a:srgbClr val="C00000"/>
                </a:solidFill>
              </a:rPr>
              <a:t>●Puzzle, mosaic  pattern </a:t>
            </a:r>
            <a:endParaRPr lang="en-US" sz="2400" u="sng">
              <a:solidFill>
                <a:srgbClr val="C00000"/>
              </a:solidFill>
            </a:endParaRPr>
          </a:p>
        </p:txBody>
      </p:sp>
    </p:spTree>
    <p:extLst>
      <p:ext uri="{BB962C8B-B14F-4D97-AF65-F5344CB8AC3E}">
        <p14:creationId xmlns:p14="http://schemas.microsoft.com/office/powerpoint/2010/main" val="2421571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thogenesis   Hyper vascular/                 Initial phase of   Osteolytic phase               Disorder involv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749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570505-77C8-324D-8685-D6DCB724983A}"/>
              </a:ext>
            </a:extLst>
          </p:cNvPr>
          <p:cNvSpPr txBox="1"/>
          <p:nvPr/>
        </p:nvSpPr>
        <p:spPr>
          <a:xfrm rot="10800000" flipH="1" flipV="1">
            <a:off x="1513925" y="6103746"/>
            <a:ext cx="2615555" cy="461665"/>
          </a:xfrm>
          <a:prstGeom prst="rect">
            <a:avLst/>
          </a:prstGeom>
          <a:noFill/>
        </p:spPr>
        <p:txBody>
          <a:bodyPr wrap="square" rtlCol="0">
            <a:spAutoFit/>
          </a:bodyPr>
          <a:lstStyle/>
          <a:p>
            <a:pPr algn="l"/>
            <a:r>
              <a:rPr lang="en-US" sz="2400" b="1" u="sng"/>
              <a:t>Sclerotic</a:t>
            </a:r>
            <a:r>
              <a:rPr lang="en-US"/>
              <a:t> </a:t>
            </a:r>
          </a:p>
        </p:txBody>
      </p:sp>
      <p:sp>
        <p:nvSpPr>
          <p:cNvPr id="4" name="Star: 4 Points 3">
            <a:extLst>
              <a:ext uri="{FF2B5EF4-FFF2-40B4-BE49-F238E27FC236}">
                <a16:creationId xmlns:a16="http://schemas.microsoft.com/office/drawing/2014/main" id="{F814C2DE-37EC-494B-B2A5-0F4BDD353E21}"/>
              </a:ext>
            </a:extLst>
          </p:cNvPr>
          <p:cNvSpPr/>
          <p:nvPr/>
        </p:nvSpPr>
        <p:spPr>
          <a:xfrm>
            <a:off x="992764" y="5555260"/>
            <a:ext cx="836035" cy="1010152"/>
          </a:xfrm>
          <a:prstGeom prst="star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085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ocation&#10;• Monostotic or polystotic (more common) forms.&#10;It is more common in the axial skeleton&#10;• with the most common 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342" y="170597"/>
            <a:ext cx="11293156" cy="66874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B638AE-6CEA-5B40-A4FD-3D1626909856}"/>
              </a:ext>
            </a:extLst>
          </p:cNvPr>
          <p:cNvSpPr txBox="1"/>
          <p:nvPr/>
        </p:nvSpPr>
        <p:spPr>
          <a:xfrm>
            <a:off x="6267304" y="2037492"/>
            <a:ext cx="2699266" cy="461665"/>
          </a:xfrm>
          <a:prstGeom prst="rect">
            <a:avLst/>
          </a:prstGeom>
          <a:noFill/>
        </p:spPr>
        <p:txBody>
          <a:bodyPr wrap="square" rtlCol="0">
            <a:spAutoFit/>
          </a:bodyPr>
          <a:lstStyle/>
          <a:p>
            <a:pPr algn="l"/>
            <a:r>
              <a:rPr lang="en-US" sz="2400" b="1" u="sng">
                <a:solidFill>
                  <a:srgbClr val="FF0000"/>
                </a:solidFill>
              </a:rPr>
              <a:t>At early stage </a:t>
            </a:r>
          </a:p>
        </p:txBody>
      </p:sp>
      <p:cxnSp>
        <p:nvCxnSpPr>
          <p:cNvPr id="4" name="Straight Arrow Connector 3">
            <a:extLst>
              <a:ext uri="{FF2B5EF4-FFF2-40B4-BE49-F238E27FC236}">
                <a16:creationId xmlns:a16="http://schemas.microsoft.com/office/drawing/2014/main" id="{6E45E824-6039-AA4F-B656-2D952BEAE3DD}"/>
              </a:ext>
            </a:extLst>
          </p:cNvPr>
          <p:cNvCxnSpPr>
            <a:cxnSpLocks/>
          </p:cNvCxnSpPr>
          <p:nvPr/>
        </p:nvCxnSpPr>
        <p:spPr>
          <a:xfrm flipV="1">
            <a:off x="8797588" y="5185614"/>
            <a:ext cx="1404657" cy="2323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F927021E-100C-1A43-A0C3-BC140C0E7549}"/>
              </a:ext>
            </a:extLst>
          </p:cNvPr>
          <p:cNvSpPr txBox="1"/>
          <p:nvPr/>
        </p:nvSpPr>
        <p:spPr>
          <a:xfrm>
            <a:off x="10202245" y="4586966"/>
            <a:ext cx="2224005" cy="830997"/>
          </a:xfrm>
          <a:prstGeom prst="rect">
            <a:avLst/>
          </a:prstGeom>
          <a:noFill/>
        </p:spPr>
        <p:txBody>
          <a:bodyPr wrap="square" rtlCol="0">
            <a:spAutoFit/>
          </a:bodyPr>
          <a:lstStyle/>
          <a:p>
            <a:pPr algn="l"/>
            <a:r>
              <a:rPr lang="en-US" sz="2400" b="1" u="sng">
                <a:solidFill>
                  <a:srgbClr val="FF0000"/>
                </a:solidFill>
              </a:rPr>
              <a:t>Common  at the end  stages </a:t>
            </a:r>
          </a:p>
        </p:txBody>
      </p:sp>
      <p:cxnSp>
        <p:nvCxnSpPr>
          <p:cNvPr id="14" name="Straight Arrow Connector 13">
            <a:extLst>
              <a:ext uri="{FF2B5EF4-FFF2-40B4-BE49-F238E27FC236}">
                <a16:creationId xmlns:a16="http://schemas.microsoft.com/office/drawing/2014/main" id="{824E2BA1-78AE-DF44-90CA-637630CC85DA}"/>
              </a:ext>
            </a:extLst>
          </p:cNvPr>
          <p:cNvCxnSpPr>
            <a:cxnSpLocks/>
            <a:endCxn id="3" idx="1"/>
          </p:cNvCxnSpPr>
          <p:nvPr/>
        </p:nvCxnSpPr>
        <p:spPr>
          <a:xfrm>
            <a:off x="4182287" y="2222160"/>
            <a:ext cx="2085017" cy="461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23870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a:t>
            </a:r>
          </a:p>
        </p:txBody>
      </p:sp>
      <p:sp>
        <p:nvSpPr>
          <p:cNvPr id="3" name="Content Placeholder 2"/>
          <p:cNvSpPr>
            <a:spLocks noGrp="1"/>
          </p:cNvSpPr>
          <p:nvPr>
            <p:ph idx="1"/>
          </p:nvPr>
        </p:nvSpPr>
        <p:spPr/>
        <p:txBody>
          <a:bodyPr/>
          <a:lstStyle/>
          <a:p>
            <a:r>
              <a:rPr lang="en-US" dirty="0"/>
              <a:t> Fractures and bony deformity.</a:t>
            </a:r>
          </a:p>
          <a:p>
            <a:r>
              <a:rPr lang="en-US" dirty="0"/>
              <a:t> Secondary osteoarthritis (when pagets disease around a joint).</a:t>
            </a:r>
          </a:p>
          <a:p>
            <a:r>
              <a:rPr lang="en-US" dirty="0"/>
              <a:t>Neurological complications – nerve root compression.</a:t>
            </a:r>
          </a:p>
          <a:p>
            <a:r>
              <a:rPr lang="en-US" dirty="0"/>
              <a:t> Skull involvement- deafness and basilar invagination cranial nerve disorders.</a:t>
            </a:r>
          </a:p>
          <a:p>
            <a:r>
              <a:rPr lang="en-US" dirty="0"/>
              <a:t> Sarcomatous degeneration – Osteosarcoma.</a:t>
            </a:r>
          </a:p>
          <a:p>
            <a:r>
              <a:rPr lang="en-US" dirty="0"/>
              <a:t>Increased bone vascularity – high output cardiac failure.</a:t>
            </a:r>
          </a:p>
        </p:txBody>
      </p:sp>
      <p:sp>
        <p:nvSpPr>
          <p:cNvPr id="5" name="TextBox 4">
            <a:extLst>
              <a:ext uri="{FF2B5EF4-FFF2-40B4-BE49-F238E27FC236}">
                <a16:creationId xmlns:a16="http://schemas.microsoft.com/office/drawing/2014/main" id="{7C2CB2AF-409F-0940-A1C3-CA63A7A9D517}"/>
              </a:ext>
            </a:extLst>
          </p:cNvPr>
          <p:cNvSpPr txBox="1"/>
          <p:nvPr/>
        </p:nvSpPr>
        <p:spPr>
          <a:xfrm>
            <a:off x="7756450" y="3991340"/>
            <a:ext cx="2593653" cy="830997"/>
          </a:xfrm>
          <a:prstGeom prst="rect">
            <a:avLst/>
          </a:prstGeom>
          <a:noFill/>
        </p:spPr>
        <p:txBody>
          <a:bodyPr wrap="square" rtlCol="0">
            <a:spAutoFit/>
          </a:bodyPr>
          <a:lstStyle/>
          <a:p>
            <a:pPr algn="l"/>
            <a:r>
              <a:rPr lang="en-US" sz="2400" b="1" u="sng">
                <a:solidFill>
                  <a:srgbClr val="C00000"/>
                </a:solidFill>
              </a:rPr>
              <a:t> With Secondary  osteosarcoma</a:t>
            </a:r>
          </a:p>
        </p:txBody>
      </p:sp>
    </p:spTree>
    <p:extLst>
      <p:ext uri="{BB962C8B-B14F-4D97-AF65-F5344CB8AC3E}">
        <p14:creationId xmlns:p14="http://schemas.microsoft.com/office/powerpoint/2010/main" val="2958913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Investigations</a:t>
            </a:r>
          </a:p>
        </p:txBody>
      </p:sp>
      <p:sp>
        <p:nvSpPr>
          <p:cNvPr id="3" name="Content Placeholder 2"/>
          <p:cNvSpPr>
            <a:spLocks noGrp="1"/>
          </p:cNvSpPr>
          <p:nvPr>
            <p:ph idx="1"/>
          </p:nvPr>
        </p:nvSpPr>
        <p:spPr/>
        <p:txBody>
          <a:bodyPr/>
          <a:lstStyle/>
          <a:p>
            <a:r>
              <a:rPr lang="en-US" dirty="0"/>
              <a:t>Serum Alkaline phosphatase will be increased.</a:t>
            </a:r>
          </a:p>
          <a:p>
            <a:r>
              <a:rPr lang="en-US" dirty="0"/>
              <a:t>Serum calcium and phosphate levels will be normal.</a:t>
            </a:r>
          </a:p>
          <a:p>
            <a:r>
              <a:rPr lang="en-US" dirty="0"/>
              <a:t>X-RAYS: Long bones (bowing thickening of cortex, narrowing of medulla or spongy, large dense bone </a:t>
            </a:r>
            <a:r>
              <a:rPr lang="en-US" dirty="0" err="1"/>
              <a:t>looser’s</a:t>
            </a:r>
            <a:r>
              <a:rPr lang="en-US" dirty="0"/>
              <a:t> zone of transformation).</a:t>
            </a:r>
          </a:p>
        </p:txBody>
      </p:sp>
      <p:sp>
        <p:nvSpPr>
          <p:cNvPr id="5" name="TextBox 4">
            <a:extLst>
              <a:ext uri="{FF2B5EF4-FFF2-40B4-BE49-F238E27FC236}">
                <a16:creationId xmlns:a16="http://schemas.microsoft.com/office/drawing/2014/main" id="{A32141C0-303F-BD4A-B536-9EEAD0A672AC}"/>
              </a:ext>
            </a:extLst>
          </p:cNvPr>
          <p:cNvSpPr txBox="1"/>
          <p:nvPr/>
        </p:nvSpPr>
        <p:spPr>
          <a:xfrm flipH="1">
            <a:off x="3118041" y="4813009"/>
            <a:ext cx="2122827" cy="830997"/>
          </a:xfrm>
          <a:prstGeom prst="rect">
            <a:avLst/>
          </a:prstGeom>
          <a:noFill/>
        </p:spPr>
        <p:txBody>
          <a:bodyPr wrap="square" rtlCol="0">
            <a:spAutoFit/>
          </a:bodyPr>
          <a:lstStyle/>
          <a:p>
            <a:pPr algn="l"/>
            <a:r>
              <a:rPr lang="en-US" sz="2400" b="1" u="sng">
                <a:solidFill>
                  <a:srgbClr val="FF0000"/>
                </a:solidFill>
              </a:rPr>
              <a:t>The most common one</a:t>
            </a:r>
          </a:p>
        </p:txBody>
      </p:sp>
      <mc:AlternateContent xmlns:mc="http://schemas.openxmlformats.org/markup-compatibility/2006" xmlns:p14="http://schemas.microsoft.com/office/powerpoint/2010/main">
        <mc:Choice Requires="p14">
          <p:contentPart p14:bwMode="auto" r:id="rId2">
            <p14:nvContentPartPr>
              <p14:cNvPr id="9" name="Ink 8">
                <a:extLst>
                  <a:ext uri="{FF2B5EF4-FFF2-40B4-BE49-F238E27FC236}">
                    <a16:creationId xmlns:a16="http://schemas.microsoft.com/office/drawing/2014/main" id="{D206E619-B130-884B-A8B9-5FF53FD44AD4}"/>
                  </a:ext>
                </a:extLst>
              </p14:cNvPr>
              <p14:cNvContentPartPr/>
              <p14:nvPr/>
            </p14:nvContentPartPr>
            <p14:xfrm>
              <a:off x="2796929" y="4737425"/>
              <a:ext cx="360" cy="360"/>
            </p14:xfrm>
          </p:contentPart>
        </mc:Choice>
        <mc:Fallback xmlns="">
          <p:pic>
            <p:nvPicPr>
              <p:cNvPr id="9" name="Ink 8">
                <a:extLst>
                  <a:ext uri="{FF2B5EF4-FFF2-40B4-BE49-F238E27FC236}">
                    <a16:creationId xmlns:a16="http://schemas.microsoft.com/office/drawing/2014/main" id="{D206E619-B130-884B-A8B9-5FF53FD44AD4}"/>
                  </a:ext>
                </a:extLst>
              </p:cNvPr>
              <p:cNvPicPr/>
              <p:nvPr/>
            </p:nvPicPr>
            <p:blipFill>
              <a:blip r:embed="rId5"/>
              <a:stretch>
                <a:fillRect/>
              </a:stretch>
            </p:blipFill>
            <p:spPr>
              <a:xfrm>
                <a:off x="2787929" y="4728425"/>
                <a:ext cx="18000" cy="18000"/>
              </a:xfrm>
              <a:prstGeom prst="rect">
                <a:avLst/>
              </a:prstGeom>
            </p:spPr>
          </p:pic>
        </mc:Fallback>
      </mc:AlternateContent>
      <p:cxnSp>
        <p:nvCxnSpPr>
          <p:cNvPr id="12" name="Straight Arrow Connector 11">
            <a:extLst>
              <a:ext uri="{FF2B5EF4-FFF2-40B4-BE49-F238E27FC236}">
                <a16:creationId xmlns:a16="http://schemas.microsoft.com/office/drawing/2014/main" id="{30A56533-8930-2F44-A354-3E6043447E80}"/>
              </a:ext>
            </a:extLst>
          </p:cNvPr>
          <p:cNvCxnSpPr>
            <a:cxnSpLocks/>
          </p:cNvCxnSpPr>
          <p:nvPr/>
        </p:nvCxnSpPr>
        <p:spPr>
          <a:xfrm>
            <a:off x="2165073" y="3295135"/>
            <a:ext cx="811287" cy="15775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mc:Choice xmlns:p14="http://schemas.microsoft.com/office/powerpoint/2010/main" Requires="p14">
          <p:contentPart p14:bwMode="auto" r:id="rId6">
            <p14:nvContentPartPr>
              <p14:cNvPr id="18" name="Ink 18">
                <a:extLst>
                  <a:ext uri="{FF2B5EF4-FFF2-40B4-BE49-F238E27FC236}">
                    <a16:creationId xmlns:a16="http://schemas.microsoft.com/office/drawing/2014/main" id="{772C304D-4E57-4644-A8BB-5474DC199436}"/>
                  </a:ext>
                </a:extLst>
              </p14:cNvPr>
              <p14:cNvContentPartPr/>
              <p14:nvPr/>
            </p14:nvContentPartPr>
            <p14:xfrm>
              <a:off x="2867129" y="4739225"/>
              <a:ext cx="360" cy="360"/>
            </p14:xfrm>
          </p:contentPart>
        </mc:Choice>
        <mc:Fallback>
          <p:pic>
            <p:nvPicPr>
              <p:cNvPr id="18" name="Ink 18">
                <a:extLst>
                  <a:ext uri="{FF2B5EF4-FFF2-40B4-BE49-F238E27FC236}">
                    <a16:creationId xmlns:a16="http://schemas.microsoft.com/office/drawing/2014/main" id="{772C304D-4E57-4644-A8BB-5474DC199436}"/>
                  </a:ext>
                </a:extLst>
              </p:cNvPr>
              <p:cNvPicPr/>
              <p:nvPr/>
            </p:nvPicPr>
            <p:blipFill>
              <a:blip r:embed="rId7"/>
              <a:stretch>
                <a:fillRect/>
              </a:stretch>
            </p:blipFill>
            <p:spPr>
              <a:xfrm>
                <a:off x="2858129" y="4730225"/>
                <a:ext cx="18000" cy="18000"/>
              </a:xfrm>
              <a:prstGeom prst="rect">
                <a:avLst/>
              </a:prstGeom>
            </p:spPr>
          </p:pic>
        </mc:Fallback>
      </mc:AlternateContent>
    </p:spTree>
    <p:extLst>
      <p:ext uri="{BB962C8B-B14F-4D97-AF65-F5344CB8AC3E}">
        <p14:creationId xmlns:p14="http://schemas.microsoft.com/office/powerpoint/2010/main" val="1763919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 Vertebrae:&#10;Picture frame appearance&#10;&#10;Cystic spongiosa&#10;&#10;Cortical thickening.&#10;&#10;Coarse trabecular pattern.&#10;&#10; "/>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13898" y="191068"/>
            <a:ext cx="11355543" cy="61141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00CE0C-6254-3240-B864-D397FF45F7FD}"/>
              </a:ext>
            </a:extLst>
          </p:cNvPr>
          <p:cNvSpPr txBox="1"/>
          <p:nvPr/>
        </p:nvSpPr>
        <p:spPr>
          <a:xfrm>
            <a:off x="3978646" y="939114"/>
            <a:ext cx="3026667" cy="461665"/>
          </a:xfrm>
          <a:prstGeom prst="rect">
            <a:avLst/>
          </a:prstGeom>
          <a:noFill/>
        </p:spPr>
        <p:txBody>
          <a:bodyPr wrap="square" rtlCol="0">
            <a:spAutoFit/>
          </a:bodyPr>
          <a:lstStyle/>
          <a:p>
            <a:pPr algn="l"/>
            <a:r>
              <a:rPr lang="en-US" sz="2400" b="1" u="sng">
                <a:solidFill>
                  <a:srgbClr val="FF0000"/>
                </a:solidFill>
              </a:rPr>
              <a:t>Increase  the skull size </a:t>
            </a:r>
          </a:p>
        </p:txBody>
      </p:sp>
    </p:spTree>
    <p:extLst>
      <p:ext uri="{BB962C8B-B14F-4D97-AF65-F5344CB8AC3E}">
        <p14:creationId xmlns:p14="http://schemas.microsoft.com/office/powerpoint/2010/main" val="853488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 Long bones:&#10;• Cortical thickening.&#10;• Coarse trabecular pattern.&#10;&#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96" y="307076"/>
            <a:ext cx="11368585" cy="63988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7AE2053E-5F48-D242-BD43-C666B448EF05}"/>
                  </a:ext>
                </a:extLst>
              </p14:cNvPr>
              <p14:cNvContentPartPr/>
              <p14:nvPr/>
            </p14:nvContentPartPr>
            <p14:xfrm>
              <a:off x="772200" y="1432440"/>
              <a:ext cx="426600" cy="193680"/>
            </p14:xfrm>
          </p:contentPart>
        </mc:Choice>
        <mc:Fallback>
          <p:pic>
            <p:nvPicPr>
              <p:cNvPr id="2" name="Ink 1">
                <a:extLst>
                  <a:ext uri="{FF2B5EF4-FFF2-40B4-BE49-F238E27FC236}">
                    <a16:creationId xmlns:a16="http://schemas.microsoft.com/office/drawing/2014/main" id="{7AE2053E-5F48-D242-BD43-C666B448EF05}"/>
                  </a:ext>
                </a:extLst>
              </p:cNvPr>
              <p:cNvPicPr/>
              <p:nvPr/>
            </p:nvPicPr>
            <p:blipFill>
              <a:blip r:embed="rId4"/>
              <a:stretch>
                <a:fillRect/>
              </a:stretch>
            </p:blipFill>
            <p:spPr>
              <a:xfrm>
                <a:off x="762840" y="1423080"/>
                <a:ext cx="445320" cy="212400"/>
              </a:xfrm>
              <a:prstGeom prst="rect">
                <a:avLst/>
              </a:prstGeom>
            </p:spPr>
          </p:pic>
        </mc:Fallback>
      </mc:AlternateContent>
    </p:spTree>
    <p:extLst>
      <p:ext uri="{BB962C8B-B14F-4D97-AF65-F5344CB8AC3E}">
        <p14:creationId xmlns:p14="http://schemas.microsoft.com/office/powerpoint/2010/main" val="503904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 Pelvis:&#10;&#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09" y="395785"/>
            <a:ext cx="11403831" cy="631891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A564B438-A3C7-A047-9970-16F6CEE553B0}"/>
                  </a:ext>
                </a:extLst>
              </p14:cNvPr>
              <p14:cNvContentPartPr/>
              <p14:nvPr/>
            </p14:nvContentPartPr>
            <p14:xfrm>
              <a:off x="10037880" y="2559600"/>
              <a:ext cx="31320" cy="82440"/>
            </p14:xfrm>
          </p:contentPart>
        </mc:Choice>
        <mc:Fallback>
          <p:pic>
            <p:nvPicPr>
              <p:cNvPr id="2" name="Ink 1">
                <a:extLst>
                  <a:ext uri="{FF2B5EF4-FFF2-40B4-BE49-F238E27FC236}">
                    <a16:creationId xmlns:a16="http://schemas.microsoft.com/office/drawing/2014/main" id="{A564B438-A3C7-A047-9970-16F6CEE553B0}"/>
                  </a:ext>
                </a:extLst>
              </p:cNvPr>
              <p:cNvPicPr/>
              <p:nvPr/>
            </p:nvPicPr>
            <p:blipFill>
              <a:blip r:embed="rId4"/>
              <a:stretch>
                <a:fillRect/>
              </a:stretch>
            </p:blipFill>
            <p:spPr>
              <a:xfrm>
                <a:off x="10028520" y="2550240"/>
                <a:ext cx="50040" cy="101160"/>
              </a:xfrm>
              <a:prstGeom prst="rect">
                <a:avLst/>
              </a:prstGeom>
            </p:spPr>
          </p:pic>
        </mc:Fallback>
      </mc:AlternateContent>
      <p:sp>
        <p:nvSpPr>
          <p:cNvPr id="3" name="TextBox 2">
            <a:extLst>
              <a:ext uri="{FF2B5EF4-FFF2-40B4-BE49-F238E27FC236}">
                <a16:creationId xmlns:a16="http://schemas.microsoft.com/office/drawing/2014/main" id="{496A6FD1-BFF7-C84E-B171-1FE4FB9F2E72}"/>
              </a:ext>
            </a:extLst>
          </p:cNvPr>
          <p:cNvSpPr txBox="1"/>
          <p:nvPr/>
        </p:nvSpPr>
        <p:spPr>
          <a:xfrm>
            <a:off x="7186140" y="1098380"/>
            <a:ext cx="3100596" cy="461665"/>
          </a:xfrm>
          <a:prstGeom prst="rect">
            <a:avLst/>
          </a:prstGeom>
          <a:noFill/>
        </p:spPr>
        <p:txBody>
          <a:bodyPr wrap="square" rtlCol="0">
            <a:spAutoFit/>
          </a:bodyPr>
          <a:lstStyle/>
          <a:p>
            <a:pPr algn="l"/>
            <a:r>
              <a:rPr lang="en-US" sz="2400" b="1" u="sng">
                <a:solidFill>
                  <a:srgbClr val="FF0000"/>
                </a:solidFill>
              </a:rPr>
              <a:t>It’s dense in normal</a:t>
            </a:r>
          </a:p>
        </p:txBody>
      </p:sp>
    </p:spTree>
    <p:extLst>
      <p:ext uri="{BB962C8B-B14F-4D97-AF65-F5344CB8AC3E}">
        <p14:creationId xmlns:p14="http://schemas.microsoft.com/office/powerpoint/2010/main" val="3713427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ntrast enhanced MRI&#10;• Intracortical and speckled intramedullary&#10;enhancement due to increased blood flow.&#10;&#10;+C&#10;&#10; "/>
          <p:cNvPicPr>
            <a:picLocks noChangeAspect="1" noChangeArrowheads="1"/>
          </p:cNvPicPr>
          <p:nvPr/>
        </p:nvPicPr>
        <p:blipFill rotWithShape="1">
          <a:blip r:embed="rId2">
            <a:extLst>
              <a:ext uri="{28A0092B-C50C-407E-A947-70E740481C1C}">
                <a14:useLocalDpi xmlns:a14="http://schemas.microsoft.com/office/drawing/2010/main" val="0"/>
              </a:ext>
            </a:extLst>
          </a:blip>
          <a:srcRect l="3932" t="18579" r="10073" b="3742"/>
          <a:stretch/>
        </p:blipFill>
        <p:spPr bwMode="auto">
          <a:xfrm>
            <a:off x="341195" y="300251"/>
            <a:ext cx="4776716" cy="536357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نتيجة بحث الصور عن paget disease of the bone .pp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626" y="423080"/>
            <a:ext cx="6405349" cy="63349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B8A6D34A-70E2-2940-A57B-EC65ADEE6A7F}"/>
                  </a:ext>
                </a:extLst>
              </p14:cNvPr>
              <p14:cNvContentPartPr/>
              <p14:nvPr/>
            </p14:nvContentPartPr>
            <p14:xfrm>
              <a:off x="3322440" y="6492600"/>
              <a:ext cx="2082960" cy="3220920"/>
            </p14:xfrm>
          </p:contentPart>
        </mc:Choice>
        <mc:Fallback>
          <p:pic>
            <p:nvPicPr>
              <p:cNvPr id="2" name="Ink 1">
                <a:extLst>
                  <a:ext uri="{FF2B5EF4-FFF2-40B4-BE49-F238E27FC236}">
                    <a16:creationId xmlns:a16="http://schemas.microsoft.com/office/drawing/2014/main" id="{B8A6D34A-70E2-2940-A57B-EC65ADEE6A7F}"/>
                  </a:ext>
                </a:extLst>
              </p:cNvPr>
              <p:cNvPicPr/>
              <p:nvPr/>
            </p:nvPicPr>
            <p:blipFill>
              <a:blip r:embed="rId5"/>
              <a:stretch>
                <a:fillRect/>
              </a:stretch>
            </p:blipFill>
            <p:spPr>
              <a:xfrm>
                <a:off x="3313080" y="6483240"/>
                <a:ext cx="2101680" cy="3239640"/>
              </a:xfrm>
              <a:prstGeom prst="rect">
                <a:avLst/>
              </a:prstGeom>
            </p:spPr>
          </p:pic>
        </mc:Fallback>
      </mc:AlternateContent>
      <p:sp>
        <p:nvSpPr>
          <p:cNvPr id="3" name="TextBox 2">
            <a:extLst>
              <a:ext uri="{FF2B5EF4-FFF2-40B4-BE49-F238E27FC236}">
                <a16:creationId xmlns:a16="http://schemas.microsoft.com/office/drawing/2014/main" id="{F065B385-E1EA-DB4E-AAAA-BE683D25E324}"/>
              </a:ext>
            </a:extLst>
          </p:cNvPr>
          <p:cNvSpPr txBox="1"/>
          <p:nvPr/>
        </p:nvSpPr>
        <p:spPr>
          <a:xfrm>
            <a:off x="5179487" y="3964934"/>
            <a:ext cx="1828800" cy="1828800"/>
          </a:xfrm>
          <a:prstGeom prst="rect">
            <a:avLst/>
          </a:prstGeom>
          <a:noFill/>
        </p:spPr>
        <p:txBody>
          <a:bodyPr wrap="square" rtlCol="0">
            <a:spAutoFit/>
          </a:bodyPr>
          <a:lstStyle/>
          <a:p>
            <a:pPr algn="l"/>
            <a:endParaRPr lang="en-US"/>
          </a:p>
        </p:txBody>
      </p:sp>
      <p:sp>
        <p:nvSpPr>
          <p:cNvPr id="4" name="TextBox 3">
            <a:extLst>
              <a:ext uri="{FF2B5EF4-FFF2-40B4-BE49-F238E27FC236}">
                <a16:creationId xmlns:a16="http://schemas.microsoft.com/office/drawing/2014/main" id="{B14AC619-28D3-E441-88D7-4C1ECD1F2C36}"/>
              </a:ext>
            </a:extLst>
          </p:cNvPr>
          <p:cNvSpPr txBox="1"/>
          <p:nvPr/>
        </p:nvSpPr>
        <p:spPr>
          <a:xfrm rot="10800000" flipV="1">
            <a:off x="2239103" y="595532"/>
            <a:ext cx="2878808" cy="830997"/>
          </a:xfrm>
          <a:prstGeom prst="rect">
            <a:avLst/>
          </a:prstGeom>
          <a:noFill/>
        </p:spPr>
        <p:txBody>
          <a:bodyPr wrap="square" rtlCol="0">
            <a:spAutoFit/>
          </a:bodyPr>
          <a:lstStyle/>
          <a:p>
            <a:pPr algn="l"/>
            <a:r>
              <a:rPr lang="en-US"/>
              <a:t>●</a:t>
            </a:r>
            <a:r>
              <a:rPr lang="en-US" sz="2400" b="1" u="sng">
                <a:solidFill>
                  <a:srgbClr val="FF0000"/>
                </a:solidFill>
              </a:rPr>
              <a:t>Can cause deafness</a:t>
            </a:r>
          </a:p>
          <a:p>
            <a:pPr algn="l"/>
            <a:r>
              <a:rPr lang="en-US" sz="2400" b="1" u="sng">
                <a:solidFill>
                  <a:srgbClr val="FF0000"/>
                </a:solidFill>
              </a:rPr>
              <a:t>●lion face </a:t>
            </a:r>
          </a:p>
        </p:txBody>
      </p:sp>
    </p:spTree>
    <p:extLst>
      <p:ext uri="{BB962C8B-B14F-4D97-AF65-F5344CB8AC3E}">
        <p14:creationId xmlns:p14="http://schemas.microsoft.com/office/powerpoint/2010/main" val="620049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69707" y="-51507"/>
            <a:ext cx="2030016" cy="6072795"/>
          </a:xfrm>
        </p:spPr>
        <p:txBody>
          <a:bodyPr vert="vert270">
            <a:normAutofit/>
          </a:bodyPr>
          <a:lstStyle/>
          <a:p>
            <a:r>
              <a:rPr lang="en-US" sz="2700" dirty="0"/>
              <a:t>From the patient to the slides</a:t>
            </a:r>
          </a:p>
        </p:txBody>
      </p:sp>
      <p:sp>
        <p:nvSpPr>
          <p:cNvPr id="4" name="AutoShape 2" descr="Image result for grossly block for histopathology&quot;"/>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grossly block for histopathology&quot;"/>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723" y="-51507"/>
            <a:ext cx="6138412" cy="6961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320470" y="476672"/>
            <a:ext cx="1632181" cy="369332"/>
          </a:xfrm>
          <a:prstGeom prst="rect">
            <a:avLst/>
          </a:prstGeom>
          <a:noFill/>
        </p:spPr>
        <p:txBody>
          <a:bodyPr wrap="square" rtlCol="0">
            <a:spAutoFit/>
          </a:bodyPr>
          <a:lstStyle/>
          <a:p>
            <a:r>
              <a:rPr lang="ar-SA" dirty="0">
                <a:solidFill>
                  <a:srgbClr val="FF0000"/>
                </a:solidFill>
              </a:rPr>
              <a:t>للاإطلاع فقط</a:t>
            </a:r>
            <a:endParaRPr lang="en-US" dirty="0">
              <a:solidFill>
                <a:srgbClr val="FF0000"/>
              </a:solidFill>
            </a:endParaRPr>
          </a:p>
        </p:txBody>
      </p:sp>
    </p:spTree>
    <p:extLst>
      <p:ext uri="{BB962C8B-B14F-4D97-AF65-F5344CB8AC3E}">
        <p14:creationId xmlns:p14="http://schemas.microsoft.com/office/powerpoint/2010/main" val="2946345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aget’s disease…. "/>
          <p:cNvPicPr>
            <a:picLocks noChangeAspect="1" noChangeArrowheads="1"/>
          </p:cNvPicPr>
          <p:nvPr/>
        </p:nvPicPr>
        <p:blipFill rotWithShape="1">
          <a:blip r:embed="rId3">
            <a:extLst>
              <a:ext uri="{28A0092B-C50C-407E-A947-70E740481C1C}">
                <a14:useLocalDpi xmlns:a14="http://schemas.microsoft.com/office/drawing/2010/main" val="0"/>
              </a:ext>
            </a:extLst>
          </a:blip>
          <a:srcRect l="7873" t="18631" r="10054" b="3428"/>
          <a:stretch/>
        </p:blipFill>
        <p:spPr bwMode="auto">
          <a:xfrm>
            <a:off x="0" y="95535"/>
            <a:ext cx="12192000" cy="666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493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aget dise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6911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Paget dis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220" y="346240"/>
            <a:ext cx="6076950" cy="6511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227049-F05B-FB4C-A0DE-16E175165AFA}"/>
              </a:ext>
            </a:extLst>
          </p:cNvPr>
          <p:cNvSpPr txBox="1"/>
          <p:nvPr/>
        </p:nvSpPr>
        <p:spPr>
          <a:xfrm>
            <a:off x="3750533" y="554564"/>
            <a:ext cx="2750353" cy="830997"/>
          </a:xfrm>
          <a:prstGeom prst="rect">
            <a:avLst/>
          </a:prstGeom>
          <a:noFill/>
        </p:spPr>
        <p:txBody>
          <a:bodyPr wrap="square" rtlCol="0">
            <a:spAutoFit/>
          </a:bodyPr>
          <a:lstStyle/>
          <a:p>
            <a:pPr algn="l"/>
            <a:r>
              <a:rPr lang="en-US" sz="2400" b="1" u="sng">
                <a:solidFill>
                  <a:srgbClr val="FF0000"/>
                </a:solidFill>
              </a:rPr>
              <a:t>●For tumor and pagets disease </a:t>
            </a:r>
          </a:p>
        </p:txBody>
      </p:sp>
      <p:sp>
        <p:nvSpPr>
          <p:cNvPr id="4" name="TextBox 3">
            <a:extLst>
              <a:ext uri="{FF2B5EF4-FFF2-40B4-BE49-F238E27FC236}">
                <a16:creationId xmlns:a16="http://schemas.microsoft.com/office/drawing/2014/main" id="{542FFF81-2762-D94E-B95A-5720C1B0C5A7}"/>
              </a:ext>
            </a:extLst>
          </p:cNvPr>
          <p:cNvSpPr txBox="1"/>
          <p:nvPr/>
        </p:nvSpPr>
        <p:spPr>
          <a:xfrm>
            <a:off x="4224075" y="1810041"/>
            <a:ext cx="2403548" cy="830997"/>
          </a:xfrm>
          <a:prstGeom prst="rect">
            <a:avLst/>
          </a:prstGeom>
          <a:noFill/>
        </p:spPr>
        <p:txBody>
          <a:bodyPr wrap="square" rtlCol="0">
            <a:spAutoFit/>
          </a:bodyPr>
          <a:lstStyle/>
          <a:p>
            <a:pPr algn="l"/>
            <a:r>
              <a:rPr lang="en-US" sz="2400" b="1" u="sng">
                <a:solidFill>
                  <a:srgbClr val="C00000"/>
                </a:solidFill>
              </a:rPr>
              <a:t>●Because of the turn over it shine </a:t>
            </a:r>
          </a:p>
        </p:txBody>
      </p:sp>
    </p:spTree>
    <p:extLst>
      <p:ext uri="{BB962C8B-B14F-4D97-AF65-F5344CB8AC3E}">
        <p14:creationId xmlns:p14="http://schemas.microsoft.com/office/powerpoint/2010/main" val="1636234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p>
        </p:txBody>
      </p:sp>
      <p:sp>
        <p:nvSpPr>
          <p:cNvPr id="3" name="Content Placeholder 2"/>
          <p:cNvSpPr>
            <a:spLocks noGrp="1"/>
          </p:cNvSpPr>
          <p:nvPr>
            <p:ph idx="1"/>
          </p:nvPr>
        </p:nvSpPr>
        <p:spPr/>
        <p:txBody>
          <a:bodyPr/>
          <a:lstStyle/>
          <a:p>
            <a:r>
              <a:rPr lang="en-US" dirty="0"/>
              <a:t>At this time there is no cure for Paget's disease, therefore treatment is designed to control the symptoms and prevent complications.</a:t>
            </a:r>
          </a:p>
          <a:p>
            <a:r>
              <a:rPr lang="en-US" dirty="0"/>
              <a:t>Goals of treatment: Suppression of Active disease. Relief of Pain Prevention of Deformity and fractures. High output cardiac dysfunction. Reducing the Sarcomatous transformation</a:t>
            </a:r>
          </a:p>
        </p:txBody>
      </p:sp>
    </p:spTree>
    <p:extLst>
      <p:ext uri="{BB962C8B-B14F-4D97-AF65-F5344CB8AC3E}">
        <p14:creationId xmlns:p14="http://schemas.microsoft.com/office/powerpoint/2010/main" val="3927725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Osteomyelitis-Definition</a:t>
            </a:r>
            <a:r>
              <a:rPr lang="en-US" dirty="0"/>
              <a:t> </a:t>
            </a:r>
          </a:p>
        </p:txBody>
      </p:sp>
      <p:sp>
        <p:nvSpPr>
          <p:cNvPr id="3" name="Content Placeholder 2"/>
          <p:cNvSpPr>
            <a:spLocks noGrp="1"/>
          </p:cNvSpPr>
          <p:nvPr>
            <p:ph idx="1"/>
          </p:nvPr>
        </p:nvSpPr>
        <p:spPr>
          <a:xfrm>
            <a:off x="838200" y="1825625"/>
            <a:ext cx="6695364" cy="4351338"/>
          </a:xfrm>
        </p:spPr>
        <p:txBody>
          <a:bodyPr/>
          <a:lstStyle/>
          <a:p>
            <a:r>
              <a:rPr lang="en-US" b="1" dirty="0">
                <a:solidFill>
                  <a:srgbClr val="FF3399"/>
                </a:solidFill>
              </a:rPr>
              <a:t>Definition: </a:t>
            </a:r>
            <a:r>
              <a:rPr lang="en-US" dirty="0"/>
              <a:t>“ A severe, persistent and incapacitating infection of bone and bone marrow ”.</a:t>
            </a:r>
          </a:p>
          <a:p>
            <a:r>
              <a:rPr lang="en-US" dirty="0"/>
              <a:t>Osteomyelitis (osteo- derived from the Greek word osteon, meaning bone, </a:t>
            </a:r>
            <a:r>
              <a:rPr lang="en-US" dirty="0" err="1"/>
              <a:t>myelo</a:t>
            </a:r>
            <a:r>
              <a:rPr lang="en-US" dirty="0"/>
              <a:t>- meaning marrow, and -itis meaning inflammation) simply means an infection of the bone or bone marrow. </a:t>
            </a:r>
          </a:p>
          <a:p>
            <a:r>
              <a:rPr lang="en-US" dirty="0"/>
              <a:t>Infection mainly involves - Marrow spaces -Haversian canals –Sub-periosteal Spaces</a:t>
            </a:r>
          </a:p>
        </p:txBody>
      </p:sp>
      <p:pic>
        <p:nvPicPr>
          <p:cNvPr id="4" name="Picture 3"/>
          <p:cNvPicPr>
            <a:picLocks noChangeAspect="1"/>
          </p:cNvPicPr>
          <p:nvPr/>
        </p:nvPicPr>
        <p:blipFill rotWithShape="1">
          <a:blip r:embed="rId2"/>
          <a:srcRect l="36380" t="18691" r="37314" b="20981"/>
          <a:stretch/>
        </p:blipFill>
        <p:spPr>
          <a:xfrm>
            <a:off x="8038531" y="1319508"/>
            <a:ext cx="3671248" cy="5063319"/>
          </a:xfrm>
          <a:prstGeom prst="rect">
            <a:avLst/>
          </a:prstGeom>
          <a:ln>
            <a:noFill/>
          </a:ln>
          <a:effectLst>
            <a:softEdge rad="112500"/>
          </a:effectLst>
        </p:spPr>
      </p:pic>
      <p:sp>
        <p:nvSpPr>
          <p:cNvPr id="6" name="TextBox 5">
            <a:extLst>
              <a:ext uri="{FF2B5EF4-FFF2-40B4-BE49-F238E27FC236}">
                <a16:creationId xmlns:a16="http://schemas.microsoft.com/office/drawing/2014/main" id="{159F42AC-10BA-2F4C-8012-FCD682DD1F49}"/>
              </a:ext>
            </a:extLst>
          </p:cNvPr>
          <p:cNvSpPr txBox="1"/>
          <p:nvPr/>
        </p:nvSpPr>
        <p:spPr>
          <a:xfrm>
            <a:off x="4852085" y="4677827"/>
            <a:ext cx="3776523" cy="461665"/>
          </a:xfrm>
          <a:prstGeom prst="rect">
            <a:avLst/>
          </a:prstGeom>
          <a:noFill/>
        </p:spPr>
        <p:txBody>
          <a:bodyPr wrap="square" rtlCol="0">
            <a:spAutoFit/>
          </a:bodyPr>
          <a:lstStyle/>
          <a:p>
            <a:pPr algn="l"/>
            <a:r>
              <a:rPr lang="en-US" sz="2400" b="1" u="sng">
                <a:solidFill>
                  <a:srgbClr val="FF0000"/>
                </a:solidFill>
              </a:rPr>
              <a:t>●The most important factor </a:t>
            </a:r>
          </a:p>
        </p:txBody>
      </p:sp>
      <p:sp>
        <p:nvSpPr>
          <p:cNvPr id="7" name="TextBox 6">
            <a:extLst>
              <a:ext uri="{FF2B5EF4-FFF2-40B4-BE49-F238E27FC236}">
                <a16:creationId xmlns:a16="http://schemas.microsoft.com/office/drawing/2014/main" id="{F2F61870-CC4C-1E4C-80AA-0E97BE80F7AB}"/>
              </a:ext>
            </a:extLst>
          </p:cNvPr>
          <p:cNvSpPr txBox="1"/>
          <p:nvPr/>
        </p:nvSpPr>
        <p:spPr>
          <a:xfrm>
            <a:off x="2141544" y="6077376"/>
            <a:ext cx="3163964" cy="830997"/>
          </a:xfrm>
          <a:prstGeom prst="rect">
            <a:avLst/>
          </a:prstGeom>
          <a:noFill/>
        </p:spPr>
        <p:txBody>
          <a:bodyPr wrap="square" rtlCol="0">
            <a:spAutoFit/>
          </a:bodyPr>
          <a:lstStyle/>
          <a:p>
            <a:pPr algn="l"/>
            <a:r>
              <a:rPr lang="en-US" sz="2400" b="1" u="sng">
                <a:solidFill>
                  <a:srgbClr val="C00000"/>
                </a:solidFill>
              </a:rPr>
              <a:t>●Also TB, Bacteria, viral </a:t>
            </a:r>
          </a:p>
        </p:txBody>
      </p:sp>
    </p:spTree>
    <p:extLst>
      <p:ext uri="{BB962C8B-B14F-4D97-AF65-F5344CB8AC3E}">
        <p14:creationId xmlns:p14="http://schemas.microsoft.com/office/powerpoint/2010/main" val="2721346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steomyelitisOsteomyelitis&#10;Nelaton (1834) : coined osteomyelitis&#10;&#10; "/>
          <p:cNvPicPr>
            <a:picLocks noChangeAspect="1" noChangeArrowheads="1"/>
          </p:cNvPicPr>
          <p:nvPr/>
        </p:nvPicPr>
        <p:blipFill rotWithShape="1">
          <a:blip r:embed="rId2">
            <a:extLst>
              <a:ext uri="{28A0092B-C50C-407E-A947-70E740481C1C}">
                <a14:useLocalDpi xmlns:a14="http://schemas.microsoft.com/office/drawing/2010/main" val="0"/>
              </a:ext>
            </a:extLst>
          </a:blip>
          <a:srcRect l="20149" t="19900" r="12014" b="23184"/>
          <a:stretch/>
        </p:blipFill>
        <p:spPr bwMode="auto">
          <a:xfrm>
            <a:off x="1201003" y="1263522"/>
            <a:ext cx="9526138" cy="449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4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and types </a:t>
            </a:r>
          </a:p>
        </p:txBody>
      </p:sp>
      <p:sp>
        <p:nvSpPr>
          <p:cNvPr id="3" name="Content Placeholder 2"/>
          <p:cNvSpPr>
            <a:spLocks noGrp="1"/>
          </p:cNvSpPr>
          <p:nvPr>
            <p:ph idx="1"/>
          </p:nvPr>
        </p:nvSpPr>
        <p:spPr>
          <a:xfrm>
            <a:off x="838200" y="3176753"/>
            <a:ext cx="10515600" cy="4351338"/>
          </a:xfrm>
        </p:spPr>
        <p:txBody>
          <a:bodyPr>
            <a:normAutofit/>
          </a:bodyPr>
          <a:lstStyle/>
          <a:p>
            <a:endParaRPr lang="en-US" dirty="0"/>
          </a:p>
          <a:p>
            <a:r>
              <a:rPr lang="en-US" b="1" dirty="0"/>
              <a:t>Types of osteomyelitis:</a:t>
            </a:r>
          </a:p>
          <a:p>
            <a:pPr marL="514350" indent="-514350">
              <a:buFont typeface="+mj-lt"/>
              <a:buAutoNum type="arabicPeriod"/>
            </a:pPr>
            <a:r>
              <a:rPr lang="en-US" dirty="0"/>
              <a:t>Post traumatic osteomyelitis: (47% cases)</a:t>
            </a:r>
          </a:p>
          <a:p>
            <a:pPr marL="514350" indent="-514350">
              <a:buFont typeface="+mj-lt"/>
              <a:buAutoNum type="arabicPeriod"/>
            </a:pPr>
            <a:r>
              <a:rPr lang="en-US" dirty="0"/>
              <a:t>Osteomyelitis due to vascular insufficiency: (34% cases)</a:t>
            </a:r>
          </a:p>
          <a:p>
            <a:pPr marL="514350" indent="-514350">
              <a:buFont typeface="+mj-lt"/>
              <a:buAutoNum type="arabicPeriod"/>
            </a:pPr>
            <a:r>
              <a:rPr lang="en-US" dirty="0"/>
              <a:t>Osteomyelitis due to hematogenous spread: (19%)</a:t>
            </a:r>
          </a:p>
          <a:p>
            <a:pPr marL="514350" indent="-514350">
              <a:buFont typeface="+mj-lt"/>
              <a:buAutoNum type="arabicPeriod"/>
            </a:pPr>
            <a:r>
              <a:rPr lang="en-US" dirty="0"/>
              <a:t>Osteomyelitis post infection of prosthetic joints</a:t>
            </a:r>
          </a:p>
        </p:txBody>
      </p:sp>
      <p:graphicFrame>
        <p:nvGraphicFramePr>
          <p:cNvPr id="4" name="Table 3"/>
          <p:cNvGraphicFramePr>
            <a:graphicFrameLocks noGrp="1"/>
          </p:cNvGraphicFramePr>
          <p:nvPr>
            <p:extLst>
              <p:ext uri="{D42A27DB-BD31-4B8C-83A1-F6EECF244321}">
                <p14:modId xmlns:p14="http://schemas.microsoft.com/office/powerpoint/2010/main" val="918925218"/>
              </p:ext>
            </p:extLst>
          </p:nvPr>
        </p:nvGraphicFramePr>
        <p:xfrm>
          <a:off x="1199486" y="1622272"/>
          <a:ext cx="8886210" cy="1828800"/>
        </p:xfrm>
        <a:graphic>
          <a:graphicData uri="http://schemas.openxmlformats.org/drawingml/2006/table">
            <a:tbl>
              <a:tblPr firstRow="1" bandRow="1">
                <a:tableStyleId>{0505E3EF-67EA-436B-97B2-0124C06EBD24}</a:tableStyleId>
              </a:tblPr>
              <a:tblGrid>
                <a:gridCol w="2962070">
                  <a:extLst>
                    <a:ext uri="{9D8B030D-6E8A-4147-A177-3AD203B41FA5}">
                      <a16:colId xmlns:a16="http://schemas.microsoft.com/office/drawing/2014/main" val="20000"/>
                    </a:ext>
                  </a:extLst>
                </a:gridCol>
                <a:gridCol w="2962070">
                  <a:extLst>
                    <a:ext uri="{9D8B030D-6E8A-4147-A177-3AD203B41FA5}">
                      <a16:colId xmlns:a16="http://schemas.microsoft.com/office/drawing/2014/main" val="20001"/>
                    </a:ext>
                  </a:extLst>
                </a:gridCol>
                <a:gridCol w="2962070">
                  <a:extLst>
                    <a:ext uri="{9D8B030D-6E8A-4147-A177-3AD203B41FA5}">
                      <a16:colId xmlns:a16="http://schemas.microsoft.com/office/drawing/2014/main" val="20002"/>
                    </a:ext>
                  </a:extLst>
                </a:gridCol>
              </a:tblGrid>
              <a:tr h="766086">
                <a:tc>
                  <a:txBody>
                    <a:bodyPr/>
                    <a:lstStyle/>
                    <a:p>
                      <a:pPr marL="0" indent="0">
                        <a:buFont typeface="+mj-lt"/>
                        <a:buNone/>
                      </a:pPr>
                      <a:r>
                        <a:rPr lang="en-US" b="1" dirty="0">
                          <a:solidFill>
                            <a:srgbClr val="FF0000"/>
                          </a:solidFill>
                        </a:rPr>
                        <a:t>Acute osteomyelitis: </a:t>
                      </a:r>
                      <a:r>
                        <a:rPr lang="en-US" dirty="0"/>
                        <a:t>1 in 5000 children.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solidFill>
                            <a:schemeClr val="accent1">
                              <a:lumMod val="75000"/>
                            </a:schemeClr>
                          </a:solidFill>
                        </a:rPr>
                        <a:t>Childhood osteomyelitis: </a:t>
                      </a:r>
                      <a:r>
                        <a:rPr lang="en-US" dirty="0"/>
                        <a:t>long bones of the legs and upper arms.</a:t>
                      </a:r>
                    </a:p>
                    <a:p>
                      <a:pPr marL="0" indent="0">
                        <a:buFont typeface="+mj-lt"/>
                        <a:buNone/>
                      </a:pPr>
                      <a:endParaRPr lang="en-US" dirty="0"/>
                    </a:p>
                  </a:txBody>
                  <a:tcPr/>
                </a:tc>
                <a:tc>
                  <a:txBody>
                    <a:bodyPr/>
                    <a:lstStyle/>
                    <a:p>
                      <a:pPr marL="0" indent="0">
                        <a:buFont typeface="+mj-lt"/>
                        <a:buNone/>
                      </a:pPr>
                      <a:r>
                        <a:rPr lang="en-US" dirty="0">
                          <a:solidFill>
                            <a:srgbClr val="FF3399"/>
                          </a:solidFill>
                        </a:rPr>
                        <a:t>Pyogenic osteomyelitis</a:t>
                      </a:r>
                    </a:p>
                  </a:txBody>
                  <a:tcPr/>
                </a:tc>
                <a:extLst>
                  <a:ext uri="{0D108BD9-81ED-4DB2-BD59-A6C34878D82A}">
                    <a16:rowId xmlns:a16="http://schemas.microsoft.com/office/drawing/2014/main" val="10000"/>
                  </a:ext>
                </a:extLst>
              </a:tr>
              <a:tr h="516386">
                <a:tc>
                  <a:txBody>
                    <a:bodyPr/>
                    <a:lstStyle/>
                    <a:p>
                      <a:pPr marL="0" indent="0">
                        <a:buFont typeface="+mj-lt"/>
                        <a:buNone/>
                      </a:pPr>
                      <a:r>
                        <a:rPr lang="en-US" b="1" dirty="0">
                          <a:solidFill>
                            <a:srgbClr val="FF0000"/>
                          </a:solidFill>
                        </a:rPr>
                        <a:t>Chronic osteomyelitis: </a:t>
                      </a:r>
                      <a:r>
                        <a:rPr lang="en-US" b="1" dirty="0"/>
                        <a:t>2 in 10,000 adults.</a:t>
                      </a:r>
                    </a:p>
                  </a:txBody>
                  <a:tcPr/>
                </a:tc>
                <a:tc>
                  <a:txBody>
                    <a:bodyPr/>
                    <a:lstStyle/>
                    <a:p>
                      <a:pPr marL="0" indent="0">
                        <a:buFont typeface="+mj-lt"/>
                        <a:buNone/>
                      </a:pPr>
                      <a:r>
                        <a:rPr lang="en-US" b="1" dirty="0">
                          <a:solidFill>
                            <a:schemeClr val="accent1">
                              <a:lumMod val="75000"/>
                            </a:schemeClr>
                          </a:solidFill>
                        </a:rPr>
                        <a:t>Adults osteomyelitis: </a:t>
                      </a:r>
                      <a:r>
                        <a:rPr lang="en-US" b="1" dirty="0"/>
                        <a:t>bones of the vertebrae.</a:t>
                      </a:r>
                    </a:p>
                  </a:txBody>
                  <a:tcPr/>
                </a:tc>
                <a:tc>
                  <a:txBody>
                    <a:bodyPr/>
                    <a:lstStyle/>
                    <a:p>
                      <a:pPr marL="0" indent="0">
                        <a:buFont typeface="+mj-lt"/>
                        <a:buNone/>
                      </a:pPr>
                      <a:r>
                        <a:rPr lang="en-US" b="1" dirty="0">
                          <a:solidFill>
                            <a:srgbClr val="FF3399"/>
                          </a:solidFill>
                        </a:rPr>
                        <a:t>Tuberculous osteomyelitis</a:t>
                      </a:r>
                    </a:p>
                  </a:txBody>
                  <a:tcPr/>
                </a:tc>
                <a:extLst>
                  <a:ext uri="{0D108BD9-81ED-4DB2-BD59-A6C34878D82A}">
                    <a16:rowId xmlns:a16="http://schemas.microsoft.com/office/drawing/2014/main" val="10001"/>
                  </a:ext>
                </a:extLst>
              </a:tr>
            </a:tbl>
          </a:graphicData>
        </a:graphic>
      </p:graphicFrame>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62646259-1044-1B46-A1EE-128295713FA9}"/>
                  </a:ext>
                </a:extLst>
              </p14:cNvPr>
              <p14:cNvContentPartPr/>
              <p14:nvPr/>
            </p14:nvContentPartPr>
            <p14:xfrm>
              <a:off x="11052720" y="5626440"/>
              <a:ext cx="17280" cy="42840"/>
            </p14:xfrm>
          </p:contentPart>
        </mc:Choice>
        <mc:Fallback>
          <p:pic>
            <p:nvPicPr>
              <p:cNvPr id="5" name="Ink 4">
                <a:extLst>
                  <a:ext uri="{FF2B5EF4-FFF2-40B4-BE49-F238E27FC236}">
                    <a16:creationId xmlns:a16="http://schemas.microsoft.com/office/drawing/2014/main" id="{62646259-1044-1B46-A1EE-128295713FA9}"/>
                  </a:ext>
                </a:extLst>
              </p:cNvPr>
              <p:cNvPicPr/>
              <p:nvPr/>
            </p:nvPicPr>
            <p:blipFill>
              <a:blip r:embed="rId3"/>
              <a:stretch>
                <a:fillRect/>
              </a:stretch>
            </p:blipFill>
            <p:spPr>
              <a:xfrm>
                <a:off x="11043360" y="5617080"/>
                <a:ext cx="36000" cy="61560"/>
              </a:xfrm>
              <a:prstGeom prst="rect">
                <a:avLst/>
              </a:prstGeom>
            </p:spPr>
          </p:pic>
        </mc:Fallback>
      </mc:AlternateContent>
      <p:sp>
        <p:nvSpPr>
          <p:cNvPr id="6" name="TextBox 5">
            <a:extLst>
              <a:ext uri="{FF2B5EF4-FFF2-40B4-BE49-F238E27FC236}">
                <a16:creationId xmlns:a16="http://schemas.microsoft.com/office/drawing/2014/main" id="{7E104199-3194-444F-81CD-2D697F92B074}"/>
              </a:ext>
            </a:extLst>
          </p:cNvPr>
          <p:cNvSpPr txBox="1"/>
          <p:nvPr/>
        </p:nvSpPr>
        <p:spPr>
          <a:xfrm rot="10800000" flipV="1">
            <a:off x="4604739" y="3703993"/>
            <a:ext cx="3136715" cy="461665"/>
          </a:xfrm>
          <a:prstGeom prst="rect">
            <a:avLst/>
          </a:prstGeom>
          <a:noFill/>
        </p:spPr>
        <p:txBody>
          <a:bodyPr wrap="square" rtlCol="0">
            <a:spAutoFit/>
          </a:bodyPr>
          <a:lstStyle/>
          <a:p>
            <a:pPr algn="l"/>
            <a:r>
              <a:rPr lang="en-US" sz="2400" b="1" u="sng">
                <a:solidFill>
                  <a:srgbClr val="C00000"/>
                </a:solidFill>
              </a:rPr>
              <a:t>Infectious causes </a:t>
            </a:r>
          </a:p>
        </p:txBody>
      </p:sp>
      <p:sp>
        <p:nvSpPr>
          <p:cNvPr id="7" name="TextBox 6">
            <a:extLst>
              <a:ext uri="{FF2B5EF4-FFF2-40B4-BE49-F238E27FC236}">
                <a16:creationId xmlns:a16="http://schemas.microsoft.com/office/drawing/2014/main" id="{ABF26B0F-CF25-DA4F-88BC-3004B3BBE831}"/>
              </a:ext>
            </a:extLst>
          </p:cNvPr>
          <p:cNvSpPr txBox="1"/>
          <p:nvPr/>
        </p:nvSpPr>
        <p:spPr>
          <a:xfrm>
            <a:off x="9061622" y="5094550"/>
            <a:ext cx="3487934" cy="830997"/>
          </a:xfrm>
          <a:prstGeom prst="rect">
            <a:avLst/>
          </a:prstGeom>
          <a:noFill/>
        </p:spPr>
        <p:txBody>
          <a:bodyPr wrap="square" rtlCol="0">
            <a:spAutoFit/>
          </a:bodyPr>
          <a:lstStyle/>
          <a:p>
            <a:pPr algn="l"/>
            <a:r>
              <a:rPr lang="en-US" sz="2400" b="1" u="sng">
                <a:solidFill>
                  <a:srgbClr val="C00000"/>
                </a:solidFill>
              </a:rPr>
              <a:t>●IN children because of septicemia</a:t>
            </a:r>
          </a:p>
        </p:txBody>
      </p:sp>
      <p:cxnSp>
        <p:nvCxnSpPr>
          <p:cNvPr id="9" name="Straight Arrow Connector 8">
            <a:extLst>
              <a:ext uri="{FF2B5EF4-FFF2-40B4-BE49-F238E27FC236}">
                <a16:creationId xmlns:a16="http://schemas.microsoft.com/office/drawing/2014/main" id="{5C32CC45-5224-4A48-BF97-6B416FC3BF05}"/>
              </a:ext>
            </a:extLst>
          </p:cNvPr>
          <p:cNvCxnSpPr>
            <a:cxnSpLocks/>
          </p:cNvCxnSpPr>
          <p:nvPr/>
        </p:nvCxnSpPr>
        <p:spPr>
          <a:xfrm>
            <a:off x="8618046" y="5510049"/>
            <a:ext cx="44357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18779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a:xfrm>
            <a:off x="838200" y="1825625"/>
            <a:ext cx="8223913" cy="4351338"/>
          </a:xfrm>
        </p:spPr>
        <p:txBody>
          <a:bodyPr>
            <a:normAutofit fontScale="92500" lnSpcReduction="20000"/>
          </a:bodyPr>
          <a:lstStyle/>
          <a:p>
            <a:pPr marL="514350" indent="-514350">
              <a:buFont typeface="+mj-lt"/>
              <a:buAutoNum type="arabicPeriod"/>
            </a:pPr>
            <a:r>
              <a:rPr lang="en-US" dirty="0"/>
              <a:t>Bone is normally </a:t>
            </a:r>
            <a:r>
              <a:rPr lang="en-US" u="sng" dirty="0"/>
              <a:t>resistant</a:t>
            </a:r>
            <a:r>
              <a:rPr lang="en-US" dirty="0"/>
              <a:t> to bacterial colonization</a:t>
            </a:r>
          </a:p>
          <a:p>
            <a:pPr marL="514350" indent="-514350">
              <a:buFont typeface="+mj-lt"/>
              <a:buAutoNum type="arabicPeriod"/>
            </a:pPr>
            <a:r>
              <a:rPr lang="en-US" dirty="0"/>
              <a:t>Bacteria form a </a:t>
            </a:r>
            <a:r>
              <a:rPr lang="en-US" u="sng" dirty="0"/>
              <a:t>biofilm</a:t>
            </a:r>
            <a:r>
              <a:rPr lang="en-US" dirty="0"/>
              <a:t> in the metaphysis </a:t>
            </a:r>
            <a:r>
              <a:rPr lang="en-US" b="1" dirty="0"/>
              <a:t>(primary focus)</a:t>
            </a:r>
          </a:p>
          <a:p>
            <a:pPr marL="514350" indent="-514350">
              <a:buFont typeface="+mj-lt"/>
              <a:buAutoNum type="arabicPeriod"/>
            </a:pPr>
            <a:r>
              <a:rPr lang="en-US" dirty="0"/>
              <a:t>Biofilms protect bacteria from host immune response</a:t>
            </a:r>
          </a:p>
          <a:p>
            <a:pPr marL="514350" indent="-514350">
              <a:buFont typeface="+mj-lt"/>
              <a:buAutoNum type="arabicPeriod"/>
            </a:pPr>
            <a:r>
              <a:rPr lang="en-US" b="1" dirty="0"/>
              <a:t>Abscess</a:t>
            </a:r>
            <a:r>
              <a:rPr lang="en-US" dirty="0"/>
              <a:t> in metaphysis</a:t>
            </a:r>
          </a:p>
          <a:p>
            <a:pPr marL="514350" indent="-514350">
              <a:buFont typeface="+mj-lt"/>
              <a:buAutoNum type="arabicPeriod"/>
            </a:pPr>
            <a:r>
              <a:rPr lang="en-US" b="1" dirty="0"/>
              <a:t>Sub periosteal absces</a:t>
            </a:r>
            <a:r>
              <a:rPr lang="en-US" dirty="0"/>
              <a:t>s</a:t>
            </a:r>
          </a:p>
          <a:p>
            <a:pPr marL="514350" indent="-514350">
              <a:buFont typeface="+mj-lt"/>
              <a:buAutoNum type="arabicPeriod"/>
            </a:pPr>
            <a:r>
              <a:rPr lang="en-US" b="1" dirty="0"/>
              <a:t>Sequestrum</a:t>
            </a:r>
            <a:r>
              <a:rPr lang="en-US" dirty="0"/>
              <a:t> formation (bone death)</a:t>
            </a:r>
          </a:p>
          <a:p>
            <a:pPr marL="514350" indent="-514350">
              <a:buFont typeface="+mj-lt"/>
              <a:buAutoNum type="arabicPeriod"/>
            </a:pPr>
            <a:r>
              <a:rPr lang="en-US" b="1" dirty="0"/>
              <a:t>Involucrum</a:t>
            </a:r>
            <a:r>
              <a:rPr lang="en-US" dirty="0"/>
              <a:t> formation (New brittle bone formation)</a:t>
            </a:r>
          </a:p>
          <a:p>
            <a:pPr marL="514350" indent="-514350">
              <a:buFont typeface="+mj-lt"/>
              <a:buAutoNum type="arabicPeriod"/>
            </a:pPr>
            <a:r>
              <a:rPr lang="en-US" dirty="0"/>
              <a:t>Pus perforates periosteum and forms </a:t>
            </a:r>
            <a:r>
              <a:rPr lang="en-US" b="1" dirty="0"/>
              <a:t>abscess in soft </a:t>
            </a:r>
            <a:r>
              <a:rPr lang="en-US" dirty="0"/>
              <a:t>tissues</a:t>
            </a:r>
          </a:p>
          <a:p>
            <a:pPr marL="514350" indent="-514350">
              <a:buFont typeface="+mj-lt"/>
              <a:buAutoNum type="arabicPeriod"/>
            </a:pPr>
            <a:r>
              <a:rPr lang="en-US" dirty="0"/>
              <a:t>Abscess bursts on surface and forms </a:t>
            </a:r>
            <a:r>
              <a:rPr lang="en-US" b="1" dirty="0"/>
              <a:t>discharging sinus</a:t>
            </a:r>
          </a:p>
        </p:txBody>
      </p:sp>
      <p:sp>
        <p:nvSpPr>
          <p:cNvPr id="4" name="Down Arrow 3"/>
          <p:cNvSpPr/>
          <p:nvPr/>
        </p:nvSpPr>
        <p:spPr>
          <a:xfrm>
            <a:off x="196755" y="1825625"/>
            <a:ext cx="641445" cy="42476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l="8171" t="13913" r="61381" b="21578"/>
          <a:stretch/>
        </p:blipFill>
        <p:spPr>
          <a:xfrm>
            <a:off x="8760726" y="805218"/>
            <a:ext cx="3234519" cy="4421875"/>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E5F11241-F005-F443-A9C0-1C2A38FDA719}"/>
                  </a:ext>
                </a:extLst>
              </p14:cNvPr>
              <p14:cNvContentPartPr/>
              <p14:nvPr/>
            </p14:nvContentPartPr>
            <p14:xfrm>
              <a:off x="4837915" y="6725667"/>
              <a:ext cx="20880" cy="18000"/>
            </p14:xfrm>
          </p:contentPart>
        </mc:Choice>
        <mc:Fallback xmlns="">
          <p:pic>
            <p:nvPicPr>
              <p:cNvPr id="13" name="Ink 12">
                <a:extLst>
                  <a:ext uri="{FF2B5EF4-FFF2-40B4-BE49-F238E27FC236}">
                    <a16:creationId xmlns:a16="http://schemas.microsoft.com/office/drawing/2014/main" id="{E5F11241-F005-F443-A9C0-1C2A38FDA719}"/>
                  </a:ext>
                </a:extLst>
              </p:cNvPr>
              <p:cNvPicPr/>
              <p:nvPr/>
            </p:nvPicPr>
            <p:blipFill>
              <a:blip r:embed="rId10"/>
              <a:stretch>
                <a:fillRect/>
              </a:stretch>
            </p:blipFill>
            <p:spPr>
              <a:xfrm>
                <a:off x="4829275" y="6717027"/>
                <a:ext cx="38520" cy="35640"/>
              </a:xfrm>
              <a:prstGeom prst="rect">
                <a:avLst/>
              </a:prstGeom>
            </p:spPr>
          </p:pic>
        </mc:Fallback>
      </mc:AlternateContent>
      <p:sp>
        <p:nvSpPr>
          <p:cNvPr id="7" name="TextBox 6">
            <a:extLst>
              <a:ext uri="{FF2B5EF4-FFF2-40B4-BE49-F238E27FC236}">
                <a16:creationId xmlns:a16="http://schemas.microsoft.com/office/drawing/2014/main" id="{87146ECA-3EA1-4C4A-8823-242958605427}"/>
              </a:ext>
            </a:extLst>
          </p:cNvPr>
          <p:cNvSpPr txBox="1"/>
          <p:nvPr/>
        </p:nvSpPr>
        <p:spPr>
          <a:xfrm>
            <a:off x="6022754" y="3189532"/>
            <a:ext cx="3992183" cy="1200329"/>
          </a:xfrm>
          <a:prstGeom prst="rect">
            <a:avLst/>
          </a:prstGeom>
          <a:noFill/>
        </p:spPr>
        <p:txBody>
          <a:bodyPr wrap="square" rtlCol="0">
            <a:spAutoFit/>
          </a:bodyPr>
          <a:lstStyle/>
          <a:p>
            <a:pPr algn="l"/>
            <a:r>
              <a:rPr lang="en-US" sz="2400" b="1" u="sng">
                <a:solidFill>
                  <a:srgbClr val="C00000"/>
                </a:solidFill>
              </a:rPr>
              <a:t>In children because the periosteum is attached to the cortex loosly</a:t>
            </a:r>
          </a:p>
        </p:txBody>
      </p:sp>
      <p:cxnSp>
        <p:nvCxnSpPr>
          <p:cNvPr id="8" name="Straight Arrow Connector 7">
            <a:extLst>
              <a:ext uri="{FF2B5EF4-FFF2-40B4-BE49-F238E27FC236}">
                <a16:creationId xmlns:a16="http://schemas.microsoft.com/office/drawing/2014/main" id="{2C6541A7-D7F1-A64E-B3C2-D9E49B62E420}"/>
              </a:ext>
            </a:extLst>
          </p:cNvPr>
          <p:cNvCxnSpPr>
            <a:cxnSpLocks/>
          </p:cNvCxnSpPr>
          <p:nvPr/>
        </p:nvCxnSpPr>
        <p:spPr>
          <a:xfrm>
            <a:off x="4489148" y="3429000"/>
            <a:ext cx="149065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818578C9-5354-FB45-94C5-252FAB5425C7}"/>
              </a:ext>
            </a:extLst>
          </p:cNvPr>
          <p:cNvSpPr txBox="1"/>
          <p:nvPr/>
        </p:nvSpPr>
        <p:spPr>
          <a:xfrm>
            <a:off x="5979801" y="5898031"/>
            <a:ext cx="3262869" cy="461665"/>
          </a:xfrm>
          <a:prstGeom prst="rect">
            <a:avLst/>
          </a:prstGeom>
          <a:noFill/>
        </p:spPr>
        <p:txBody>
          <a:bodyPr wrap="square" rtlCol="0">
            <a:spAutoFit/>
          </a:bodyPr>
          <a:lstStyle/>
          <a:p>
            <a:pPr algn="l"/>
            <a:r>
              <a:rPr lang="en-US" sz="2400" b="1" u="sng">
                <a:solidFill>
                  <a:srgbClr val="C00000"/>
                </a:solidFill>
              </a:rPr>
              <a:t>Until the skin</a:t>
            </a:r>
          </a:p>
        </p:txBody>
      </p:sp>
    </p:spTree>
    <p:extLst>
      <p:ext uri="{BB962C8B-B14F-4D97-AF65-F5344CB8AC3E}">
        <p14:creationId xmlns:p14="http://schemas.microsoft.com/office/powerpoint/2010/main" val="1654051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a:xfrm>
            <a:off x="838201" y="1825625"/>
            <a:ext cx="6927376" cy="4351338"/>
          </a:xfrm>
        </p:spPr>
        <p:txBody>
          <a:bodyPr>
            <a:normAutofit/>
          </a:bodyPr>
          <a:lstStyle/>
          <a:p>
            <a:pPr marL="514350" indent="-514350">
              <a:buFont typeface="+mj-lt"/>
              <a:buAutoNum type="arabicPeriod" startAt="10"/>
            </a:pPr>
            <a:r>
              <a:rPr lang="en-US" sz="2000" b="1" dirty="0"/>
              <a:t>Necrosis: </a:t>
            </a:r>
            <a:r>
              <a:rPr lang="en-US" sz="2000" dirty="0"/>
              <a:t>stage of new bone formation</a:t>
            </a:r>
            <a:r>
              <a:rPr lang="en-US" sz="2000" dirty="0">
                <a:sym typeface="Wingdings" panose="05000000000000000000" pitchFamily="2" charset="2"/>
              </a:rPr>
              <a:t></a:t>
            </a:r>
            <a:r>
              <a:rPr lang="en-US" sz="2000" dirty="0"/>
              <a:t> Involucrum </a:t>
            </a:r>
            <a:r>
              <a:rPr lang="en-US" sz="2000" dirty="0">
                <a:sym typeface="Wingdings" panose="05000000000000000000" pitchFamily="2" charset="2"/>
              </a:rPr>
              <a:t> </a:t>
            </a:r>
            <a:r>
              <a:rPr lang="en-US" sz="2000" dirty="0"/>
              <a:t>with sequestrum inside, there will always be a persistent discharging sinus. </a:t>
            </a:r>
            <a:r>
              <a:rPr lang="en-US" sz="2000" dirty="0">
                <a:sym typeface="Wingdings" panose="05000000000000000000" pitchFamily="2" charset="2"/>
              </a:rPr>
              <a:t></a:t>
            </a:r>
            <a:r>
              <a:rPr lang="en-US" sz="2000" dirty="0"/>
              <a:t>pus from bone escapes through multiple hole in Involucrum (Cloacae)</a:t>
            </a:r>
          </a:p>
          <a:p>
            <a:pPr marL="514350" indent="-514350">
              <a:buFont typeface="+mj-lt"/>
              <a:buAutoNum type="arabicPeriod" startAt="10"/>
            </a:pPr>
            <a:r>
              <a:rPr lang="en-US" sz="2000" dirty="0"/>
              <a:t>Pus spreads into vascular channels </a:t>
            </a:r>
            <a:r>
              <a:rPr lang="en-US" sz="2000" dirty="0">
                <a:sym typeface="Wingdings" panose="05000000000000000000" pitchFamily="2" charset="2"/>
              </a:rPr>
              <a:t></a:t>
            </a:r>
            <a:r>
              <a:rPr lang="en-US" sz="2000" dirty="0"/>
              <a:t>Raising intraosseous pressure </a:t>
            </a:r>
            <a:r>
              <a:rPr lang="en-US" sz="2000" dirty="0">
                <a:sym typeface="Wingdings" panose="05000000000000000000" pitchFamily="2" charset="2"/>
              </a:rPr>
              <a:t></a:t>
            </a:r>
            <a:r>
              <a:rPr lang="en-US" sz="2000" dirty="0"/>
              <a:t>Impairing blood flow -&gt; Chronic ischemic necrosis -&gt; Separation of large devascularized fragment -&gt; New bone formation -&gt;(Involucrum)</a:t>
            </a:r>
          </a:p>
          <a:p>
            <a:pPr marL="514350" indent="-514350">
              <a:buFont typeface="+mj-lt"/>
              <a:buAutoNum type="arabicPeriod" startAt="10"/>
            </a:pPr>
            <a:endParaRPr lang="en-US" sz="2000" dirty="0"/>
          </a:p>
        </p:txBody>
      </p:sp>
      <p:sp>
        <p:nvSpPr>
          <p:cNvPr id="4" name="Down Arrow 3"/>
          <p:cNvSpPr/>
          <p:nvPr/>
        </p:nvSpPr>
        <p:spPr>
          <a:xfrm>
            <a:off x="196755" y="1825625"/>
            <a:ext cx="641445" cy="2882853"/>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l="22388" t="30637" r="49851" b="12619"/>
          <a:stretch/>
        </p:blipFill>
        <p:spPr>
          <a:xfrm>
            <a:off x="7765577" y="675295"/>
            <a:ext cx="3825922" cy="5397959"/>
          </a:xfrm>
          <a:prstGeom prst="rect">
            <a:avLst/>
          </a:prstGeom>
        </p:spPr>
      </p:pic>
    </p:spTree>
    <p:extLst>
      <p:ext uri="{BB962C8B-B14F-4D97-AF65-F5344CB8AC3E}">
        <p14:creationId xmlns:p14="http://schemas.microsoft.com/office/powerpoint/2010/main" val="3302362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affecting pathogenesis</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a:t>Virulence of the infecting organism e.g. ( Biofilm: A coherent cluster of bacterial cells imbedded in a matrix—which are more resistant   to most antimicrobials and the host defense than planktonic bacterial cells forming bacteria)</a:t>
            </a:r>
          </a:p>
          <a:p>
            <a:pPr marL="514350" indent="-514350">
              <a:buFont typeface="+mj-lt"/>
              <a:buAutoNum type="arabicPeriod"/>
            </a:pPr>
            <a:r>
              <a:rPr lang="en-US" dirty="0"/>
              <a:t>Underlying disease.</a:t>
            </a:r>
          </a:p>
          <a:p>
            <a:pPr marL="514350" indent="-514350">
              <a:buFont typeface="+mj-lt"/>
              <a:buAutoNum type="arabicPeriod"/>
            </a:pPr>
            <a:r>
              <a:rPr lang="en-US" dirty="0"/>
              <a:t>Immune status of the host.</a:t>
            </a:r>
          </a:p>
          <a:p>
            <a:pPr marL="514350" indent="-514350">
              <a:buFont typeface="+mj-lt"/>
              <a:buAutoNum type="arabicPeriod"/>
            </a:pPr>
            <a:r>
              <a:rPr lang="en-US" dirty="0"/>
              <a:t>Type, location and vascularity of the bone. </a:t>
            </a:r>
          </a:p>
          <a:p>
            <a:pPr marL="514350" indent="-514350">
              <a:buFont typeface="+mj-lt"/>
              <a:buAutoNum type="arabicPeriod"/>
            </a:pPr>
            <a:r>
              <a:rPr lang="en-US" b="1" dirty="0">
                <a:solidFill>
                  <a:schemeClr val="accent1">
                    <a:lumMod val="75000"/>
                  </a:schemeClr>
                </a:solidFill>
              </a:rPr>
              <a:t>Factors that compromise bone integrity</a:t>
            </a:r>
            <a:r>
              <a:rPr lang="en-US" dirty="0"/>
              <a:t>: • Trauma • Surgery • Presence of foreign bodies • Placement of prostheses Leads to the onset of bone infection</a:t>
            </a:r>
          </a:p>
        </p:txBody>
      </p:sp>
    </p:spTree>
    <p:extLst>
      <p:ext uri="{BB962C8B-B14F-4D97-AF65-F5344CB8AC3E}">
        <p14:creationId xmlns:p14="http://schemas.microsoft.com/office/powerpoint/2010/main" val="1896628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Chronic osteomyelitis </a:t>
            </a:r>
          </a:p>
        </p:txBody>
      </p:sp>
      <p:sp>
        <p:nvSpPr>
          <p:cNvPr id="3" name="Content Placeholder 2"/>
          <p:cNvSpPr>
            <a:spLocks noGrp="1"/>
          </p:cNvSpPr>
          <p:nvPr>
            <p:ph idx="1"/>
          </p:nvPr>
        </p:nvSpPr>
        <p:spPr/>
        <p:txBody>
          <a:bodyPr/>
          <a:lstStyle/>
          <a:p>
            <a:r>
              <a:rPr lang="en-US" dirty="0"/>
              <a:t>The hallmark of chronic osteomyelitis is infected dead bone within a compromised soft-tissue envelope.</a:t>
            </a:r>
          </a:p>
          <a:p>
            <a:r>
              <a:rPr lang="en-US" dirty="0"/>
              <a:t>The infected foci within the bone are surrounded by sclerotic, relatively avascular bone covered by a thickened periosteum and scarred muscle and subcutaneous tissue.</a:t>
            </a:r>
          </a:p>
          <a:p>
            <a:r>
              <a:rPr lang="en-US" dirty="0"/>
              <a:t>This avascular envelope of scar tissue leaves systemic antibiotics essentially ineffective.</a:t>
            </a:r>
          </a:p>
        </p:txBody>
      </p:sp>
      <p:sp>
        <p:nvSpPr>
          <p:cNvPr id="6" name="TextBox 5">
            <a:extLst>
              <a:ext uri="{FF2B5EF4-FFF2-40B4-BE49-F238E27FC236}">
                <a16:creationId xmlns:a16="http://schemas.microsoft.com/office/drawing/2014/main" id="{7241B5B9-FC8B-F24B-B4EE-F7737BFAF108}"/>
              </a:ext>
            </a:extLst>
          </p:cNvPr>
          <p:cNvSpPr txBox="1"/>
          <p:nvPr/>
        </p:nvSpPr>
        <p:spPr>
          <a:xfrm rot="10800000" flipH="1" flipV="1">
            <a:off x="1733149" y="4765827"/>
            <a:ext cx="2662326" cy="830997"/>
          </a:xfrm>
          <a:prstGeom prst="rect">
            <a:avLst/>
          </a:prstGeom>
          <a:noFill/>
        </p:spPr>
        <p:txBody>
          <a:bodyPr wrap="square" rtlCol="0">
            <a:spAutoFit/>
          </a:bodyPr>
          <a:lstStyle/>
          <a:p>
            <a:pPr algn="l"/>
            <a:r>
              <a:rPr lang="en-US" sz="2400" b="1" u="sng">
                <a:solidFill>
                  <a:srgbClr val="C00000"/>
                </a:solidFill>
              </a:rPr>
              <a:t>They need surgery  excision</a:t>
            </a:r>
          </a:p>
        </p:txBody>
      </p:sp>
    </p:spTree>
    <p:extLst>
      <p:ext uri="{BB962C8B-B14F-4D97-AF65-F5344CB8AC3E}">
        <p14:creationId xmlns:p14="http://schemas.microsoft.com/office/powerpoint/2010/main" val="4016416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a:t>
            </a:r>
          </a:p>
        </p:txBody>
      </p:sp>
      <p:sp>
        <p:nvSpPr>
          <p:cNvPr id="3" name="Content Placeholder 2"/>
          <p:cNvSpPr>
            <a:spLocks noGrp="1"/>
          </p:cNvSpPr>
          <p:nvPr>
            <p:ph idx="1"/>
          </p:nvPr>
        </p:nvSpPr>
        <p:spPr/>
        <p:txBody>
          <a:bodyPr/>
          <a:lstStyle/>
          <a:p>
            <a:r>
              <a:rPr lang="en-US" dirty="0"/>
              <a:t>The condition was initially described by Dr. James Paget in 1877, Also called as Osteitis </a:t>
            </a:r>
            <a:r>
              <a:rPr lang="en-US" dirty="0" err="1"/>
              <a:t>Deformans</a:t>
            </a:r>
            <a:r>
              <a:rPr lang="en-US" dirty="0"/>
              <a:t>.</a:t>
            </a:r>
          </a:p>
          <a:p>
            <a:r>
              <a:rPr lang="en-US" dirty="0"/>
              <a:t> Partial or complete involvement of a single or multiple bones by exaggerated rates of resorptive and osteogenic activity leading to bony thickening and deformity. </a:t>
            </a:r>
          </a:p>
          <a:p>
            <a:r>
              <a:rPr lang="en-US" dirty="0"/>
              <a:t>It has a predilection for the axial skeleton (Pelvis&gt;tibia &gt; Femur &gt; Skull&gt;spine &gt;clavicle) But any bone may be affected.</a:t>
            </a:r>
          </a:p>
          <a:p>
            <a:r>
              <a:rPr lang="en-US" dirty="0"/>
              <a:t> Paget disease is common in Europe and North America. It is rare in Asia and Africa.</a:t>
            </a:r>
          </a:p>
          <a:p>
            <a:endParaRPr lang="en-US" dirty="0"/>
          </a:p>
        </p:txBody>
      </p:sp>
      <p:sp>
        <p:nvSpPr>
          <p:cNvPr id="10" name="TextBox 9">
            <a:extLst>
              <a:ext uri="{FF2B5EF4-FFF2-40B4-BE49-F238E27FC236}">
                <a16:creationId xmlns:a16="http://schemas.microsoft.com/office/drawing/2014/main" id="{19386BAA-89D6-874D-8152-47F4FAE72A55}"/>
              </a:ext>
            </a:extLst>
          </p:cNvPr>
          <p:cNvSpPr txBox="1"/>
          <p:nvPr/>
        </p:nvSpPr>
        <p:spPr>
          <a:xfrm>
            <a:off x="6595461" y="253064"/>
            <a:ext cx="3500200" cy="1569660"/>
          </a:xfrm>
          <a:prstGeom prst="rect">
            <a:avLst/>
          </a:prstGeom>
          <a:noFill/>
        </p:spPr>
        <p:txBody>
          <a:bodyPr wrap="square" rtlCol="0">
            <a:spAutoFit/>
          </a:bodyPr>
          <a:lstStyle/>
          <a:p>
            <a:pPr algn="l"/>
            <a:r>
              <a:rPr lang="ar-SA" sz="2400" b="1" u="sng">
                <a:solidFill>
                  <a:srgbClr val="FF0000"/>
                </a:solidFill>
              </a:rPr>
              <a:t>●The medium age: 40 years</a:t>
            </a:r>
          </a:p>
          <a:p>
            <a:pPr algn="l"/>
            <a:endParaRPr lang="ar-SA" sz="2400" b="1" u="sng">
              <a:solidFill>
                <a:srgbClr val="FF0000"/>
              </a:solidFill>
            </a:endParaRPr>
          </a:p>
          <a:p>
            <a:pPr algn="l"/>
            <a:r>
              <a:rPr lang="ar-SA" sz="2400" b="1" u="sng">
                <a:solidFill>
                  <a:srgbClr val="FF0000"/>
                </a:solidFill>
              </a:rPr>
              <a:t>●</a:t>
            </a:r>
            <a:r>
              <a:rPr lang="en-GB" sz="2400" b="1" u="sng">
                <a:solidFill>
                  <a:srgbClr val="FF0000"/>
                </a:solidFill>
              </a:rPr>
              <a:t>M</a:t>
            </a:r>
            <a:r>
              <a:rPr lang="ar-SA" sz="2400" b="1" u="sng">
                <a:solidFill>
                  <a:srgbClr val="FF0000"/>
                </a:solidFill>
              </a:rPr>
              <a:t>ore  common in male </a:t>
            </a:r>
            <a:endParaRPr lang="en-US" sz="2400" b="1" u="sng">
              <a:solidFill>
                <a:srgbClr val="FF0000"/>
              </a:solidFill>
            </a:endParaRPr>
          </a:p>
        </p:txBody>
      </p:sp>
      <p:sp>
        <p:nvSpPr>
          <p:cNvPr id="11" name="TextBox 10">
            <a:extLst>
              <a:ext uri="{FF2B5EF4-FFF2-40B4-BE49-F238E27FC236}">
                <a16:creationId xmlns:a16="http://schemas.microsoft.com/office/drawing/2014/main" id="{5EBA14A3-EADC-1042-BBDE-E113B424B32F}"/>
              </a:ext>
            </a:extLst>
          </p:cNvPr>
          <p:cNvSpPr txBox="1"/>
          <p:nvPr/>
        </p:nvSpPr>
        <p:spPr>
          <a:xfrm>
            <a:off x="7429048" y="3464672"/>
            <a:ext cx="3500199" cy="461665"/>
          </a:xfrm>
          <a:prstGeom prst="rect">
            <a:avLst/>
          </a:prstGeom>
          <a:noFill/>
        </p:spPr>
        <p:txBody>
          <a:bodyPr wrap="square" rtlCol="0">
            <a:spAutoFit/>
          </a:bodyPr>
          <a:lstStyle/>
          <a:p>
            <a:pPr algn="l"/>
            <a:r>
              <a:rPr lang="ar-SA" sz="2400" b="1">
                <a:solidFill>
                  <a:srgbClr val="FF0000"/>
                </a:solidFill>
              </a:rPr>
              <a:t>Most  common  place </a:t>
            </a:r>
            <a:endParaRPr lang="en-US" sz="2400" b="1">
              <a:solidFill>
                <a:srgbClr val="FF0000"/>
              </a:solidFill>
            </a:endParaRPr>
          </a:p>
        </p:txBody>
      </p:sp>
      <p:cxnSp>
        <p:nvCxnSpPr>
          <p:cNvPr id="12" name="Connector: Curved 11">
            <a:extLst>
              <a:ext uri="{FF2B5EF4-FFF2-40B4-BE49-F238E27FC236}">
                <a16:creationId xmlns:a16="http://schemas.microsoft.com/office/drawing/2014/main" id="{E42104BF-D351-E44E-8845-A73953544AF9}"/>
              </a:ext>
            </a:extLst>
          </p:cNvPr>
          <p:cNvCxnSpPr>
            <a:cxnSpLocks/>
          </p:cNvCxnSpPr>
          <p:nvPr/>
        </p:nvCxnSpPr>
        <p:spPr>
          <a:xfrm flipV="1">
            <a:off x="7429048" y="3899933"/>
            <a:ext cx="916513" cy="199821"/>
          </a:xfrm>
          <a:prstGeom prst="curvedConnector3">
            <a:avLst>
              <a:gd name="adj1" fmla="val 10531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965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381" t="6346" r="1940" b="9433"/>
          <a:stretch/>
        </p:blipFill>
        <p:spPr>
          <a:xfrm>
            <a:off x="341194" y="436728"/>
            <a:ext cx="11177517" cy="5773003"/>
          </a:xfrm>
          <a:prstGeom prst="rect">
            <a:avLst/>
          </a:prstGeom>
        </p:spPr>
      </p:pic>
    </p:spTree>
    <p:extLst>
      <p:ext uri="{BB962C8B-B14F-4D97-AF65-F5344CB8AC3E}">
        <p14:creationId xmlns:p14="http://schemas.microsoft.com/office/powerpoint/2010/main" val="3934780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821" t="22076" r="15149" b="9234"/>
          <a:stretch/>
        </p:blipFill>
        <p:spPr>
          <a:xfrm>
            <a:off x="4899546" y="1501253"/>
            <a:ext cx="7192371" cy="4708478"/>
          </a:xfrm>
          <a:prstGeom prst="rect">
            <a:avLst/>
          </a:prstGeom>
        </p:spPr>
      </p:pic>
      <p:sp>
        <p:nvSpPr>
          <p:cNvPr id="5" name="Title 4"/>
          <p:cNvSpPr>
            <a:spLocks noGrp="1"/>
          </p:cNvSpPr>
          <p:nvPr>
            <p:ph type="title"/>
          </p:nvPr>
        </p:nvSpPr>
        <p:spPr/>
        <p:txBody>
          <a:bodyPr/>
          <a:lstStyle/>
          <a:p>
            <a:r>
              <a:rPr lang="en-US" b="1" dirty="0"/>
              <a:t>Steps in progression of chronic osteomyelitis</a:t>
            </a:r>
          </a:p>
        </p:txBody>
      </p:sp>
      <p:sp>
        <p:nvSpPr>
          <p:cNvPr id="6" name="Rectangle 5"/>
          <p:cNvSpPr/>
          <p:nvPr/>
        </p:nvSpPr>
        <p:spPr>
          <a:xfrm>
            <a:off x="573206" y="2074459"/>
            <a:ext cx="3780430" cy="3416320"/>
          </a:xfrm>
          <a:prstGeom prst="rect">
            <a:avLst/>
          </a:prstGeom>
        </p:spPr>
        <p:txBody>
          <a:bodyPr wrap="square">
            <a:spAutoFit/>
          </a:bodyPr>
          <a:lstStyle/>
          <a:p>
            <a:pPr marL="342900" indent="-342900">
              <a:buFont typeface="+mj-lt"/>
              <a:buAutoNum type="arabicPeriod"/>
            </a:pPr>
            <a:r>
              <a:rPr lang="en-US" b="1" dirty="0">
                <a:solidFill>
                  <a:srgbClr val="3B3835"/>
                </a:solidFill>
                <a:latin typeface="Helvetica Neue"/>
              </a:rPr>
              <a:t>The peculiarity of an abscess in bone is that it is contained within a firm structure with </a:t>
            </a:r>
            <a:r>
              <a:rPr lang="en-US" b="1" dirty="0">
                <a:solidFill>
                  <a:srgbClr val="FF3399"/>
                </a:solidFill>
                <a:latin typeface="Helvetica Neue"/>
              </a:rPr>
              <a:t>little chance of tissue expansion.</a:t>
            </a:r>
          </a:p>
          <a:p>
            <a:pPr marL="342900" indent="-342900">
              <a:buFont typeface="+mj-lt"/>
              <a:buAutoNum type="arabicPeriod"/>
            </a:pPr>
            <a:endParaRPr lang="en-US" b="1" dirty="0">
              <a:solidFill>
                <a:srgbClr val="3B3835"/>
              </a:solidFill>
              <a:latin typeface="Helvetica Neue"/>
            </a:endParaRPr>
          </a:p>
          <a:p>
            <a:pPr marL="342900" indent="-342900">
              <a:buFont typeface="+mj-lt"/>
              <a:buAutoNum type="arabicPeriod"/>
            </a:pPr>
            <a:r>
              <a:rPr lang="en-US" b="1" dirty="0">
                <a:solidFill>
                  <a:srgbClr val="3B3835"/>
                </a:solidFill>
                <a:latin typeface="Helvetica Neue"/>
              </a:rPr>
              <a:t>As infection progresses, purulent material works its way through the harversian system and Volkmann canals and </a:t>
            </a:r>
            <a:r>
              <a:rPr lang="en-US" b="1" dirty="0">
                <a:solidFill>
                  <a:srgbClr val="FF3399"/>
                </a:solidFill>
                <a:latin typeface="Helvetica Neue"/>
              </a:rPr>
              <a:t>lifts the periosteum off the surface of bone</a:t>
            </a:r>
            <a:r>
              <a:rPr lang="en-US" b="1" dirty="0">
                <a:solidFill>
                  <a:srgbClr val="3B3835"/>
                </a:solidFill>
                <a:latin typeface="Helvetica Neue"/>
              </a:rPr>
              <a:t>.</a:t>
            </a:r>
          </a:p>
        </p:txBody>
      </p:sp>
    </p:spTree>
    <p:extLst>
      <p:ext uri="{BB962C8B-B14F-4D97-AF65-F5344CB8AC3E}">
        <p14:creationId xmlns:p14="http://schemas.microsoft.com/office/powerpoint/2010/main" val="1672771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3321" t="970" r="14478" b="4854"/>
          <a:stretch/>
        </p:blipFill>
        <p:spPr>
          <a:xfrm>
            <a:off x="4230805" y="122830"/>
            <a:ext cx="7792873" cy="6455391"/>
          </a:xfrm>
          <a:prstGeom prst="rect">
            <a:avLst/>
          </a:prstGeom>
        </p:spPr>
      </p:pic>
      <p:sp>
        <p:nvSpPr>
          <p:cNvPr id="4" name="Rectangle 3"/>
          <p:cNvSpPr/>
          <p:nvPr/>
        </p:nvSpPr>
        <p:spPr>
          <a:xfrm>
            <a:off x="300250" y="1197131"/>
            <a:ext cx="3753135" cy="3970318"/>
          </a:xfrm>
          <a:prstGeom prst="rect">
            <a:avLst/>
          </a:prstGeom>
        </p:spPr>
        <p:txBody>
          <a:bodyPr wrap="square">
            <a:spAutoFit/>
          </a:bodyPr>
          <a:lstStyle/>
          <a:p>
            <a:pPr marL="342900" indent="-342900">
              <a:buFont typeface="+mj-lt"/>
              <a:buAutoNum type="arabicPeriod" startAt="3"/>
            </a:pPr>
            <a:r>
              <a:rPr lang="en-US" b="1" dirty="0">
                <a:solidFill>
                  <a:srgbClr val="3B3835"/>
                </a:solidFill>
                <a:latin typeface="Helvetica Neue"/>
              </a:rPr>
              <a:t>The combination of pus in the medullary cavity and in the sub periosteal space causes </a:t>
            </a:r>
            <a:r>
              <a:rPr lang="en-US" b="1" dirty="0">
                <a:solidFill>
                  <a:srgbClr val="FF3399"/>
                </a:solidFill>
                <a:latin typeface="Helvetica Neue"/>
              </a:rPr>
              <a:t>necrosis of cortical bone.</a:t>
            </a:r>
          </a:p>
          <a:p>
            <a:pPr marL="342900" indent="-342900">
              <a:buFont typeface="+mj-lt"/>
              <a:buAutoNum type="arabicPeriod" startAt="3"/>
            </a:pPr>
            <a:r>
              <a:rPr lang="en-US" b="1" dirty="0">
                <a:solidFill>
                  <a:srgbClr val="3B3835"/>
                </a:solidFill>
                <a:latin typeface="Helvetica Neue"/>
              </a:rPr>
              <a:t>This necrotic cortical bone, known as a </a:t>
            </a:r>
            <a:r>
              <a:rPr lang="en-US" b="1" dirty="0">
                <a:solidFill>
                  <a:srgbClr val="FF3399"/>
                </a:solidFill>
                <a:latin typeface="Helvetica Neue"/>
              </a:rPr>
              <a:t>sequestrum</a:t>
            </a:r>
            <a:r>
              <a:rPr lang="en-US" b="1" dirty="0">
                <a:solidFill>
                  <a:srgbClr val="3B3835"/>
                </a:solidFill>
                <a:latin typeface="Helvetica Neue"/>
              </a:rPr>
              <a:t>, can continue to harbor bacteria despite antibiotic treatment. </a:t>
            </a:r>
          </a:p>
          <a:p>
            <a:pPr marL="342900" indent="-342900">
              <a:buFont typeface="+mj-lt"/>
              <a:buAutoNum type="arabicPeriod" startAt="3"/>
            </a:pPr>
            <a:r>
              <a:rPr lang="en-US" b="1" dirty="0">
                <a:solidFill>
                  <a:srgbClr val="3B3835"/>
                </a:solidFill>
                <a:latin typeface="Helvetica Neue"/>
              </a:rPr>
              <a:t>Antibiotics and inflammatory cells cannot adequately access this avascular area, resulting in </a:t>
            </a:r>
            <a:r>
              <a:rPr lang="en-US" b="1" dirty="0">
                <a:solidFill>
                  <a:srgbClr val="FF3399"/>
                </a:solidFill>
                <a:latin typeface="Helvetica Neue"/>
              </a:rPr>
              <a:t>failure of medical treatment of osteomyelitis</a:t>
            </a:r>
            <a:endParaRPr lang="en-US" b="1" dirty="0">
              <a:solidFill>
                <a:srgbClr val="FF3399"/>
              </a:solidFill>
            </a:endParaRPr>
          </a:p>
        </p:txBody>
      </p:sp>
    </p:spTree>
    <p:extLst>
      <p:ext uri="{BB962C8B-B14F-4D97-AF65-F5344CB8AC3E}">
        <p14:creationId xmlns:p14="http://schemas.microsoft.com/office/powerpoint/2010/main" val="276224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395" t="4954" r="29702" b="14211"/>
          <a:stretch/>
        </p:blipFill>
        <p:spPr>
          <a:xfrm>
            <a:off x="245660" y="300250"/>
            <a:ext cx="5718412" cy="5540991"/>
          </a:xfrm>
          <a:prstGeom prst="rect">
            <a:avLst/>
          </a:prstGeom>
        </p:spPr>
      </p:pic>
      <p:pic>
        <p:nvPicPr>
          <p:cNvPr id="4" name="Picture 3"/>
          <p:cNvPicPr>
            <a:picLocks noChangeAspect="1"/>
          </p:cNvPicPr>
          <p:nvPr/>
        </p:nvPicPr>
        <p:blipFill rotWithShape="1">
          <a:blip r:embed="rId3"/>
          <a:srcRect l="24627" t="39398" r="42574" b="16998"/>
          <a:stretch/>
        </p:blipFill>
        <p:spPr>
          <a:xfrm>
            <a:off x="6318912" y="300250"/>
            <a:ext cx="5145208" cy="3845734"/>
          </a:xfrm>
          <a:prstGeom prst="rect">
            <a:avLst/>
          </a:prstGeom>
        </p:spPr>
      </p:pic>
      <p:pic>
        <p:nvPicPr>
          <p:cNvPr id="5" name="Picture 4"/>
          <p:cNvPicPr>
            <a:picLocks noChangeAspect="1"/>
          </p:cNvPicPr>
          <p:nvPr/>
        </p:nvPicPr>
        <p:blipFill rotWithShape="1">
          <a:blip r:embed="rId4"/>
          <a:srcRect l="22724" t="46366" r="48955" b="21578"/>
          <a:stretch/>
        </p:blipFill>
        <p:spPr>
          <a:xfrm>
            <a:off x="7055893" y="4244453"/>
            <a:ext cx="3452883" cy="2197290"/>
          </a:xfrm>
          <a:prstGeom prst="rect">
            <a:avLst/>
          </a:prstGeom>
        </p:spPr>
      </p:pic>
    </p:spTree>
    <p:extLst>
      <p:ext uri="{BB962C8B-B14F-4D97-AF65-F5344CB8AC3E}">
        <p14:creationId xmlns:p14="http://schemas.microsoft.com/office/powerpoint/2010/main" val="1012594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627" t="25859" r="33284" b="25759"/>
          <a:stretch/>
        </p:blipFill>
        <p:spPr>
          <a:xfrm>
            <a:off x="1808014" y="832271"/>
            <a:ext cx="8147714" cy="5265675"/>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F60A47F9-B0F4-5D4C-84AE-8DA2E215C08D}"/>
                  </a:ext>
                </a:extLst>
              </p14:cNvPr>
              <p14:cNvContentPartPr/>
              <p14:nvPr/>
            </p14:nvContentPartPr>
            <p14:xfrm>
              <a:off x="6332635" y="4014507"/>
              <a:ext cx="852840" cy="294480"/>
            </p14:xfrm>
          </p:contentPart>
        </mc:Choice>
        <mc:Fallback xmlns="">
          <p:pic>
            <p:nvPicPr>
              <p:cNvPr id="11" name="Ink 10">
                <a:extLst>
                  <a:ext uri="{FF2B5EF4-FFF2-40B4-BE49-F238E27FC236}">
                    <a16:creationId xmlns:a16="http://schemas.microsoft.com/office/drawing/2014/main" id="{F60A47F9-B0F4-5D4C-84AE-8DA2E215C08D}"/>
                  </a:ext>
                </a:extLst>
              </p:cNvPr>
              <p:cNvPicPr/>
              <p:nvPr/>
            </p:nvPicPr>
            <p:blipFill>
              <a:blip r:embed="rId12"/>
              <a:stretch>
                <a:fillRect/>
              </a:stretch>
            </p:blipFill>
            <p:spPr>
              <a:xfrm>
                <a:off x="6320035" y="4001907"/>
                <a:ext cx="877680" cy="319320"/>
              </a:xfrm>
              <a:prstGeom prst="rect">
                <a:avLst/>
              </a:prstGeom>
            </p:spPr>
          </p:pic>
        </mc:Fallback>
      </mc:AlternateContent>
      <p:sp>
        <p:nvSpPr>
          <p:cNvPr id="3" name="TextBox 2">
            <a:extLst>
              <a:ext uri="{FF2B5EF4-FFF2-40B4-BE49-F238E27FC236}">
                <a16:creationId xmlns:a16="http://schemas.microsoft.com/office/drawing/2014/main" id="{27AAB507-FB54-5648-AD55-6272903D918F}"/>
              </a:ext>
            </a:extLst>
          </p:cNvPr>
          <p:cNvSpPr txBox="1"/>
          <p:nvPr/>
        </p:nvSpPr>
        <p:spPr>
          <a:xfrm>
            <a:off x="1825504" y="3154746"/>
            <a:ext cx="1828800" cy="1828800"/>
          </a:xfrm>
          <a:prstGeom prst="rect">
            <a:avLst/>
          </a:prstGeom>
          <a:noFill/>
        </p:spPr>
        <p:txBody>
          <a:bodyPr wrap="square" rtlCol="0">
            <a:spAutoFit/>
          </a:bodyPr>
          <a:lstStyle/>
          <a:p>
            <a:pPr algn="l"/>
            <a:endParaRPr lang="en-US"/>
          </a:p>
        </p:txBody>
      </p:sp>
      <p:sp>
        <p:nvSpPr>
          <p:cNvPr id="4" name="Rectangle 3">
            <a:extLst>
              <a:ext uri="{FF2B5EF4-FFF2-40B4-BE49-F238E27FC236}">
                <a16:creationId xmlns:a16="http://schemas.microsoft.com/office/drawing/2014/main" id="{AE013F63-C034-734C-A901-BAC83E7584C4}"/>
              </a:ext>
            </a:extLst>
          </p:cNvPr>
          <p:cNvSpPr/>
          <p:nvPr/>
        </p:nvSpPr>
        <p:spPr>
          <a:xfrm>
            <a:off x="1128477" y="1095986"/>
            <a:ext cx="2456851" cy="54459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a:solidFill>
                  <a:srgbClr val="C00000"/>
                </a:solidFill>
              </a:rPr>
              <a:t>New bone</a:t>
            </a:r>
          </a:p>
        </p:txBody>
      </p:sp>
      <p:sp>
        <p:nvSpPr>
          <p:cNvPr id="7" name="Rectangle 6">
            <a:extLst>
              <a:ext uri="{FF2B5EF4-FFF2-40B4-BE49-F238E27FC236}">
                <a16:creationId xmlns:a16="http://schemas.microsoft.com/office/drawing/2014/main" id="{71F0D344-2B38-E042-B92B-27259BFA57D1}"/>
              </a:ext>
            </a:extLst>
          </p:cNvPr>
          <p:cNvSpPr/>
          <p:nvPr/>
        </p:nvSpPr>
        <p:spPr>
          <a:xfrm rot="10800000" flipV="1">
            <a:off x="5183999" y="3575633"/>
            <a:ext cx="1749411" cy="123321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a:solidFill>
                  <a:srgbClr val="C00000"/>
                </a:solidFill>
              </a:rPr>
              <a:t>Native dead bone</a:t>
            </a:r>
          </a:p>
        </p:txBody>
      </p:sp>
    </p:spTree>
    <p:extLst>
      <p:ext uri="{BB962C8B-B14F-4D97-AF65-F5344CB8AC3E}">
        <p14:creationId xmlns:p14="http://schemas.microsoft.com/office/powerpoint/2010/main" val="1245708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948" t="9532" r="28694" b="12818"/>
          <a:stretch/>
        </p:blipFill>
        <p:spPr>
          <a:xfrm>
            <a:off x="382137" y="709683"/>
            <a:ext cx="5527344" cy="5773003"/>
          </a:xfrm>
          <a:prstGeom prst="rect">
            <a:avLst/>
          </a:prstGeom>
        </p:spPr>
      </p:pic>
      <p:pic>
        <p:nvPicPr>
          <p:cNvPr id="4" name="Picture 3"/>
          <p:cNvPicPr>
            <a:picLocks noChangeAspect="1"/>
          </p:cNvPicPr>
          <p:nvPr/>
        </p:nvPicPr>
        <p:blipFill rotWithShape="1">
          <a:blip r:embed="rId3"/>
          <a:srcRect l="20373" t="30638" r="49179" b="17794"/>
          <a:stretch/>
        </p:blipFill>
        <p:spPr>
          <a:xfrm>
            <a:off x="6073254" y="504966"/>
            <a:ext cx="5581933" cy="6114197"/>
          </a:xfrm>
          <a:prstGeom prst="rect">
            <a:avLst/>
          </a:prstGeom>
        </p:spPr>
      </p:pic>
      <p:sp>
        <p:nvSpPr>
          <p:cNvPr id="5" name="TextBox 4">
            <a:extLst>
              <a:ext uri="{FF2B5EF4-FFF2-40B4-BE49-F238E27FC236}">
                <a16:creationId xmlns:a16="http://schemas.microsoft.com/office/drawing/2014/main" id="{DAC27C1A-26DD-D94C-B61C-F9B8F6DB1BBF}"/>
              </a:ext>
            </a:extLst>
          </p:cNvPr>
          <p:cNvSpPr txBox="1"/>
          <p:nvPr/>
        </p:nvSpPr>
        <p:spPr>
          <a:xfrm>
            <a:off x="1457464" y="1463128"/>
            <a:ext cx="4161080" cy="830997"/>
          </a:xfrm>
          <a:prstGeom prst="rect">
            <a:avLst/>
          </a:prstGeom>
          <a:noFill/>
        </p:spPr>
        <p:txBody>
          <a:bodyPr wrap="square" rtlCol="0">
            <a:spAutoFit/>
          </a:bodyPr>
          <a:lstStyle/>
          <a:p>
            <a:pPr algn="l"/>
            <a:r>
              <a:rPr lang="en-US" sz="2400" b="1" u="sng">
                <a:solidFill>
                  <a:srgbClr val="C00000"/>
                </a:solidFill>
              </a:rPr>
              <a:t>As long as the sequestrum is found,there is inflammation </a:t>
            </a:r>
          </a:p>
        </p:txBody>
      </p:sp>
    </p:spTree>
    <p:extLst>
      <p:ext uri="{BB962C8B-B14F-4D97-AF65-F5344CB8AC3E}">
        <p14:creationId xmlns:p14="http://schemas.microsoft.com/office/powerpoint/2010/main" val="1631080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702" t="31633" r="39440" b="21777"/>
          <a:stretch/>
        </p:blipFill>
        <p:spPr>
          <a:xfrm>
            <a:off x="1446662" y="1191730"/>
            <a:ext cx="7465325" cy="4785989"/>
          </a:xfrm>
          <a:prstGeom prst="rect">
            <a:avLst/>
          </a:prstGeom>
          <a:ln>
            <a:noFill/>
          </a:ln>
          <a:effectLst>
            <a:softEdge rad="112500"/>
          </a:effectLst>
        </p:spPr>
      </p:pic>
    </p:spTree>
    <p:extLst>
      <p:ext uri="{BB962C8B-B14F-4D97-AF65-F5344CB8AC3E}">
        <p14:creationId xmlns:p14="http://schemas.microsoft.com/office/powerpoint/2010/main" val="1563721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515" t="18094" r="26008" b="16999"/>
          <a:stretch/>
        </p:blipFill>
        <p:spPr>
          <a:xfrm>
            <a:off x="300251" y="1699145"/>
            <a:ext cx="5609230" cy="4524232"/>
          </a:xfrm>
          <a:prstGeom prst="rect">
            <a:avLst/>
          </a:prstGeom>
        </p:spPr>
      </p:pic>
      <p:pic>
        <p:nvPicPr>
          <p:cNvPr id="3" name="Picture 2"/>
          <p:cNvPicPr>
            <a:picLocks noChangeAspect="1"/>
          </p:cNvPicPr>
          <p:nvPr/>
        </p:nvPicPr>
        <p:blipFill rotWithShape="1">
          <a:blip r:embed="rId4"/>
          <a:srcRect l="25858" t="16899" r="27799" b="16003"/>
          <a:stretch/>
        </p:blipFill>
        <p:spPr>
          <a:xfrm>
            <a:off x="6073254" y="1699146"/>
            <a:ext cx="5650174" cy="4524232"/>
          </a:xfrm>
          <a:prstGeom prst="rect">
            <a:avLst/>
          </a:prstGeom>
        </p:spPr>
      </p:pic>
      <p:sp>
        <p:nvSpPr>
          <p:cNvPr id="4" name="Title 3"/>
          <p:cNvSpPr>
            <a:spLocks noGrp="1"/>
          </p:cNvSpPr>
          <p:nvPr>
            <p:ph type="title"/>
          </p:nvPr>
        </p:nvSpPr>
        <p:spPr/>
        <p:txBody>
          <a:bodyPr/>
          <a:lstStyle/>
          <a:p>
            <a:r>
              <a:rPr lang="en-US" b="1" dirty="0"/>
              <a:t>Microscopic (histologic) description</a:t>
            </a:r>
            <a:endParaRPr lang="en-US" dirty="0"/>
          </a:p>
        </p:txBody>
      </p:sp>
      <p:sp>
        <p:nvSpPr>
          <p:cNvPr id="6" name="TextBox 5">
            <a:extLst>
              <a:ext uri="{FF2B5EF4-FFF2-40B4-BE49-F238E27FC236}">
                <a16:creationId xmlns:a16="http://schemas.microsoft.com/office/drawing/2014/main" id="{9B9669C0-F050-234C-A761-3DE576BC20C9}"/>
              </a:ext>
            </a:extLst>
          </p:cNvPr>
          <p:cNvSpPr txBox="1"/>
          <p:nvPr/>
        </p:nvSpPr>
        <p:spPr>
          <a:xfrm>
            <a:off x="5179487" y="2512752"/>
            <a:ext cx="1828800" cy="1828800"/>
          </a:xfrm>
          <a:prstGeom prst="rect">
            <a:avLst/>
          </a:prstGeom>
          <a:noFill/>
        </p:spPr>
        <p:txBody>
          <a:bodyPr wrap="square" rtlCol="0">
            <a:spAutoFit/>
          </a:bodyPr>
          <a:lstStyle/>
          <a:p>
            <a:pPr algn="l"/>
            <a:endParaRPr lang="en-US"/>
          </a:p>
        </p:txBody>
      </p:sp>
      <p:sp>
        <p:nvSpPr>
          <p:cNvPr id="8" name="Rectangle 7">
            <a:extLst>
              <a:ext uri="{FF2B5EF4-FFF2-40B4-BE49-F238E27FC236}">
                <a16:creationId xmlns:a16="http://schemas.microsoft.com/office/drawing/2014/main" id="{320CAA6A-E111-9847-8968-D91E556B1C22}"/>
              </a:ext>
            </a:extLst>
          </p:cNvPr>
          <p:cNvSpPr/>
          <p:nvPr/>
        </p:nvSpPr>
        <p:spPr>
          <a:xfrm>
            <a:off x="5331887" y="2665152"/>
            <a:ext cx="1828800" cy="1828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a:solidFill>
                  <a:srgbClr val="C00000"/>
                </a:solidFill>
              </a:rPr>
              <a:t>Many neutrophils </a:t>
            </a:r>
          </a:p>
        </p:txBody>
      </p:sp>
      <mc:AlternateContent xmlns:mc="http://schemas.openxmlformats.org/markup-compatibility/2006">
        <mc:Choice xmlns:p14="http://schemas.microsoft.com/office/powerpoint/2010/main" Requires="p14">
          <p:contentPart p14:bwMode="auto" r:id="rId5">
            <p14:nvContentPartPr>
              <p14:cNvPr id="9" name="Ink 8">
                <a:extLst>
                  <a:ext uri="{FF2B5EF4-FFF2-40B4-BE49-F238E27FC236}">
                    <a16:creationId xmlns:a16="http://schemas.microsoft.com/office/drawing/2014/main" id="{45582277-CD24-1044-A4A4-4052C366CD7F}"/>
                  </a:ext>
                </a:extLst>
              </p14:cNvPr>
              <p14:cNvContentPartPr/>
              <p14:nvPr/>
            </p14:nvContentPartPr>
            <p14:xfrm>
              <a:off x="3315835" y="1370667"/>
              <a:ext cx="43560" cy="56160"/>
            </p14:xfrm>
          </p:contentPart>
        </mc:Choice>
        <mc:Fallback>
          <p:pic>
            <p:nvPicPr>
              <p:cNvPr id="9" name="Ink 8">
                <a:extLst>
                  <a:ext uri="{FF2B5EF4-FFF2-40B4-BE49-F238E27FC236}">
                    <a16:creationId xmlns:a16="http://schemas.microsoft.com/office/drawing/2014/main" id="{45582277-CD24-1044-A4A4-4052C366CD7F}"/>
                  </a:ext>
                </a:extLst>
              </p:cNvPr>
              <p:cNvPicPr/>
              <p:nvPr/>
            </p:nvPicPr>
            <p:blipFill>
              <a:blip r:embed="rId6"/>
              <a:stretch>
                <a:fillRect/>
              </a:stretch>
            </p:blipFill>
            <p:spPr>
              <a:xfrm>
                <a:off x="3303235" y="1358067"/>
                <a:ext cx="68400" cy="81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4" name="Ink 23">
                <a:extLst>
                  <a:ext uri="{FF2B5EF4-FFF2-40B4-BE49-F238E27FC236}">
                    <a16:creationId xmlns:a16="http://schemas.microsoft.com/office/drawing/2014/main" id="{E0022575-40E3-9748-8553-9D4A9A9A119E}"/>
                  </a:ext>
                </a:extLst>
              </p14:cNvPr>
              <p14:cNvContentPartPr/>
              <p14:nvPr/>
            </p14:nvContentPartPr>
            <p14:xfrm>
              <a:off x="2086075" y="3063747"/>
              <a:ext cx="1812240" cy="749880"/>
            </p14:xfrm>
          </p:contentPart>
        </mc:Choice>
        <mc:Fallback>
          <p:pic>
            <p:nvPicPr>
              <p:cNvPr id="24" name="Ink 23">
                <a:extLst>
                  <a:ext uri="{FF2B5EF4-FFF2-40B4-BE49-F238E27FC236}">
                    <a16:creationId xmlns:a16="http://schemas.microsoft.com/office/drawing/2014/main" id="{E0022575-40E3-9748-8553-9D4A9A9A119E}"/>
                  </a:ext>
                </a:extLst>
              </p:cNvPr>
              <p:cNvPicPr/>
              <p:nvPr/>
            </p:nvPicPr>
            <p:blipFill>
              <a:blip r:embed="rId8"/>
              <a:stretch>
                <a:fillRect/>
              </a:stretch>
            </p:blipFill>
            <p:spPr>
              <a:xfrm>
                <a:off x="2073835" y="3051147"/>
                <a:ext cx="1837080" cy="774720"/>
              </a:xfrm>
              <a:prstGeom prst="rect">
                <a:avLst/>
              </a:prstGeom>
            </p:spPr>
          </p:pic>
        </mc:Fallback>
      </mc:AlternateContent>
    </p:spTree>
    <p:extLst>
      <p:ext uri="{BB962C8B-B14F-4D97-AF65-F5344CB8AC3E}">
        <p14:creationId xmlns:p14="http://schemas.microsoft.com/office/powerpoint/2010/main" val="2138436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small, walled-off intra-cortical abscess is called a Brodie abscess.</a:t>
            </a:r>
          </a:p>
        </p:txBody>
      </p:sp>
      <p:pic>
        <p:nvPicPr>
          <p:cNvPr id="3" name="Picture 2"/>
          <p:cNvPicPr>
            <a:picLocks noChangeAspect="1"/>
          </p:cNvPicPr>
          <p:nvPr/>
        </p:nvPicPr>
        <p:blipFill rotWithShape="1">
          <a:blip r:embed="rId2"/>
          <a:srcRect l="19702" t="24465" r="57686" b="38701"/>
          <a:stretch/>
        </p:blipFill>
        <p:spPr>
          <a:xfrm>
            <a:off x="6769288" y="1690688"/>
            <a:ext cx="4899547" cy="4487207"/>
          </a:xfrm>
          <a:prstGeom prst="rect">
            <a:avLst/>
          </a:prstGeom>
        </p:spPr>
      </p:pic>
      <p:sp>
        <p:nvSpPr>
          <p:cNvPr id="4" name="TextBox 3"/>
          <p:cNvSpPr txBox="1"/>
          <p:nvPr/>
        </p:nvSpPr>
        <p:spPr>
          <a:xfrm>
            <a:off x="838199" y="2142699"/>
            <a:ext cx="5521657" cy="1200329"/>
          </a:xfrm>
          <a:prstGeom prst="rect">
            <a:avLst/>
          </a:prstGeom>
          <a:noFill/>
        </p:spPr>
        <p:txBody>
          <a:bodyPr wrap="square" rtlCol="0">
            <a:spAutoFit/>
          </a:bodyPr>
          <a:lstStyle/>
          <a:p>
            <a:r>
              <a:rPr lang="en-US" sz="2400" b="1" dirty="0">
                <a:solidFill>
                  <a:srgbClr val="FF3399"/>
                </a:solidFill>
              </a:rPr>
              <a:t>Typical appearance of Brodie abscess is:</a:t>
            </a:r>
          </a:p>
          <a:p>
            <a:r>
              <a:rPr lang="en-US" sz="2400" dirty="0"/>
              <a:t>Lucency within the distal metaphysis with reactive surrounding sclerosis.</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E6B74A5-A914-CA4F-A593-19940122EF75}"/>
                  </a:ext>
                </a:extLst>
              </p14:cNvPr>
              <p14:cNvContentPartPr/>
              <p14:nvPr/>
            </p14:nvContentPartPr>
            <p14:xfrm>
              <a:off x="2599795" y="988707"/>
              <a:ext cx="3868920" cy="776520"/>
            </p14:xfrm>
          </p:contentPart>
        </mc:Choice>
        <mc:Fallback xmlns="">
          <p:pic>
            <p:nvPicPr>
              <p:cNvPr id="5" name="Ink 4">
                <a:extLst>
                  <a:ext uri="{FF2B5EF4-FFF2-40B4-BE49-F238E27FC236}">
                    <a16:creationId xmlns:a16="http://schemas.microsoft.com/office/drawing/2014/main" id="{7E6B74A5-A914-CA4F-A593-19940122EF75}"/>
                  </a:ext>
                </a:extLst>
              </p:cNvPr>
              <p:cNvPicPr/>
              <p:nvPr/>
            </p:nvPicPr>
            <p:blipFill>
              <a:blip r:embed="rId4"/>
              <a:stretch>
                <a:fillRect/>
              </a:stretch>
            </p:blipFill>
            <p:spPr>
              <a:xfrm>
                <a:off x="2587195" y="976107"/>
                <a:ext cx="3893760" cy="801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0C47641-AE8F-0148-B11B-8D9762300E0F}"/>
                  </a:ext>
                </a:extLst>
              </p14:cNvPr>
              <p14:cNvContentPartPr/>
              <p14:nvPr/>
            </p14:nvContentPartPr>
            <p14:xfrm>
              <a:off x="2897515" y="1351947"/>
              <a:ext cx="2990880" cy="78840"/>
            </p14:xfrm>
          </p:contentPart>
        </mc:Choice>
        <mc:Fallback xmlns="">
          <p:pic>
            <p:nvPicPr>
              <p:cNvPr id="6" name="Ink 5">
                <a:extLst>
                  <a:ext uri="{FF2B5EF4-FFF2-40B4-BE49-F238E27FC236}">
                    <a16:creationId xmlns:a16="http://schemas.microsoft.com/office/drawing/2014/main" id="{40C47641-AE8F-0148-B11B-8D9762300E0F}"/>
                  </a:ext>
                </a:extLst>
              </p:cNvPr>
              <p:cNvPicPr/>
              <p:nvPr/>
            </p:nvPicPr>
            <p:blipFill>
              <a:blip r:embed="rId6"/>
              <a:stretch>
                <a:fillRect/>
              </a:stretch>
            </p:blipFill>
            <p:spPr>
              <a:xfrm>
                <a:off x="2852515" y="1262307"/>
                <a:ext cx="308052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32C255B1-D96B-D947-BD0C-D70783ED925D}"/>
                  </a:ext>
                </a:extLst>
              </p14:cNvPr>
              <p14:cNvContentPartPr/>
              <p14:nvPr/>
            </p14:nvContentPartPr>
            <p14:xfrm>
              <a:off x="2648395" y="1164747"/>
              <a:ext cx="2710800" cy="180720"/>
            </p14:xfrm>
          </p:contentPart>
        </mc:Choice>
        <mc:Fallback xmlns="">
          <p:pic>
            <p:nvPicPr>
              <p:cNvPr id="7" name="Ink 6">
                <a:extLst>
                  <a:ext uri="{FF2B5EF4-FFF2-40B4-BE49-F238E27FC236}">
                    <a16:creationId xmlns:a16="http://schemas.microsoft.com/office/drawing/2014/main" id="{32C255B1-D96B-D947-BD0C-D70783ED925D}"/>
                  </a:ext>
                </a:extLst>
              </p:cNvPr>
              <p:cNvPicPr/>
              <p:nvPr/>
            </p:nvPicPr>
            <p:blipFill>
              <a:blip r:embed="rId8"/>
              <a:stretch>
                <a:fillRect/>
              </a:stretch>
            </p:blipFill>
            <p:spPr>
              <a:xfrm>
                <a:off x="2603755" y="1074747"/>
                <a:ext cx="2800440" cy="360360"/>
              </a:xfrm>
              <a:prstGeom prst="rect">
                <a:avLst/>
              </a:prstGeom>
            </p:spPr>
          </p:pic>
        </mc:Fallback>
      </mc:AlternateContent>
    </p:spTree>
    <p:extLst>
      <p:ext uri="{BB962C8B-B14F-4D97-AF65-F5344CB8AC3E}">
        <p14:creationId xmlns:p14="http://schemas.microsoft.com/office/powerpoint/2010/main" val="486198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Hematogenous osteomyelitis</a:t>
            </a: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b="1" dirty="0">
                <a:solidFill>
                  <a:srgbClr val="C00000"/>
                </a:solidFill>
              </a:rPr>
              <a:t>Primary hematogenous osteomyelitis: </a:t>
            </a:r>
            <a:r>
              <a:rPr lang="en-US" dirty="0"/>
              <a:t>Most common in infants and children </a:t>
            </a:r>
          </a:p>
          <a:p>
            <a:pPr marL="0" indent="0">
              <a:buNone/>
            </a:pPr>
            <a:r>
              <a:rPr lang="en-US" dirty="0"/>
              <a:t>• Site: long bone </a:t>
            </a:r>
            <a:r>
              <a:rPr lang="en-US" u="sng" dirty="0"/>
              <a:t>metaphysis</a:t>
            </a:r>
            <a:r>
              <a:rPr lang="en-US" dirty="0"/>
              <a:t> </a:t>
            </a:r>
          </a:p>
          <a:p>
            <a:pPr marL="0" indent="0">
              <a:buNone/>
            </a:pPr>
            <a:r>
              <a:rPr lang="en-US" sz="2200" b="1" dirty="0">
                <a:solidFill>
                  <a:srgbClr val="000066"/>
                </a:solidFill>
              </a:rPr>
              <a:t>(The relative absence of phagocytic cells in the metaphases of bones in children may explain why acute hematogenous osteomyelitis is more common in this location)</a:t>
            </a:r>
          </a:p>
          <a:p>
            <a:pPr marL="0" indent="0">
              <a:buNone/>
            </a:pPr>
            <a:r>
              <a:rPr lang="en-US" dirty="0"/>
              <a:t>• Sinus tracts may form if infection extends into soft tissue. </a:t>
            </a:r>
          </a:p>
          <a:p>
            <a:pPr marL="514350" indent="-514350">
              <a:buFont typeface="+mj-lt"/>
              <a:buAutoNum type="arabicPeriod" startAt="2"/>
            </a:pPr>
            <a:r>
              <a:rPr lang="en-US" b="1" dirty="0">
                <a:solidFill>
                  <a:srgbClr val="C00000"/>
                </a:solidFill>
              </a:rPr>
              <a:t>Secondary hematogenous osteomyelitis: </a:t>
            </a:r>
          </a:p>
          <a:p>
            <a:pPr marL="0" indent="0">
              <a:buNone/>
            </a:pPr>
            <a:r>
              <a:rPr lang="en-US" dirty="0"/>
              <a:t>• Occurs when childhood infection is </a:t>
            </a:r>
            <a:r>
              <a:rPr lang="en-US" u="sng" dirty="0"/>
              <a:t>reactivated. </a:t>
            </a:r>
          </a:p>
          <a:p>
            <a:pPr marL="0" indent="0">
              <a:buNone/>
            </a:pPr>
            <a:r>
              <a:rPr lang="en-US" dirty="0"/>
              <a:t>• Occur in </a:t>
            </a:r>
            <a:r>
              <a:rPr lang="en-US" u="sng" dirty="0"/>
              <a:t>Adults.</a:t>
            </a:r>
          </a:p>
          <a:p>
            <a:pPr marL="0" indent="0">
              <a:buNone/>
            </a:pPr>
            <a:r>
              <a:rPr lang="en-US" dirty="0"/>
              <a:t>• Vertebrae(most common), followed by long bones, pelvis, clavicle </a:t>
            </a:r>
          </a:p>
          <a:p>
            <a:pPr marL="0" indent="0">
              <a:buNone/>
            </a:pPr>
            <a:r>
              <a:rPr lang="en-US" dirty="0"/>
              <a:t>• Infections recur and present with minimal constitutional symptoms and pain.</a:t>
            </a:r>
          </a:p>
        </p:txBody>
      </p:sp>
    </p:spTree>
    <p:extLst>
      <p:ext uri="{BB962C8B-B14F-4D97-AF65-F5344CB8AC3E}">
        <p14:creationId xmlns:p14="http://schemas.microsoft.com/office/powerpoint/2010/main" val="3994371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Paget disease</a:t>
            </a:r>
          </a:p>
        </p:txBody>
      </p:sp>
      <p:pic>
        <p:nvPicPr>
          <p:cNvPr id="1026" name="Picture 2" descr="Bones commonly affected by Paget’s disease "/>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5691116" y="109183"/>
            <a:ext cx="6346208" cy="663281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half" idx="2"/>
          </p:nvPr>
        </p:nvSpPr>
        <p:spPr/>
        <p:txBody>
          <a:bodyPr>
            <a:normAutofit/>
          </a:bodyPr>
          <a:lstStyle/>
          <a:p>
            <a:r>
              <a:rPr lang="en-US" sz="2000" dirty="0"/>
              <a:t>Is a common, chronic bone disorder characterized by excessive abnormal bone remodeling.</a:t>
            </a:r>
          </a:p>
          <a:p>
            <a:r>
              <a:rPr lang="en-US" sz="2000" dirty="0"/>
              <a:t>It affects individual over 40 with slight male predilection.</a:t>
            </a:r>
          </a:p>
          <a:p>
            <a:r>
              <a:rPr lang="en-US" sz="2000" dirty="0"/>
              <a:t>It is common in United Kingdom, Australia and New Zealand.</a:t>
            </a:r>
          </a:p>
        </p:txBody>
      </p:sp>
    </p:spTree>
    <p:extLst>
      <p:ext uri="{BB962C8B-B14F-4D97-AF65-F5344CB8AC3E}">
        <p14:creationId xmlns:p14="http://schemas.microsoft.com/office/powerpoint/2010/main" val="6838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127" t="6147" r="1380" b="3660"/>
          <a:stretch/>
        </p:blipFill>
        <p:spPr>
          <a:xfrm>
            <a:off x="150125" y="313899"/>
            <a:ext cx="11764372" cy="6182435"/>
          </a:xfrm>
          <a:prstGeom prst="rect">
            <a:avLst/>
          </a:prstGeom>
        </p:spPr>
      </p:pic>
      <p:sp>
        <p:nvSpPr>
          <p:cNvPr id="5" name="Rectangle 4"/>
          <p:cNvSpPr/>
          <p:nvPr/>
        </p:nvSpPr>
        <p:spPr>
          <a:xfrm>
            <a:off x="10890913" y="232012"/>
            <a:ext cx="1201003" cy="60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846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Etiology</a:t>
            </a:r>
          </a:p>
        </p:txBody>
      </p:sp>
      <p:pic>
        <p:nvPicPr>
          <p:cNvPr id="3" name="Picture 2"/>
          <p:cNvPicPr>
            <a:picLocks noChangeAspect="1"/>
          </p:cNvPicPr>
          <p:nvPr/>
        </p:nvPicPr>
        <p:blipFill rotWithShape="1">
          <a:blip r:embed="rId2"/>
          <a:srcRect l="5820" t="24066" r="46941" b="17596"/>
          <a:stretch/>
        </p:blipFill>
        <p:spPr>
          <a:xfrm>
            <a:off x="838201" y="2019869"/>
            <a:ext cx="4539018" cy="3998794"/>
          </a:xfrm>
          <a:prstGeom prst="rect">
            <a:avLst/>
          </a:prstGeom>
        </p:spPr>
      </p:pic>
      <p:sp>
        <p:nvSpPr>
          <p:cNvPr id="4" name="Rectangle 3"/>
          <p:cNvSpPr/>
          <p:nvPr/>
        </p:nvSpPr>
        <p:spPr>
          <a:xfrm>
            <a:off x="838200" y="2019869"/>
            <a:ext cx="4238767" cy="399879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l="7724" t="6744" r="25784" b="7841"/>
          <a:stretch/>
        </p:blipFill>
        <p:spPr>
          <a:xfrm>
            <a:off x="5527343" y="504968"/>
            <a:ext cx="6564573" cy="5854889"/>
          </a:xfrm>
          <a:prstGeom prst="rect">
            <a:avLst/>
          </a:prstGeom>
        </p:spPr>
      </p:pic>
    </p:spTree>
    <p:extLst>
      <p:ext uri="{BB962C8B-B14F-4D97-AF65-F5344CB8AC3E}">
        <p14:creationId xmlns:p14="http://schemas.microsoft.com/office/powerpoint/2010/main" val="1485891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046" t="20482" r="6193" b="1866"/>
          <a:stretch/>
        </p:blipFill>
        <p:spPr>
          <a:xfrm>
            <a:off x="746077" y="1433014"/>
            <a:ext cx="10699846" cy="5322627"/>
          </a:xfrm>
          <a:prstGeom prst="rect">
            <a:avLst/>
          </a:prstGeom>
        </p:spPr>
      </p:pic>
      <p:sp>
        <p:nvSpPr>
          <p:cNvPr id="4" name="Title 3"/>
          <p:cNvSpPr>
            <a:spLocks noGrp="1"/>
          </p:cNvSpPr>
          <p:nvPr>
            <p:ph type="title"/>
          </p:nvPr>
        </p:nvSpPr>
        <p:spPr/>
        <p:txBody>
          <a:bodyPr/>
          <a:lstStyle/>
          <a:p>
            <a:r>
              <a:rPr lang="en-US" b="1" dirty="0"/>
              <a:t>Etiology associated with certain risk factors</a:t>
            </a:r>
          </a:p>
        </p:txBody>
      </p:sp>
      <p:sp>
        <p:nvSpPr>
          <p:cNvPr id="5" name="Rectangle 4">
            <a:extLst>
              <a:ext uri="{FF2B5EF4-FFF2-40B4-BE49-F238E27FC236}">
                <a16:creationId xmlns:a16="http://schemas.microsoft.com/office/drawing/2014/main" id="{3BE635A4-ED49-2642-8840-B52D02D6D2C5}"/>
              </a:ext>
            </a:extLst>
          </p:cNvPr>
          <p:cNvSpPr/>
          <p:nvPr/>
        </p:nvSpPr>
        <p:spPr>
          <a:xfrm>
            <a:off x="9003263" y="2590707"/>
            <a:ext cx="2667582" cy="11942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a:solidFill>
                  <a:srgbClr val="C00000"/>
                </a:solidFill>
              </a:rPr>
              <a:t>With nephrotic disease </a:t>
            </a:r>
          </a:p>
        </p:txBody>
      </p:sp>
      <p:sp>
        <p:nvSpPr>
          <p:cNvPr id="8" name="TextBox 7">
            <a:extLst>
              <a:ext uri="{FF2B5EF4-FFF2-40B4-BE49-F238E27FC236}">
                <a16:creationId xmlns:a16="http://schemas.microsoft.com/office/drawing/2014/main" id="{D65F1680-3590-3B41-9E51-18709D388034}"/>
              </a:ext>
            </a:extLst>
          </p:cNvPr>
          <p:cNvSpPr txBox="1"/>
          <p:nvPr/>
        </p:nvSpPr>
        <p:spPr>
          <a:xfrm>
            <a:off x="5179487" y="2512752"/>
            <a:ext cx="1828800" cy="1828800"/>
          </a:xfrm>
          <a:prstGeom prst="rect">
            <a:avLst/>
          </a:prstGeom>
          <a:noFill/>
        </p:spPr>
        <p:txBody>
          <a:bodyPr wrap="square" rtlCol="0">
            <a:spAutoFit/>
          </a:bodyPr>
          <a:lstStyle/>
          <a:p>
            <a:pPr algn="l"/>
            <a:endParaRPr lang="en-US"/>
          </a:p>
        </p:txBody>
      </p:sp>
      <p:sp>
        <p:nvSpPr>
          <p:cNvPr id="9" name="Arrow: Right 8">
            <a:extLst>
              <a:ext uri="{FF2B5EF4-FFF2-40B4-BE49-F238E27FC236}">
                <a16:creationId xmlns:a16="http://schemas.microsoft.com/office/drawing/2014/main" id="{9F4F68B4-3E01-754E-AFF9-E542DE0C948D}"/>
              </a:ext>
            </a:extLst>
          </p:cNvPr>
          <p:cNvSpPr/>
          <p:nvPr/>
        </p:nvSpPr>
        <p:spPr>
          <a:xfrm>
            <a:off x="7223349" y="3012828"/>
            <a:ext cx="1828800" cy="41617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3">
            <p14:nvContentPartPr>
              <p14:cNvPr id="12" name="Ink 11">
                <a:extLst>
                  <a:ext uri="{FF2B5EF4-FFF2-40B4-BE49-F238E27FC236}">
                    <a16:creationId xmlns:a16="http://schemas.microsoft.com/office/drawing/2014/main" id="{79F104F8-9E7F-BD4E-9148-FAC9972081AB}"/>
                  </a:ext>
                </a:extLst>
              </p14:cNvPr>
              <p14:cNvContentPartPr/>
              <p14:nvPr/>
            </p14:nvContentPartPr>
            <p14:xfrm>
              <a:off x="7608835" y="3230067"/>
              <a:ext cx="17280" cy="4320"/>
            </p14:xfrm>
          </p:contentPart>
        </mc:Choice>
        <mc:Fallback>
          <p:pic>
            <p:nvPicPr>
              <p:cNvPr id="12" name="Ink 11">
                <a:extLst>
                  <a:ext uri="{FF2B5EF4-FFF2-40B4-BE49-F238E27FC236}">
                    <a16:creationId xmlns:a16="http://schemas.microsoft.com/office/drawing/2014/main" id="{79F104F8-9E7F-BD4E-9148-FAC9972081AB}"/>
                  </a:ext>
                </a:extLst>
              </p:cNvPr>
              <p:cNvPicPr/>
              <p:nvPr/>
            </p:nvPicPr>
            <p:blipFill>
              <a:blip r:embed="rId4"/>
              <a:stretch>
                <a:fillRect/>
              </a:stretch>
            </p:blipFill>
            <p:spPr>
              <a:xfrm>
                <a:off x="7596595" y="3217467"/>
                <a:ext cx="42120" cy="29160"/>
              </a:xfrm>
              <a:prstGeom prst="rect">
                <a:avLst/>
              </a:prstGeom>
            </p:spPr>
          </p:pic>
        </mc:Fallback>
      </mc:AlternateContent>
    </p:spTree>
    <p:extLst>
      <p:ext uri="{BB962C8B-B14F-4D97-AF65-F5344CB8AC3E}">
        <p14:creationId xmlns:p14="http://schemas.microsoft.com/office/powerpoint/2010/main" val="1056450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Contagious focus and post traumatic osteomyelitis : Adults</a:t>
            </a:r>
          </a:p>
        </p:txBody>
      </p:sp>
      <p:pic>
        <p:nvPicPr>
          <p:cNvPr id="3" name="Picture 2"/>
          <p:cNvPicPr>
            <a:picLocks noChangeAspect="1"/>
          </p:cNvPicPr>
          <p:nvPr/>
        </p:nvPicPr>
        <p:blipFill rotWithShape="1">
          <a:blip r:embed="rId2"/>
          <a:srcRect l="10523" t="31235" r="3508" b="12420"/>
          <a:stretch/>
        </p:blipFill>
        <p:spPr>
          <a:xfrm>
            <a:off x="1091822" y="2101757"/>
            <a:ext cx="10481480" cy="3862316"/>
          </a:xfrm>
          <a:prstGeom prst="rect">
            <a:avLst/>
          </a:prstGeom>
        </p:spPr>
      </p:pic>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3049BD86-C8F7-8342-BCDD-1DD694B033EF}"/>
                  </a:ext>
                </a:extLst>
              </p14:cNvPr>
              <p14:cNvContentPartPr/>
              <p14:nvPr/>
            </p14:nvContentPartPr>
            <p14:xfrm>
              <a:off x="8763715" y="3898227"/>
              <a:ext cx="13680" cy="360"/>
            </p14:xfrm>
          </p:contentPart>
        </mc:Choice>
        <mc:Fallback>
          <p:pic>
            <p:nvPicPr>
              <p:cNvPr id="6" name="Ink 5">
                <a:extLst>
                  <a:ext uri="{FF2B5EF4-FFF2-40B4-BE49-F238E27FC236}">
                    <a16:creationId xmlns:a16="http://schemas.microsoft.com/office/drawing/2014/main" id="{3049BD86-C8F7-8342-BCDD-1DD694B033EF}"/>
                  </a:ext>
                </a:extLst>
              </p:cNvPr>
              <p:cNvPicPr/>
              <p:nvPr/>
            </p:nvPicPr>
            <p:blipFill>
              <a:blip r:embed="rId4"/>
              <a:stretch>
                <a:fillRect/>
              </a:stretch>
            </p:blipFill>
            <p:spPr>
              <a:xfrm>
                <a:off x="8751115" y="3885627"/>
                <a:ext cx="3852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47DC1B4C-98B8-6644-8C99-F044B6357B97}"/>
                  </a:ext>
                </a:extLst>
              </p14:cNvPr>
              <p14:cNvContentPartPr/>
              <p14:nvPr/>
            </p14:nvContentPartPr>
            <p14:xfrm>
              <a:off x="5783995" y="1000587"/>
              <a:ext cx="88920" cy="44640"/>
            </p14:xfrm>
          </p:contentPart>
        </mc:Choice>
        <mc:Fallback>
          <p:pic>
            <p:nvPicPr>
              <p:cNvPr id="7" name="Ink 6">
                <a:extLst>
                  <a:ext uri="{FF2B5EF4-FFF2-40B4-BE49-F238E27FC236}">
                    <a16:creationId xmlns:a16="http://schemas.microsoft.com/office/drawing/2014/main" id="{47DC1B4C-98B8-6644-8C99-F044B6357B97}"/>
                  </a:ext>
                </a:extLst>
              </p:cNvPr>
              <p:cNvPicPr/>
              <p:nvPr/>
            </p:nvPicPr>
            <p:blipFill>
              <a:blip r:embed="rId6"/>
              <a:stretch>
                <a:fillRect/>
              </a:stretch>
            </p:blipFill>
            <p:spPr>
              <a:xfrm>
                <a:off x="5771395" y="987987"/>
                <a:ext cx="113760" cy="69480"/>
              </a:xfrm>
              <a:prstGeom prst="rect">
                <a:avLst/>
              </a:prstGeom>
            </p:spPr>
          </p:pic>
        </mc:Fallback>
      </mc:AlternateContent>
    </p:spTree>
    <p:extLst>
      <p:ext uri="{BB962C8B-B14F-4D97-AF65-F5344CB8AC3E}">
        <p14:creationId xmlns:p14="http://schemas.microsoft.com/office/powerpoint/2010/main" val="1772170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Osteomyelitis in Diabetes mellitus</a:t>
            </a:r>
          </a:p>
        </p:txBody>
      </p:sp>
      <p:pic>
        <p:nvPicPr>
          <p:cNvPr id="3" name="Picture 2"/>
          <p:cNvPicPr>
            <a:picLocks noChangeAspect="1"/>
          </p:cNvPicPr>
          <p:nvPr/>
        </p:nvPicPr>
        <p:blipFill rotWithShape="1">
          <a:blip r:embed="rId2"/>
          <a:srcRect l="6605" t="25859" r="597" b="8039"/>
          <a:stretch/>
        </p:blipFill>
        <p:spPr>
          <a:xfrm>
            <a:off x="586854" y="1910686"/>
            <a:ext cx="11313994" cy="4531057"/>
          </a:xfrm>
          <a:prstGeom prst="rect">
            <a:avLst/>
          </a:prstGeom>
        </p:spPr>
      </p:pic>
    </p:spTree>
    <p:extLst>
      <p:ext uri="{BB962C8B-B14F-4D97-AF65-F5344CB8AC3E}">
        <p14:creationId xmlns:p14="http://schemas.microsoft.com/office/powerpoint/2010/main" val="2969368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79" t="4356" r="1604" b="7044"/>
          <a:stretch/>
        </p:blipFill>
        <p:spPr>
          <a:xfrm>
            <a:off x="200167" y="259308"/>
            <a:ext cx="11791666" cy="6414447"/>
          </a:xfrm>
          <a:prstGeom prst="rect">
            <a:avLst/>
          </a:prstGeom>
          <a:ln>
            <a:noFill/>
          </a:ln>
          <a:effectLst>
            <a:softEdge rad="112500"/>
          </a:effectLst>
        </p:spPr>
      </p:pic>
      <p:sp>
        <p:nvSpPr>
          <p:cNvPr id="5" name="Rectangle 4">
            <a:extLst>
              <a:ext uri="{FF2B5EF4-FFF2-40B4-BE49-F238E27FC236}">
                <a16:creationId xmlns:a16="http://schemas.microsoft.com/office/drawing/2014/main" id="{EFF5C78F-3610-9245-A5B2-1CFF5E3CD655}"/>
              </a:ext>
            </a:extLst>
          </p:cNvPr>
          <p:cNvSpPr/>
          <p:nvPr/>
        </p:nvSpPr>
        <p:spPr>
          <a:xfrm>
            <a:off x="2049849" y="902307"/>
            <a:ext cx="3580291" cy="44568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a:solidFill>
                  <a:srgbClr val="C00000"/>
                </a:solidFill>
              </a:rPr>
              <a:t>With TB in lung</a:t>
            </a:r>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8A161FBF-8362-5C4B-B0D9-BFDBA0C7D655}"/>
                  </a:ext>
                </a:extLst>
              </p14:cNvPr>
              <p14:cNvContentPartPr/>
              <p14:nvPr/>
            </p14:nvContentPartPr>
            <p14:xfrm>
              <a:off x="3182635" y="2547507"/>
              <a:ext cx="7560" cy="9360"/>
            </p14:xfrm>
          </p:contentPart>
        </mc:Choice>
        <mc:Fallback>
          <p:pic>
            <p:nvPicPr>
              <p:cNvPr id="6" name="Ink 5">
                <a:extLst>
                  <a:ext uri="{FF2B5EF4-FFF2-40B4-BE49-F238E27FC236}">
                    <a16:creationId xmlns:a16="http://schemas.microsoft.com/office/drawing/2014/main" id="{8A161FBF-8362-5C4B-B0D9-BFDBA0C7D655}"/>
                  </a:ext>
                </a:extLst>
              </p:cNvPr>
              <p:cNvPicPr/>
              <p:nvPr/>
            </p:nvPicPr>
            <p:blipFill>
              <a:blip r:embed="rId4"/>
              <a:stretch>
                <a:fillRect/>
              </a:stretch>
            </p:blipFill>
            <p:spPr>
              <a:xfrm>
                <a:off x="3170395" y="2534907"/>
                <a:ext cx="324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9" name="Ink 8">
                <a:extLst>
                  <a:ext uri="{FF2B5EF4-FFF2-40B4-BE49-F238E27FC236}">
                    <a16:creationId xmlns:a16="http://schemas.microsoft.com/office/drawing/2014/main" id="{42C846EC-88D4-6B41-941A-E901FE8CAC9F}"/>
                  </a:ext>
                </a:extLst>
              </p14:cNvPr>
              <p14:cNvContentPartPr/>
              <p14:nvPr/>
            </p14:nvContentPartPr>
            <p14:xfrm>
              <a:off x="5638915" y="1473267"/>
              <a:ext cx="212760" cy="28800"/>
            </p14:xfrm>
          </p:contentPart>
        </mc:Choice>
        <mc:Fallback>
          <p:pic>
            <p:nvPicPr>
              <p:cNvPr id="9" name="Ink 8">
                <a:extLst>
                  <a:ext uri="{FF2B5EF4-FFF2-40B4-BE49-F238E27FC236}">
                    <a16:creationId xmlns:a16="http://schemas.microsoft.com/office/drawing/2014/main" id="{42C846EC-88D4-6B41-941A-E901FE8CAC9F}"/>
                  </a:ext>
                </a:extLst>
              </p:cNvPr>
              <p:cNvPicPr/>
              <p:nvPr/>
            </p:nvPicPr>
            <p:blipFill>
              <a:blip r:embed="rId6"/>
              <a:stretch>
                <a:fillRect/>
              </a:stretch>
            </p:blipFill>
            <p:spPr>
              <a:xfrm>
                <a:off x="5626675" y="1460667"/>
                <a:ext cx="237600" cy="536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6" name="Ink 15">
                <a:extLst>
                  <a:ext uri="{FF2B5EF4-FFF2-40B4-BE49-F238E27FC236}">
                    <a16:creationId xmlns:a16="http://schemas.microsoft.com/office/drawing/2014/main" id="{EC4500ED-A44B-0E45-BE72-EFAE90C7A323}"/>
                  </a:ext>
                </a:extLst>
              </p14:cNvPr>
              <p14:cNvContentPartPr/>
              <p14:nvPr/>
            </p14:nvContentPartPr>
            <p14:xfrm>
              <a:off x="4596715" y="1064307"/>
              <a:ext cx="35640" cy="24480"/>
            </p14:xfrm>
          </p:contentPart>
        </mc:Choice>
        <mc:Fallback>
          <p:pic>
            <p:nvPicPr>
              <p:cNvPr id="16" name="Ink 15">
                <a:extLst>
                  <a:ext uri="{FF2B5EF4-FFF2-40B4-BE49-F238E27FC236}">
                    <a16:creationId xmlns:a16="http://schemas.microsoft.com/office/drawing/2014/main" id="{EC4500ED-A44B-0E45-BE72-EFAE90C7A323}"/>
                  </a:ext>
                </a:extLst>
              </p:cNvPr>
              <p:cNvPicPr/>
              <p:nvPr/>
            </p:nvPicPr>
            <p:blipFill>
              <a:blip r:embed="rId8"/>
              <a:stretch>
                <a:fillRect/>
              </a:stretch>
            </p:blipFill>
            <p:spPr>
              <a:xfrm>
                <a:off x="4584115" y="1052067"/>
                <a:ext cx="60480" cy="49320"/>
              </a:xfrm>
              <a:prstGeom prst="rect">
                <a:avLst/>
              </a:prstGeom>
            </p:spPr>
          </p:pic>
        </mc:Fallback>
      </mc:AlternateContent>
    </p:spTree>
    <p:extLst>
      <p:ext uri="{BB962C8B-B14F-4D97-AF65-F5344CB8AC3E}">
        <p14:creationId xmlns:p14="http://schemas.microsoft.com/office/powerpoint/2010/main" val="1882945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Osteomyelitis complications</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b="1" dirty="0">
                <a:solidFill>
                  <a:srgbClr val="FF3399"/>
                </a:solidFill>
              </a:rPr>
              <a:t>Bone death (osteonecrosis): </a:t>
            </a:r>
            <a:r>
              <a:rPr lang="en-US" dirty="0"/>
              <a:t>An infection can impede blood circulation within the bone, leading to bone death. </a:t>
            </a:r>
          </a:p>
          <a:p>
            <a:pPr marL="514350" indent="-514350">
              <a:buFont typeface="+mj-lt"/>
              <a:buAutoNum type="arabicPeriod"/>
            </a:pPr>
            <a:r>
              <a:rPr lang="en-US" b="1" dirty="0">
                <a:solidFill>
                  <a:srgbClr val="FF3399"/>
                </a:solidFill>
              </a:rPr>
              <a:t>Septic arthritis: </a:t>
            </a:r>
            <a:r>
              <a:rPr lang="en-US" dirty="0"/>
              <a:t>In some cases, infection within bones can spread into a nearby joint.</a:t>
            </a:r>
          </a:p>
          <a:p>
            <a:pPr marL="514350" indent="-514350">
              <a:buFont typeface="+mj-lt"/>
              <a:buAutoNum type="arabicPeriod"/>
            </a:pPr>
            <a:r>
              <a:rPr lang="en-US" b="1" dirty="0">
                <a:solidFill>
                  <a:srgbClr val="FF3399"/>
                </a:solidFill>
              </a:rPr>
              <a:t>Impaired growth: </a:t>
            </a:r>
            <a:r>
              <a:rPr lang="en-US" dirty="0"/>
              <a:t>In children, the most common location for osteomyelitis is in the softer areas, called growth plates, at either end of the long bones of the arms and legs. Normal growth may be interrupted in infected bones.</a:t>
            </a:r>
          </a:p>
          <a:p>
            <a:pPr marL="514350" indent="-514350">
              <a:buFont typeface="+mj-lt"/>
              <a:buAutoNum type="arabicPeriod"/>
            </a:pPr>
            <a:r>
              <a:rPr lang="en-US" b="1" dirty="0">
                <a:solidFill>
                  <a:srgbClr val="FF3399"/>
                </a:solidFill>
              </a:rPr>
              <a:t>Skin cancer: </a:t>
            </a:r>
            <a:r>
              <a:rPr lang="en-US" dirty="0"/>
              <a:t>If osteomyelitis has resulted in an open sore that is draining pus, the surrounding skin is at higher risk of developing squamous cell cancer</a:t>
            </a:r>
          </a:p>
        </p:txBody>
      </p:sp>
      <p:sp>
        <p:nvSpPr>
          <p:cNvPr id="4" name="TextBox 3">
            <a:extLst>
              <a:ext uri="{FF2B5EF4-FFF2-40B4-BE49-F238E27FC236}">
                <a16:creationId xmlns:a16="http://schemas.microsoft.com/office/drawing/2014/main" id="{38F9B45F-E9D5-C448-927C-50004D8C975D}"/>
              </a:ext>
            </a:extLst>
          </p:cNvPr>
          <p:cNvSpPr txBox="1"/>
          <p:nvPr/>
        </p:nvSpPr>
        <p:spPr>
          <a:xfrm>
            <a:off x="1319030" y="5919205"/>
            <a:ext cx="2836563" cy="461665"/>
          </a:xfrm>
          <a:prstGeom prst="rect">
            <a:avLst/>
          </a:prstGeom>
          <a:noFill/>
        </p:spPr>
        <p:txBody>
          <a:bodyPr wrap="square" rtlCol="0">
            <a:spAutoFit/>
          </a:bodyPr>
          <a:lstStyle/>
          <a:p>
            <a:pPr algn="l"/>
            <a:r>
              <a:rPr lang="en-US" sz="2400" b="1" u="sng">
                <a:solidFill>
                  <a:srgbClr val="C00000"/>
                </a:solidFill>
              </a:rPr>
              <a:t>Because of turn over</a:t>
            </a:r>
          </a:p>
        </p:txBody>
      </p:sp>
    </p:spTree>
    <p:extLst>
      <p:ext uri="{BB962C8B-B14F-4D97-AF65-F5344CB8AC3E}">
        <p14:creationId xmlns:p14="http://schemas.microsoft.com/office/powerpoint/2010/main" val="214979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a:t>
            </a:r>
          </a:p>
        </p:txBody>
      </p:sp>
      <p:sp>
        <p:nvSpPr>
          <p:cNvPr id="3" name="Content Placeholder 2"/>
          <p:cNvSpPr>
            <a:spLocks noGrp="1"/>
          </p:cNvSpPr>
          <p:nvPr>
            <p:ph idx="1"/>
          </p:nvPr>
        </p:nvSpPr>
        <p:spPr/>
        <p:txBody>
          <a:bodyPr/>
          <a:lstStyle/>
          <a:p>
            <a:r>
              <a:rPr lang="en-US" dirty="0"/>
              <a:t> </a:t>
            </a:r>
            <a:r>
              <a:rPr lang="en-US" b="1" dirty="0">
                <a:solidFill>
                  <a:srgbClr val="FF3399"/>
                </a:solidFill>
              </a:rPr>
              <a:t>Signs &amp; Symptoms</a:t>
            </a:r>
          </a:p>
          <a:p>
            <a:r>
              <a:rPr lang="en-US" dirty="0"/>
              <a:t>Fever, chills, irritability, fatigue.</a:t>
            </a:r>
          </a:p>
          <a:p>
            <a:r>
              <a:rPr lang="en-US" dirty="0"/>
              <a:t>Tenderness, redness, and warmth in the area of the infection.</a:t>
            </a:r>
          </a:p>
          <a:p>
            <a:r>
              <a:rPr lang="en-US" dirty="0"/>
              <a:t>Swelling around the affected bone.</a:t>
            </a:r>
          </a:p>
          <a:p>
            <a:r>
              <a:rPr lang="en-US" dirty="0"/>
              <a:t>Lost range of motion.</a:t>
            </a:r>
          </a:p>
          <a:p>
            <a:r>
              <a:rPr lang="en-US" dirty="0"/>
              <a:t>The symptoms for acute and chronic osteomyelitis are very similar</a:t>
            </a:r>
          </a:p>
        </p:txBody>
      </p:sp>
    </p:spTree>
    <p:extLst>
      <p:ext uri="{BB962C8B-B14F-4D97-AF65-F5344CB8AC3E}">
        <p14:creationId xmlns:p14="http://schemas.microsoft.com/office/powerpoint/2010/main" val="2957946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b="1" dirty="0"/>
              <a:t>Treatment</a:t>
            </a:r>
          </a:p>
        </p:txBody>
      </p:sp>
      <p:sp>
        <p:nvSpPr>
          <p:cNvPr id="3" name="Content Placeholder 2"/>
          <p:cNvSpPr>
            <a:spLocks noGrp="1"/>
          </p:cNvSpPr>
          <p:nvPr>
            <p:ph idx="1"/>
          </p:nvPr>
        </p:nvSpPr>
        <p:spPr/>
        <p:txBody>
          <a:bodyPr/>
          <a:lstStyle/>
          <a:p>
            <a:pPr fontAlgn="base"/>
            <a:r>
              <a:rPr lang="en-US" dirty="0"/>
              <a:t>Surgery to remove dead bone (sequestrum)</a:t>
            </a:r>
          </a:p>
          <a:p>
            <a:pPr fontAlgn="base"/>
            <a:r>
              <a:rPr lang="en-US" dirty="0"/>
              <a:t>Antibiotics; levels in bone may be lower than serum; often </a:t>
            </a:r>
            <a:r>
              <a:rPr lang="en-US" dirty="0" err="1"/>
              <a:t>Cloxacillin</a:t>
            </a:r>
            <a:r>
              <a:rPr lang="en-US" dirty="0"/>
              <a:t>, </a:t>
            </a:r>
            <a:r>
              <a:rPr lang="en-US" dirty="0" err="1"/>
              <a:t>Nafcillin</a:t>
            </a:r>
            <a:r>
              <a:rPr lang="en-US" dirty="0"/>
              <a:t>, third generation </a:t>
            </a:r>
            <a:r>
              <a:rPr lang="en-US" dirty="0" err="1"/>
              <a:t>cephalosporins</a:t>
            </a:r>
            <a:r>
              <a:rPr lang="en-US" dirty="0"/>
              <a:t>; guided by culture and sensitivity reports and drug minimum inhibitory concentration</a:t>
            </a:r>
          </a:p>
        </p:txBody>
      </p:sp>
    </p:spTree>
    <p:extLst>
      <p:ext uri="{BB962C8B-B14F-4D97-AF65-F5344CB8AC3E}">
        <p14:creationId xmlns:p14="http://schemas.microsoft.com/office/powerpoint/2010/main" val="1915948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ETIOLOGY</a:t>
            </a:r>
          </a:p>
        </p:txBody>
      </p:sp>
      <p:sp>
        <p:nvSpPr>
          <p:cNvPr id="3" name="Content Placeholder 2"/>
          <p:cNvSpPr>
            <a:spLocks noGrp="1"/>
          </p:cNvSpPr>
          <p:nvPr>
            <p:ph idx="1"/>
          </p:nvPr>
        </p:nvSpPr>
        <p:spPr/>
        <p:txBody>
          <a:bodyPr/>
          <a:lstStyle/>
          <a:p>
            <a:r>
              <a:rPr lang="en-US" dirty="0"/>
              <a:t>UNKNOWN.</a:t>
            </a:r>
          </a:p>
          <a:p>
            <a:r>
              <a:rPr lang="en-US" dirty="0"/>
              <a:t> Occasionally hereditary influence is noted on chromosome 18q.</a:t>
            </a:r>
          </a:p>
          <a:p>
            <a:r>
              <a:rPr lang="en-US" dirty="0"/>
              <a:t>On electron microscopy of bone biopsies has demonstrated nuclear inclusions similar to those found in viral diseases (</a:t>
            </a:r>
            <a:r>
              <a:rPr lang="en-US" dirty="0" err="1"/>
              <a:t>Paramyxo</a:t>
            </a:r>
            <a:r>
              <a:rPr lang="en-US" dirty="0"/>
              <a:t> </a:t>
            </a:r>
            <a:r>
              <a:rPr lang="en-US" dirty="0" err="1"/>
              <a:t>viridae</a:t>
            </a:r>
            <a:r>
              <a:rPr lang="en-US" dirty="0"/>
              <a:t> family) are found in osteoclasts.</a:t>
            </a:r>
          </a:p>
        </p:txBody>
      </p:sp>
      <p:sp>
        <p:nvSpPr>
          <p:cNvPr id="6" name="TextBox 5">
            <a:extLst>
              <a:ext uri="{FF2B5EF4-FFF2-40B4-BE49-F238E27FC236}">
                <a16:creationId xmlns:a16="http://schemas.microsoft.com/office/drawing/2014/main" id="{82912794-9289-5A43-9968-B5470E3DD344}"/>
              </a:ext>
            </a:extLst>
          </p:cNvPr>
          <p:cNvSpPr txBox="1"/>
          <p:nvPr/>
        </p:nvSpPr>
        <p:spPr>
          <a:xfrm>
            <a:off x="5822223" y="4664075"/>
            <a:ext cx="1828800" cy="1828800"/>
          </a:xfrm>
          <a:prstGeom prst="rect">
            <a:avLst/>
          </a:prstGeom>
          <a:noFill/>
        </p:spPr>
        <p:txBody>
          <a:bodyPr wrap="square" rtlCol="0">
            <a:spAutoFit/>
          </a:bodyPr>
          <a:lstStyle/>
          <a:p>
            <a:pPr algn="l"/>
            <a:endParaRPr lang="en-US"/>
          </a:p>
        </p:txBody>
      </p:sp>
      <p:sp>
        <p:nvSpPr>
          <p:cNvPr id="7" name="TextBox 6">
            <a:extLst>
              <a:ext uri="{FF2B5EF4-FFF2-40B4-BE49-F238E27FC236}">
                <a16:creationId xmlns:a16="http://schemas.microsoft.com/office/drawing/2014/main" id="{2E17BE26-523C-0142-97A7-4AA785A2E4F0}"/>
              </a:ext>
            </a:extLst>
          </p:cNvPr>
          <p:cNvSpPr txBox="1"/>
          <p:nvPr/>
        </p:nvSpPr>
        <p:spPr>
          <a:xfrm>
            <a:off x="6938794" y="4298305"/>
            <a:ext cx="3303373" cy="461665"/>
          </a:xfrm>
          <a:prstGeom prst="rect">
            <a:avLst/>
          </a:prstGeom>
          <a:noFill/>
        </p:spPr>
        <p:txBody>
          <a:bodyPr wrap="square" rtlCol="0">
            <a:spAutoFit/>
          </a:bodyPr>
          <a:lstStyle/>
          <a:p>
            <a:pPr algn="l"/>
            <a:r>
              <a:rPr lang="en-US" sz="2400" b="1" u="sng">
                <a:solidFill>
                  <a:srgbClr val="C00000"/>
                </a:solidFill>
              </a:rPr>
              <a:t>With measles specially </a:t>
            </a:r>
          </a:p>
        </p:txBody>
      </p:sp>
      <p:cxnSp>
        <p:nvCxnSpPr>
          <p:cNvPr id="8" name="Straight Arrow Connector 7">
            <a:extLst>
              <a:ext uri="{FF2B5EF4-FFF2-40B4-BE49-F238E27FC236}">
                <a16:creationId xmlns:a16="http://schemas.microsoft.com/office/drawing/2014/main" id="{E6494201-1291-6442-9931-A37C7BC2BC68}"/>
              </a:ext>
            </a:extLst>
          </p:cNvPr>
          <p:cNvCxnSpPr>
            <a:cxnSpLocks/>
          </p:cNvCxnSpPr>
          <p:nvPr/>
        </p:nvCxnSpPr>
        <p:spPr>
          <a:xfrm>
            <a:off x="6611393" y="3682207"/>
            <a:ext cx="549189" cy="584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B1A9C49-6DAB-4740-9960-09A20C3B3F96}"/>
              </a:ext>
            </a:extLst>
          </p:cNvPr>
          <p:cNvSpPr txBox="1"/>
          <p:nvPr/>
        </p:nvSpPr>
        <p:spPr>
          <a:xfrm>
            <a:off x="7376614" y="1027906"/>
            <a:ext cx="3977186" cy="1200329"/>
          </a:xfrm>
          <a:prstGeom prst="rect">
            <a:avLst/>
          </a:prstGeom>
          <a:noFill/>
        </p:spPr>
        <p:txBody>
          <a:bodyPr wrap="square" rtlCol="0">
            <a:spAutoFit/>
          </a:bodyPr>
          <a:lstStyle/>
          <a:p>
            <a:pPr algn="l"/>
            <a:r>
              <a:rPr lang="en-US"/>
              <a:t> </a:t>
            </a:r>
            <a:r>
              <a:rPr lang="en-US" sz="2400" b="1" u="sng">
                <a:solidFill>
                  <a:srgbClr val="FF0000"/>
                </a:solidFill>
              </a:rPr>
              <a:t>A typical mutation:</a:t>
            </a:r>
          </a:p>
          <a:p>
            <a:pPr algn="l"/>
            <a:r>
              <a:rPr lang="en-US" sz="2400" b="1" u="sng">
                <a:solidFill>
                  <a:srgbClr val="FF0000"/>
                </a:solidFill>
              </a:rPr>
              <a:t>50% in familial</a:t>
            </a:r>
          </a:p>
          <a:p>
            <a:pPr algn="l"/>
            <a:r>
              <a:rPr lang="en-US" sz="2400" b="1" u="sng">
                <a:solidFill>
                  <a:srgbClr val="FF0000"/>
                </a:solidFill>
              </a:rPr>
              <a:t>10% in sporadic  type </a:t>
            </a:r>
          </a:p>
        </p:txBody>
      </p:sp>
    </p:spTree>
    <p:extLst>
      <p:ext uri="{BB962C8B-B14F-4D97-AF65-F5344CB8AC3E}">
        <p14:creationId xmlns:p14="http://schemas.microsoft.com/office/powerpoint/2010/main" val="3172404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766" y="112428"/>
            <a:ext cx="3932237" cy="1600200"/>
          </a:xfrm>
        </p:spPr>
        <p:txBody>
          <a:bodyPr/>
          <a:lstStyle/>
          <a:p>
            <a:r>
              <a:rPr lang="en-US" dirty="0"/>
              <a:t>PATHOPHYSIOLOGY</a:t>
            </a:r>
          </a:p>
        </p:txBody>
      </p:sp>
      <p:sp>
        <p:nvSpPr>
          <p:cNvPr id="3" name="Content Placeholder 2"/>
          <p:cNvSpPr>
            <a:spLocks noGrp="1"/>
          </p:cNvSpPr>
          <p:nvPr>
            <p:ph idx="1"/>
          </p:nvPr>
        </p:nvSpPr>
        <p:spPr/>
        <p:txBody>
          <a:bodyPr/>
          <a:lstStyle/>
          <a:p>
            <a:r>
              <a:rPr lang="en-US" dirty="0"/>
              <a:t>Three phases: </a:t>
            </a:r>
          </a:p>
          <a:p>
            <a:pPr marL="0" indent="0">
              <a:buNone/>
            </a:pPr>
            <a:r>
              <a:rPr lang="en-US" dirty="0"/>
              <a:t>i) Lytic.</a:t>
            </a:r>
          </a:p>
          <a:p>
            <a:pPr marL="0" indent="0">
              <a:buNone/>
            </a:pPr>
            <a:r>
              <a:rPr lang="en-US" dirty="0"/>
              <a:t>ii) Mixed Lytic and Blastic.</a:t>
            </a:r>
          </a:p>
          <a:p>
            <a:pPr marL="0" indent="0">
              <a:buNone/>
            </a:pPr>
            <a:r>
              <a:rPr lang="en-US" dirty="0"/>
              <a:t>iii) Sclerotic.</a:t>
            </a:r>
          </a:p>
          <a:p>
            <a:r>
              <a:rPr lang="en-US" dirty="0"/>
              <a:t>At a given time, multiple stages of disease may be demonstrated in different skeletal regions of same patient.</a:t>
            </a:r>
          </a:p>
        </p:txBody>
      </p:sp>
      <p:pic>
        <p:nvPicPr>
          <p:cNvPr id="7170" name="Picture 2" descr="Radiological manifestations&#10;• Flat bones:&#10;osteoporosis circumscripta.&#10;• There is no surrounding sclerosis (as there is&#10;n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12628"/>
            <a:ext cx="5183188" cy="40840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34EA9915-4CA1-6844-AEED-1374BAA67DCE}"/>
                  </a:ext>
                </a:extLst>
              </p14:cNvPr>
              <p14:cNvContentPartPr/>
              <p14:nvPr/>
            </p14:nvContentPartPr>
            <p14:xfrm>
              <a:off x="6035400" y="5222160"/>
              <a:ext cx="41040" cy="11160"/>
            </p14:xfrm>
          </p:contentPart>
        </mc:Choice>
        <mc:Fallback>
          <p:pic>
            <p:nvPicPr>
              <p:cNvPr id="4" name="Ink 3">
                <a:extLst>
                  <a:ext uri="{FF2B5EF4-FFF2-40B4-BE49-F238E27FC236}">
                    <a16:creationId xmlns:a16="http://schemas.microsoft.com/office/drawing/2014/main" id="{34EA9915-4CA1-6844-AEED-1374BAA67DCE}"/>
                  </a:ext>
                </a:extLst>
              </p:cNvPr>
              <p:cNvPicPr/>
              <p:nvPr/>
            </p:nvPicPr>
            <p:blipFill>
              <a:blip r:embed="rId4"/>
              <a:stretch>
                <a:fillRect/>
              </a:stretch>
            </p:blipFill>
            <p:spPr>
              <a:xfrm>
                <a:off x="6026040" y="5212800"/>
                <a:ext cx="59760" cy="29880"/>
              </a:xfrm>
              <a:prstGeom prst="rect">
                <a:avLst/>
              </a:prstGeom>
            </p:spPr>
          </p:pic>
        </mc:Fallback>
      </mc:AlternateContent>
      <p:sp>
        <p:nvSpPr>
          <p:cNvPr id="5" name="TextBox 4">
            <a:extLst>
              <a:ext uri="{FF2B5EF4-FFF2-40B4-BE49-F238E27FC236}">
                <a16:creationId xmlns:a16="http://schemas.microsoft.com/office/drawing/2014/main" id="{45C59C15-1C4E-9A47-BAB3-E26120F3D3E6}"/>
              </a:ext>
            </a:extLst>
          </p:cNvPr>
          <p:cNvSpPr txBox="1"/>
          <p:nvPr/>
        </p:nvSpPr>
        <p:spPr>
          <a:xfrm>
            <a:off x="2695815" y="5383135"/>
            <a:ext cx="1828800" cy="1200329"/>
          </a:xfrm>
          <a:prstGeom prst="rect">
            <a:avLst/>
          </a:prstGeom>
          <a:noFill/>
        </p:spPr>
        <p:txBody>
          <a:bodyPr wrap="square" rtlCol="0">
            <a:spAutoFit/>
          </a:bodyPr>
          <a:lstStyle/>
          <a:p>
            <a:pPr algn="l"/>
            <a:r>
              <a:rPr lang="en-US" sz="2400" b="1" u="sng">
                <a:solidFill>
                  <a:srgbClr val="C00000"/>
                </a:solidFill>
              </a:rPr>
              <a:t>●85%</a:t>
            </a:r>
          </a:p>
          <a:p>
            <a:pPr algn="l"/>
            <a:r>
              <a:rPr lang="en-US" sz="2400" b="1" u="sng">
                <a:solidFill>
                  <a:srgbClr val="C00000"/>
                </a:solidFill>
              </a:rPr>
              <a:t>●More than one bone</a:t>
            </a:r>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0265102-4D25-294A-8728-F5F6B113EAB3}"/>
                  </a:ext>
                </a:extLst>
              </p14:cNvPr>
              <p14:cNvContentPartPr/>
              <p14:nvPr/>
            </p14:nvContentPartPr>
            <p14:xfrm>
              <a:off x="6203969" y="3027785"/>
              <a:ext cx="36000" cy="48240"/>
            </p14:xfrm>
          </p:contentPart>
        </mc:Choice>
        <mc:Fallback xmlns="">
          <p:pic>
            <p:nvPicPr>
              <p:cNvPr id="6" name="Ink 5">
                <a:extLst>
                  <a:ext uri="{FF2B5EF4-FFF2-40B4-BE49-F238E27FC236}">
                    <a16:creationId xmlns:a16="http://schemas.microsoft.com/office/drawing/2014/main" id="{30265102-4D25-294A-8728-F5F6B113EAB3}"/>
                  </a:ext>
                </a:extLst>
              </p:cNvPr>
              <p:cNvPicPr/>
              <p:nvPr/>
            </p:nvPicPr>
            <p:blipFill>
              <a:blip r:embed="rId6"/>
              <a:stretch>
                <a:fillRect/>
              </a:stretch>
            </p:blipFill>
            <p:spPr>
              <a:xfrm>
                <a:off x="6195329" y="3018785"/>
                <a:ext cx="5364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7201448A-91AF-E940-8021-4383B3ED9DFD}"/>
                  </a:ext>
                </a:extLst>
              </p14:cNvPr>
              <p14:cNvContentPartPr/>
              <p14:nvPr/>
            </p14:nvContentPartPr>
            <p14:xfrm>
              <a:off x="6302249" y="3141185"/>
              <a:ext cx="20880" cy="21960"/>
            </p14:xfrm>
          </p:contentPart>
        </mc:Choice>
        <mc:Fallback xmlns="">
          <p:pic>
            <p:nvPicPr>
              <p:cNvPr id="7" name="Ink 6">
                <a:extLst>
                  <a:ext uri="{FF2B5EF4-FFF2-40B4-BE49-F238E27FC236}">
                    <a16:creationId xmlns:a16="http://schemas.microsoft.com/office/drawing/2014/main" id="{7201448A-91AF-E940-8021-4383B3ED9DFD}"/>
                  </a:ext>
                </a:extLst>
              </p:cNvPr>
              <p:cNvPicPr/>
              <p:nvPr/>
            </p:nvPicPr>
            <p:blipFill>
              <a:blip r:embed="rId8"/>
              <a:stretch>
                <a:fillRect/>
              </a:stretch>
            </p:blipFill>
            <p:spPr>
              <a:xfrm>
                <a:off x="6293609" y="3132185"/>
                <a:ext cx="38520" cy="39600"/>
              </a:xfrm>
              <a:prstGeom prst="rect">
                <a:avLst/>
              </a:prstGeom>
            </p:spPr>
          </p:pic>
        </mc:Fallback>
      </mc:AlternateContent>
      <p:sp>
        <p:nvSpPr>
          <p:cNvPr id="8" name="TextBox 7">
            <a:extLst>
              <a:ext uri="{FF2B5EF4-FFF2-40B4-BE49-F238E27FC236}">
                <a16:creationId xmlns:a16="http://schemas.microsoft.com/office/drawing/2014/main" id="{6FD441D4-123F-4C44-B913-2CECDB91A000}"/>
              </a:ext>
            </a:extLst>
          </p:cNvPr>
          <p:cNvSpPr txBox="1"/>
          <p:nvPr/>
        </p:nvSpPr>
        <p:spPr>
          <a:xfrm>
            <a:off x="545279" y="5611801"/>
            <a:ext cx="2329619" cy="830997"/>
          </a:xfrm>
          <a:prstGeom prst="rect">
            <a:avLst/>
          </a:prstGeom>
          <a:noFill/>
        </p:spPr>
        <p:txBody>
          <a:bodyPr wrap="square" rtlCol="0">
            <a:spAutoFit/>
          </a:bodyPr>
          <a:lstStyle/>
          <a:p>
            <a:pPr algn="l"/>
            <a:r>
              <a:rPr lang="en-US"/>
              <a:t>●</a:t>
            </a:r>
            <a:r>
              <a:rPr lang="en-US" sz="2400" b="1" u="sng">
                <a:solidFill>
                  <a:srgbClr val="C00000"/>
                </a:solidFill>
              </a:rPr>
              <a:t>15%</a:t>
            </a:r>
          </a:p>
          <a:p>
            <a:pPr algn="l"/>
            <a:r>
              <a:rPr lang="en-US" sz="2400" b="1" u="sng">
                <a:solidFill>
                  <a:srgbClr val="C00000"/>
                </a:solidFill>
              </a:rPr>
              <a:t>●One bone</a:t>
            </a:r>
          </a:p>
        </p:txBody>
      </p:sp>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3059F98E-F63F-3444-B511-E6A2DF5AC419}"/>
                  </a:ext>
                </a:extLst>
              </p14:cNvPr>
              <p14:cNvContentPartPr/>
              <p14:nvPr/>
            </p14:nvContentPartPr>
            <p14:xfrm>
              <a:off x="1097009" y="5801890"/>
              <a:ext cx="22680" cy="3960"/>
            </p14:xfrm>
          </p:contentPart>
        </mc:Choice>
        <mc:Fallback xmlns="">
          <p:pic>
            <p:nvPicPr>
              <p:cNvPr id="9" name="Ink 8">
                <a:extLst>
                  <a:ext uri="{FF2B5EF4-FFF2-40B4-BE49-F238E27FC236}">
                    <a16:creationId xmlns:a16="http://schemas.microsoft.com/office/drawing/2014/main" id="{3059F98E-F63F-3444-B511-E6A2DF5AC419}"/>
                  </a:ext>
                </a:extLst>
              </p:cNvPr>
              <p:cNvPicPr/>
              <p:nvPr/>
            </p:nvPicPr>
            <p:blipFill>
              <a:blip r:embed="rId10"/>
              <a:stretch>
                <a:fillRect/>
              </a:stretch>
            </p:blipFill>
            <p:spPr>
              <a:xfrm>
                <a:off x="1088009" y="5792890"/>
                <a:ext cx="4032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2">
                <a:extLst>
                  <a:ext uri="{FF2B5EF4-FFF2-40B4-BE49-F238E27FC236}">
                    <a16:creationId xmlns:a16="http://schemas.microsoft.com/office/drawing/2014/main" id="{CBDA5D76-380D-1A41-AD90-95EC089D8A5D}"/>
                  </a:ext>
                </a:extLst>
              </p14:cNvPr>
              <p14:cNvContentPartPr/>
              <p14:nvPr/>
            </p14:nvContentPartPr>
            <p14:xfrm>
              <a:off x="3596489" y="6023650"/>
              <a:ext cx="66960" cy="58320"/>
            </p14:xfrm>
          </p:contentPart>
        </mc:Choice>
        <mc:Fallback xmlns="">
          <p:pic>
            <p:nvPicPr>
              <p:cNvPr id="12" name="Ink 12">
                <a:extLst>
                  <a:ext uri="{FF2B5EF4-FFF2-40B4-BE49-F238E27FC236}">
                    <a16:creationId xmlns:a16="http://schemas.microsoft.com/office/drawing/2014/main" id="{CBDA5D76-380D-1A41-AD90-95EC089D8A5D}"/>
                  </a:ext>
                </a:extLst>
              </p:cNvPr>
              <p:cNvPicPr/>
              <p:nvPr/>
            </p:nvPicPr>
            <p:blipFill>
              <a:blip r:embed="rId12"/>
              <a:stretch>
                <a:fillRect/>
              </a:stretch>
            </p:blipFill>
            <p:spPr>
              <a:xfrm>
                <a:off x="3587849" y="6015010"/>
                <a:ext cx="84600" cy="75960"/>
              </a:xfrm>
              <a:prstGeom prst="rect">
                <a:avLst/>
              </a:prstGeom>
            </p:spPr>
          </p:pic>
        </mc:Fallback>
      </mc:AlternateContent>
    </p:spTree>
    <p:extLst>
      <p:ext uri="{BB962C8B-B14F-4D97-AF65-F5344CB8AC3E}">
        <p14:creationId xmlns:p14="http://schemas.microsoft.com/office/powerpoint/2010/main" val="98034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LYTIC PHASE</a:t>
            </a:r>
          </a:p>
        </p:txBody>
      </p:sp>
      <p:sp>
        <p:nvSpPr>
          <p:cNvPr id="3" name="Content Placeholder 2"/>
          <p:cNvSpPr>
            <a:spLocks noGrp="1"/>
          </p:cNvSpPr>
          <p:nvPr>
            <p:ph idx="1"/>
          </p:nvPr>
        </p:nvSpPr>
        <p:spPr/>
        <p:txBody>
          <a:bodyPr/>
          <a:lstStyle/>
          <a:p>
            <a:r>
              <a:rPr lang="en-US" dirty="0"/>
              <a:t> Disease begins with lytic phase.</a:t>
            </a:r>
          </a:p>
          <a:p>
            <a:r>
              <a:rPr lang="en-US" dirty="0"/>
              <a:t> The bone is resorbed by osteoclasts that are more numerous, larger and have more nuclei (up to 100).</a:t>
            </a:r>
          </a:p>
          <a:p>
            <a:r>
              <a:rPr lang="en-US" dirty="0"/>
              <a:t> Bone turnover rate increased as much as 20 times normal.</a:t>
            </a:r>
          </a:p>
        </p:txBody>
      </p:sp>
      <p:sp>
        <p:nvSpPr>
          <p:cNvPr id="5" name="TextBox 4">
            <a:extLst>
              <a:ext uri="{FF2B5EF4-FFF2-40B4-BE49-F238E27FC236}">
                <a16:creationId xmlns:a16="http://schemas.microsoft.com/office/drawing/2014/main" id="{0E521349-E6B4-2746-851B-C840001642EB}"/>
              </a:ext>
            </a:extLst>
          </p:cNvPr>
          <p:cNvSpPr txBox="1"/>
          <p:nvPr/>
        </p:nvSpPr>
        <p:spPr>
          <a:xfrm rot="10800000" flipV="1">
            <a:off x="6827400" y="1732715"/>
            <a:ext cx="3322384" cy="461665"/>
          </a:xfrm>
          <a:prstGeom prst="rect">
            <a:avLst/>
          </a:prstGeom>
          <a:noFill/>
        </p:spPr>
        <p:txBody>
          <a:bodyPr wrap="square" rtlCol="0">
            <a:spAutoFit/>
          </a:bodyPr>
          <a:lstStyle/>
          <a:p>
            <a:pPr algn="l"/>
            <a:r>
              <a:rPr lang="en-US" sz="2400" b="1" u="sng">
                <a:solidFill>
                  <a:srgbClr val="C00000"/>
                </a:solidFill>
              </a:rPr>
              <a:t>Not normal  in shape </a:t>
            </a:r>
          </a:p>
        </p:txBody>
      </p:sp>
      <p:cxnSp>
        <p:nvCxnSpPr>
          <p:cNvPr id="6" name="Straight Arrow Connector 5">
            <a:extLst>
              <a:ext uri="{FF2B5EF4-FFF2-40B4-BE49-F238E27FC236}">
                <a16:creationId xmlns:a16="http://schemas.microsoft.com/office/drawing/2014/main" id="{86184C52-C554-974D-8569-92FFA3932FC1}"/>
              </a:ext>
            </a:extLst>
          </p:cNvPr>
          <p:cNvCxnSpPr>
            <a:cxnSpLocks/>
            <a:endCxn id="5" idx="3"/>
          </p:cNvCxnSpPr>
          <p:nvPr/>
        </p:nvCxnSpPr>
        <p:spPr>
          <a:xfrm flipV="1">
            <a:off x="5179487" y="1963548"/>
            <a:ext cx="1647913" cy="549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513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Lytic and Blastic phase</a:t>
            </a:r>
          </a:p>
        </p:txBody>
      </p:sp>
      <p:sp>
        <p:nvSpPr>
          <p:cNvPr id="3" name="Content Placeholder 2"/>
          <p:cNvSpPr>
            <a:spLocks noGrp="1"/>
          </p:cNvSpPr>
          <p:nvPr>
            <p:ph idx="1"/>
          </p:nvPr>
        </p:nvSpPr>
        <p:spPr/>
        <p:txBody>
          <a:bodyPr/>
          <a:lstStyle/>
          <a:p>
            <a:r>
              <a:rPr lang="en-US" dirty="0"/>
              <a:t>Rapid increase in bone formation from numerous osteoblasts.</a:t>
            </a:r>
          </a:p>
          <a:p>
            <a:r>
              <a:rPr lang="en-US" dirty="0"/>
              <a:t>Morphologically osteoblasts are normal. The newly formed bone is abnormal with collagen fibers deposited in haphazard fashion rather than linear. As osteoclastic and osteoblastic activity repeats, high degree of bone turn over occurs.</a:t>
            </a:r>
          </a:p>
        </p:txBody>
      </p:sp>
      <p:sp>
        <p:nvSpPr>
          <p:cNvPr id="5" name="TextBox 4">
            <a:extLst>
              <a:ext uri="{FF2B5EF4-FFF2-40B4-BE49-F238E27FC236}">
                <a16:creationId xmlns:a16="http://schemas.microsoft.com/office/drawing/2014/main" id="{B1175597-F053-D44F-A034-1E466DD6C226}"/>
              </a:ext>
            </a:extLst>
          </p:cNvPr>
          <p:cNvSpPr txBox="1"/>
          <p:nvPr/>
        </p:nvSpPr>
        <p:spPr>
          <a:xfrm>
            <a:off x="976077" y="5061843"/>
            <a:ext cx="3523050" cy="830997"/>
          </a:xfrm>
          <a:prstGeom prst="rect">
            <a:avLst/>
          </a:prstGeom>
          <a:noFill/>
        </p:spPr>
        <p:txBody>
          <a:bodyPr wrap="square" rtlCol="0">
            <a:spAutoFit/>
          </a:bodyPr>
          <a:lstStyle/>
          <a:p>
            <a:pPr algn="l"/>
            <a:r>
              <a:rPr lang="en-US" sz="2400" b="1" u="sng">
                <a:solidFill>
                  <a:srgbClr val="C00000"/>
                </a:solidFill>
              </a:rPr>
              <a:t>In the normal  lamellalr bone is parallel in shap</a:t>
            </a:r>
            <a:r>
              <a:rPr lang="en-US"/>
              <a:t>e </a:t>
            </a:r>
          </a:p>
        </p:txBody>
      </p:sp>
      <p:sp>
        <p:nvSpPr>
          <p:cNvPr id="6" name="TextBox 5">
            <a:extLst>
              <a:ext uri="{FF2B5EF4-FFF2-40B4-BE49-F238E27FC236}">
                <a16:creationId xmlns:a16="http://schemas.microsoft.com/office/drawing/2014/main" id="{BC5A8CEA-D76F-6247-A0FA-38A8E11A7E6C}"/>
              </a:ext>
            </a:extLst>
          </p:cNvPr>
          <p:cNvSpPr txBox="1"/>
          <p:nvPr/>
        </p:nvSpPr>
        <p:spPr>
          <a:xfrm>
            <a:off x="7424615" y="570313"/>
            <a:ext cx="2836561" cy="830997"/>
          </a:xfrm>
          <a:prstGeom prst="rect">
            <a:avLst/>
          </a:prstGeom>
          <a:noFill/>
        </p:spPr>
        <p:txBody>
          <a:bodyPr wrap="square" rtlCol="0">
            <a:spAutoFit/>
          </a:bodyPr>
          <a:lstStyle/>
          <a:p>
            <a:pPr algn="l"/>
            <a:r>
              <a:rPr lang="en-US" sz="2400" b="1" u="sng">
                <a:solidFill>
                  <a:srgbClr val="C00000"/>
                </a:solidFill>
              </a:rPr>
              <a:t>Osteoclat &amp; osteoblast</a:t>
            </a:r>
          </a:p>
        </p:txBody>
      </p:sp>
    </p:spTree>
    <p:extLst>
      <p:ext uri="{BB962C8B-B14F-4D97-AF65-F5344CB8AC3E}">
        <p14:creationId xmlns:p14="http://schemas.microsoft.com/office/powerpoint/2010/main" val="285523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Sclerotic Phase</a:t>
            </a:r>
          </a:p>
        </p:txBody>
      </p:sp>
      <p:sp>
        <p:nvSpPr>
          <p:cNvPr id="3" name="Content Placeholder 2"/>
          <p:cNvSpPr>
            <a:spLocks noGrp="1"/>
          </p:cNvSpPr>
          <p:nvPr>
            <p:ph idx="1"/>
          </p:nvPr>
        </p:nvSpPr>
        <p:spPr/>
        <p:txBody>
          <a:bodyPr/>
          <a:lstStyle/>
          <a:p>
            <a:r>
              <a:rPr lang="en-US" dirty="0"/>
              <a:t> The bone formation dominates and has a disorganized woven pattern and is weaker than normal bone. Woven pattern allows the bone marrow to be infiltrated by blood vessels leading to hyper vascular bone state. Eventually osteoblastic activity also declines and enters a sclerotic or burned-out phase. </a:t>
            </a:r>
          </a:p>
        </p:txBody>
      </p:sp>
      <p:sp>
        <p:nvSpPr>
          <p:cNvPr id="4" name="TextBox 3">
            <a:extLst>
              <a:ext uri="{FF2B5EF4-FFF2-40B4-BE49-F238E27FC236}">
                <a16:creationId xmlns:a16="http://schemas.microsoft.com/office/drawing/2014/main" id="{4DED402C-D854-9F45-96AC-6B86D11F4596}"/>
              </a:ext>
            </a:extLst>
          </p:cNvPr>
          <p:cNvSpPr txBox="1"/>
          <p:nvPr/>
        </p:nvSpPr>
        <p:spPr>
          <a:xfrm rot="10800000" flipV="1">
            <a:off x="4788716" y="797074"/>
            <a:ext cx="3662459" cy="461665"/>
          </a:xfrm>
          <a:prstGeom prst="rect">
            <a:avLst/>
          </a:prstGeom>
          <a:noFill/>
        </p:spPr>
        <p:txBody>
          <a:bodyPr wrap="square" rtlCol="0">
            <a:spAutoFit/>
          </a:bodyPr>
          <a:lstStyle/>
          <a:p>
            <a:pPr algn="l"/>
            <a:r>
              <a:rPr lang="en-US" sz="2400" b="1" u="sng">
                <a:solidFill>
                  <a:srgbClr val="C00000"/>
                </a:solidFill>
              </a:rPr>
              <a:t>Mosaic  Or puzzles pattern </a:t>
            </a:r>
          </a:p>
        </p:txBody>
      </p:sp>
    </p:spTree>
    <p:extLst>
      <p:ext uri="{BB962C8B-B14F-4D97-AF65-F5344CB8AC3E}">
        <p14:creationId xmlns:p14="http://schemas.microsoft.com/office/powerpoint/2010/main" val="36119793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44E5D5E6FD0640B03A4C36A36CCC48" ma:contentTypeVersion="2" ma:contentTypeDescription="Create a new document." ma:contentTypeScope="" ma:versionID="0a261ae55af15d1f4d425a45099986ed">
  <xsd:schema xmlns:xsd="http://www.w3.org/2001/XMLSchema" xmlns:xs="http://www.w3.org/2001/XMLSchema" xmlns:p="http://schemas.microsoft.com/office/2006/metadata/properties" xmlns:ns2="f813cc38-748d-45e5-8a1e-18a9340b0733" targetNamespace="http://schemas.microsoft.com/office/2006/metadata/properties" ma:root="true" ma:fieldsID="3219db038919e52e4afa6beb8faee7ee" ns2:_="">
    <xsd:import namespace="f813cc38-748d-45e5-8a1e-18a9340b073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13cc38-748d-45e5-8a1e-18a9340b07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347975-9555-447B-B14A-63E5B03266C8}">
  <ds:schemaRefs>
    <ds:schemaRef ds:uri="http://schemas.microsoft.com/office/2006/metadata/contentType"/>
    <ds:schemaRef ds:uri="http://schemas.microsoft.com/office/2006/metadata/properties/metaAttributes"/>
    <ds:schemaRef ds:uri="http://www.w3.org/2000/xmlns/"/>
    <ds:schemaRef ds:uri="http://www.w3.org/2001/XMLSchema"/>
    <ds:schemaRef ds:uri="f813cc38-748d-45e5-8a1e-18a9340b0733"/>
  </ds:schemaRefs>
</ds:datastoreItem>
</file>

<file path=customXml/itemProps2.xml><?xml version="1.0" encoding="utf-8"?>
<ds:datastoreItem xmlns:ds="http://schemas.openxmlformats.org/officeDocument/2006/customXml" ds:itemID="{8736F160-F067-49CA-AAF2-6D3B2D75E315}">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D3C5A17B-F57F-46B0-B205-09110A85BA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391</TotalTime>
  <Words>1333</Words>
  <Application>Microsoft Office PowerPoint</Application>
  <PresentationFormat>Widescreen</PresentationFormat>
  <Paragraphs>137</Paragraphs>
  <Slides>48</Slides>
  <Notes>4</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Paget disease and Osteomyelitis</vt:lpstr>
      <vt:lpstr>From the patient to the slides</vt:lpstr>
      <vt:lpstr>Epidemiology</vt:lpstr>
      <vt:lpstr>Paget disease</vt:lpstr>
      <vt:lpstr>ETIOLOGY</vt:lpstr>
      <vt:lpstr>PATHOPHYSIOLOGY</vt:lpstr>
      <vt:lpstr>LYTIC PHASE</vt:lpstr>
      <vt:lpstr>Mixed Lytic and Blastic phase</vt:lpstr>
      <vt:lpstr>Sclerotic Phase</vt:lpstr>
      <vt:lpstr>PowerPoint Presentation</vt:lpstr>
      <vt:lpstr>PowerPoint Presentation</vt:lpstr>
      <vt:lpstr>PowerPoint Presentation</vt:lpstr>
      <vt:lpstr>PowerPoint Presentation</vt:lpstr>
      <vt:lpstr>Complications</vt:lpstr>
      <vt:lpstr>Investigations</vt:lpstr>
      <vt:lpstr>PowerPoint Presentation</vt:lpstr>
      <vt:lpstr>PowerPoint Presentation</vt:lpstr>
      <vt:lpstr>PowerPoint Presentation</vt:lpstr>
      <vt:lpstr>PowerPoint Presentation</vt:lpstr>
      <vt:lpstr>PowerPoint Presentation</vt:lpstr>
      <vt:lpstr>PowerPoint Presentation</vt:lpstr>
      <vt:lpstr>TREATMENT</vt:lpstr>
      <vt:lpstr>Osteomyelitis-Definition </vt:lpstr>
      <vt:lpstr>PowerPoint Presentation</vt:lpstr>
      <vt:lpstr>Classification and types </vt:lpstr>
      <vt:lpstr>Pathogenesis</vt:lpstr>
      <vt:lpstr>Pathogenesis</vt:lpstr>
      <vt:lpstr>Factors affecting pathogenesis</vt:lpstr>
      <vt:lpstr>Chronic osteomyelitis </vt:lpstr>
      <vt:lpstr>PowerPoint Presentation</vt:lpstr>
      <vt:lpstr>Steps in progression of chronic osteomyelitis</vt:lpstr>
      <vt:lpstr>PowerPoint Presentation</vt:lpstr>
      <vt:lpstr>PowerPoint Presentation</vt:lpstr>
      <vt:lpstr>PowerPoint Presentation</vt:lpstr>
      <vt:lpstr>PowerPoint Presentation</vt:lpstr>
      <vt:lpstr>PowerPoint Presentation</vt:lpstr>
      <vt:lpstr>Microscopic (histologic) description</vt:lpstr>
      <vt:lpstr>A small, walled-off intra-cortical abscess is called a Brodie abscess.</vt:lpstr>
      <vt:lpstr>Hematogenous osteomyelitis</vt:lpstr>
      <vt:lpstr>PowerPoint Presentation</vt:lpstr>
      <vt:lpstr>Etiology</vt:lpstr>
      <vt:lpstr>Etiology associated with certain risk factors</vt:lpstr>
      <vt:lpstr>Contagious focus and post traumatic osteomyelitis : Adults</vt:lpstr>
      <vt:lpstr>Osteomyelitis in Diabetes mellitus</vt:lpstr>
      <vt:lpstr>PowerPoint Presentation</vt:lpstr>
      <vt:lpstr>Osteomyelitis complications</vt:lpstr>
      <vt:lpstr>Clinical presentation</vt:lpstr>
      <vt:lpstr>Treatment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Sondus walled Malahmeh</cp:lastModifiedBy>
  <cp:revision>63</cp:revision>
  <dcterms:created xsi:type="dcterms:W3CDTF">2020-01-21T06:54:18Z</dcterms:created>
  <dcterms:modified xsi:type="dcterms:W3CDTF">2021-02-28T09:56:47Z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0x010100EA44E5D5E6FD0640B03A4C36A36CCC48</vt:lpwstr>
  </property>
</Properties>
</file>