
<file path=[Content_Types].xml><?xml version="1.0" encoding="utf-8"?>
<Types xmlns="http://schemas.openxmlformats.org/package/2006/content-types">
  <Default ContentType="image/x-wmf" Extension="wmf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drawingml.diagramData+xml" PartName="/ppt/diagrams/data2.xml"/>
  <Override ContentType="application/vnd.openxmlformats-officedocument.drawingml.diagramData+xml" PartName="/ppt/diagrams/data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5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60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46.xml"/>
  <Override ContentType="application/vnd.openxmlformats-officedocument.presentationml.slide+xml" PartName="/ppt/slides/slide38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62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ms-office.drawingml.diagramDrawing+xml" PartName="/ppt/diagrams/drawing2.xml"/>
  <Override ContentType="application/vnd.ms-office.drawingml.diagramDrawing+xml" PartName="/ppt/diagrams/drawing1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1.xml"/>
  <Override ContentType="application/vnd.openxmlformats-officedocument.drawingml.diagramColors+xml" PartName="/ppt/diagrams/colors2.xml"/>
  <Override ContentType="application/vnd.openxmlformats-officedocument.drawingml.diagramColors+xml" PartName="/ppt/diagrams/colors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49" r:id="rId5"/>
    <p:sldMasterId id="2147483650" r:id="rId6"/>
    <p:sldMasterId id="2147483651" r:id="rId7"/>
    <p:sldMasterId id="2147483652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</p:sldIdLst>
  <p:sldSz cy="6858000" cx="9144000"/>
  <p:notesSz cx="6858000" cy="9144000"/>
  <p:defaultTextStyle>
    <a:defPPr lvl="0">
      <a:defRPr lang="ar-SA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slide" Target="slides/slide40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1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71" Type="http://schemas.openxmlformats.org/officeDocument/2006/relationships/slide" Target="slides/slide62.xml"/><Relationship Id="rId70" Type="http://schemas.openxmlformats.org/officeDocument/2006/relationships/slide" Target="slides/slide61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62" Type="http://schemas.openxmlformats.org/officeDocument/2006/relationships/slide" Target="slides/slide53.xml"/><Relationship Id="rId61" Type="http://schemas.openxmlformats.org/officeDocument/2006/relationships/slide" Target="slides/slide52.xml"/><Relationship Id="rId20" Type="http://schemas.openxmlformats.org/officeDocument/2006/relationships/slide" Target="slides/slide11.xml"/><Relationship Id="rId64" Type="http://schemas.openxmlformats.org/officeDocument/2006/relationships/slide" Target="slides/slide55.xml"/><Relationship Id="rId63" Type="http://schemas.openxmlformats.org/officeDocument/2006/relationships/slide" Target="slides/slide54.xml"/><Relationship Id="rId22" Type="http://schemas.openxmlformats.org/officeDocument/2006/relationships/slide" Target="slides/slide13.xml"/><Relationship Id="rId66" Type="http://schemas.openxmlformats.org/officeDocument/2006/relationships/slide" Target="slides/slide57.xml"/><Relationship Id="rId21" Type="http://schemas.openxmlformats.org/officeDocument/2006/relationships/slide" Target="slides/slide12.xml"/><Relationship Id="rId65" Type="http://schemas.openxmlformats.org/officeDocument/2006/relationships/slide" Target="slides/slide56.xml"/><Relationship Id="rId24" Type="http://schemas.openxmlformats.org/officeDocument/2006/relationships/slide" Target="slides/slide15.xml"/><Relationship Id="rId68" Type="http://schemas.openxmlformats.org/officeDocument/2006/relationships/slide" Target="slides/slide59.xml"/><Relationship Id="rId23" Type="http://schemas.openxmlformats.org/officeDocument/2006/relationships/slide" Target="slides/slide14.xml"/><Relationship Id="rId67" Type="http://schemas.openxmlformats.org/officeDocument/2006/relationships/slide" Target="slides/slide58.xml"/><Relationship Id="rId60" Type="http://schemas.openxmlformats.org/officeDocument/2006/relationships/slide" Target="slides/slide5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69" Type="http://schemas.openxmlformats.org/officeDocument/2006/relationships/slide" Target="slides/slide6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11" Type="http://schemas.openxmlformats.org/officeDocument/2006/relationships/slide" Target="slides/slide2.xml"/><Relationship Id="rId55" Type="http://schemas.openxmlformats.org/officeDocument/2006/relationships/slide" Target="slides/slide46.xml"/><Relationship Id="rId10" Type="http://schemas.openxmlformats.org/officeDocument/2006/relationships/slide" Target="slides/slide1.xml"/><Relationship Id="rId54" Type="http://schemas.openxmlformats.org/officeDocument/2006/relationships/slide" Target="slides/slide45.xml"/><Relationship Id="rId13" Type="http://schemas.openxmlformats.org/officeDocument/2006/relationships/slide" Target="slides/slide4.xml"/><Relationship Id="rId57" Type="http://schemas.openxmlformats.org/officeDocument/2006/relationships/slide" Target="slides/slide48.xml"/><Relationship Id="rId12" Type="http://schemas.openxmlformats.org/officeDocument/2006/relationships/slide" Target="slides/slide3.xml"/><Relationship Id="rId56" Type="http://schemas.openxmlformats.org/officeDocument/2006/relationships/slide" Target="slides/slide47.xml"/><Relationship Id="rId15" Type="http://schemas.openxmlformats.org/officeDocument/2006/relationships/slide" Target="slides/slide6.xml"/><Relationship Id="rId59" Type="http://schemas.openxmlformats.org/officeDocument/2006/relationships/slide" Target="slides/slide50.xml"/><Relationship Id="rId14" Type="http://schemas.openxmlformats.org/officeDocument/2006/relationships/slide" Target="slides/slide5.xml"/><Relationship Id="rId58" Type="http://schemas.openxmlformats.org/officeDocument/2006/relationships/slide" Target="slides/slide4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84AEF-E4A5-47BB-A311-CF16F34E6928}" type="doc">
      <dgm:prSet loTypeId="urn:microsoft.com/office/officeart/2005/8/layout/default#1" loCatId="list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AC10309-AEC7-4017-B1F5-3C3DE4196B3F}">
      <dgm:prSet phldrT="[Text]"/>
      <dgm:spPr/>
      <dgm:t>
        <a:bodyPr/>
        <a:lstStyle/>
        <a:p>
          <a:r>
            <a:rPr lang="en-US" b="1" dirty="0"/>
            <a:t>Herpetic skin lesions </a:t>
          </a:r>
        </a:p>
      </dgm:t>
    </dgm:pt>
    <dgm:pt modelId="{948067EA-323F-4398-87D5-76FE2767E8B3}" type="parTrans" cxnId="{45C72050-0DA6-4142-A0E3-16BE3912E057}">
      <dgm:prSet/>
      <dgm:spPr/>
      <dgm:t>
        <a:bodyPr/>
        <a:lstStyle/>
        <a:p>
          <a:endParaRPr lang="en-US"/>
        </a:p>
      </dgm:t>
    </dgm:pt>
    <dgm:pt modelId="{64533D74-96E7-402D-A0AB-585B1BEB81A3}" type="sibTrans" cxnId="{45C72050-0DA6-4142-A0E3-16BE3912E057}">
      <dgm:prSet/>
      <dgm:spPr/>
      <dgm:t>
        <a:bodyPr/>
        <a:lstStyle/>
        <a:p>
          <a:endParaRPr lang="en-US"/>
        </a:p>
      </dgm:t>
    </dgm:pt>
    <dgm:pt modelId="{C449F2A6-D762-4038-B2E7-5052A0F654AD}">
      <dgm:prSet phldrT="[Text]"/>
      <dgm:spPr/>
      <dgm:t>
        <a:bodyPr/>
        <a:lstStyle/>
        <a:p>
          <a:r>
            <a:rPr lang="en-US" b="1" i="0" dirty="0" err="1"/>
            <a:t>Keratoconjunctivitis</a:t>
          </a:r>
          <a:endParaRPr lang="en-US" b="1" i="0" dirty="0"/>
        </a:p>
      </dgm:t>
    </dgm:pt>
    <dgm:pt modelId="{1B0C3A09-880E-472D-877D-C8511807B371}" type="parTrans" cxnId="{B7F3201A-DB00-4E84-BD81-403057F0BE59}">
      <dgm:prSet/>
      <dgm:spPr/>
      <dgm:t>
        <a:bodyPr/>
        <a:lstStyle/>
        <a:p>
          <a:endParaRPr lang="en-US"/>
        </a:p>
      </dgm:t>
    </dgm:pt>
    <dgm:pt modelId="{E35B58F6-A766-46E0-ABC3-6F5955801670}" type="sibTrans" cxnId="{B7F3201A-DB00-4E84-BD81-403057F0BE59}">
      <dgm:prSet/>
      <dgm:spPr/>
      <dgm:t>
        <a:bodyPr/>
        <a:lstStyle/>
        <a:p>
          <a:endParaRPr lang="en-US"/>
        </a:p>
      </dgm:t>
    </dgm:pt>
    <dgm:pt modelId="{7CC126E7-CA7A-4D9C-8767-B8EE86CEC80D}">
      <dgm:prSet phldrT="[Text]"/>
      <dgm:spPr/>
      <dgm:t>
        <a:bodyPr/>
        <a:lstStyle/>
        <a:p>
          <a:r>
            <a:rPr lang="en-US" b="1" dirty="0" err="1"/>
            <a:t>Oropharyngeal</a:t>
          </a:r>
          <a:r>
            <a:rPr lang="en-US" b="1" dirty="0"/>
            <a:t> involvement</a:t>
          </a:r>
        </a:p>
      </dgm:t>
    </dgm:pt>
    <dgm:pt modelId="{576E44DC-83C3-417D-BAE2-9221DE52DE82}" type="parTrans" cxnId="{4E837A15-2BD0-44BA-8EFD-08075A8EE84D}">
      <dgm:prSet/>
      <dgm:spPr/>
      <dgm:t>
        <a:bodyPr/>
        <a:lstStyle/>
        <a:p>
          <a:endParaRPr lang="en-US"/>
        </a:p>
      </dgm:t>
    </dgm:pt>
    <dgm:pt modelId="{AD60609B-E0B4-4E93-9D2B-2FE4E292701B}" type="sibTrans" cxnId="{4E837A15-2BD0-44BA-8EFD-08075A8EE84D}">
      <dgm:prSet/>
      <dgm:spPr/>
      <dgm:t>
        <a:bodyPr/>
        <a:lstStyle/>
        <a:p>
          <a:endParaRPr lang="en-US"/>
        </a:p>
      </dgm:t>
    </dgm:pt>
    <dgm:pt modelId="{6399EB64-8EDC-4EEE-8B43-756D4FE92656}">
      <dgm:prSet phldrT="[Text]"/>
      <dgm:spPr/>
      <dgm:t>
        <a:bodyPr/>
        <a:lstStyle/>
        <a:p>
          <a:r>
            <a:rPr lang="en-US" b="1" dirty="0"/>
            <a:t>Encephalitis symptoms</a:t>
          </a:r>
        </a:p>
      </dgm:t>
    </dgm:pt>
    <dgm:pt modelId="{752F10DB-0D2D-4B4D-A5F3-AF36C20C79C2}" type="parTrans" cxnId="{66DE9C80-BB4F-4B77-B0B1-B6FF4C2678D7}">
      <dgm:prSet/>
      <dgm:spPr/>
      <dgm:t>
        <a:bodyPr/>
        <a:lstStyle/>
        <a:p>
          <a:endParaRPr lang="en-US"/>
        </a:p>
      </dgm:t>
    </dgm:pt>
    <dgm:pt modelId="{5FD27032-A6FB-4FC9-AADB-6FE31B940C72}" type="sibTrans" cxnId="{66DE9C80-BB4F-4B77-B0B1-B6FF4C2678D7}">
      <dgm:prSet/>
      <dgm:spPr/>
      <dgm:t>
        <a:bodyPr/>
        <a:lstStyle/>
        <a:p>
          <a:endParaRPr lang="en-US"/>
        </a:p>
      </dgm:t>
    </dgm:pt>
    <dgm:pt modelId="{074441AB-1791-4A5A-873B-69138BA6A351}">
      <dgm:prSet phldrT="[Text]"/>
      <dgm:spPr/>
      <dgm:t>
        <a:bodyPr/>
        <a:lstStyle/>
        <a:p>
          <a:r>
            <a:rPr lang="en-US" b="1" dirty="0" err="1"/>
            <a:t>Dissimenated</a:t>
          </a:r>
          <a:r>
            <a:rPr lang="en-US" b="1" dirty="0"/>
            <a:t> HSE</a:t>
          </a:r>
        </a:p>
      </dgm:t>
    </dgm:pt>
    <dgm:pt modelId="{9FC961B4-5B97-492F-9285-E926B87D8DF5}" type="parTrans" cxnId="{B62DEE29-F3D5-43EC-B057-FF549B205376}">
      <dgm:prSet/>
      <dgm:spPr/>
      <dgm:t>
        <a:bodyPr/>
        <a:lstStyle/>
        <a:p>
          <a:endParaRPr lang="en-US"/>
        </a:p>
      </dgm:t>
    </dgm:pt>
    <dgm:pt modelId="{24DAF8A5-A263-4D78-AD80-7643CF09E5C6}" type="sibTrans" cxnId="{B62DEE29-F3D5-43EC-B057-FF549B205376}">
      <dgm:prSet/>
      <dgm:spPr/>
      <dgm:t>
        <a:bodyPr/>
        <a:lstStyle/>
        <a:p>
          <a:endParaRPr lang="en-US"/>
        </a:p>
      </dgm:t>
    </dgm:pt>
    <dgm:pt modelId="{C30F0DAF-E44A-4478-BF9D-9C1E2027C63F}" type="pres">
      <dgm:prSet presAssocID="{E9984AEF-E4A5-47BB-A311-CF16F34E69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JO"/>
        </a:p>
      </dgm:t>
    </dgm:pt>
    <dgm:pt modelId="{DFC7317E-3F38-4B7E-BF04-9ECD90BD5BA8}" type="pres">
      <dgm:prSet presAssocID="{8AC10309-AEC7-4017-B1F5-3C3DE4196B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6B01E66C-BA56-4DA7-BF58-99B6936A2723}" type="pres">
      <dgm:prSet presAssocID="{64533D74-96E7-402D-A0AB-585B1BEB81A3}" presName="sibTrans" presStyleCnt="0"/>
      <dgm:spPr/>
    </dgm:pt>
    <dgm:pt modelId="{6F6AA033-1710-4150-BCCF-B1FEC38A528E}" type="pres">
      <dgm:prSet presAssocID="{C449F2A6-D762-4038-B2E7-5052A0F654A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F246B2DF-98B0-4FC4-8C5A-9FE4AE96EB0A}" type="pres">
      <dgm:prSet presAssocID="{E35B58F6-A766-46E0-ABC3-6F5955801670}" presName="sibTrans" presStyleCnt="0"/>
      <dgm:spPr/>
    </dgm:pt>
    <dgm:pt modelId="{FE8E1863-AAB1-4326-8A98-707880B34D90}" type="pres">
      <dgm:prSet presAssocID="{7CC126E7-CA7A-4D9C-8767-B8EE86CEC80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5AD2A02A-C10C-4BAE-81AA-77B33FAD3B35}" type="pres">
      <dgm:prSet presAssocID="{AD60609B-E0B4-4E93-9D2B-2FE4E292701B}" presName="sibTrans" presStyleCnt="0"/>
      <dgm:spPr/>
    </dgm:pt>
    <dgm:pt modelId="{0F63489C-78C0-459B-90E5-ACAC5FFACD9E}" type="pres">
      <dgm:prSet presAssocID="{6399EB64-8EDC-4EEE-8B43-756D4FE9265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87FB9584-630E-454F-BCAD-BAA61FFD9109}" type="pres">
      <dgm:prSet presAssocID="{5FD27032-A6FB-4FC9-AADB-6FE31B940C72}" presName="sibTrans" presStyleCnt="0"/>
      <dgm:spPr/>
    </dgm:pt>
    <dgm:pt modelId="{C22B0EA2-CD2D-4228-BC40-04BF572C6A09}" type="pres">
      <dgm:prSet presAssocID="{074441AB-1791-4A5A-873B-69138BA6A35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45C72050-0DA6-4142-A0E3-16BE3912E057}" srcId="{E9984AEF-E4A5-47BB-A311-CF16F34E6928}" destId="{8AC10309-AEC7-4017-B1F5-3C3DE4196B3F}" srcOrd="0" destOrd="0" parTransId="{948067EA-323F-4398-87D5-76FE2767E8B3}" sibTransId="{64533D74-96E7-402D-A0AB-585B1BEB81A3}"/>
    <dgm:cxn modelId="{B62DEE29-F3D5-43EC-B057-FF549B205376}" srcId="{E9984AEF-E4A5-47BB-A311-CF16F34E6928}" destId="{074441AB-1791-4A5A-873B-69138BA6A351}" srcOrd="4" destOrd="0" parTransId="{9FC961B4-5B97-492F-9285-E926B87D8DF5}" sibTransId="{24DAF8A5-A263-4D78-AD80-7643CF09E5C6}"/>
    <dgm:cxn modelId="{8443C448-F236-4FD3-A40B-6053B09359CD}" type="presOf" srcId="{8AC10309-AEC7-4017-B1F5-3C3DE4196B3F}" destId="{DFC7317E-3F38-4B7E-BF04-9ECD90BD5BA8}" srcOrd="0" destOrd="0" presId="urn:microsoft.com/office/officeart/2005/8/layout/default#1"/>
    <dgm:cxn modelId="{66DE9C80-BB4F-4B77-B0B1-B6FF4C2678D7}" srcId="{E9984AEF-E4A5-47BB-A311-CF16F34E6928}" destId="{6399EB64-8EDC-4EEE-8B43-756D4FE92656}" srcOrd="3" destOrd="0" parTransId="{752F10DB-0D2D-4B4D-A5F3-AF36C20C79C2}" sibTransId="{5FD27032-A6FB-4FC9-AADB-6FE31B940C72}"/>
    <dgm:cxn modelId="{4E837A15-2BD0-44BA-8EFD-08075A8EE84D}" srcId="{E9984AEF-E4A5-47BB-A311-CF16F34E6928}" destId="{7CC126E7-CA7A-4D9C-8767-B8EE86CEC80D}" srcOrd="2" destOrd="0" parTransId="{576E44DC-83C3-417D-BAE2-9221DE52DE82}" sibTransId="{AD60609B-E0B4-4E93-9D2B-2FE4E292701B}"/>
    <dgm:cxn modelId="{D5AE5D8D-52CD-44A7-8184-6AB36643340B}" type="presOf" srcId="{E9984AEF-E4A5-47BB-A311-CF16F34E6928}" destId="{C30F0DAF-E44A-4478-BF9D-9C1E2027C63F}" srcOrd="0" destOrd="0" presId="urn:microsoft.com/office/officeart/2005/8/layout/default#1"/>
    <dgm:cxn modelId="{E29597F9-2FF0-49FB-A18F-D8632053D5CE}" type="presOf" srcId="{6399EB64-8EDC-4EEE-8B43-756D4FE92656}" destId="{0F63489C-78C0-459B-90E5-ACAC5FFACD9E}" srcOrd="0" destOrd="0" presId="urn:microsoft.com/office/officeart/2005/8/layout/default#1"/>
    <dgm:cxn modelId="{B7F3201A-DB00-4E84-BD81-403057F0BE59}" srcId="{E9984AEF-E4A5-47BB-A311-CF16F34E6928}" destId="{C449F2A6-D762-4038-B2E7-5052A0F654AD}" srcOrd="1" destOrd="0" parTransId="{1B0C3A09-880E-472D-877D-C8511807B371}" sibTransId="{E35B58F6-A766-46E0-ABC3-6F5955801670}"/>
    <dgm:cxn modelId="{C69641CC-3A1D-4C1B-BD6A-202BAF8F8637}" type="presOf" srcId="{074441AB-1791-4A5A-873B-69138BA6A351}" destId="{C22B0EA2-CD2D-4228-BC40-04BF572C6A09}" srcOrd="0" destOrd="0" presId="urn:microsoft.com/office/officeart/2005/8/layout/default#1"/>
    <dgm:cxn modelId="{4C498566-239B-4D41-99DF-4F9D99768E68}" type="presOf" srcId="{7CC126E7-CA7A-4D9C-8767-B8EE86CEC80D}" destId="{FE8E1863-AAB1-4326-8A98-707880B34D90}" srcOrd="0" destOrd="0" presId="urn:microsoft.com/office/officeart/2005/8/layout/default#1"/>
    <dgm:cxn modelId="{C4B78BA7-B4CB-4D20-B165-4921641E212F}" type="presOf" srcId="{C449F2A6-D762-4038-B2E7-5052A0F654AD}" destId="{6F6AA033-1710-4150-BCCF-B1FEC38A528E}" srcOrd="0" destOrd="0" presId="urn:microsoft.com/office/officeart/2005/8/layout/default#1"/>
    <dgm:cxn modelId="{AFB357A7-CB84-478F-8364-3B5D9F84B12D}" type="presParOf" srcId="{C30F0DAF-E44A-4478-BF9D-9C1E2027C63F}" destId="{DFC7317E-3F38-4B7E-BF04-9ECD90BD5BA8}" srcOrd="0" destOrd="0" presId="urn:microsoft.com/office/officeart/2005/8/layout/default#1"/>
    <dgm:cxn modelId="{42AC2D75-A8BA-4152-B2B0-420A41B37123}" type="presParOf" srcId="{C30F0DAF-E44A-4478-BF9D-9C1E2027C63F}" destId="{6B01E66C-BA56-4DA7-BF58-99B6936A2723}" srcOrd="1" destOrd="0" presId="urn:microsoft.com/office/officeart/2005/8/layout/default#1"/>
    <dgm:cxn modelId="{9FC1497C-4B2E-4F9B-8CC8-B05E376B535E}" type="presParOf" srcId="{C30F0DAF-E44A-4478-BF9D-9C1E2027C63F}" destId="{6F6AA033-1710-4150-BCCF-B1FEC38A528E}" srcOrd="2" destOrd="0" presId="urn:microsoft.com/office/officeart/2005/8/layout/default#1"/>
    <dgm:cxn modelId="{5A310E0A-A061-43FD-99B5-5FBC72E6E37F}" type="presParOf" srcId="{C30F0DAF-E44A-4478-BF9D-9C1E2027C63F}" destId="{F246B2DF-98B0-4FC4-8C5A-9FE4AE96EB0A}" srcOrd="3" destOrd="0" presId="urn:microsoft.com/office/officeart/2005/8/layout/default#1"/>
    <dgm:cxn modelId="{A8EC40AE-D6B6-4933-B3A8-01D8380F17F7}" type="presParOf" srcId="{C30F0DAF-E44A-4478-BF9D-9C1E2027C63F}" destId="{FE8E1863-AAB1-4326-8A98-707880B34D90}" srcOrd="4" destOrd="0" presId="urn:microsoft.com/office/officeart/2005/8/layout/default#1"/>
    <dgm:cxn modelId="{5F37A656-A1BE-4CFF-A035-2B445808FC20}" type="presParOf" srcId="{C30F0DAF-E44A-4478-BF9D-9C1E2027C63F}" destId="{5AD2A02A-C10C-4BAE-81AA-77B33FAD3B35}" srcOrd="5" destOrd="0" presId="urn:microsoft.com/office/officeart/2005/8/layout/default#1"/>
    <dgm:cxn modelId="{F904DEE1-EEC6-4F3A-B313-CC1856DD1BD3}" type="presParOf" srcId="{C30F0DAF-E44A-4478-BF9D-9C1E2027C63F}" destId="{0F63489C-78C0-459B-90E5-ACAC5FFACD9E}" srcOrd="6" destOrd="0" presId="urn:microsoft.com/office/officeart/2005/8/layout/default#1"/>
    <dgm:cxn modelId="{9535B8FA-D449-4A0E-B06C-05B032DE1E85}" type="presParOf" srcId="{C30F0DAF-E44A-4478-BF9D-9C1E2027C63F}" destId="{87FB9584-630E-454F-BCAD-BAA61FFD9109}" srcOrd="7" destOrd="0" presId="urn:microsoft.com/office/officeart/2005/8/layout/default#1"/>
    <dgm:cxn modelId="{61D7D355-7CDA-4AD5-BF53-B6D3049BDF2A}" type="presParOf" srcId="{C30F0DAF-E44A-4478-BF9D-9C1E2027C63F}" destId="{C22B0EA2-CD2D-4228-BC40-04BF572C6A0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CF98A-6AE0-45E0-97E3-9FB34B66C444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AA6031-3A65-4F3E-A018-43C76470F146}">
      <dgm:prSet phldrT="[Text]" phldr="1"/>
      <dgm:spPr/>
      <dgm:t>
        <a:bodyPr/>
        <a:lstStyle/>
        <a:p>
          <a:endParaRPr lang="en-US"/>
        </a:p>
      </dgm:t>
    </dgm:pt>
    <dgm:pt modelId="{4D91490A-60F3-461A-B88C-73C16C4988FE}" type="parTrans" cxnId="{A20A9E55-BBA6-4F42-9A61-4FE46BEBEED2}">
      <dgm:prSet/>
      <dgm:spPr/>
      <dgm:t>
        <a:bodyPr/>
        <a:lstStyle/>
        <a:p>
          <a:endParaRPr lang="en-US"/>
        </a:p>
      </dgm:t>
    </dgm:pt>
    <dgm:pt modelId="{62D3F229-5445-40B8-8ACE-FBE80AAF9A76}" type="sibTrans" cxnId="{A20A9E55-BBA6-4F42-9A61-4FE46BEBEED2}">
      <dgm:prSet/>
      <dgm:spPr/>
      <dgm:t>
        <a:bodyPr/>
        <a:lstStyle/>
        <a:p>
          <a:endParaRPr lang="en-US"/>
        </a:p>
      </dgm:t>
    </dgm:pt>
    <dgm:pt modelId="{B86D3DE7-E49E-48C4-96D5-9D45CC1F00A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KFT &amp; LFT</a:t>
          </a:r>
        </a:p>
      </dgm:t>
    </dgm:pt>
    <dgm:pt modelId="{AF0B5D2C-5A10-4CF7-B601-1AE49C4FE416}" type="parTrans" cxnId="{A48DFC5C-C7C5-4BE3-99AA-5FFD6D122895}">
      <dgm:prSet/>
      <dgm:spPr/>
      <dgm:t>
        <a:bodyPr/>
        <a:lstStyle/>
        <a:p>
          <a:endParaRPr lang="en-US"/>
        </a:p>
      </dgm:t>
    </dgm:pt>
    <dgm:pt modelId="{5C8B1D2F-AFB6-4F88-8B00-53AE32F48329}" type="sibTrans" cxnId="{A48DFC5C-C7C5-4BE3-99AA-5FFD6D122895}">
      <dgm:prSet/>
      <dgm:spPr/>
      <dgm:t>
        <a:bodyPr/>
        <a:lstStyle/>
        <a:p>
          <a:endParaRPr lang="en-US"/>
        </a:p>
      </dgm:t>
    </dgm:pt>
    <dgm:pt modelId="{6C31FFC5-BA50-4F99-AC61-7695DF3314AD}">
      <dgm:prSet phldrT="[Text]" phldr="1"/>
      <dgm:spPr/>
      <dgm:t>
        <a:bodyPr/>
        <a:lstStyle/>
        <a:p>
          <a:endParaRPr lang="en-US"/>
        </a:p>
      </dgm:t>
    </dgm:pt>
    <dgm:pt modelId="{E98A0946-8E3C-46B0-AB03-B38760D85F5B}" type="parTrans" cxnId="{42D3239B-37BE-4B82-80C1-E29FEF8F2852}">
      <dgm:prSet/>
      <dgm:spPr/>
      <dgm:t>
        <a:bodyPr/>
        <a:lstStyle/>
        <a:p>
          <a:endParaRPr lang="en-US"/>
        </a:p>
      </dgm:t>
    </dgm:pt>
    <dgm:pt modelId="{745BADBC-9751-4A7C-A497-BE85391904ED}" type="sibTrans" cxnId="{42D3239B-37BE-4B82-80C1-E29FEF8F2852}">
      <dgm:prSet/>
      <dgm:spPr/>
      <dgm:t>
        <a:bodyPr/>
        <a:lstStyle/>
        <a:p>
          <a:endParaRPr lang="en-US"/>
        </a:p>
      </dgm:t>
    </dgm:pt>
    <dgm:pt modelId="{1DBA3BD3-5B5E-4EE4-8045-B92217A3053F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Electrolytes</a:t>
          </a:r>
        </a:p>
      </dgm:t>
    </dgm:pt>
    <dgm:pt modelId="{8207FC56-DE0D-45F6-A37A-68CDB306BB33}" type="parTrans" cxnId="{DA8AF2B7-4EB5-4FF5-B561-EFD2D09F8221}">
      <dgm:prSet/>
      <dgm:spPr/>
      <dgm:t>
        <a:bodyPr/>
        <a:lstStyle/>
        <a:p>
          <a:endParaRPr lang="en-US"/>
        </a:p>
      </dgm:t>
    </dgm:pt>
    <dgm:pt modelId="{C7931C18-EC47-4378-8D6E-4C089F37406B}" type="sibTrans" cxnId="{DA8AF2B7-4EB5-4FF5-B561-EFD2D09F8221}">
      <dgm:prSet/>
      <dgm:spPr/>
      <dgm:t>
        <a:bodyPr/>
        <a:lstStyle/>
        <a:p>
          <a:endParaRPr lang="en-US"/>
        </a:p>
      </dgm:t>
    </dgm:pt>
    <dgm:pt modelId="{EFEEF38B-2385-4BDE-B9F7-4A6C2677A39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LP</a:t>
          </a:r>
        </a:p>
      </dgm:t>
    </dgm:pt>
    <dgm:pt modelId="{DFE7E570-D491-4570-B1A5-A0BEFD81A29B}" type="parTrans" cxnId="{0DF6554C-362C-417C-ADE1-300FA32FCC60}">
      <dgm:prSet/>
      <dgm:spPr/>
      <dgm:t>
        <a:bodyPr/>
        <a:lstStyle/>
        <a:p>
          <a:endParaRPr lang="en-US"/>
        </a:p>
      </dgm:t>
    </dgm:pt>
    <dgm:pt modelId="{480D3C48-A704-4517-88CC-0ABC27AAA9D3}" type="sibTrans" cxnId="{0DF6554C-362C-417C-ADE1-300FA32FCC60}">
      <dgm:prSet/>
      <dgm:spPr/>
      <dgm:t>
        <a:bodyPr/>
        <a:lstStyle/>
        <a:p>
          <a:endParaRPr lang="en-US"/>
        </a:p>
      </dgm:t>
    </dgm:pt>
    <dgm:pt modelId="{1F834C9B-6393-4722-A84D-BEBDE4A00248}">
      <dgm:prSet phldrT="[Text]" phldr="1"/>
      <dgm:spPr/>
      <dgm:t>
        <a:bodyPr/>
        <a:lstStyle/>
        <a:p>
          <a:endParaRPr lang="en-US" dirty="0"/>
        </a:p>
      </dgm:t>
    </dgm:pt>
    <dgm:pt modelId="{A4925F13-77D2-4B3F-8612-405395B0C3E0}" type="parTrans" cxnId="{3971D9FF-44B6-4EC1-AF13-8EEF0DA262FF}">
      <dgm:prSet/>
      <dgm:spPr/>
      <dgm:t>
        <a:bodyPr/>
        <a:lstStyle/>
        <a:p>
          <a:endParaRPr lang="en-US"/>
        </a:p>
      </dgm:t>
    </dgm:pt>
    <dgm:pt modelId="{39E93B7B-DBE1-4D5A-8BA4-E90B9E27BB13}" type="sibTrans" cxnId="{3971D9FF-44B6-4EC1-AF13-8EEF0DA262FF}">
      <dgm:prSet/>
      <dgm:spPr/>
      <dgm:t>
        <a:bodyPr/>
        <a:lstStyle/>
        <a:p>
          <a:endParaRPr lang="en-US"/>
        </a:p>
      </dgm:t>
    </dgm:pt>
    <dgm:pt modelId="{AD264B7C-87AD-4EF2-91A2-63CB33C910D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Serum glucose </a:t>
          </a:r>
        </a:p>
      </dgm:t>
    </dgm:pt>
    <dgm:pt modelId="{9DB93559-B10D-4592-B346-F697A8B734AD}" type="parTrans" cxnId="{2A70E374-557F-4D4C-8DB6-2996DACB0572}">
      <dgm:prSet/>
      <dgm:spPr/>
      <dgm:t>
        <a:bodyPr/>
        <a:lstStyle/>
        <a:p>
          <a:endParaRPr lang="en-US"/>
        </a:p>
      </dgm:t>
    </dgm:pt>
    <dgm:pt modelId="{F1EF7482-D973-4B59-BE66-2266A8B36AD4}" type="sibTrans" cxnId="{2A70E374-557F-4D4C-8DB6-2996DACB0572}">
      <dgm:prSet/>
      <dgm:spPr/>
      <dgm:t>
        <a:bodyPr/>
        <a:lstStyle/>
        <a:p>
          <a:endParaRPr lang="en-US"/>
        </a:p>
      </dgm:t>
    </dgm:pt>
    <dgm:pt modelId="{9EC449D1-FEB0-46FC-8B6F-8B0351454B2F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Coagulation profile</a:t>
          </a:r>
        </a:p>
      </dgm:t>
    </dgm:pt>
    <dgm:pt modelId="{5293AB69-FB27-492C-B23D-E8F4541344C2}" type="parTrans" cxnId="{BA931B68-5BD1-48DB-B8C5-AE94DF435432}">
      <dgm:prSet/>
      <dgm:spPr/>
      <dgm:t>
        <a:bodyPr/>
        <a:lstStyle/>
        <a:p>
          <a:endParaRPr lang="en-US"/>
        </a:p>
      </dgm:t>
    </dgm:pt>
    <dgm:pt modelId="{6848610F-7A7E-4704-A988-9C47758952C1}" type="sibTrans" cxnId="{BA931B68-5BD1-48DB-B8C5-AE94DF435432}">
      <dgm:prSet/>
      <dgm:spPr/>
      <dgm:t>
        <a:bodyPr/>
        <a:lstStyle/>
        <a:p>
          <a:endParaRPr lang="en-US"/>
        </a:p>
      </dgm:t>
    </dgm:pt>
    <dgm:pt modelId="{A5D3E788-3731-402D-A26E-99A9CB9E964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CBC</a:t>
          </a:r>
        </a:p>
      </dgm:t>
    </dgm:pt>
    <dgm:pt modelId="{88EF2824-B637-4E89-958C-651809BA65F5}" type="sibTrans" cxnId="{543462D6-8C29-4F02-826E-BFC7CCAF0F47}">
      <dgm:prSet/>
      <dgm:spPr/>
      <dgm:t>
        <a:bodyPr/>
        <a:lstStyle/>
        <a:p>
          <a:endParaRPr lang="en-US"/>
        </a:p>
      </dgm:t>
    </dgm:pt>
    <dgm:pt modelId="{D592C28B-EEF8-4192-9B31-F2CBF96F3186}" type="parTrans" cxnId="{543462D6-8C29-4F02-826E-BFC7CCAF0F47}">
      <dgm:prSet/>
      <dgm:spPr/>
      <dgm:t>
        <a:bodyPr/>
        <a:lstStyle/>
        <a:p>
          <a:endParaRPr lang="en-US"/>
        </a:p>
      </dgm:t>
    </dgm:pt>
    <dgm:pt modelId="{030BB166-9C4C-42B9-8470-AECF3C781B21}" type="pres">
      <dgm:prSet presAssocID="{ADBCF98A-6AE0-45E0-97E3-9FB34B66C44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JO"/>
        </a:p>
      </dgm:t>
    </dgm:pt>
    <dgm:pt modelId="{65815248-4BF6-456A-BDEB-A1213B1DC3D2}" type="pres">
      <dgm:prSet presAssocID="{ECAA6031-3A65-4F3E-A018-43C76470F146}" presName="compNode" presStyleCnt="0"/>
      <dgm:spPr/>
    </dgm:pt>
    <dgm:pt modelId="{36420692-D665-45E3-A4F9-F1487E835C66}" type="pres">
      <dgm:prSet presAssocID="{ECAA6031-3A65-4F3E-A018-43C76470F146}" presName="aNode" presStyleLbl="bgShp" presStyleIdx="0" presStyleCnt="3"/>
      <dgm:spPr/>
      <dgm:t>
        <a:bodyPr/>
        <a:lstStyle/>
        <a:p>
          <a:pPr rtl="1"/>
          <a:endParaRPr lang="ar-JO"/>
        </a:p>
      </dgm:t>
    </dgm:pt>
    <dgm:pt modelId="{0C9C955C-4FB9-4EB7-828D-5836D45DD103}" type="pres">
      <dgm:prSet presAssocID="{ECAA6031-3A65-4F3E-A018-43C76470F146}" presName="textNode" presStyleLbl="bgShp" presStyleIdx="0" presStyleCnt="3"/>
      <dgm:spPr/>
      <dgm:t>
        <a:bodyPr/>
        <a:lstStyle/>
        <a:p>
          <a:pPr rtl="1"/>
          <a:endParaRPr lang="ar-JO"/>
        </a:p>
      </dgm:t>
    </dgm:pt>
    <dgm:pt modelId="{F6DFA40B-F904-403E-AB4F-82927E0A5101}" type="pres">
      <dgm:prSet presAssocID="{ECAA6031-3A65-4F3E-A018-43C76470F146}" presName="compChildNode" presStyleCnt="0"/>
      <dgm:spPr/>
    </dgm:pt>
    <dgm:pt modelId="{8F63E2D5-B845-45EB-A63A-7C7B0381278D}" type="pres">
      <dgm:prSet presAssocID="{ECAA6031-3A65-4F3E-A018-43C76470F146}" presName="theInnerList" presStyleCnt="0"/>
      <dgm:spPr/>
    </dgm:pt>
    <dgm:pt modelId="{3FA58BAC-A7BB-4F4A-AB60-7D7231C8326D}" type="pres">
      <dgm:prSet presAssocID="{A5D3E788-3731-402D-A26E-99A9CB9E9645}" presName="childNode" presStyleLbl="node1" presStyleIdx="0" presStyleCnt="6" custLinFactY="-33955" custLinFactNeighborX="2039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4C8BB812-DBC3-489E-B8CB-6B2A5B16CD3F}" type="pres">
      <dgm:prSet presAssocID="{A5D3E788-3731-402D-A26E-99A9CB9E9645}" presName="aSpace2" presStyleCnt="0"/>
      <dgm:spPr/>
    </dgm:pt>
    <dgm:pt modelId="{2F167E10-F4AB-4E57-BD8F-B40DBEEEB4B3}" type="pres">
      <dgm:prSet presAssocID="{B86D3DE7-E49E-48C4-96D5-9D45CC1F00A7}" presName="childNode" presStyleLbl="node1" presStyleIdx="1" presStyleCnt="6" custLinFactY="-9743" custLinFactNeighborX="2039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73C6DD6A-1A67-40BB-9157-01367A1333EB}" type="pres">
      <dgm:prSet presAssocID="{ECAA6031-3A65-4F3E-A018-43C76470F146}" presName="aSpace" presStyleCnt="0"/>
      <dgm:spPr/>
    </dgm:pt>
    <dgm:pt modelId="{8746CBF1-5921-4FAA-929A-B9E225414AC6}" type="pres">
      <dgm:prSet presAssocID="{6C31FFC5-BA50-4F99-AC61-7695DF3314AD}" presName="compNode" presStyleCnt="0"/>
      <dgm:spPr/>
    </dgm:pt>
    <dgm:pt modelId="{23AFE2F1-1A9C-45BA-8A0A-6034081EAD10}" type="pres">
      <dgm:prSet presAssocID="{6C31FFC5-BA50-4F99-AC61-7695DF3314AD}" presName="aNode" presStyleLbl="bgShp" presStyleIdx="1" presStyleCnt="3" custLinFactNeighborX="3347" custLinFactNeighborY="-2622"/>
      <dgm:spPr/>
      <dgm:t>
        <a:bodyPr/>
        <a:lstStyle/>
        <a:p>
          <a:pPr rtl="1"/>
          <a:endParaRPr lang="ar-JO"/>
        </a:p>
      </dgm:t>
    </dgm:pt>
    <dgm:pt modelId="{3A1B754C-6758-4739-8C52-DFC6598F6A8E}" type="pres">
      <dgm:prSet presAssocID="{6C31FFC5-BA50-4F99-AC61-7695DF3314AD}" presName="textNode" presStyleLbl="bgShp" presStyleIdx="1" presStyleCnt="3"/>
      <dgm:spPr/>
      <dgm:t>
        <a:bodyPr/>
        <a:lstStyle/>
        <a:p>
          <a:pPr rtl="1"/>
          <a:endParaRPr lang="ar-JO"/>
        </a:p>
      </dgm:t>
    </dgm:pt>
    <dgm:pt modelId="{B04066BC-B56B-4F41-A5EF-E23B399FC9F0}" type="pres">
      <dgm:prSet presAssocID="{6C31FFC5-BA50-4F99-AC61-7695DF3314AD}" presName="compChildNode" presStyleCnt="0"/>
      <dgm:spPr/>
    </dgm:pt>
    <dgm:pt modelId="{C6078137-2AE2-48CB-BC47-0DDBCEFCCC21}" type="pres">
      <dgm:prSet presAssocID="{6C31FFC5-BA50-4F99-AC61-7695DF3314AD}" presName="theInnerList" presStyleCnt="0"/>
      <dgm:spPr/>
    </dgm:pt>
    <dgm:pt modelId="{993A7834-ED8A-4EDF-AC86-A38B5D0EED94}" type="pres">
      <dgm:prSet presAssocID="{1DBA3BD3-5B5E-4EE4-8045-B92217A3053F}" presName="childNode" presStyleLbl="node1" presStyleIdx="2" presStyleCnt="6" custLinFactY="-33955" custLinFactNeighborX="-1054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4F9657B1-175D-43E9-BBCC-DB83AE5E4309}" type="pres">
      <dgm:prSet presAssocID="{1DBA3BD3-5B5E-4EE4-8045-B92217A3053F}" presName="aSpace2" presStyleCnt="0"/>
      <dgm:spPr/>
    </dgm:pt>
    <dgm:pt modelId="{CBA055DB-48FC-414D-84AF-CDAC36C21001}" type="pres">
      <dgm:prSet presAssocID="{EFEEF38B-2385-4BDE-B9F7-4A6C2677A390}" presName="childNode" presStyleLbl="node1" presStyleIdx="3" presStyleCnt="6" custLinFactY="-9743" custLinFactNeighborX="-1054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047D0733-2B03-4121-843D-A3A3FA7CA85D}" type="pres">
      <dgm:prSet presAssocID="{6C31FFC5-BA50-4F99-AC61-7695DF3314AD}" presName="aSpace" presStyleCnt="0"/>
      <dgm:spPr/>
    </dgm:pt>
    <dgm:pt modelId="{284F6688-28F6-4742-A7E2-B0CC27D15667}" type="pres">
      <dgm:prSet presAssocID="{1F834C9B-6393-4722-A84D-BEBDE4A00248}" presName="compNode" presStyleCnt="0"/>
      <dgm:spPr/>
    </dgm:pt>
    <dgm:pt modelId="{532CDB45-4C1C-454E-92E8-0F6AC0FEE923}" type="pres">
      <dgm:prSet presAssocID="{1F834C9B-6393-4722-A84D-BEBDE4A00248}" presName="aNode" presStyleLbl="bgShp" presStyleIdx="2" presStyleCnt="3"/>
      <dgm:spPr/>
      <dgm:t>
        <a:bodyPr/>
        <a:lstStyle/>
        <a:p>
          <a:pPr rtl="1"/>
          <a:endParaRPr lang="ar-JO"/>
        </a:p>
      </dgm:t>
    </dgm:pt>
    <dgm:pt modelId="{1BB7A847-2C42-46B6-A026-2BD65DAED362}" type="pres">
      <dgm:prSet presAssocID="{1F834C9B-6393-4722-A84D-BEBDE4A00248}" presName="textNode" presStyleLbl="bgShp" presStyleIdx="2" presStyleCnt="3"/>
      <dgm:spPr/>
      <dgm:t>
        <a:bodyPr/>
        <a:lstStyle/>
        <a:p>
          <a:pPr rtl="1"/>
          <a:endParaRPr lang="ar-JO"/>
        </a:p>
      </dgm:t>
    </dgm:pt>
    <dgm:pt modelId="{75EBE6E1-9683-488B-96E4-7ABFECCB5A52}" type="pres">
      <dgm:prSet presAssocID="{1F834C9B-6393-4722-A84D-BEBDE4A00248}" presName="compChildNode" presStyleCnt="0"/>
      <dgm:spPr/>
    </dgm:pt>
    <dgm:pt modelId="{D0F7D9ED-B6E8-46B8-BB41-122E1E7245E5}" type="pres">
      <dgm:prSet presAssocID="{1F834C9B-6393-4722-A84D-BEBDE4A00248}" presName="theInnerList" presStyleCnt="0"/>
      <dgm:spPr/>
    </dgm:pt>
    <dgm:pt modelId="{545F23CA-0347-4710-AC1D-175B8981D472}" type="pres">
      <dgm:prSet presAssocID="{AD264B7C-87AD-4EF2-91A2-63CB33C910D7}" presName="childNode" presStyleLbl="node1" presStyleIdx="4" presStyleCnt="6" custLinFactY="-33955" custLinFactNeighborX="-500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16C22E4F-01B3-46CE-8C7F-BD54C134C9AE}" type="pres">
      <dgm:prSet presAssocID="{AD264B7C-87AD-4EF2-91A2-63CB33C910D7}" presName="aSpace2" presStyleCnt="0"/>
      <dgm:spPr/>
    </dgm:pt>
    <dgm:pt modelId="{CFA4CD8D-1924-4007-91E4-2B93E198A6BB}" type="pres">
      <dgm:prSet presAssocID="{9EC449D1-FEB0-46FC-8B6F-8B0351454B2F}" presName="childNode" presStyleLbl="node1" presStyleIdx="5" presStyleCnt="6" custLinFactY="-9743" custLinFactNeighborX="3146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3735C6CF-0870-4A12-9817-B014FDFA7FDD}" type="presOf" srcId="{6C31FFC5-BA50-4F99-AC61-7695DF3314AD}" destId="{3A1B754C-6758-4739-8C52-DFC6598F6A8E}" srcOrd="1" destOrd="0" presId="urn:microsoft.com/office/officeart/2005/8/layout/lProcess2"/>
    <dgm:cxn modelId="{7B6502DB-20F5-4E92-B015-D25F2D225CEC}" type="presOf" srcId="{9EC449D1-FEB0-46FC-8B6F-8B0351454B2F}" destId="{CFA4CD8D-1924-4007-91E4-2B93E198A6BB}" srcOrd="0" destOrd="0" presId="urn:microsoft.com/office/officeart/2005/8/layout/lProcess2"/>
    <dgm:cxn modelId="{DA8AF2B7-4EB5-4FF5-B561-EFD2D09F8221}" srcId="{6C31FFC5-BA50-4F99-AC61-7695DF3314AD}" destId="{1DBA3BD3-5B5E-4EE4-8045-B92217A3053F}" srcOrd="0" destOrd="0" parTransId="{8207FC56-DE0D-45F6-A37A-68CDB306BB33}" sibTransId="{C7931C18-EC47-4378-8D6E-4C089F37406B}"/>
    <dgm:cxn modelId="{B0F4459E-8A52-4D45-95EB-9EC800369934}" type="presOf" srcId="{6C31FFC5-BA50-4F99-AC61-7695DF3314AD}" destId="{23AFE2F1-1A9C-45BA-8A0A-6034081EAD10}" srcOrd="0" destOrd="0" presId="urn:microsoft.com/office/officeart/2005/8/layout/lProcess2"/>
    <dgm:cxn modelId="{2A70E374-557F-4D4C-8DB6-2996DACB0572}" srcId="{1F834C9B-6393-4722-A84D-BEBDE4A00248}" destId="{AD264B7C-87AD-4EF2-91A2-63CB33C910D7}" srcOrd="0" destOrd="0" parTransId="{9DB93559-B10D-4592-B346-F697A8B734AD}" sibTransId="{F1EF7482-D973-4B59-BE66-2266A8B36AD4}"/>
    <dgm:cxn modelId="{543462D6-8C29-4F02-826E-BFC7CCAF0F47}" srcId="{ECAA6031-3A65-4F3E-A018-43C76470F146}" destId="{A5D3E788-3731-402D-A26E-99A9CB9E9645}" srcOrd="0" destOrd="0" parTransId="{D592C28B-EEF8-4192-9B31-F2CBF96F3186}" sibTransId="{88EF2824-B637-4E89-958C-651809BA65F5}"/>
    <dgm:cxn modelId="{42D3239B-37BE-4B82-80C1-E29FEF8F2852}" srcId="{ADBCF98A-6AE0-45E0-97E3-9FB34B66C444}" destId="{6C31FFC5-BA50-4F99-AC61-7695DF3314AD}" srcOrd="1" destOrd="0" parTransId="{E98A0946-8E3C-46B0-AB03-B38760D85F5B}" sibTransId="{745BADBC-9751-4A7C-A497-BE85391904ED}"/>
    <dgm:cxn modelId="{C59E7F7E-92FB-45E8-B987-55274F5A0DFD}" type="presOf" srcId="{ECAA6031-3A65-4F3E-A018-43C76470F146}" destId="{36420692-D665-45E3-A4F9-F1487E835C66}" srcOrd="0" destOrd="0" presId="urn:microsoft.com/office/officeart/2005/8/layout/lProcess2"/>
    <dgm:cxn modelId="{AC5449DA-06B6-439B-B273-AF82609B9197}" type="presOf" srcId="{1F834C9B-6393-4722-A84D-BEBDE4A00248}" destId="{532CDB45-4C1C-454E-92E8-0F6AC0FEE923}" srcOrd="0" destOrd="0" presId="urn:microsoft.com/office/officeart/2005/8/layout/lProcess2"/>
    <dgm:cxn modelId="{3971D9FF-44B6-4EC1-AF13-8EEF0DA262FF}" srcId="{ADBCF98A-6AE0-45E0-97E3-9FB34B66C444}" destId="{1F834C9B-6393-4722-A84D-BEBDE4A00248}" srcOrd="2" destOrd="0" parTransId="{A4925F13-77D2-4B3F-8612-405395B0C3E0}" sibTransId="{39E93B7B-DBE1-4D5A-8BA4-E90B9E27BB13}"/>
    <dgm:cxn modelId="{654ABAA0-632B-404C-A1D1-34B57125E090}" type="presOf" srcId="{A5D3E788-3731-402D-A26E-99A9CB9E9645}" destId="{3FA58BAC-A7BB-4F4A-AB60-7D7231C8326D}" srcOrd="0" destOrd="0" presId="urn:microsoft.com/office/officeart/2005/8/layout/lProcess2"/>
    <dgm:cxn modelId="{9F251C98-DFB3-4A4A-9688-9B5AF63ADB05}" type="presOf" srcId="{1DBA3BD3-5B5E-4EE4-8045-B92217A3053F}" destId="{993A7834-ED8A-4EDF-AC86-A38B5D0EED94}" srcOrd="0" destOrd="0" presId="urn:microsoft.com/office/officeart/2005/8/layout/lProcess2"/>
    <dgm:cxn modelId="{0DF6554C-362C-417C-ADE1-300FA32FCC60}" srcId="{6C31FFC5-BA50-4F99-AC61-7695DF3314AD}" destId="{EFEEF38B-2385-4BDE-B9F7-4A6C2677A390}" srcOrd="1" destOrd="0" parTransId="{DFE7E570-D491-4570-B1A5-A0BEFD81A29B}" sibTransId="{480D3C48-A704-4517-88CC-0ABC27AAA9D3}"/>
    <dgm:cxn modelId="{1D7811B8-20D9-4D7A-80FC-C68C717618CC}" type="presOf" srcId="{ECAA6031-3A65-4F3E-A018-43C76470F146}" destId="{0C9C955C-4FB9-4EB7-828D-5836D45DD103}" srcOrd="1" destOrd="0" presId="urn:microsoft.com/office/officeart/2005/8/layout/lProcess2"/>
    <dgm:cxn modelId="{D7FBDED2-4C76-4758-A20C-D0D45A1A8772}" type="presOf" srcId="{1F834C9B-6393-4722-A84D-BEBDE4A00248}" destId="{1BB7A847-2C42-46B6-A026-2BD65DAED362}" srcOrd="1" destOrd="0" presId="urn:microsoft.com/office/officeart/2005/8/layout/lProcess2"/>
    <dgm:cxn modelId="{A20A9E55-BBA6-4F42-9A61-4FE46BEBEED2}" srcId="{ADBCF98A-6AE0-45E0-97E3-9FB34B66C444}" destId="{ECAA6031-3A65-4F3E-A018-43C76470F146}" srcOrd="0" destOrd="0" parTransId="{4D91490A-60F3-461A-B88C-73C16C4988FE}" sibTransId="{62D3F229-5445-40B8-8ACE-FBE80AAF9A76}"/>
    <dgm:cxn modelId="{2F019433-7FE6-41D7-9A9C-D573CB53F430}" type="presOf" srcId="{EFEEF38B-2385-4BDE-B9F7-4A6C2677A390}" destId="{CBA055DB-48FC-414D-84AF-CDAC36C21001}" srcOrd="0" destOrd="0" presId="urn:microsoft.com/office/officeart/2005/8/layout/lProcess2"/>
    <dgm:cxn modelId="{A48DFC5C-C7C5-4BE3-99AA-5FFD6D122895}" srcId="{ECAA6031-3A65-4F3E-A018-43C76470F146}" destId="{B86D3DE7-E49E-48C4-96D5-9D45CC1F00A7}" srcOrd="1" destOrd="0" parTransId="{AF0B5D2C-5A10-4CF7-B601-1AE49C4FE416}" sibTransId="{5C8B1D2F-AFB6-4F88-8B00-53AE32F48329}"/>
    <dgm:cxn modelId="{4FA077F9-7B1D-4E7E-987C-AD7ED3D70C4F}" type="presOf" srcId="{B86D3DE7-E49E-48C4-96D5-9D45CC1F00A7}" destId="{2F167E10-F4AB-4E57-BD8F-B40DBEEEB4B3}" srcOrd="0" destOrd="0" presId="urn:microsoft.com/office/officeart/2005/8/layout/lProcess2"/>
    <dgm:cxn modelId="{E1856F12-A178-45AE-8FBE-EB4006E55363}" type="presOf" srcId="{ADBCF98A-6AE0-45E0-97E3-9FB34B66C444}" destId="{030BB166-9C4C-42B9-8470-AECF3C781B21}" srcOrd="0" destOrd="0" presId="urn:microsoft.com/office/officeart/2005/8/layout/lProcess2"/>
    <dgm:cxn modelId="{BA931B68-5BD1-48DB-B8C5-AE94DF435432}" srcId="{1F834C9B-6393-4722-A84D-BEBDE4A00248}" destId="{9EC449D1-FEB0-46FC-8B6F-8B0351454B2F}" srcOrd="1" destOrd="0" parTransId="{5293AB69-FB27-492C-B23D-E8F4541344C2}" sibTransId="{6848610F-7A7E-4704-A988-9C47758952C1}"/>
    <dgm:cxn modelId="{78CC312E-646A-4098-B0B9-DEB9C3C1FEB0}" type="presOf" srcId="{AD264B7C-87AD-4EF2-91A2-63CB33C910D7}" destId="{545F23CA-0347-4710-AC1D-175B8981D472}" srcOrd="0" destOrd="0" presId="urn:microsoft.com/office/officeart/2005/8/layout/lProcess2"/>
    <dgm:cxn modelId="{D81AA829-9584-4D2F-B783-CD31AECDBC12}" type="presParOf" srcId="{030BB166-9C4C-42B9-8470-AECF3C781B21}" destId="{65815248-4BF6-456A-BDEB-A1213B1DC3D2}" srcOrd="0" destOrd="0" presId="urn:microsoft.com/office/officeart/2005/8/layout/lProcess2"/>
    <dgm:cxn modelId="{1C3DD41D-81F3-49A8-ADF9-CF223380CC4C}" type="presParOf" srcId="{65815248-4BF6-456A-BDEB-A1213B1DC3D2}" destId="{36420692-D665-45E3-A4F9-F1487E835C66}" srcOrd="0" destOrd="0" presId="urn:microsoft.com/office/officeart/2005/8/layout/lProcess2"/>
    <dgm:cxn modelId="{F6307843-B2D8-4CA5-A78D-275B77BE1742}" type="presParOf" srcId="{65815248-4BF6-456A-BDEB-A1213B1DC3D2}" destId="{0C9C955C-4FB9-4EB7-828D-5836D45DD103}" srcOrd="1" destOrd="0" presId="urn:microsoft.com/office/officeart/2005/8/layout/lProcess2"/>
    <dgm:cxn modelId="{D2ACDA9A-6F5F-40A5-A4CA-FA91AC0F0CBD}" type="presParOf" srcId="{65815248-4BF6-456A-BDEB-A1213B1DC3D2}" destId="{F6DFA40B-F904-403E-AB4F-82927E0A5101}" srcOrd="2" destOrd="0" presId="urn:microsoft.com/office/officeart/2005/8/layout/lProcess2"/>
    <dgm:cxn modelId="{16027AEA-D232-4A86-8011-2631A8565F19}" type="presParOf" srcId="{F6DFA40B-F904-403E-AB4F-82927E0A5101}" destId="{8F63E2D5-B845-45EB-A63A-7C7B0381278D}" srcOrd="0" destOrd="0" presId="urn:microsoft.com/office/officeart/2005/8/layout/lProcess2"/>
    <dgm:cxn modelId="{8728DDF5-A64F-43D6-8E7B-D4852930ACDC}" type="presParOf" srcId="{8F63E2D5-B845-45EB-A63A-7C7B0381278D}" destId="{3FA58BAC-A7BB-4F4A-AB60-7D7231C8326D}" srcOrd="0" destOrd="0" presId="urn:microsoft.com/office/officeart/2005/8/layout/lProcess2"/>
    <dgm:cxn modelId="{B52BE48A-957E-4C99-BE8F-9E7DEEA6D4A1}" type="presParOf" srcId="{8F63E2D5-B845-45EB-A63A-7C7B0381278D}" destId="{4C8BB812-DBC3-489E-B8CB-6B2A5B16CD3F}" srcOrd="1" destOrd="0" presId="urn:microsoft.com/office/officeart/2005/8/layout/lProcess2"/>
    <dgm:cxn modelId="{97825AE5-120D-43AB-BF0C-4698BB51AFB4}" type="presParOf" srcId="{8F63E2D5-B845-45EB-A63A-7C7B0381278D}" destId="{2F167E10-F4AB-4E57-BD8F-B40DBEEEB4B3}" srcOrd="2" destOrd="0" presId="urn:microsoft.com/office/officeart/2005/8/layout/lProcess2"/>
    <dgm:cxn modelId="{AD50DEF0-140A-4BB2-BD30-B651B8686879}" type="presParOf" srcId="{030BB166-9C4C-42B9-8470-AECF3C781B21}" destId="{73C6DD6A-1A67-40BB-9157-01367A1333EB}" srcOrd="1" destOrd="0" presId="urn:microsoft.com/office/officeart/2005/8/layout/lProcess2"/>
    <dgm:cxn modelId="{FDD381B8-ABA7-496D-A424-F0425C595B2A}" type="presParOf" srcId="{030BB166-9C4C-42B9-8470-AECF3C781B21}" destId="{8746CBF1-5921-4FAA-929A-B9E225414AC6}" srcOrd="2" destOrd="0" presId="urn:microsoft.com/office/officeart/2005/8/layout/lProcess2"/>
    <dgm:cxn modelId="{D13624D6-2F65-4842-A978-090E49480787}" type="presParOf" srcId="{8746CBF1-5921-4FAA-929A-B9E225414AC6}" destId="{23AFE2F1-1A9C-45BA-8A0A-6034081EAD10}" srcOrd="0" destOrd="0" presId="urn:microsoft.com/office/officeart/2005/8/layout/lProcess2"/>
    <dgm:cxn modelId="{498D01D2-7597-41A3-8A61-89798668BFFA}" type="presParOf" srcId="{8746CBF1-5921-4FAA-929A-B9E225414AC6}" destId="{3A1B754C-6758-4739-8C52-DFC6598F6A8E}" srcOrd="1" destOrd="0" presId="urn:microsoft.com/office/officeart/2005/8/layout/lProcess2"/>
    <dgm:cxn modelId="{77102834-5C39-496C-9131-E08A1E879182}" type="presParOf" srcId="{8746CBF1-5921-4FAA-929A-B9E225414AC6}" destId="{B04066BC-B56B-4F41-A5EF-E23B399FC9F0}" srcOrd="2" destOrd="0" presId="urn:microsoft.com/office/officeart/2005/8/layout/lProcess2"/>
    <dgm:cxn modelId="{125EAC30-FABA-4FAF-837D-806D34D75496}" type="presParOf" srcId="{B04066BC-B56B-4F41-A5EF-E23B399FC9F0}" destId="{C6078137-2AE2-48CB-BC47-0DDBCEFCCC21}" srcOrd="0" destOrd="0" presId="urn:microsoft.com/office/officeart/2005/8/layout/lProcess2"/>
    <dgm:cxn modelId="{94B2C659-E1FE-4D74-8BAF-AEA780634B06}" type="presParOf" srcId="{C6078137-2AE2-48CB-BC47-0DDBCEFCCC21}" destId="{993A7834-ED8A-4EDF-AC86-A38B5D0EED94}" srcOrd="0" destOrd="0" presId="urn:microsoft.com/office/officeart/2005/8/layout/lProcess2"/>
    <dgm:cxn modelId="{FD6395BF-6304-41D5-903C-03E352D76ADE}" type="presParOf" srcId="{C6078137-2AE2-48CB-BC47-0DDBCEFCCC21}" destId="{4F9657B1-175D-43E9-BBCC-DB83AE5E4309}" srcOrd="1" destOrd="0" presId="urn:microsoft.com/office/officeart/2005/8/layout/lProcess2"/>
    <dgm:cxn modelId="{EF7D242D-9F48-4058-AB29-A0293F3F6382}" type="presParOf" srcId="{C6078137-2AE2-48CB-BC47-0DDBCEFCCC21}" destId="{CBA055DB-48FC-414D-84AF-CDAC36C21001}" srcOrd="2" destOrd="0" presId="urn:microsoft.com/office/officeart/2005/8/layout/lProcess2"/>
    <dgm:cxn modelId="{AC629B2B-50E5-45FF-8CEF-32B2A71BDCC5}" type="presParOf" srcId="{030BB166-9C4C-42B9-8470-AECF3C781B21}" destId="{047D0733-2B03-4121-843D-A3A3FA7CA85D}" srcOrd="3" destOrd="0" presId="urn:microsoft.com/office/officeart/2005/8/layout/lProcess2"/>
    <dgm:cxn modelId="{38EB21B8-07EB-40A7-8F98-1DB9C6BB2DB6}" type="presParOf" srcId="{030BB166-9C4C-42B9-8470-AECF3C781B21}" destId="{284F6688-28F6-4742-A7E2-B0CC27D15667}" srcOrd="4" destOrd="0" presId="urn:microsoft.com/office/officeart/2005/8/layout/lProcess2"/>
    <dgm:cxn modelId="{201B9533-82F6-4707-84D0-1A2DC6E1B850}" type="presParOf" srcId="{284F6688-28F6-4742-A7E2-B0CC27D15667}" destId="{532CDB45-4C1C-454E-92E8-0F6AC0FEE923}" srcOrd="0" destOrd="0" presId="urn:microsoft.com/office/officeart/2005/8/layout/lProcess2"/>
    <dgm:cxn modelId="{EA3DC311-BC7D-49DF-AC5C-52D118A4F4DC}" type="presParOf" srcId="{284F6688-28F6-4742-A7E2-B0CC27D15667}" destId="{1BB7A847-2C42-46B6-A026-2BD65DAED362}" srcOrd="1" destOrd="0" presId="urn:microsoft.com/office/officeart/2005/8/layout/lProcess2"/>
    <dgm:cxn modelId="{2CDC8361-0FD9-4DEC-83B4-92AB747813D0}" type="presParOf" srcId="{284F6688-28F6-4742-A7E2-B0CC27D15667}" destId="{75EBE6E1-9683-488B-96E4-7ABFECCB5A52}" srcOrd="2" destOrd="0" presId="urn:microsoft.com/office/officeart/2005/8/layout/lProcess2"/>
    <dgm:cxn modelId="{6A21F957-3F88-48B4-967D-7D098AD20AA3}" type="presParOf" srcId="{75EBE6E1-9683-488B-96E4-7ABFECCB5A52}" destId="{D0F7D9ED-B6E8-46B8-BB41-122E1E7245E5}" srcOrd="0" destOrd="0" presId="urn:microsoft.com/office/officeart/2005/8/layout/lProcess2"/>
    <dgm:cxn modelId="{F1E09374-F275-48C6-A6F6-4CD05D3DC024}" type="presParOf" srcId="{D0F7D9ED-B6E8-46B8-BB41-122E1E7245E5}" destId="{545F23CA-0347-4710-AC1D-175B8981D472}" srcOrd="0" destOrd="0" presId="urn:microsoft.com/office/officeart/2005/8/layout/lProcess2"/>
    <dgm:cxn modelId="{46B8C15B-C139-43B9-A549-F4AF99780006}" type="presParOf" srcId="{D0F7D9ED-B6E8-46B8-BB41-122E1E7245E5}" destId="{16C22E4F-01B3-46CE-8C7F-BD54C134C9AE}" srcOrd="1" destOrd="0" presId="urn:microsoft.com/office/officeart/2005/8/layout/lProcess2"/>
    <dgm:cxn modelId="{87E1ADCD-1E88-439B-814E-DC8F58F5554D}" type="presParOf" srcId="{D0F7D9ED-B6E8-46B8-BB41-122E1E7245E5}" destId="{CFA4CD8D-1924-4007-91E4-2B93E198A6B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7317E-3F38-4B7E-BF04-9ECD90BD5BA8}">
      <dsp:nvSpPr>
        <dsp:cNvPr id="0" name=""/>
        <dsp:cNvSpPr/>
      </dsp:nvSpPr>
      <dsp:spPr>
        <a:xfrm>
          <a:off x="0" y="651197"/>
          <a:ext cx="1983879" cy="11903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Herpetic skin lesions </a:t>
          </a:r>
        </a:p>
      </dsp:txBody>
      <dsp:txXfrm>
        <a:off x="0" y="651197"/>
        <a:ext cx="1983879" cy="1190327"/>
      </dsp:txXfrm>
    </dsp:sp>
    <dsp:sp modelId="{6F6AA033-1710-4150-BCCF-B1FEC38A528E}">
      <dsp:nvSpPr>
        <dsp:cNvPr id="0" name=""/>
        <dsp:cNvSpPr/>
      </dsp:nvSpPr>
      <dsp:spPr>
        <a:xfrm>
          <a:off x="2182266" y="651197"/>
          <a:ext cx="1983879" cy="119032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kern="1200" dirty="0" err="1"/>
            <a:t>Keratoconjunctivitis</a:t>
          </a:r>
          <a:endParaRPr lang="en-US" sz="1500" b="1" i="0" kern="1200" dirty="0"/>
        </a:p>
      </dsp:txBody>
      <dsp:txXfrm>
        <a:off x="2182266" y="651197"/>
        <a:ext cx="1983879" cy="1190327"/>
      </dsp:txXfrm>
    </dsp:sp>
    <dsp:sp modelId="{FE8E1863-AAB1-4326-8A98-707880B34D90}">
      <dsp:nvSpPr>
        <dsp:cNvPr id="0" name=""/>
        <dsp:cNvSpPr/>
      </dsp:nvSpPr>
      <dsp:spPr>
        <a:xfrm>
          <a:off x="4364533" y="651197"/>
          <a:ext cx="1983879" cy="11903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/>
            <a:t>Oropharyngeal</a:t>
          </a:r>
          <a:r>
            <a:rPr lang="en-US" sz="1500" b="1" kern="1200" dirty="0"/>
            <a:t> involvement</a:t>
          </a:r>
        </a:p>
      </dsp:txBody>
      <dsp:txXfrm>
        <a:off x="4364533" y="651197"/>
        <a:ext cx="1983879" cy="1190327"/>
      </dsp:txXfrm>
    </dsp:sp>
    <dsp:sp modelId="{0F63489C-78C0-459B-90E5-ACAC5FFACD9E}">
      <dsp:nvSpPr>
        <dsp:cNvPr id="0" name=""/>
        <dsp:cNvSpPr/>
      </dsp:nvSpPr>
      <dsp:spPr>
        <a:xfrm>
          <a:off x="1091133" y="2039912"/>
          <a:ext cx="1983879" cy="11903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Encephalitis symptoms</a:t>
          </a:r>
        </a:p>
      </dsp:txBody>
      <dsp:txXfrm>
        <a:off x="1091133" y="2039912"/>
        <a:ext cx="1983879" cy="1190327"/>
      </dsp:txXfrm>
    </dsp:sp>
    <dsp:sp modelId="{C22B0EA2-CD2D-4228-BC40-04BF572C6A09}">
      <dsp:nvSpPr>
        <dsp:cNvPr id="0" name=""/>
        <dsp:cNvSpPr/>
      </dsp:nvSpPr>
      <dsp:spPr>
        <a:xfrm>
          <a:off x="3273400" y="2039912"/>
          <a:ext cx="1983879" cy="119032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/>
            <a:t>Dissimenated</a:t>
          </a:r>
          <a:r>
            <a:rPr lang="en-US" sz="1500" b="1" kern="1200" dirty="0"/>
            <a:t> HSE</a:t>
          </a:r>
        </a:p>
      </dsp:txBody>
      <dsp:txXfrm>
        <a:off x="3273400" y="2039912"/>
        <a:ext cx="1983879" cy="1190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20692-D665-45E3-A4F9-F1487E835C66}">
      <dsp:nvSpPr>
        <dsp:cNvPr id="0" name=""/>
        <dsp:cNvSpPr/>
      </dsp:nvSpPr>
      <dsp:spPr>
        <a:xfrm>
          <a:off x="774" y="0"/>
          <a:ext cx="2014877" cy="3881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/>
        </a:p>
      </dsp:txBody>
      <dsp:txXfrm>
        <a:off x="774" y="0"/>
        <a:ext cx="2014877" cy="1164431"/>
      </dsp:txXfrm>
    </dsp:sp>
    <dsp:sp modelId="{3FA58BAC-A7BB-4F4A-AB60-7D7231C8326D}">
      <dsp:nvSpPr>
        <dsp:cNvPr id="0" name=""/>
        <dsp:cNvSpPr/>
      </dsp:nvSpPr>
      <dsp:spPr>
        <a:xfrm>
          <a:off x="235129" y="588143"/>
          <a:ext cx="1611901" cy="117030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CBC</a:t>
          </a:r>
        </a:p>
      </dsp:txBody>
      <dsp:txXfrm>
        <a:off x="269406" y="622420"/>
        <a:ext cx="1543347" cy="1101752"/>
      </dsp:txXfrm>
    </dsp:sp>
    <dsp:sp modelId="{2F167E10-F4AB-4E57-BD8F-B40DBEEEB4B3}">
      <dsp:nvSpPr>
        <dsp:cNvPr id="0" name=""/>
        <dsp:cNvSpPr/>
      </dsp:nvSpPr>
      <dsp:spPr>
        <a:xfrm>
          <a:off x="235129" y="2221851"/>
          <a:ext cx="1611901" cy="117030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KFT &amp; LFT</a:t>
          </a:r>
        </a:p>
      </dsp:txBody>
      <dsp:txXfrm>
        <a:off x="269406" y="2256128"/>
        <a:ext cx="1543347" cy="1101752"/>
      </dsp:txXfrm>
    </dsp:sp>
    <dsp:sp modelId="{23AFE2F1-1A9C-45BA-8A0A-6034081EAD10}">
      <dsp:nvSpPr>
        <dsp:cNvPr id="0" name=""/>
        <dsp:cNvSpPr/>
      </dsp:nvSpPr>
      <dsp:spPr>
        <a:xfrm>
          <a:off x="2234205" y="0"/>
          <a:ext cx="2014877" cy="3881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/>
        </a:p>
      </dsp:txBody>
      <dsp:txXfrm>
        <a:off x="2234205" y="0"/>
        <a:ext cx="2014877" cy="1164431"/>
      </dsp:txXfrm>
    </dsp:sp>
    <dsp:sp modelId="{993A7834-ED8A-4EDF-AC86-A38B5D0EED94}">
      <dsp:nvSpPr>
        <dsp:cNvPr id="0" name=""/>
        <dsp:cNvSpPr/>
      </dsp:nvSpPr>
      <dsp:spPr>
        <a:xfrm>
          <a:off x="2351266" y="588143"/>
          <a:ext cx="1611901" cy="117030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Electrolytes</a:t>
          </a:r>
        </a:p>
      </dsp:txBody>
      <dsp:txXfrm>
        <a:off x="2385543" y="622420"/>
        <a:ext cx="1543347" cy="1101752"/>
      </dsp:txXfrm>
    </dsp:sp>
    <dsp:sp modelId="{CBA055DB-48FC-414D-84AF-CDAC36C21001}">
      <dsp:nvSpPr>
        <dsp:cNvPr id="0" name=""/>
        <dsp:cNvSpPr/>
      </dsp:nvSpPr>
      <dsp:spPr>
        <a:xfrm>
          <a:off x="2351266" y="2221851"/>
          <a:ext cx="1611901" cy="117030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LP</a:t>
          </a:r>
        </a:p>
      </dsp:txBody>
      <dsp:txXfrm>
        <a:off x="2385543" y="2256128"/>
        <a:ext cx="1543347" cy="1101752"/>
      </dsp:txXfrm>
    </dsp:sp>
    <dsp:sp modelId="{532CDB45-4C1C-454E-92E8-0F6AC0FEE923}">
      <dsp:nvSpPr>
        <dsp:cNvPr id="0" name=""/>
        <dsp:cNvSpPr/>
      </dsp:nvSpPr>
      <dsp:spPr>
        <a:xfrm>
          <a:off x="4332760" y="0"/>
          <a:ext cx="2014877" cy="3881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4332760" y="0"/>
        <a:ext cx="2014877" cy="1164431"/>
      </dsp:txXfrm>
    </dsp:sp>
    <dsp:sp modelId="{545F23CA-0347-4710-AC1D-175B8981D472}">
      <dsp:nvSpPr>
        <dsp:cNvPr id="0" name=""/>
        <dsp:cNvSpPr/>
      </dsp:nvSpPr>
      <dsp:spPr>
        <a:xfrm>
          <a:off x="4526189" y="588143"/>
          <a:ext cx="1611901" cy="117030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Serum glucose </a:t>
          </a:r>
        </a:p>
      </dsp:txBody>
      <dsp:txXfrm>
        <a:off x="4560466" y="622420"/>
        <a:ext cx="1543347" cy="1101752"/>
      </dsp:txXfrm>
    </dsp:sp>
    <dsp:sp modelId="{CFA4CD8D-1924-4007-91E4-2B93E198A6BB}">
      <dsp:nvSpPr>
        <dsp:cNvPr id="0" name=""/>
        <dsp:cNvSpPr/>
      </dsp:nvSpPr>
      <dsp:spPr>
        <a:xfrm>
          <a:off x="4584959" y="2221851"/>
          <a:ext cx="1611901" cy="117030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Coagulation profile</a:t>
          </a:r>
        </a:p>
      </dsp:txBody>
      <dsp:txXfrm>
        <a:off x="4619236" y="2256128"/>
        <a:ext cx="1543347" cy="1101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18B3573-D10B-4AA6-BE11-BF2850135840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C46841-B122-42FE-B485-1D9431EA6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8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**** in </a:t>
            </a:r>
            <a:r>
              <a:rPr lang="en-US" dirty="0" err="1"/>
              <a:t>hsv</a:t>
            </a:r>
            <a:r>
              <a:rPr lang="en-US" dirty="0"/>
              <a:t> </a:t>
            </a:r>
            <a:r>
              <a:rPr lang="en-US" dirty="0" err="1"/>
              <a:t>vzv</a:t>
            </a:r>
            <a:r>
              <a:rPr lang="en-US" baseline="0" dirty="0"/>
              <a:t> cmv mumps and </a:t>
            </a:r>
            <a:r>
              <a:rPr lang="en-US" baseline="0" dirty="0" err="1"/>
              <a:t>measeles</a:t>
            </a:r>
            <a:r>
              <a:rPr lang="en-US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 history of mosquito or tick bites or exposure to mouse/rat droppings also  Recognizing certain mammalian animal bite(s) associated with rabies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B5F1-976A-43B4-9F94-37B909FF584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2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severe headache is not always found. Less common is the complaint of backache </a:t>
            </a:r>
          </a:p>
          <a:p>
            <a:r>
              <a:rPr lang="en-US" i="1" dirty="0"/>
              <a:t>toxoplasma</a:t>
            </a:r>
            <a:r>
              <a:rPr lang="en-US" dirty="0"/>
              <a:t> encephalopathy accounts for as many as 40% of HIV-positive patients with neurologic disease who present with a </a:t>
            </a:r>
            <a:r>
              <a:rPr lang="en-US" dirty="0" err="1"/>
              <a:t>subacute</a:t>
            </a:r>
            <a:r>
              <a:rPr lang="en-US" dirty="0"/>
              <a:t> headache, findings of subtle to remarkable encephalopathy, and, often, focal neurological complaints/findings. Rarely, this may be the presenting symptom complex of profound immune suppression due to HIV infection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B5F1-976A-43B4-9F94-37B909FF584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91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Look for supporting evidence of viral </a:t>
            </a:r>
            <a:r>
              <a:rPr lang="en-US" dirty="0" err="1"/>
              <a:t>infectionThe</a:t>
            </a:r>
            <a:r>
              <a:rPr lang="en-US" dirty="0"/>
              <a:t> signs of encephalitis may be diffuse or focal. At the extremes, 80% of patients with HSE present with focal findings.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B5F1-976A-43B4-9F94-37B909FF584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Herpetic</a:t>
            </a:r>
            <a:r>
              <a:rPr lang="en-US" baseline="0" dirty="0"/>
              <a:t> skin lesion : on presenting part at birth</a:t>
            </a:r>
          </a:p>
          <a:p>
            <a:r>
              <a:rPr lang="en-US" baseline="0" dirty="0" err="1"/>
              <a:t>Oropharangeal</a:t>
            </a:r>
            <a:r>
              <a:rPr lang="en-US" baseline="0" dirty="0"/>
              <a:t> involvement : </a:t>
            </a:r>
            <a:r>
              <a:rPr lang="en-US" baseline="0" dirty="0" err="1"/>
              <a:t>esp</a:t>
            </a:r>
            <a:r>
              <a:rPr lang="en-US" baseline="0" dirty="0"/>
              <a:t> on </a:t>
            </a:r>
            <a:r>
              <a:rPr lang="en-US" baseline="0" dirty="0" err="1"/>
              <a:t>buccal</a:t>
            </a:r>
            <a:r>
              <a:rPr lang="en-US" baseline="0" dirty="0"/>
              <a:t> mucosa and tongue</a:t>
            </a:r>
          </a:p>
          <a:p>
            <a:r>
              <a:rPr lang="en-US" baseline="0" dirty="0"/>
              <a:t>Encephalitis symptoms : </a:t>
            </a:r>
            <a:r>
              <a:rPr lang="en-US" baseline="0" dirty="0" err="1"/>
              <a:t>loc</a:t>
            </a:r>
            <a:r>
              <a:rPr lang="en-US" baseline="0" dirty="0"/>
              <a:t> , irritability , seizures </a:t>
            </a:r>
          </a:p>
          <a:p>
            <a:r>
              <a:rPr lang="en-US" baseline="0" dirty="0" err="1"/>
              <a:t>Dissiminated</a:t>
            </a:r>
            <a:r>
              <a:rPr lang="en-US" baseline="0" dirty="0"/>
              <a:t> </a:t>
            </a:r>
            <a:r>
              <a:rPr lang="en-US" baseline="0" dirty="0" err="1"/>
              <a:t>hse</a:t>
            </a:r>
            <a:r>
              <a:rPr lang="en-US" baseline="0" dirty="0"/>
              <a:t> : as jaundice , shock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46841-B122-42FE-B485-1D9431EA60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58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B5F1-976A-43B4-9F94-37B909FF584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77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Cbc</a:t>
            </a:r>
            <a:r>
              <a:rPr lang="en-US" dirty="0"/>
              <a:t> : usually</a:t>
            </a:r>
            <a:r>
              <a:rPr lang="en-US" baseline="0" dirty="0"/>
              <a:t> normal </a:t>
            </a:r>
          </a:p>
          <a:p>
            <a:r>
              <a:rPr lang="en-US" baseline="0" dirty="0"/>
              <a:t>Electrolytes : usually normal unless there is dehydration or SIADH so look if there is </a:t>
            </a:r>
            <a:r>
              <a:rPr lang="en-US" baseline="0" dirty="0" err="1"/>
              <a:t>hyponatremia</a:t>
            </a:r>
            <a:r>
              <a:rPr lang="en-US" baseline="0" dirty="0"/>
              <a:t> </a:t>
            </a:r>
          </a:p>
          <a:p>
            <a:r>
              <a:rPr lang="en-US" baseline="0" dirty="0" err="1"/>
              <a:t>Kft</a:t>
            </a:r>
            <a:r>
              <a:rPr lang="en-US" baseline="0" dirty="0"/>
              <a:t> &amp; </a:t>
            </a:r>
            <a:r>
              <a:rPr lang="en-US" baseline="0" dirty="0" err="1"/>
              <a:t>Lft</a:t>
            </a:r>
            <a:r>
              <a:rPr lang="en-US" baseline="0" dirty="0"/>
              <a:t> : to exclude end organ damage in order to give the high dose of acyclovir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46841-B122-42FE-B485-1D9431EA607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16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urinary electrolyte test should be performed if SIADH is suspected. Urine or serum toxicology screening may be indicated in selected patients presenting with a toxic delirium or </a:t>
            </a:r>
            <a:r>
              <a:rPr lang="en-US" dirty="0" err="1"/>
              <a:t>confusional</a:t>
            </a:r>
            <a:r>
              <a:rPr lang="en-US" dirty="0"/>
              <a:t> state.</a:t>
            </a:r>
          </a:p>
          <a:p>
            <a:pPr eaLnBrk="1" hangingPunct="1">
              <a:defRPr/>
            </a:pPr>
            <a:r>
              <a:rPr lang="en-US" dirty="0" err="1"/>
              <a:t>Tzanc</a:t>
            </a:r>
            <a:r>
              <a:rPr lang="en-US" dirty="0"/>
              <a:t> : Scraping from base of vesicle</a:t>
            </a:r>
          </a:p>
          <a:p>
            <a:pPr eaLnBrk="1" hangingPunct="1">
              <a:defRPr/>
            </a:pPr>
            <a:r>
              <a:rPr lang="en-US" dirty="0"/>
              <a:t>Positive slides will show </a:t>
            </a:r>
            <a:r>
              <a:rPr lang="en-US" dirty="0">
                <a:solidFill>
                  <a:srgbClr val="FFFF00"/>
                </a:solidFill>
              </a:rPr>
              <a:t>multinucleated giant cells</a:t>
            </a:r>
          </a:p>
          <a:p>
            <a:pPr eaLnBrk="1" hangingPunct="1">
              <a:defRPr/>
            </a:pPr>
            <a:r>
              <a:rPr lang="en-US" dirty="0"/>
              <a:t>Quick screen but </a:t>
            </a:r>
            <a:r>
              <a:rPr lang="en-US" dirty="0">
                <a:solidFill>
                  <a:srgbClr val="FFFF00"/>
                </a:solidFill>
              </a:rPr>
              <a:t>only 75% sensitive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B5F1-976A-43B4-9F94-37B909FF584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66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chart</a:t>
            </a:r>
            <a:r>
              <a:rPr lang="en-US" baseline="0" dirty="0"/>
              <a:t> is so important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46841-B122-42FE-B485-1D9431EA607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08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fr-FR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Determine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a. </a:t>
            </a:r>
            <a:r>
              <a:rPr lang="fr-FR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Infectious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cause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b. Inflammation ( </a:t>
            </a:r>
            <a:r>
              <a:rPr lang="fr-FR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vasculitis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c. Slow viral infection ( Prion </a:t>
            </a:r>
            <a:r>
              <a:rPr lang="fr-FR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disease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d. </a:t>
            </a:r>
            <a:r>
              <a:rPr lang="fr-FR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Malignancy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B5F1-976A-43B4-9F94-37B909FF584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0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1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63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27/03/1446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450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27/03/1446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6911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27/03/1446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367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07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27/03/1446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185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27/03/1446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030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27/03/1446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6694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B8ABB09-4A1D-463E-8065-109CC2B7EFAA}" type="datetimeFigureOut">
              <a:rPr lang="ar-SA" smtClean="0"/>
              <a:pPr/>
              <a:t>27/03/1446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559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65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87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27/03/1446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7441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27/03/1446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9797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78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01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4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35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68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78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5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06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5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55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28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308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97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5171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75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94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69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8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96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80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82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11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97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73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98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97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209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6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77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9472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004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938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01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892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970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76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8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9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2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65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2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en.wikipedia.org/wiki/Susannah_Cahalan" TargetMode="Externa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5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9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Comic Sans MS" pitchFamily="66" charset="0"/>
              </a:rPr>
              <a:t>Encephalitis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6400800" cy="1752600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 Presented  by :-</a:t>
            </a:r>
            <a:r>
              <a:rPr lang="ar-SA" sz="2800" b="1" u="sng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- </a:t>
            </a:r>
            <a:endParaRPr lang="en-US" sz="2800" b="1" u="sng" dirty="0">
              <a:solidFill>
                <a:schemeClr val="accent4">
                  <a:lumMod val="50000"/>
                </a:schemeClr>
              </a:solidFill>
              <a:latin typeface="Arial Rounded MT Bold" pitchFamily="34" charset="0"/>
            </a:endParaRPr>
          </a:p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RAYAN NIHAD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ABDULLAH SAKHI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ABDULLAH DALAL</a:t>
            </a:r>
          </a:p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OMAR OKKEH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endParaRPr lang="en-US" sz="2800" b="1" dirty="0">
              <a:solidFill>
                <a:schemeClr val="accent4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714" y="2667207"/>
            <a:ext cx="43924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Dr. Omar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Nafe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1625489"/>
            <a:ext cx="1707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General feature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Specific feature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192" y="485484"/>
            <a:ext cx="6783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polio: is a virus which affect anterior horn cell ,may affect bone ,brain .</a:t>
            </a:r>
          </a:p>
          <a:p>
            <a:pPr algn="l"/>
            <a:r>
              <a:rPr lang="en-US" dirty="0" smtClean="0">
                <a:solidFill>
                  <a:srgbClr val="00B0F0"/>
                </a:solidFill>
              </a:rPr>
              <a:t>Polio encephalitis :  is not specific 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6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140968"/>
            <a:ext cx="6281133" cy="287161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B0F0"/>
                </a:solidFill>
              </a:rPr>
              <a:t>4 thing : 1- altered level of consciousness 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2-seizure (convert from one type to another , not respond to treatment )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3- neuro deficit (examined by raise pt. both hand and by deep tendon reflex )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4- behavior change (occur before the symptom )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5" y="212456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Clinical Manifestation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2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</a:rPr>
              <a:t>Viral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l" rtl="0">
              <a:defRPr/>
            </a:pPr>
            <a:r>
              <a:rPr lang="en-US" sz="2000" b="1" dirty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Clinical Manifestation :</a:t>
            </a:r>
          </a:p>
          <a:p>
            <a:pPr lvl="0" algn="l" rtl="0">
              <a:defRPr/>
            </a:pPr>
            <a:endParaRPr lang="en-US" sz="2000" b="1" dirty="0">
              <a:solidFill>
                <a:srgbClr val="FF9999"/>
              </a:solidFill>
              <a:latin typeface="Arial Rounded MT Bold" pitchFamily="34" charset="0"/>
              <a:cs typeface="Arial" pitchFamily="34" charset="0"/>
            </a:endParaRP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b="1" dirty="0">
                <a:solidFill>
                  <a:prstClr val="black"/>
                </a:solidFill>
                <a:latin typeface="Arial Rounded MT Bold" pitchFamily="34" charset="0"/>
              </a:rPr>
              <a:t>1. </a:t>
            </a:r>
            <a:r>
              <a:rPr lang="en-US" sz="2000" b="1" dirty="0" err="1">
                <a:solidFill>
                  <a:prstClr val="black"/>
                </a:solidFill>
                <a:latin typeface="Arial Rounded MT Bold" pitchFamily="34" charset="0"/>
              </a:rPr>
              <a:t>Prodrome</a:t>
            </a:r>
            <a:r>
              <a:rPr lang="en-US" sz="2000" b="1" dirty="0">
                <a:solidFill>
                  <a:prstClr val="black"/>
                </a:solidFill>
                <a:latin typeface="Arial Rounded MT Bold" pitchFamily="34" charset="0"/>
              </a:rPr>
              <a:t> ( Several Days </a:t>
            </a:r>
            <a:r>
              <a:rPr lang="en-US" sz="2000" b="1" dirty="0" smtClean="0">
                <a:solidFill>
                  <a:prstClr val="black"/>
                </a:solidFill>
                <a:latin typeface="Arial Rounded MT Bold" pitchFamily="34" charset="0"/>
              </a:rPr>
              <a:t>)</a:t>
            </a:r>
            <a:r>
              <a:rPr lang="ar-JO" b="1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(not related to encephalitis )</a:t>
            </a:r>
            <a:endParaRPr lang="en-US" sz="2000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pPr marL="781050" lvl="1" indent="-323850" algn="l" rtl="0">
              <a:buClr>
                <a:prstClr val="white"/>
              </a:buClr>
              <a:buSzPct val="80000"/>
              <a:buNone/>
            </a:pPr>
            <a:r>
              <a:rPr lang="en-US" sz="2200" dirty="0" smtClean="0">
                <a:solidFill>
                  <a:prstClr val="black"/>
                </a:solidFill>
                <a:latin typeface="Arial Rounded MT Bold" pitchFamily="34" charset="0"/>
              </a:rPr>
              <a:t>     * Nonspecific symptoms :</a:t>
            </a: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 smtClean="0">
                <a:solidFill>
                  <a:prstClr val="black"/>
                </a:solidFill>
                <a:latin typeface="Arial Rounded MT Bold" pitchFamily="34" charset="0"/>
              </a:rPr>
              <a:t>a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. </a:t>
            </a:r>
            <a:r>
              <a:rPr lang="en-US" sz="2100" dirty="0">
                <a:solidFill>
                  <a:prstClr val="black"/>
                </a:solidFill>
                <a:latin typeface="Arial Rounded MT Bold" pitchFamily="34" charset="0"/>
              </a:rPr>
              <a:t>fever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b. </a:t>
            </a:r>
            <a:r>
              <a:rPr lang="en-US" sz="2100" dirty="0">
                <a:solidFill>
                  <a:prstClr val="black"/>
                </a:solidFill>
                <a:latin typeface="Arial Rounded MT Bold" pitchFamily="34" charset="0"/>
              </a:rPr>
              <a:t>headache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c. </a:t>
            </a:r>
            <a:r>
              <a:rPr lang="en-US" sz="2100" dirty="0">
                <a:solidFill>
                  <a:prstClr val="black"/>
                </a:solidFill>
                <a:latin typeface="Arial Rounded MT Bold" pitchFamily="34" charset="0"/>
              </a:rPr>
              <a:t>cough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d. </a:t>
            </a:r>
            <a:r>
              <a:rPr lang="en-US" sz="2100" dirty="0">
                <a:solidFill>
                  <a:prstClr val="black"/>
                </a:solidFill>
                <a:latin typeface="Arial Rounded MT Bold" pitchFamily="34" charset="0"/>
              </a:rPr>
              <a:t>sore throat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e. abdominal complaints</a:t>
            </a: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endParaRPr lang="en-US" sz="2000" dirty="0">
              <a:solidFill>
                <a:prstClr val="black"/>
              </a:solidFill>
              <a:latin typeface="Arial Rounded MT Bold" pitchFamily="34" charset="0"/>
              <a:cs typeface="Times New Roman" pitchFamily="18" charset="0"/>
            </a:endParaRP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* Specific Symptoms (EBV, CMV, measles &amp; mumps ):</a:t>
            </a: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a. rash</a:t>
            </a: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b. lymphadenopathy</a:t>
            </a: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c. </a:t>
            </a:r>
            <a:r>
              <a:rPr lang="en-US" sz="2000" dirty="0" err="1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hepatosplenomegaly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  <a:cs typeface="Times New Roman" pitchFamily="18" charset="0"/>
            </a:endParaRP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d. parotid enlargement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algn="l" rtl="0"/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94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</a:rPr>
              <a:t>Viral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400" b="1" dirty="0">
                <a:solidFill>
                  <a:prstClr val="black"/>
                </a:solidFill>
                <a:latin typeface="Arial Rounded MT Bold" pitchFamily="34" charset="0"/>
              </a:rPr>
              <a:t>2. Characteristic Symptoms</a:t>
            </a:r>
          </a:p>
          <a:p>
            <a:pPr lvl="1" algn="l" rtl="0"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Progressive lethargy</a:t>
            </a:r>
          </a:p>
          <a:p>
            <a:pPr lvl="1" algn="l" rtl="0"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Behavioral changes</a:t>
            </a:r>
          </a:p>
          <a:p>
            <a:pPr lvl="1" algn="l" rtl="0"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Neurological deficits</a:t>
            </a:r>
          </a:p>
          <a:p>
            <a:pPr lvl="1" algn="l" rtl="0"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Seizures</a:t>
            </a:r>
          </a:p>
          <a:p>
            <a:pPr lvl="1" algn="l" rtl="0"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 Rounded MT Bold" pitchFamily="34" charset="0"/>
              </a:rPr>
              <a:t>Maculopapular</a:t>
            </a: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rash</a:t>
            </a:r>
          </a:p>
          <a:p>
            <a:pPr lvl="1" algn="l" rtl="0"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Severe complications :</a:t>
            </a:r>
          </a:p>
          <a:p>
            <a:pPr marL="781050" lvl="1" indent="-323850" algn="l" rtl="0">
              <a:buClr>
                <a:prstClr val="white"/>
              </a:buClr>
              <a:buSzPct val="80000"/>
              <a:buNone/>
            </a:pP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         a. Coma</a:t>
            </a:r>
          </a:p>
          <a:p>
            <a:pPr marL="781050" lvl="1" indent="-323850" algn="l" rtl="0">
              <a:buClr>
                <a:prstClr val="white"/>
              </a:buClr>
              <a:buSzPct val="80000"/>
              <a:buNone/>
            </a:pP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         b. Transverse myelitis</a:t>
            </a:r>
          </a:p>
          <a:p>
            <a:pPr algn="l" rtl="0"/>
            <a:endParaRPr lang="en-US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10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AA8E-6516-48C3-98B5-9E72EB5D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5BCE3-1614-4C46-A421-7E6D8BEEF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583477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farah_erdd3bi\Desktop\Pediatrí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06062"/>
            <a:ext cx="6048672" cy="52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99592" y="332656"/>
            <a:ext cx="7488832" cy="1440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3869495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3" y="-171400"/>
            <a:ext cx="8229600" cy="762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476672"/>
            <a:ext cx="9220200" cy="6096000"/>
          </a:xfrm>
        </p:spPr>
        <p:txBody>
          <a:bodyPr>
            <a:noAutofit/>
          </a:bodyPr>
          <a:lstStyle/>
          <a:p>
            <a:r>
              <a:rPr lang="en-US" sz="1600" dirty="0" err="1"/>
              <a:t>Hx</a:t>
            </a:r>
            <a:r>
              <a:rPr lang="en-US" sz="1600" dirty="0"/>
              <a:t> of fever, headache, N &amp; V , lethargy, and </a:t>
            </a:r>
            <a:r>
              <a:rPr lang="en-US" sz="1600" dirty="0" err="1"/>
              <a:t>myalgias</a:t>
            </a:r>
            <a:r>
              <a:rPr lang="en-US" sz="1600" dirty="0"/>
              <a:t> (</a:t>
            </a:r>
            <a:r>
              <a:rPr lang="en-US" sz="1600" dirty="0" err="1"/>
              <a:t>viralprodrome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err="1"/>
              <a:t>Hx</a:t>
            </a:r>
            <a:r>
              <a:rPr lang="en-US" sz="1600" dirty="0"/>
              <a:t> of rash, lymphadenopathy, </a:t>
            </a:r>
            <a:r>
              <a:rPr lang="en-US" sz="1600" dirty="0" err="1"/>
              <a:t>hepatosplenomegaly</a:t>
            </a:r>
            <a:r>
              <a:rPr lang="en-US" sz="1600" dirty="0"/>
              <a:t>, and parotid enlargement (specific </a:t>
            </a:r>
            <a:r>
              <a:rPr lang="en-US" sz="1600" dirty="0" err="1"/>
              <a:t>prodrome</a:t>
            </a:r>
            <a:r>
              <a:rPr lang="en-US" sz="1600" dirty="0"/>
              <a:t>)****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Dysuria and </a:t>
            </a:r>
            <a:r>
              <a:rPr lang="en-US" sz="1600" dirty="0" err="1"/>
              <a:t>pyuria</a:t>
            </a:r>
            <a:r>
              <a:rPr lang="en-US" sz="1600" dirty="0"/>
              <a:t> (St Louis encephalitis)</a:t>
            </a:r>
          </a:p>
          <a:p>
            <a:pPr marL="0" indent="0">
              <a:buNone/>
            </a:pPr>
            <a:r>
              <a:rPr lang="en-US" sz="1600" dirty="0"/>
              <a:t> </a:t>
            </a:r>
          </a:p>
          <a:p>
            <a:r>
              <a:rPr lang="en-US" sz="1600" dirty="0"/>
              <a:t>Extreme lethargy  (WNE)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The </a:t>
            </a:r>
            <a:r>
              <a:rPr lang="en-US" sz="1600" b="1" dirty="0">
                <a:solidFill>
                  <a:srgbClr val="C00000"/>
                </a:solidFill>
              </a:rPr>
              <a:t>classic presentation </a:t>
            </a:r>
            <a:r>
              <a:rPr lang="en-US" sz="1600" dirty="0"/>
              <a:t>is encephalopathy with diffuse or focal neurologic symptoms, including the following:</a:t>
            </a:r>
          </a:p>
          <a:p>
            <a:r>
              <a:rPr lang="en-US" sz="1600" dirty="0"/>
              <a:t>Behavioral and personality changes, with    or LOC</a:t>
            </a:r>
          </a:p>
          <a:p>
            <a:r>
              <a:rPr lang="en-US" sz="1600" dirty="0"/>
              <a:t>Neck pain, stiffness</a:t>
            </a:r>
          </a:p>
          <a:p>
            <a:r>
              <a:rPr lang="en-US" sz="1600" dirty="0"/>
              <a:t>Photophobia</a:t>
            </a:r>
          </a:p>
          <a:p>
            <a:r>
              <a:rPr lang="en-US" sz="1600" dirty="0"/>
              <a:t>Lethargy</a:t>
            </a:r>
          </a:p>
          <a:p>
            <a:r>
              <a:rPr lang="en-US" sz="1600" dirty="0"/>
              <a:t>Generalized or focal seizures</a:t>
            </a:r>
          </a:p>
          <a:p>
            <a:r>
              <a:rPr lang="en-US" sz="1600" dirty="0"/>
              <a:t>Acute confusion or amnestic states</a:t>
            </a:r>
          </a:p>
          <a:p>
            <a:r>
              <a:rPr lang="en-US" sz="1600" dirty="0"/>
              <a:t>Flaccid paralysis (10% of patients with WNE)</a:t>
            </a:r>
          </a:p>
          <a:p>
            <a:endParaRPr lang="en-US" sz="1600" dirty="0"/>
          </a:p>
        </p:txBody>
      </p:sp>
      <p:sp>
        <p:nvSpPr>
          <p:cNvPr id="5" name="Down Arrow 4"/>
          <p:cNvSpPr/>
          <p:nvPr/>
        </p:nvSpPr>
        <p:spPr>
          <a:xfrm>
            <a:off x="4336473" y="4391891"/>
            <a:ext cx="76200" cy="266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8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(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Symptoms of 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(HSV) </a:t>
            </a:r>
            <a:r>
              <a:rPr lang="en-US" sz="2000" dirty="0"/>
              <a:t>infection in </a:t>
            </a:r>
            <a:r>
              <a:rPr lang="en-US" sz="2000" i="1" dirty="0"/>
              <a:t>neonates</a:t>
            </a:r>
            <a:r>
              <a:rPr lang="en-US" sz="2000" dirty="0"/>
              <a:t> (aged 1-45 d) include: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1) localized skin, eye, or mouth </a:t>
            </a:r>
            <a:r>
              <a:rPr lang="en-US" sz="2000" dirty="0">
                <a:solidFill>
                  <a:srgbClr val="C00000"/>
                </a:solidFill>
              </a:rPr>
              <a:t>lesions</a:t>
            </a:r>
            <a:r>
              <a:rPr lang="en-US" sz="2000" dirty="0"/>
              <a:t> in the early phase </a:t>
            </a:r>
          </a:p>
          <a:p>
            <a:pPr marL="0" indent="0">
              <a:buNone/>
            </a:pPr>
            <a:r>
              <a:rPr lang="en-US" sz="2000" dirty="0"/>
              <a:t>2) Diminished alertness, irritability, seizures, and poor feeding develop later</a:t>
            </a:r>
          </a:p>
          <a:p>
            <a:pPr marL="0" indent="0">
              <a:buNone/>
            </a:pPr>
            <a:r>
              <a:rPr lang="en-US" sz="2000" dirty="0"/>
              <a:t>3) disseminated disease and </a:t>
            </a:r>
            <a:r>
              <a:rPr lang="en-US" sz="2000" dirty="0">
                <a:solidFill>
                  <a:srgbClr val="C00000"/>
                </a:solidFill>
              </a:rPr>
              <a:t>shock</a:t>
            </a:r>
            <a:r>
              <a:rPr lang="en-US" sz="2000" dirty="0"/>
              <a:t> are late findings.</a:t>
            </a:r>
            <a:endParaRPr lang="ar-JO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Herpes simplex encephalitis (HSE) in older </a:t>
            </a:r>
            <a:r>
              <a:rPr lang="en-US" sz="2000" i="1" dirty="0"/>
              <a:t>children </a:t>
            </a:r>
            <a:r>
              <a:rPr lang="en-US" sz="2000" dirty="0"/>
              <a:t>and </a:t>
            </a:r>
            <a:r>
              <a:rPr lang="en-US" sz="2000" i="1" dirty="0"/>
              <a:t>adults</a:t>
            </a:r>
            <a:r>
              <a:rPr lang="en-US" sz="2000" dirty="0"/>
              <a:t> is not typically associated with active herpetic eruptions and is characterized by the acute onset of more severe symptoms of encephalitis early in the course of illness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70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5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715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Look for supporting evidence of viral infection.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Typical findings include the following: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Altered mental status and Personality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changes</a:t>
            </a:r>
            <a:r>
              <a:rPr lang="en-US" sz="2000" dirty="0"/>
              <a:t> (MC)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Focal findings, such as : hemiparesis, focal seizures, and autonomic dysfunction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Movement disorders (St Louis encephalitis, [EEE], [WEE])  </a:t>
            </a:r>
            <a:r>
              <a:rPr lang="ar-JO" sz="2000" dirty="0"/>
              <a:t> /</a:t>
            </a:r>
            <a:r>
              <a:rPr lang="en-US" sz="2000" dirty="0"/>
              <a:t>Ataxia]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Cranial nerve defects 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Dysphagia, particularly in rabies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 err="1"/>
              <a:t>Meningismus</a:t>
            </a:r>
            <a:r>
              <a:rPr lang="en-US" sz="2000" dirty="0"/>
              <a:t> (less common than in meningitis)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Unilateral sensorimotor dysfunction (</a:t>
            </a:r>
            <a:r>
              <a:rPr lang="en-US" sz="2000" dirty="0" err="1"/>
              <a:t>postinfectious</a:t>
            </a:r>
            <a:r>
              <a:rPr lang="en-US" sz="2000" dirty="0"/>
              <a:t> encephalomyelitis [PIE]</a:t>
            </a:r>
          </a:p>
        </p:txBody>
      </p:sp>
    </p:spTree>
    <p:extLst>
      <p:ext uri="{BB962C8B-B14F-4D97-AF65-F5344CB8AC3E}">
        <p14:creationId xmlns:p14="http://schemas.microsoft.com/office/powerpoint/2010/main" val="7749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of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HSV</a:t>
            </a:r>
            <a:r>
              <a:rPr lang="en-US" dirty="0"/>
              <a:t> infection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971546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207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/>
              <a:t>bacterial, fungal, and autoimmune disorders can produce encephalitis, but most cases are 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</a:t>
            </a:r>
            <a:r>
              <a:rPr lang="en-US" sz="2400" dirty="0"/>
              <a:t> in origin.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 Accordingly , studies may be performed to identify 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infectious agent </a:t>
            </a:r>
            <a:r>
              <a:rPr lang="en-US" sz="2400" dirty="0"/>
              <a:t>causing the encephalitis.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ü"/>
            </a:pPr>
            <a:r>
              <a:rPr lang="en-US" sz="2400" baseline="30000" dirty="0"/>
              <a:t> </a:t>
            </a:r>
            <a:r>
              <a:rPr lang="en-US" sz="2400" dirty="0"/>
              <a:t>It is important, when possible, to distinguish acute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arboviral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encephalitides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/>
              <a:t>from potentially treatable acute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viral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encephalitides</a:t>
            </a:r>
            <a:r>
              <a:rPr lang="en-US" sz="2400" dirty="0"/>
              <a:t>, especially (HSE) and VZE as a high suspicion for these disorders and prompt treatment can reduce the severity of neurological </a:t>
            </a:r>
            <a:r>
              <a:rPr lang="en-US" sz="2400" dirty="0" err="1"/>
              <a:t>sequelae</a:t>
            </a:r>
            <a:r>
              <a:rPr lang="en-US" sz="2400" dirty="0"/>
              <a:t> and can be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lifesaving</a:t>
            </a:r>
          </a:p>
          <a:p>
            <a:pPr>
              <a:buFont typeface="Wingdings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724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453336"/>
          </a:xfrm>
        </p:spPr>
        <p:txBody>
          <a:bodyPr>
            <a:normAutofit/>
          </a:bodyPr>
          <a:lstStyle/>
          <a:p>
            <a:pPr lvl="0" algn="l" rtl="0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Encephalitis</a:t>
            </a:r>
            <a:r>
              <a:rPr lang="en-US" b="1" dirty="0">
                <a:solidFill>
                  <a:srgbClr val="FF99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is an inflammation of the brain parenchyma </a:t>
            </a:r>
          </a:p>
          <a:p>
            <a:pPr marL="0" lvl="0" indent="0" algn="l" rtl="0">
              <a:buNone/>
            </a:pPr>
            <a:r>
              <a:rPr lang="en-US" sz="1600" dirty="0" smtClean="0">
                <a:solidFill>
                  <a:srgbClr val="00B0F0"/>
                </a:solidFill>
                <a:latin typeface="Comic Sans MS" pitchFamily="66" charset="0"/>
              </a:rPr>
              <a:t>When the cause is not infectious it called encephalopathy (ex: hypertensive encephalopathy ,hepatic encephalopathy (Reye syndrome),uremic encephalopathy )</a:t>
            </a:r>
            <a:endParaRPr lang="en-US" sz="1600" dirty="0">
              <a:solidFill>
                <a:srgbClr val="00B0F0"/>
              </a:solidFill>
              <a:latin typeface="Comic Sans MS" pitchFamily="66" charset="0"/>
            </a:endParaRPr>
          </a:p>
          <a:p>
            <a:pPr lvl="0" algn="l" rtl="0">
              <a:defRPr/>
            </a:pPr>
            <a:endParaRPr lang="en-US" sz="2400" dirty="0" smtClean="0">
              <a:solidFill>
                <a:prstClr val="black"/>
              </a:solidFill>
              <a:latin typeface="Franklin Gothic Medium Cond" pitchFamily="34" charset="0"/>
            </a:endParaRPr>
          </a:p>
          <a:p>
            <a:pPr lvl="0" algn="l" rtl="0">
              <a:defRPr/>
            </a:pPr>
            <a:r>
              <a:rPr lang="en-US" sz="2400" dirty="0" smtClean="0">
                <a:solidFill>
                  <a:prstClr val="black"/>
                </a:solidFill>
                <a:latin typeface="Franklin Gothic Medium Cond" pitchFamily="34" charset="0"/>
              </a:rPr>
              <a:t>Acute </a:t>
            </a:r>
            <a:r>
              <a:rPr lang="en-US" sz="1800" dirty="0" smtClean="0">
                <a:solidFill>
                  <a:srgbClr val="00B0F0"/>
                </a:solidFill>
                <a:latin typeface="Franklin Gothic Medium Cond" pitchFamily="34" charset="0"/>
              </a:rPr>
              <a:t>(the</a:t>
            </a:r>
            <a:r>
              <a:rPr lang="en-US" sz="2400" dirty="0" smtClean="0">
                <a:solidFill>
                  <a:prstClr val="black"/>
                </a:solidFill>
                <a:latin typeface="Franklin Gothic Medium Cond" pitchFamily="34" charset="0"/>
              </a:rPr>
              <a:t> </a:t>
            </a:r>
            <a:r>
              <a:rPr lang="en-US" sz="1800" dirty="0" smtClean="0">
                <a:solidFill>
                  <a:srgbClr val="00B0F0"/>
                </a:solidFill>
                <a:latin typeface="Franklin Gothic Medium Cond" pitchFamily="34" charset="0"/>
              </a:rPr>
              <a:t>majority) </a:t>
            </a: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Vs </a:t>
            </a:r>
            <a:r>
              <a:rPr lang="en-US" sz="2400" dirty="0" smtClean="0">
                <a:solidFill>
                  <a:prstClr val="black"/>
                </a:solidFill>
                <a:latin typeface="Franklin Gothic Medium Cond" pitchFamily="34" charset="0"/>
              </a:rPr>
              <a:t>Chronic</a:t>
            </a:r>
            <a:r>
              <a:rPr lang="en-US" sz="1600" dirty="0" smtClean="0">
                <a:solidFill>
                  <a:srgbClr val="00B0F0"/>
                </a:solidFill>
                <a:latin typeface="Franklin Gothic Medium Cond" pitchFamily="34" charset="0"/>
              </a:rPr>
              <a:t>(</a:t>
            </a:r>
            <a:r>
              <a:rPr lang="en-US" sz="1600" dirty="0" err="1" smtClean="0">
                <a:solidFill>
                  <a:srgbClr val="00B0F0"/>
                </a:solidFill>
                <a:latin typeface="Franklin Gothic Medium Cond" pitchFamily="34" charset="0"/>
              </a:rPr>
              <a:t>ex:SSPE</a:t>
            </a:r>
            <a:r>
              <a:rPr lang="en-US" sz="1600" dirty="0" smtClean="0">
                <a:solidFill>
                  <a:srgbClr val="00B0F0"/>
                </a:solidFill>
                <a:latin typeface="Franklin Gothic Medium Cond" pitchFamily="34" charset="0"/>
              </a:rPr>
              <a:t>)</a:t>
            </a:r>
            <a:r>
              <a:rPr lang="en-US" sz="2400" dirty="0" smtClean="0">
                <a:solidFill>
                  <a:prstClr val="black"/>
                </a:solidFill>
                <a:latin typeface="Franklin Gothic Medium Cond" pitchFamily="34" charset="0"/>
              </a:rPr>
              <a:t> </a:t>
            </a:r>
            <a:endParaRPr lang="en-US" sz="2400" dirty="0">
              <a:solidFill>
                <a:prstClr val="black"/>
              </a:solidFill>
              <a:latin typeface="Franklin Gothic Medium Cond" pitchFamily="34" charset="0"/>
            </a:endParaRPr>
          </a:p>
          <a:p>
            <a:pPr lvl="0" algn="l" rtl="0">
              <a:buNone/>
              <a:defRPr/>
            </a:pPr>
            <a:endParaRPr lang="en-US" sz="1000" dirty="0">
              <a:solidFill>
                <a:prstClr val="black"/>
              </a:solidFill>
              <a:latin typeface="Franklin Gothic Medium Cond" pitchFamily="34" charset="0"/>
            </a:endParaRPr>
          </a:p>
          <a:p>
            <a:pPr lvl="0" algn="l" rtl="0"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Franklin Gothic Medium Cond" pitchFamily="34" charset="0"/>
              </a:rPr>
              <a:t>Localized</a:t>
            </a:r>
            <a:r>
              <a:rPr lang="en-US" sz="1800" dirty="0" smtClean="0">
                <a:solidFill>
                  <a:srgbClr val="00B0F0"/>
                </a:solidFill>
                <a:latin typeface="Franklin Gothic Medium Cond" pitchFamily="34" charset="0"/>
              </a:rPr>
              <a:t>(the</a:t>
            </a:r>
            <a:r>
              <a:rPr lang="en-US" sz="2400" dirty="0" smtClean="0">
                <a:solidFill>
                  <a:srgbClr val="00B0F0"/>
                </a:solidFill>
                <a:latin typeface="Franklin Gothic Medium Cond" pitchFamily="34" charset="0"/>
              </a:rPr>
              <a:t> </a:t>
            </a:r>
            <a:r>
              <a:rPr lang="en-US" sz="1800" dirty="0" smtClean="0">
                <a:solidFill>
                  <a:srgbClr val="00B0F0"/>
                </a:solidFill>
                <a:latin typeface="Franklin Gothic Medium Cond" pitchFamily="34" charset="0"/>
              </a:rPr>
              <a:t>most </a:t>
            </a:r>
            <a:r>
              <a:rPr lang="en-US" sz="1800" dirty="0" err="1" smtClean="0">
                <a:solidFill>
                  <a:srgbClr val="00B0F0"/>
                </a:solidFill>
                <a:latin typeface="Franklin Gothic Medium Cond" pitchFamily="34" charset="0"/>
              </a:rPr>
              <a:t>commen</a:t>
            </a:r>
            <a:r>
              <a:rPr lang="en-US" sz="1800" dirty="0" smtClean="0">
                <a:solidFill>
                  <a:srgbClr val="00B0F0"/>
                </a:solidFill>
                <a:latin typeface="Franklin Gothic Medium Cond" pitchFamily="34" charset="0"/>
              </a:rPr>
              <a:t> is </a:t>
            </a:r>
            <a:r>
              <a:rPr lang="en-US" sz="1800" dirty="0" err="1" smtClean="0">
                <a:solidFill>
                  <a:srgbClr val="00B0F0"/>
                </a:solidFill>
                <a:latin typeface="Franklin Gothic Medium Cond" pitchFamily="34" charset="0"/>
              </a:rPr>
              <a:t>herpitic</a:t>
            </a:r>
            <a:r>
              <a:rPr lang="en-US" sz="1800" dirty="0" smtClean="0">
                <a:solidFill>
                  <a:srgbClr val="00B0F0"/>
                </a:solidFill>
                <a:latin typeface="Franklin Gothic Medium Cond" pitchFamily="34" charset="0"/>
              </a:rPr>
              <a:t> encephalitis (in temporal lobe))</a:t>
            </a:r>
            <a:r>
              <a:rPr lang="en-US" sz="1800" dirty="0" smtClean="0">
                <a:solidFill>
                  <a:prstClr val="black"/>
                </a:solidFill>
                <a:latin typeface="Franklin Gothic Medium Cond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Vs Generalized </a:t>
            </a:r>
          </a:p>
          <a:p>
            <a:pPr lvl="0" algn="l" rtl="0"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  ( Parenchyma : Encephalitis , Meninges : Meningitis , Both : </a:t>
            </a:r>
            <a:r>
              <a:rPr lang="en-US" sz="2400" dirty="0" err="1">
                <a:solidFill>
                  <a:prstClr val="black"/>
                </a:solidFill>
                <a:latin typeface="Franklin Gothic Medium Cond" pitchFamily="34" charset="0"/>
              </a:rPr>
              <a:t>meningoencephalitis</a:t>
            </a: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)</a:t>
            </a:r>
          </a:p>
          <a:p>
            <a:pPr lvl="0" algn="l" rtl="0">
              <a:buNone/>
              <a:defRPr/>
            </a:pPr>
            <a:endParaRPr lang="en-US" sz="1200" dirty="0">
              <a:solidFill>
                <a:prstClr val="black"/>
              </a:solidFill>
              <a:latin typeface="Franklin Gothic Medium Cond" pitchFamily="34" charset="0"/>
            </a:endParaRPr>
          </a:p>
          <a:p>
            <a:pPr lvl="0" algn="l" rtl="0"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Non – Infectious </a:t>
            </a:r>
            <a:r>
              <a:rPr lang="en-US" sz="2400" dirty="0" err="1">
                <a:solidFill>
                  <a:prstClr val="black"/>
                </a:solidFill>
                <a:latin typeface="Franklin Gothic Medium Cond" pitchFamily="34" charset="0"/>
              </a:rPr>
              <a:t>Vs</a:t>
            </a: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Infectious</a:t>
            </a:r>
          </a:p>
          <a:p>
            <a:pPr lvl="0" algn="l" rtl="0"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 ( Reye syndrome, hypoglycemia, collagen vascular disorders, drugs, hypertension, and malignancies ) </a:t>
            </a:r>
          </a:p>
          <a:p>
            <a:pPr marL="514350" lvl="0" indent="-514350" algn="l" rtl="0"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 ( Viral , Bacterial , Fungal , </a:t>
            </a:r>
            <a:r>
              <a:rPr lang="en-US" sz="2400" dirty="0" err="1">
                <a:solidFill>
                  <a:prstClr val="black"/>
                </a:solidFill>
                <a:latin typeface="Franklin Gothic Medium Cond" pitchFamily="34" charset="0"/>
              </a:rPr>
              <a:t>Ricketssial</a:t>
            </a: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,  Parasitic ) </a:t>
            </a:r>
          </a:p>
          <a:p>
            <a:pPr lvl="0" algn="l" rtl="0"/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04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610791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91091" y="764704"/>
            <a:ext cx="5452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B0F0"/>
                </a:solidFill>
              </a:rPr>
              <a:t>three main investigation : 1- LP (</a:t>
            </a:r>
            <a:r>
              <a:rPr lang="en-US" dirty="0" err="1" smtClean="0">
                <a:solidFill>
                  <a:srgbClr val="00B0F0"/>
                </a:solidFill>
              </a:rPr>
              <a:t>csf</a:t>
            </a:r>
            <a:r>
              <a:rPr lang="en-US" dirty="0" smtClean="0">
                <a:solidFill>
                  <a:srgbClr val="00B0F0"/>
                </a:solidFill>
              </a:rPr>
              <a:t> analysis) </a:t>
            </a:r>
          </a:p>
          <a:p>
            <a:pPr algn="l"/>
            <a:r>
              <a:rPr lang="en-US" dirty="0" smtClean="0">
                <a:solidFill>
                  <a:srgbClr val="00B0F0"/>
                </a:solidFill>
              </a:rPr>
              <a:t>2-neuro imaging </a:t>
            </a:r>
          </a:p>
          <a:p>
            <a:pPr algn="l"/>
            <a:r>
              <a:rPr lang="en-US" dirty="0" smtClean="0">
                <a:solidFill>
                  <a:srgbClr val="00B0F0"/>
                </a:solidFill>
              </a:rPr>
              <a:t>3-EEG (back ground which normal exclude </a:t>
            </a:r>
            <a:r>
              <a:rPr lang="en-US" dirty="0">
                <a:solidFill>
                  <a:srgbClr val="00B0F0"/>
                </a:solidFill>
              </a:rPr>
              <a:t>e</a:t>
            </a:r>
            <a:r>
              <a:rPr lang="en-US" dirty="0" smtClean="0">
                <a:solidFill>
                  <a:srgbClr val="00B0F0"/>
                </a:solidFill>
              </a:rPr>
              <a:t>ncephalitis)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35699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F0"/>
                </a:solidFill>
              </a:rPr>
              <a:t>May have sever leukocytosis 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7399" y="3418547"/>
            <a:ext cx="1747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</a:rPr>
              <a:t>May have hyper or hyponatremia 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1555" y="2915208"/>
            <a:ext cx="1816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B0F0"/>
                </a:solidFill>
              </a:rPr>
              <a:t>If hypoglycemia may it will cause brain damage before the infection 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599" y="5138171"/>
            <a:ext cx="199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B0F0"/>
                </a:solidFill>
              </a:rPr>
              <a:t>To diagnose hepatic or uremic encephalitis </a:t>
            </a:r>
            <a:endParaRPr lang="en-US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(LP) </a:t>
            </a:r>
            <a:r>
              <a:rPr lang="en-US" sz="2400" dirty="0"/>
              <a:t>should be performed on all patients suspected of having a viral encephalitis.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A platelet count and </a:t>
            </a:r>
            <a:r>
              <a:rPr lang="en-US" sz="2400" dirty="0">
                <a:solidFill>
                  <a:srgbClr val="C00000"/>
                </a:solidFill>
              </a:rPr>
              <a:t>coagulation profile </a:t>
            </a:r>
            <a:r>
              <a:rPr lang="en-US" sz="2400" dirty="0"/>
              <a:t>are indicated in patients who  have liver disease, and those in whom (DIC) is suspected. The patient may require platelets or fresh frozen plasma (FFP) before LP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defRPr/>
            </a:pPr>
            <a:r>
              <a:rPr lang="en-US" sz="2400" dirty="0"/>
              <a:t> For Specific Viruses :</a:t>
            </a:r>
          </a:p>
          <a:p>
            <a:pPr marL="0" indent="0">
              <a:buNone/>
              <a:defRPr/>
            </a:pPr>
            <a:r>
              <a:rPr lang="en-US" sz="2400" dirty="0"/>
              <a:t> a. HSV : </a:t>
            </a:r>
            <a:r>
              <a:rPr lang="en-US" sz="1900" dirty="0" err="1"/>
              <a:t>Tzanck</a:t>
            </a:r>
            <a:r>
              <a:rPr lang="en-US" sz="1900" dirty="0"/>
              <a:t> smear , Serology , Viral cultures , PCR</a:t>
            </a:r>
          </a:p>
          <a:p>
            <a:pPr marL="0" indent="0">
              <a:buNone/>
            </a:pPr>
            <a:r>
              <a:rPr lang="en-US" sz="2400" dirty="0"/>
              <a:t> b. </a:t>
            </a:r>
            <a:r>
              <a:rPr lang="en-US" sz="2400" dirty="0" err="1"/>
              <a:t>Arbovirus</a:t>
            </a:r>
            <a:r>
              <a:rPr lang="en-US" sz="2400" dirty="0"/>
              <a:t> : </a:t>
            </a:r>
            <a:r>
              <a:rPr lang="en-US" sz="2200" dirty="0"/>
              <a:t>Complement fixation antibodies</a:t>
            </a:r>
          </a:p>
          <a:p>
            <a:pPr marL="0" indent="0">
              <a:buNone/>
            </a:pPr>
            <a:r>
              <a:rPr lang="en-US" sz="2400" dirty="0"/>
              <a:t>c. EBV : </a:t>
            </a:r>
            <a:r>
              <a:rPr lang="en-US" sz="2200" dirty="0" err="1"/>
              <a:t>Heterophile</a:t>
            </a:r>
            <a:r>
              <a:rPr lang="en-US" sz="2200" dirty="0"/>
              <a:t> antibody &amp; cold agglutinin testing</a:t>
            </a:r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 descr="C:\Users\omar\Desktop\Tzanck_te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00" y="5088630"/>
            <a:ext cx="2580883" cy="17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171741"/>
            <a:ext cx="483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B0F0"/>
                </a:solidFill>
              </a:rPr>
              <a:t>in CSF analysis we should have five tube and We need 6</a:t>
            </a:r>
            <a:r>
              <a:rPr lang="en-US" sz="1600" baseline="30000" dirty="0" smtClean="0">
                <a:solidFill>
                  <a:srgbClr val="00B0F0"/>
                </a:solidFill>
              </a:rPr>
              <a:t>th</a:t>
            </a:r>
            <a:r>
              <a:rPr lang="en-US" sz="1600" dirty="0" smtClean="0">
                <a:solidFill>
                  <a:srgbClr val="00B0F0"/>
                </a:solidFill>
              </a:rPr>
              <a:t> tube for PCR to know the virus type </a:t>
            </a:r>
            <a:endParaRPr lang="en-US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GBS : dissociation between lymphocyte and protein  </a:t>
            </a:r>
            <a:br>
              <a:rPr lang="en-US" sz="1600" dirty="0" smtClean="0">
                <a:solidFill>
                  <a:srgbClr val="00B0F0"/>
                </a:solidFill>
              </a:rPr>
            </a:br>
            <a:r>
              <a:rPr lang="en-US" sz="1600" dirty="0" smtClean="0">
                <a:solidFill>
                  <a:srgbClr val="00B0F0"/>
                </a:solidFill>
              </a:rPr>
              <a:t>* in CSF all thing raise the protein raise the lymphocyte except in this case the protein raise but not the lymphocyte 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CA" sz="3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CSF Analysis: </a:t>
            </a:r>
          </a:p>
          <a:p>
            <a:pPr>
              <a:buNone/>
              <a:defRPr/>
            </a:pP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Perform Lumbar puncture if there is no papilledema or radiologic evidence for increased ICP .</a:t>
            </a:r>
          </a:p>
          <a:p>
            <a:pPr>
              <a:buNone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* Opening pressure is usually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elevetd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.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*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Pleocytosis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lymphatic if viral and usually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neutrophilic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if bacterial .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* Protein will be increased .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* Glucose will be variably decreased or occasionally Normal .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* RBC may be present esp. in HSV .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2. CSF cultures &amp; Microscopy ( G stain , acid fast Bacillus )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3. PCR for HSV 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Entero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West Nile Viruses</a:t>
            </a:r>
          </a:p>
        </p:txBody>
      </p:sp>
    </p:spTree>
    <p:extLst>
      <p:ext uri="{BB962C8B-B14F-4D97-AF65-F5344CB8AC3E}">
        <p14:creationId xmlns:p14="http://schemas.microsoft.com/office/powerpoint/2010/main" val="164840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E:\Differentiating+and+meningitis+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0" y="0"/>
            <a:ext cx="7407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134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Imaging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05800" cy="4572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Head CT , with and without contrast agent  in virtually all patients with encephalitis before LP to search for evidence of elevated intracranial pressure (ICP), obstructive hydrocephalus, or mass effect before LP.</a:t>
            </a:r>
          </a:p>
          <a:p>
            <a:pPr>
              <a:buFont typeface="Wingdings" pitchFamily="2" charset="2"/>
              <a:buChar char="q"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Typical changes in encephalitis include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paranchymal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meningeal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focal or diffuse enhancement of the brain ( HSV medial Temporal lobe) .</a:t>
            </a:r>
          </a:p>
          <a:p>
            <a:pPr>
              <a:buFont typeface="Wingdings" pitchFamily="2" charset="2"/>
              <a:buChar char="q"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toxoplasmosis, contrast-enhanced head CT typically reveals several nodular or ring-enhancing lesions Because lesions may be missed without contrast.</a:t>
            </a:r>
          </a:p>
          <a:p>
            <a:pPr>
              <a:buFont typeface="Wingdings" pitchFamily="2" charset="2"/>
              <a:buChar char="q"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MRI should be performed in patients for whom use of contrast material is contraindicated.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6AD45-9346-4A78-AAFF-6BB477AE9B1E}" type="slidenum">
              <a:rPr lang="ar-SA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farah_erdd3bi\Desktop\basics-of-mri-59-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33400" y="3144981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10545" y="29718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86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 (EEG) In HSE, often documents characteristic paroxysmal lateral </a:t>
            </a:r>
            <a:r>
              <a:rPr lang="en-US" sz="2000" dirty="0" err="1"/>
              <a:t>epileptiform</a:t>
            </a:r>
            <a:r>
              <a:rPr lang="en-US" sz="2000" dirty="0"/>
              <a:t> discharges (PLEDs), even before </a:t>
            </a:r>
            <a:r>
              <a:rPr lang="en-US" sz="2000" dirty="0" err="1"/>
              <a:t>neuroradiography</a:t>
            </a:r>
            <a:r>
              <a:rPr lang="en-US" sz="2000" dirty="0"/>
              <a:t> changes. Eventually, PLEDs are positive in 80% of cases; however, the presence of PLEDs is not pathognomonic for HSE.</a:t>
            </a:r>
          </a:p>
          <a:p>
            <a:pPr>
              <a:buFont typeface="Wingdings" pitchFamily="2" charset="2"/>
              <a:buChar char="q"/>
            </a:pPr>
            <a:endParaRPr lang="en-US" sz="2000" dirty="0"/>
          </a:p>
        </p:txBody>
      </p:sp>
      <p:pic>
        <p:nvPicPr>
          <p:cNvPr id="1027" name="Picture 3" descr="E:\Question+15+In+a+patient+with+CSF-positive+HSV+encephalitis,+what+would+you+find+on+their+EEG+A.+Triphasic+waves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6" y="1660182"/>
            <a:ext cx="8995916" cy="468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066800" y="3657600"/>
            <a:ext cx="5867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15616" y="4005064"/>
            <a:ext cx="129614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>
            <a:off x="5004048" y="3657600"/>
            <a:ext cx="432048" cy="347464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88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The most important diagnostic test in the (ED) to rule out bacterial meningitis is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prompt </a:t>
            </a:r>
            <a:r>
              <a:rPr lang="en-US" sz="2000" b="1" dirty="0">
                <a:solidFill>
                  <a:srgbClr val="C00000"/>
                </a:solidFill>
              </a:rPr>
              <a:t>Gram staining </a:t>
            </a:r>
            <a:r>
              <a:rPr lang="en-US" sz="2000" dirty="0"/>
              <a:t>and, if available,  </a:t>
            </a:r>
            <a:r>
              <a:rPr lang="en-US" sz="2000" b="1" dirty="0">
                <a:solidFill>
                  <a:srgbClr val="C00000"/>
                </a:solidFill>
              </a:rPr>
              <a:t>(PCR) </a:t>
            </a:r>
            <a:r>
              <a:rPr lang="en-US" sz="2000" dirty="0"/>
              <a:t>of the CSF in patients with suspected HSV encephalitis.</a:t>
            </a:r>
          </a:p>
          <a:p>
            <a:pPr marL="0" indent="0">
              <a:buNone/>
            </a:pPr>
            <a:endParaRPr lang="en-US" sz="2000" dirty="0"/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rgbClr val="C00000"/>
                </a:solidFill>
              </a:rPr>
              <a:t> PCR</a:t>
            </a:r>
            <a:r>
              <a:rPr lang="en-US" sz="2000" dirty="0"/>
              <a:t> for HSV DNA is 100% specific and 75-98% sensitive within the first 25-45 hours. Types 1 and 2 cross-react, but no cross-reactivity with other herpes viruses occurs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000" dirty="0"/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q"/>
            </a:pPr>
            <a:r>
              <a:rPr lang="en-US" sz="2000" dirty="0"/>
              <a:t> Arguably, a series of quantitative PCRs documenting the decline of viral load with acyclovir treatment is strongly supportive of the diagnosis of HSV, and selected patients my avoid need for brain biopsy.</a:t>
            </a:r>
          </a:p>
        </p:txBody>
      </p:sp>
    </p:spTree>
    <p:extLst>
      <p:ext uri="{BB962C8B-B14F-4D97-AF65-F5344CB8AC3E}">
        <p14:creationId xmlns:p14="http://schemas.microsoft.com/office/powerpoint/2010/main" val="24146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Biopsy</a:t>
            </a:r>
            <a:b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2"/>
            <a:ext cx="8763000" cy="45259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Although most histologic features are nonspecific, brain biopsy is the criterion standard because of its 96% sensitivity and 100% specificity.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presence of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Negri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bodies in the hippocampus and cerebellum are pathognomonic of rabies,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as are HSV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Cowdry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type A inclusions with hemorrhagic necrosis in the temporal and orbitofrontal lobes.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E:\neg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05998"/>
            <a:ext cx="4170556" cy="27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screen_shot_2015-05-03_at_24805_pm-14D1B1BCD4241DCD1E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474" y="4105998"/>
            <a:ext cx="2889911" cy="26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57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Treatment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8674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 the exception of HSV and HIV, there is no specific therapy for viral encephalitis.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Management is supportive and frequently requires ICU admission, which allows aggressive therapy for seizures, timely detection of electrolyte abnormalities &amp; when necessary, airway monitoring , protection &amp; reduction of increased intracranial pressure . 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HSV: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i.v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acyclovir (10-20 mg/kg/dose q8hr) for 14-21 days </a:t>
            </a:r>
          </a:p>
          <a:p>
            <a:pPr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HIV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 combination of anti retroviral agent (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zidovudin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didanosine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pPr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ADEM: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 dose of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i.v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corticosteroid</a:t>
            </a:r>
          </a:p>
          <a:p>
            <a:pPr>
              <a:buNone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6AD45-9346-4A78-AAFF-6BB477AE9B1E}" type="slidenum">
              <a:rPr lang="ar-SA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Franklin Gothic Medium Cond" pitchFamily="34" charset="0"/>
              </a:rPr>
              <a:t>Viral Encephalitis</a:t>
            </a:r>
            <a:endParaRPr lang="en-US" sz="7200" dirty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B0F0"/>
                </a:solidFill>
              </a:rPr>
              <a:t>Most common 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618702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B0F0"/>
                </a:solidFill>
              </a:rPr>
              <a:t>Encephalitis and cerebral palsy   : if encephalitis occur in immature brain consider with the definition of cerebral palsy   while if encephalitis occur for example after 15  it called </a:t>
            </a:r>
            <a:r>
              <a:rPr lang="ar-JO" dirty="0">
                <a:solidFill>
                  <a:srgbClr val="00B0F0"/>
                </a:solidFill>
              </a:rPr>
              <a:t> </a:t>
            </a:r>
            <a:r>
              <a:rPr lang="ar-JO" dirty="0" smtClean="0">
                <a:solidFill>
                  <a:srgbClr val="00B0F0"/>
                </a:solidFill>
              </a:rPr>
              <a:t>شلل ايمن طولي نصفي فيروسي ناتج عن التهاب دماغي 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08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67344-1DAC-480E-A9FB-5402B7832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AA207-C9CE-4675-8AAA-22B059447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105344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latin typeface="Algerian" pitchFamily="82" charset="0"/>
              </a:rPr>
              <a:t>Subacute</a:t>
            </a:r>
            <a:r>
              <a:rPr lang="en-US" sz="4800" b="1" dirty="0" smtClean="0">
                <a:latin typeface="Algerian" pitchFamily="82" charset="0"/>
              </a:rPr>
              <a:t> </a:t>
            </a:r>
            <a:r>
              <a:rPr lang="en-US" sz="4800" b="1" dirty="0" err="1" smtClean="0">
                <a:latin typeface="Algerian" pitchFamily="82" charset="0"/>
              </a:rPr>
              <a:t>Sclerosing</a:t>
            </a:r>
            <a:r>
              <a:rPr lang="en-US" sz="4800" b="1" dirty="0" smtClean="0">
                <a:latin typeface="Algerian" pitchFamily="82" charset="0"/>
              </a:rPr>
              <a:t> </a:t>
            </a:r>
            <a:r>
              <a:rPr lang="en-US" sz="4800" b="1" dirty="0" err="1" smtClean="0">
                <a:latin typeface="Algerian" pitchFamily="82" charset="0"/>
              </a:rPr>
              <a:t>PanEncephalitis</a:t>
            </a:r>
            <a:r>
              <a:rPr lang="en-US" sz="4800" b="1" dirty="0" smtClean="0">
                <a:latin typeface="Algerian" pitchFamily="82" charset="0"/>
              </a:rPr>
              <a:t/>
            </a:r>
            <a:br>
              <a:rPr lang="en-US" sz="4800" b="1" dirty="0" smtClean="0">
                <a:latin typeface="Algerian" pitchFamily="82" charset="0"/>
              </a:rPr>
            </a:br>
            <a:r>
              <a:rPr lang="en-US" sz="4800" b="1" dirty="0" smtClean="0">
                <a:latin typeface="Algerian" pitchFamily="82" charset="0"/>
              </a:rPr>
              <a:t>(SSPE)</a:t>
            </a:r>
            <a:endParaRPr lang="en-US" sz="48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Dawson’s inclusion body encephalitis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4869160"/>
            <a:ext cx="503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Picture of chronic encephalitis is very characteristic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83920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Subacute</a:t>
            </a:r>
            <a:r>
              <a:rPr lang="en-US" dirty="0"/>
              <a:t> </a:t>
            </a:r>
            <a:r>
              <a:rPr lang="en-US" dirty="0" err="1"/>
              <a:t>sclerosing</a:t>
            </a:r>
            <a:r>
              <a:rPr lang="en-US" dirty="0"/>
              <a:t> </a:t>
            </a:r>
            <a:r>
              <a:rPr lang="en-US" dirty="0" err="1"/>
              <a:t>panencephalitis</a:t>
            </a:r>
            <a:r>
              <a:rPr lang="en-US" dirty="0"/>
              <a:t>, commonly known as SSPE, is a progressive neurodegenerative disease caused by the </a:t>
            </a:r>
            <a:r>
              <a:rPr lang="en-US" b="1" dirty="0"/>
              <a:t>persistence of </a:t>
            </a:r>
            <a:r>
              <a:rPr lang="en-US" b="1" u="sng" dirty="0"/>
              <a:t>measles</a:t>
            </a:r>
            <a:r>
              <a:rPr lang="en-US" b="1" dirty="0"/>
              <a:t> </a:t>
            </a:r>
            <a:r>
              <a:rPr lang="en-US" b="1" dirty="0" smtClean="0"/>
              <a:t>infection.</a:t>
            </a:r>
          </a:p>
          <a:p>
            <a:r>
              <a:rPr lang="en-US" dirty="0"/>
              <a:t>SSPE usually occurs 7–10 years after measles infection, but the latency varies from 1 month to 27 years</a:t>
            </a:r>
            <a:r>
              <a:rPr lang="en-US" dirty="0" smtClean="0"/>
              <a:t>.</a:t>
            </a:r>
          </a:p>
          <a:p>
            <a:r>
              <a:rPr lang="en-US" dirty="0"/>
              <a:t>The pathogenesis of SSPE is yet to be </a:t>
            </a:r>
            <a:r>
              <a:rPr lang="en-US" dirty="0" smtClean="0"/>
              <a:t>understood, </a:t>
            </a:r>
            <a:r>
              <a:rPr lang="en-US" dirty="0"/>
              <a:t>but it has been shown to be caused by the wild strains and not by the vaccine </a:t>
            </a:r>
            <a:r>
              <a:rPr lang="en-US" dirty="0" smtClean="0"/>
              <a:t>strains.</a:t>
            </a:r>
          </a:p>
          <a:p>
            <a:r>
              <a:rPr lang="en-US" dirty="0"/>
              <a:t>The worldwide prevalence of SSPE has declined to 1 per 100,000 cases of measles due to better immunization coverage in developed countries.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5656" y="5805264"/>
            <a:ext cx="4874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May caused by disease or vaccine for example pt. not yet infected by measles but have the vaccine if this pt. diagnosed by SSPE this caused by vaccine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lgerian" pitchFamily="82" charset="0"/>
              </a:rPr>
              <a:t>Clinical course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Asymptomatic period between the infection and the onset of SSPE ( 2 to 12 y ) </a:t>
            </a:r>
          </a:p>
          <a:p>
            <a:r>
              <a:rPr lang="en-US" dirty="0" smtClean="0"/>
              <a:t>gradual, progressive </a:t>
            </a:r>
            <a:r>
              <a:rPr lang="en-US" dirty="0" err="1" smtClean="0"/>
              <a:t>psychoneurological</a:t>
            </a:r>
            <a:r>
              <a:rPr lang="en-US" dirty="0" smtClean="0"/>
              <a:t> deterioration </a:t>
            </a:r>
            <a:r>
              <a:rPr lang="en-US" sz="2300" dirty="0" smtClean="0">
                <a:solidFill>
                  <a:srgbClr val="00B0F0"/>
                </a:solidFill>
              </a:rPr>
              <a:t>(behavior change )</a:t>
            </a:r>
            <a:r>
              <a:rPr lang="en-US" dirty="0" smtClean="0"/>
              <a:t>consisting of : </a:t>
            </a:r>
          </a:p>
          <a:p>
            <a:pPr>
              <a:buNone/>
            </a:pPr>
            <a:r>
              <a:rPr lang="en-US" dirty="0" smtClean="0"/>
              <a:t>       - seizure </a:t>
            </a:r>
            <a:r>
              <a:rPr lang="en-US" sz="2600" dirty="0" smtClean="0">
                <a:solidFill>
                  <a:srgbClr val="00B0F0"/>
                </a:solidFill>
              </a:rPr>
              <a:t>(mostly start as myoclonic jerk then start to increase and convert to generalized and sever seizure )</a:t>
            </a: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dirty="0" smtClean="0"/>
              <a:t>       - </a:t>
            </a:r>
            <a:r>
              <a:rPr lang="en-US" dirty="0" err="1" smtClean="0"/>
              <a:t>myoclonus</a:t>
            </a:r>
            <a:r>
              <a:rPr lang="en-US" dirty="0" smtClean="0"/>
              <a:t>  jerks</a:t>
            </a:r>
          </a:p>
          <a:p>
            <a:pPr>
              <a:buNone/>
            </a:pPr>
            <a:r>
              <a:rPr lang="en-US" dirty="0" smtClean="0"/>
              <a:t>       - ataxia </a:t>
            </a:r>
          </a:p>
          <a:p>
            <a:pPr>
              <a:buNone/>
            </a:pPr>
            <a:r>
              <a:rPr lang="en-US" dirty="0" smtClean="0"/>
              <a:t>       - photosensitivity</a:t>
            </a:r>
          </a:p>
          <a:p>
            <a:pPr>
              <a:buNone/>
            </a:pPr>
            <a:r>
              <a:rPr lang="en-US" dirty="0" smtClean="0"/>
              <a:t>       - </a:t>
            </a:r>
            <a:r>
              <a:rPr lang="en-US" i="1" dirty="0" smtClean="0"/>
              <a:t>ocular abnormalities</a:t>
            </a:r>
          </a:p>
          <a:p>
            <a:pPr>
              <a:buNone/>
            </a:pPr>
            <a:r>
              <a:rPr lang="en-US" i="1" dirty="0" smtClean="0"/>
              <a:t>       - spasticity </a:t>
            </a:r>
          </a:p>
          <a:p>
            <a:pPr>
              <a:buNone/>
            </a:pPr>
            <a:r>
              <a:rPr lang="en-US" i="1" dirty="0" smtClean="0"/>
              <a:t>       - deterioration of schoolwork </a:t>
            </a:r>
          </a:p>
          <a:p>
            <a:pPr>
              <a:buNone/>
            </a:pPr>
            <a:r>
              <a:rPr lang="en-US" i="1" dirty="0" smtClean="0"/>
              <a:t>       - dementia and coma.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lgerian" pitchFamily="82" charset="0"/>
              </a:rPr>
              <a:t>Clinical sequence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SSPE manifestations is </a:t>
            </a:r>
            <a:r>
              <a:rPr lang="en-US" dirty="0" err="1" smtClean="0"/>
              <a:t>devided</a:t>
            </a:r>
            <a:r>
              <a:rPr lang="en-US" dirty="0" smtClean="0"/>
              <a:t> </a:t>
            </a:r>
            <a:r>
              <a:rPr lang="en-US" dirty="0"/>
              <a:t>into four stages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GB" b="1" dirty="0" smtClean="0"/>
              <a:t>1</a:t>
            </a:r>
            <a:r>
              <a:rPr lang="en-GB" b="1" baseline="30000" dirty="0" smtClean="0"/>
              <a:t>st</a:t>
            </a:r>
            <a:r>
              <a:rPr lang="en-GB" b="1" dirty="0" smtClean="0"/>
              <a:t> stage: </a:t>
            </a:r>
            <a:r>
              <a:rPr lang="en-US" dirty="0"/>
              <a:t>characterized by irritability, dementia, social withdrawal, lethargy, and </a:t>
            </a:r>
            <a:r>
              <a:rPr lang="en-US" dirty="0" smtClean="0"/>
              <a:t>regression </a:t>
            </a:r>
            <a:r>
              <a:rPr lang="en-US" dirty="0"/>
              <a:t>of </a:t>
            </a:r>
            <a:r>
              <a:rPr lang="en-US" dirty="0" smtClean="0"/>
              <a:t>speech.</a:t>
            </a:r>
          </a:p>
          <a:p>
            <a:pPr>
              <a:buNone/>
            </a:pPr>
            <a:r>
              <a:rPr lang="en-GB" b="1" dirty="0" smtClean="0"/>
              <a:t>2</a:t>
            </a:r>
            <a:r>
              <a:rPr lang="en-GB" b="1" baseline="30000" dirty="0" smtClean="0"/>
              <a:t>nd</a:t>
            </a:r>
            <a:r>
              <a:rPr lang="en-GB" b="1" dirty="0" smtClean="0"/>
              <a:t> stage: </a:t>
            </a:r>
            <a:r>
              <a:rPr lang="en-US" dirty="0"/>
              <a:t>characterized by various types of movement disorders such as </a:t>
            </a:r>
            <a:r>
              <a:rPr lang="en-US" dirty="0" err="1"/>
              <a:t>dyskinesia</a:t>
            </a:r>
            <a:r>
              <a:rPr lang="en-US" dirty="0"/>
              <a:t>, </a:t>
            </a:r>
            <a:r>
              <a:rPr lang="en-US" dirty="0" err="1"/>
              <a:t>dystonia</a:t>
            </a:r>
            <a:r>
              <a:rPr lang="en-US" dirty="0"/>
              <a:t>, and </a:t>
            </a:r>
            <a:r>
              <a:rPr lang="en-US" dirty="0" err="1" smtClean="0"/>
              <a:t>myoclonus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GB" b="1" dirty="0" smtClean="0"/>
              <a:t>3</a:t>
            </a:r>
            <a:r>
              <a:rPr lang="en-GB" b="1" baseline="30000" dirty="0" smtClean="0"/>
              <a:t>rd</a:t>
            </a:r>
            <a:r>
              <a:rPr lang="en-GB" b="1" dirty="0" smtClean="0"/>
              <a:t> stage: </a:t>
            </a:r>
            <a:r>
              <a:rPr lang="en-US" dirty="0"/>
              <a:t>consistent with </a:t>
            </a:r>
            <a:r>
              <a:rPr lang="en-US" dirty="0" err="1"/>
              <a:t>extrapyramidal</a:t>
            </a:r>
            <a:r>
              <a:rPr lang="en-US" dirty="0"/>
              <a:t> symptoms, </a:t>
            </a:r>
            <a:r>
              <a:rPr lang="en-US" dirty="0" err="1"/>
              <a:t>decerebrate</a:t>
            </a:r>
            <a:r>
              <a:rPr lang="en-US" dirty="0"/>
              <a:t> posturing, and </a:t>
            </a:r>
            <a:r>
              <a:rPr lang="en-US" dirty="0" smtClean="0"/>
              <a:t>spasticity.</a:t>
            </a:r>
          </a:p>
          <a:p>
            <a:pPr>
              <a:buNone/>
            </a:pPr>
            <a:r>
              <a:rPr lang="en-GB" b="1" dirty="0" smtClean="0"/>
              <a:t>4</a:t>
            </a:r>
            <a:r>
              <a:rPr lang="en-GB" b="1" baseline="30000" dirty="0" smtClean="0"/>
              <a:t>th</a:t>
            </a:r>
            <a:r>
              <a:rPr lang="en-GB" b="1" dirty="0" smtClean="0"/>
              <a:t> stage: </a:t>
            </a:r>
            <a:r>
              <a:rPr lang="en-US" dirty="0"/>
              <a:t>characterized by loss of function of cerebral cortex with signs of vegetative state</a:t>
            </a:r>
            <a:endParaRPr lang="en-US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lgerian" pitchFamily="82" charset="0"/>
              </a:rPr>
              <a:t>Diagnosis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 diagnosis is based on the </a:t>
            </a:r>
            <a:r>
              <a:rPr lang="en-US" sz="2800" b="1" dirty="0" err="1"/>
              <a:t>Dyken’s</a:t>
            </a:r>
            <a:r>
              <a:rPr lang="en-US" sz="2800" b="1" dirty="0"/>
              <a:t> criteria</a:t>
            </a:r>
            <a:r>
              <a:rPr lang="en-US" sz="2800" dirty="0"/>
              <a:t>, which include two major and four minor </a:t>
            </a:r>
            <a:r>
              <a:rPr lang="en-US" sz="2800" dirty="0" smtClean="0"/>
              <a:t>criteria. 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 descr="subacute-sclerosing-panencephalitis-8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422754"/>
            <a:ext cx="7882136" cy="4435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361454"/>
            <a:ext cx="4442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B0F0"/>
                </a:solidFill>
              </a:rPr>
              <a:t>To know if the pt. was previously infected we do serum antibody and to know if the infection affect the brain we do CSF antibody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 smtClean="0">
                <a:latin typeface="Algerian" pitchFamily="82" charset="0"/>
              </a:rPr>
              <a:t>eeg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400" dirty="0"/>
              <a:t>Characteristic periodic slow wave </a:t>
            </a:r>
            <a:r>
              <a:rPr lang="en-US" sz="2400" dirty="0" smtClean="0"/>
              <a:t>complex.  </a:t>
            </a:r>
            <a:r>
              <a:rPr lang="en-US" sz="2400" dirty="0"/>
              <a:t>(</a:t>
            </a:r>
            <a:r>
              <a:rPr lang="en-US" sz="2400" b="1" dirty="0" err="1" smtClean="0"/>
              <a:t>Radermecker</a:t>
            </a:r>
            <a:r>
              <a:rPr lang="en-US" sz="2400" b="1" dirty="0" smtClean="0"/>
              <a:t> </a:t>
            </a:r>
            <a:r>
              <a:rPr lang="en-US" sz="2400" b="1" dirty="0"/>
              <a:t>complex</a:t>
            </a:r>
            <a:r>
              <a:rPr lang="en-US" sz="2400" dirty="0"/>
              <a:t>)</a:t>
            </a:r>
          </a:p>
          <a:p>
            <a:pPr>
              <a:buNone/>
              <a:defRPr/>
            </a:pPr>
            <a:r>
              <a:rPr lang="en-US" sz="2400" dirty="0"/>
              <a:t>-Moderate non specific slowing.</a:t>
            </a:r>
          </a:p>
          <a:p>
            <a:pPr>
              <a:buNone/>
              <a:defRPr/>
            </a:pPr>
            <a:r>
              <a:rPr lang="en-US" sz="2400" dirty="0"/>
              <a:t>-Later may disorganized and show high amplitude random </a:t>
            </a:r>
            <a:r>
              <a:rPr lang="en-US" sz="2400" dirty="0" err="1"/>
              <a:t>dysrhythmic</a:t>
            </a:r>
            <a:r>
              <a:rPr lang="en-US" sz="2400" dirty="0"/>
              <a:t> slowing.</a:t>
            </a:r>
          </a:p>
          <a:p>
            <a:pPr>
              <a:buNone/>
              <a:defRPr/>
            </a:pPr>
            <a:r>
              <a:rPr lang="en-US" sz="2400" b="1" dirty="0"/>
              <a:t> EEG  is diagnostic 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endParaRPr lang="en-US" sz="2400" dirty="0"/>
          </a:p>
        </p:txBody>
      </p:sp>
      <p:pic>
        <p:nvPicPr>
          <p:cNvPr id="4" name="Picture 10" descr="C:\Users\LOLYANA\Desktop\تنزي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721" y="3898900"/>
            <a:ext cx="6035279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mt-9-067Fi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057400"/>
            <a:ext cx="7916872" cy="4006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lgerian" pitchFamily="82" charset="0"/>
              </a:rPr>
              <a:t>CT/MRI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 cortical atrophy and ventricular enlargement or multifocal lesion in white matter.</a:t>
            </a:r>
            <a:endParaRPr lang="en-US" dirty="0"/>
          </a:p>
        </p:txBody>
      </p:sp>
      <p:pic>
        <p:nvPicPr>
          <p:cNvPr id="4" name="Picture 3" descr="C:\Users\LOLYANA\Desktop\300px-Bonthius1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5701905" cy="38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lgerian" pitchFamily="82" charset="0"/>
              </a:rPr>
              <a:t>Treatment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  <a:defRPr/>
            </a:pPr>
            <a:r>
              <a:rPr lang="en-GB" dirty="0" smtClean="0"/>
              <a:t> </a:t>
            </a:r>
            <a:r>
              <a:rPr lang="en-US" sz="9600" dirty="0"/>
              <a:t>combination of  </a:t>
            </a:r>
            <a:r>
              <a:rPr lang="en-US" sz="9600" b="1" dirty="0" err="1"/>
              <a:t>inosine</a:t>
            </a:r>
            <a:r>
              <a:rPr lang="en-US" sz="9600" b="1" dirty="0"/>
              <a:t> </a:t>
            </a:r>
            <a:r>
              <a:rPr lang="en-US" sz="9600" b="1" dirty="0" err="1"/>
              <a:t>pranobex</a:t>
            </a:r>
            <a:r>
              <a:rPr lang="en-US" sz="9600" b="1" dirty="0"/>
              <a:t>  </a:t>
            </a:r>
            <a:r>
              <a:rPr lang="en-US" sz="9600" dirty="0"/>
              <a:t> 100 mg\kg\24hrs </a:t>
            </a:r>
          </a:p>
          <a:p>
            <a:pPr>
              <a:buNone/>
              <a:defRPr/>
            </a:pPr>
            <a:r>
              <a:rPr lang="en-US" sz="9600" dirty="0"/>
              <a:t>and </a:t>
            </a:r>
            <a:r>
              <a:rPr lang="en-US" sz="9600" b="1" dirty="0"/>
              <a:t>interferon</a:t>
            </a:r>
            <a:r>
              <a:rPr lang="en-US" sz="9600" dirty="0"/>
              <a:t>  May prolong survival and may produce clinical  improvement in degree of disability.</a:t>
            </a:r>
          </a:p>
          <a:p>
            <a:pPr>
              <a:buNone/>
              <a:defRPr/>
            </a:pPr>
            <a:endParaRPr lang="en-US" sz="9600" dirty="0"/>
          </a:p>
          <a:p>
            <a:pPr>
              <a:buNone/>
              <a:defRPr/>
            </a:pPr>
            <a:r>
              <a:rPr lang="en-US" sz="11100" dirty="0">
                <a:latin typeface="Algerian" pitchFamily="82" charset="0"/>
              </a:rPr>
              <a:t>Prevention</a:t>
            </a:r>
          </a:p>
          <a:p>
            <a:pPr>
              <a:buNone/>
              <a:defRPr/>
            </a:pPr>
            <a:r>
              <a:rPr lang="en-US" sz="9600" dirty="0"/>
              <a:t> </a:t>
            </a:r>
            <a:r>
              <a:rPr lang="en-US" sz="9600" b="1" dirty="0"/>
              <a:t>measles vaccination</a:t>
            </a:r>
          </a:p>
          <a:p>
            <a:pPr>
              <a:buNone/>
              <a:defRPr/>
            </a:pPr>
            <a:r>
              <a:rPr lang="en-US" sz="9600" dirty="0"/>
              <a:t>Death usually occurs within 3 </a:t>
            </a:r>
            <a:r>
              <a:rPr lang="en-US" sz="9600" dirty="0" smtClean="0"/>
              <a:t>years </a:t>
            </a:r>
            <a:r>
              <a:rPr lang="ar-JO" sz="5500" dirty="0" smtClean="0">
                <a:solidFill>
                  <a:srgbClr val="00B0F0"/>
                </a:solidFill>
              </a:rPr>
              <a:t>(سواء عالجناه او</a:t>
            </a:r>
            <a:r>
              <a:rPr lang="ar-JO" sz="9600" dirty="0"/>
              <a:t> </a:t>
            </a:r>
            <a:r>
              <a:rPr lang="ar-JO" sz="5500" dirty="0" smtClean="0">
                <a:solidFill>
                  <a:srgbClr val="00B0F0"/>
                </a:solidFill>
              </a:rPr>
              <a:t>لا)</a:t>
            </a:r>
            <a:endParaRPr lang="ar-JO" sz="96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260648"/>
            <a:ext cx="8496944" cy="6408712"/>
          </a:xfrm>
        </p:spPr>
        <p:txBody>
          <a:bodyPr>
            <a:normAutofit fontScale="85000" lnSpcReduction="20000"/>
          </a:bodyPr>
          <a:lstStyle/>
          <a:p>
            <a:pPr lvl="0" algn="l" rtl="0">
              <a:defRPr/>
            </a:pPr>
            <a:r>
              <a:rPr lang="en-US" sz="2400" b="1" dirty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Causes of acute viral encephalitis </a:t>
            </a:r>
            <a:r>
              <a:rPr lang="en-US" sz="2400" b="1" dirty="0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:</a:t>
            </a:r>
            <a:endParaRPr lang="en-US" sz="1600" b="1" dirty="0">
              <a:solidFill>
                <a:srgbClr val="FF9999"/>
              </a:solidFill>
              <a:latin typeface="Franklin Gothic Heavy" pitchFamily="34" charset="0"/>
              <a:cs typeface="Arial" pitchFamily="34" charset="0"/>
            </a:endParaRPr>
          </a:p>
          <a:p>
            <a:pPr lvl="0" algn="l" rtl="0">
              <a:buNone/>
              <a:defRPr/>
            </a:pPr>
            <a:r>
              <a:rPr lang="en-US" sz="2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* </a:t>
            </a:r>
            <a:r>
              <a:rPr lang="en-US" sz="26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Arboviruses</a:t>
            </a: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:</a:t>
            </a: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1900" b="1" dirty="0">
                <a:solidFill>
                  <a:prstClr val="black"/>
                </a:solidFill>
                <a:latin typeface="Arial Rounded MT Bold" pitchFamily="34" charset="0"/>
              </a:rPr>
              <a:t>     </a:t>
            </a:r>
            <a:r>
              <a:rPr lang="en-US" sz="1900" dirty="0">
                <a:solidFill>
                  <a:prstClr val="black"/>
                </a:solidFill>
                <a:latin typeface="Arial Rounded MT Bold" pitchFamily="34" charset="0"/>
              </a:rPr>
              <a:t>St. Louis encephalitis virus ( Birds )</a:t>
            </a: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1900" dirty="0">
                <a:solidFill>
                  <a:prstClr val="black"/>
                </a:solidFill>
                <a:latin typeface="Arial Rounded MT Bold" pitchFamily="34" charset="0"/>
              </a:rPr>
              <a:t>      Lacrosse encephalitis virus ( Mosquitoes )</a:t>
            </a: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1900" dirty="0">
                <a:solidFill>
                  <a:prstClr val="black"/>
                </a:solidFill>
                <a:latin typeface="Arial Rounded MT Bold" pitchFamily="34" charset="0"/>
              </a:rPr>
              <a:t>       Eastern equine encephalitis ( Birds &amp; Mosquitoes )</a:t>
            </a: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1900" dirty="0">
                <a:solidFill>
                  <a:prstClr val="black"/>
                </a:solidFill>
                <a:latin typeface="Arial Rounded MT Bold" pitchFamily="34" charset="0"/>
              </a:rPr>
              <a:t>       Western equine encephalitis ( Birds &amp; Mosquitoes )</a:t>
            </a: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1900" dirty="0">
                <a:solidFill>
                  <a:prstClr val="black"/>
                </a:solidFill>
                <a:latin typeface="Arial Rounded MT Bold" pitchFamily="34" charset="0"/>
              </a:rPr>
              <a:t>       West Nile encephalitis virus ( Mosquitoes </a:t>
            </a:r>
            <a:r>
              <a:rPr lang="en-US" sz="1900" dirty="0" smtClean="0">
                <a:solidFill>
                  <a:prstClr val="black"/>
                </a:solidFill>
                <a:latin typeface="Arial Rounded MT Bold" pitchFamily="34" charset="0"/>
              </a:rPr>
              <a:t>)</a:t>
            </a:r>
            <a:r>
              <a:rPr lang="en-US" sz="1900" dirty="0" smtClean="0">
                <a:solidFill>
                  <a:srgbClr val="00B0F0"/>
                </a:solidFill>
                <a:latin typeface="Arial Rounded MT Bold" pitchFamily="34" charset="0"/>
              </a:rPr>
              <a:t>(symptom of encephalitis but not sever + fever +rash )(it’s incidence increase recently but it’s not the most common )</a:t>
            </a:r>
            <a:endParaRPr lang="en-US" sz="19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Enteroviruses</a:t>
            </a:r>
            <a:endParaRPr lang="en-US" sz="26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Herpesviruses </a:t>
            </a: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(  HSV, EBV, CMV,VZV </a:t>
            </a:r>
            <a:r>
              <a:rPr lang="en-US" sz="2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)</a:t>
            </a:r>
            <a:r>
              <a:rPr lang="en-US" sz="2600" b="1" dirty="0" smtClean="0">
                <a:solidFill>
                  <a:prstClr val="black"/>
                </a:solidFill>
                <a:latin typeface="Arial Rounded MT Bold" pitchFamily="34" charset="0"/>
              </a:rPr>
              <a:t>     </a:t>
            </a:r>
            <a:endParaRPr lang="en-US" sz="2600" b="1" dirty="0">
              <a:solidFill>
                <a:prstClr val="black"/>
              </a:solidFill>
              <a:latin typeface="Arial Rounded MT Bold" pitchFamily="34" charset="0"/>
            </a:endParaRP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dirty="0" smtClean="0">
                <a:solidFill>
                  <a:prstClr val="black"/>
                </a:solidFill>
                <a:latin typeface="Arial Rounded MT Bold" pitchFamily="34" charset="0"/>
              </a:rPr>
              <a:t>  * </a:t>
            </a:r>
            <a:r>
              <a:rPr lang="en-US" sz="2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HIV </a:t>
            </a:r>
            <a:r>
              <a:rPr lang="en-US" sz="2300" b="1" dirty="0" smtClean="0">
                <a:solidFill>
                  <a:srgbClr val="00B0F0"/>
                </a:solidFill>
                <a:latin typeface="Arial Rounded MT Bold" pitchFamily="34" charset="0"/>
              </a:rPr>
              <a:t>(</a:t>
            </a:r>
            <a:r>
              <a:rPr lang="en-US" sz="2300" dirty="0" smtClean="0">
                <a:solidFill>
                  <a:srgbClr val="00B0F0"/>
                </a:solidFill>
                <a:latin typeface="Arial Rounded MT Bold" pitchFamily="34" charset="0"/>
              </a:rPr>
              <a:t>cause subacute encephalitis in children )</a:t>
            </a: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* Influenza </a:t>
            </a:r>
            <a:r>
              <a:rPr lang="en-US" sz="2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viruses</a:t>
            </a:r>
            <a:endParaRPr lang="en-US" sz="26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</a:t>
            </a: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* Lymphocytic </a:t>
            </a:r>
            <a:r>
              <a:rPr lang="en-US" sz="26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choriomeningitis</a:t>
            </a: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virus</a:t>
            </a: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* Measles virus (native or vaccine)</a:t>
            </a: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* Mumps virus (native or vaccine)</a:t>
            </a: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* Rabies virus</a:t>
            </a: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* Rubella virus</a:t>
            </a:r>
          </a:p>
          <a:p>
            <a:pPr algn="l" rtl="0"/>
            <a:endParaRPr lang="en-US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31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4800" b="1" dirty="0">
                <a:latin typeface="Algerian" pitchFamily="82" charset="0"/>
              </a:rPr>
              <a:t>Acute disseminated encephalomyelitis</a:t>
            </a:r>
            <a:br>
              <a:rPr lang="en-US" sz="4800" b="1" dirty="0">
                <a:latin typeface="Algerian" pitchFamily="82" charset="0"/>
              </a:rPr>
            </a:br>
            <a:r>
              <a:rPr lang="en-US" sz="4800" b="1" dirty="0" smtClean="0">
                <a:latin typeface="Algerian" pitchFamily="82" charset="0"/>
              </a:rPr>
              <a:t>(ADEM)  </a:t>
            </a:r>
            <a:r>
              <a:rPr lang="en-US" sz="4800" b="1" dirty="0">
                <a:latin typeface="Algerian" pitchFamily="82" charset="0"/>
              </a:rPr>
              <a:t/>
            </a:r>
            <a:br>
              <a:rPr lang="en-US" sz="4800" b="1" dirty="0">
                <a:latin typeface="Algerian" pitchFamily="82" charset="0"/>
              </a:rPr>
            </a:br>
            <a:endParaRPr lang="en-US" sz="4800" b="1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ADEM is a rare kind </a:t>
            </a:r>
            <a:r>
              <a:rPr lang="en-US" b="1" dirty="0" err="1" smtClean="0"/>
              <a:t>monophasic</a:t>
            </a:r>
            <a:r>
              <a:rPr lang="en-US" dirty="0" smtClean="0"/>
              <a:t> , </a:t>
            </a:r>
            <a:r>
              <a:rPr lang="en-US" b="1" dirty="0" smtClean="0"/>
              <a:t>inflammatory</a:t>
            </a:r>
            <a:r>
              <a:rPr lang="en-US" dirty="0" smtClean="0"/>
              <a:t>  , </a:t>
            </a:r>
            <a:r>
              <a:rPr lang="en-US" b="1" dirty="0" err="1" smtClean="0"/>
              <a:t>demylenating</a:t>
            </a:r>
            <a:r>
              <a:rPr lang="en-US" b="1" dirty="0" smtClean="0"/>
              <a:t> </a:t>
            </a:r>
            <a:r>
              <a:rPr lang="en-US" dirty="0" smtClean="0"/>
              <a:t>disease that affect the entire CNS.</a:t>
            </a:r>
          </a:p>
          <a:p>
            <a:r>
              <a:rPr lang="en-GB" dirty="0" smtClean="0"/>
              <a:t>Highest incidence between 5-10 years old.</a:t>
            </a:r>
          </a:p>
          <a:p>
            <a:r>
              <a:rPr lang="en-GB" dirty="0" smtClean="0"/>
              <a:t>The most commonly identified immune mediated </a:t>
            </a:r>
            <a:r>
              <a:rPr lang="en-GB" dirty="0" err="1" smtClean="0"/>
              <a:t>ecephalitis</a:t>
            </a:r>
            <a:r>
              <a:rPr lang="en-GB" dirty="0" smtClean="0"/>
              <a:t>.</a:t>
            </a:r>
          </a:p>
          <a:p>
            <a:r>
              <a:rPr lang="en-GB" dirty="0" smtClean="0"/>
              <a:t>Usually preceded by URTI. (3 weeks before the onset of the disease)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lgerian" pitchFamily="82" charset="0"/>
              </a:rPr>
              <a:t>Presentation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399"/>
          </a:xfrm>
        </p:spPr>
        <p:txBody>
          <a:bodyPr>
            <a:noAutofit/>
          </a:bodyPr>
          <a:lstStyle/>
          <a:p>
            <a:r>
              <a:rPr lang="en-US" sz="2800" dirty="0" smtClean="0"/>
              <a:t>Fever</a:t>
            </a:r>
          </a:p>
          <a:p>
            <a:r>
              <a:rPr lang="en-US" sz="2800" dirty="0" smtClean="0"/>
              <a:t>headache</a:t>
            </a:r>
          </a:p>
          <a:p>
            <a:r>
              <a:rPr lang="en-US" sz="2800" dirty="0" smtClean="0"/>
              <a:t>Sleepiness</a:t>
            </a:r>
          </a:p>
          <a:p>
            <a:r>
              <a:rPr lang="en-US" sz="2800" dirty="0" smtClean="0"/>
              <a:t>Behavior changes such as fussiness or confusion</a:t>
            </a:r>
          </a:p>
          <a:p>
            <a:r>
              <a:rPr lang="en-US" sz="2800" dirty="0" smtClean="0"/>
              <a:t>Nausea and vomiting</a:t>
            </a:r>
          </a:p>
          <a:p>
            <a:r>
              <a:rPr lang="en-US" sz="2800" dirty="0" smtClean="0"/>
              <a:t>seizure</a:t>
            </a:r>
          </a:p>
          <a:p>
            <a:r>
              <a:rPr lang="en-GB" sz="2800" b="1" dirty="0" smtClean="0"/>
              <a:t>Acute onset multifocal sensory and motor deficit.</a:t>
            </a:r>
            <a:endParaRPr lang="en-US" sz="2800" b="1" dirty="0" smtClean="0"/>
          </a:p>
          <a:p>
            <a:endParaRPr lang="en-US" sz="1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lgerian" pitchFamily="82" charset="0"/>
              </a:rPr>
              <a:t>Diagnosis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MRI.</a:t>
            </a:r>
          </a:p>
          <a:p>
            <a:r>
              <a:rPr lang="en-GB" sz="2800" b="1" dirty="0" smtClean="0"/>
              <a:t>Lumber puncture.</a:t>
            </a:r>
          </a:p>
          <a:p>
            <a:pPr>
              <a:buNone/>
            </a:pPr>
            <a:r>
              <a:rPr lang="en-US" sz="2800" dirty="0" smtClean="0"/>
              <a:t>(marked </a:t>
            </a:r>
            <a:r>
              <a:rPr lang="en-US" sz="2800" dirty="0" err="1" smtClean="0"/>
              <a:t>polymorphonuclear</a:t>
            </a:r>
            <a:r>
              <a:rPr lang="en-US" sz="2800" dirty="0" smtClean="0"/>
              <a:t> </a:t>
            </a:r>
            <a:r>
              <a:rPr lang="en-US" sz="2800" dirty="0" err="1" smtClean="0"/>
              <a:t>pleocytosis</a:t>
            </a:r>
            <a:r>
              <a:rPr lang="en-US" sz="2800" dirty="0" smtClean="0"/>
              <a:t>, moderately elevated protein and normal glucose )</a:t>
            </a:r>
          </a:p>
          <a:p>
            <a:pPr>
              <a:buNone/>
            </a:pPr>
            <a:endParaRPr lang="en-GB" sz="2800" dirty="0"/>
          </a:p>
          <a:p>
            <a:r>
              <a:rPr lang="en-US" sz="2800" dirty="0" smtClean="0"/>
              <a:t>The condition has a lot in common with </a:t>
            </a:r>
            <a:r>
              <a:rPr lang="en-US" sz="2800" b="1" dirty="0" smtClean="0"/>
              <a:t>multiple sclerosis </a:t>
            </a:r>
            <a:r>
              <a:rPr lang="en-US" sz="2800" dirty="0" smtClean="0"/>
              <a:t>and other diseases that damage myelin. They share some symptoms, like muscle weakness, numbness, loss of vision, and loss of balance.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936F5B01-9A82-4508-88B1-6456DD5DA9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329495"/>
              </p:ext>
            </p:extLst>
          </p:nvPr>
        </p:nvGraphicFramePr>
        <p:xfrm>
          <a:off x="0" y="3"/>
          <a:ext cx="9144000" cy="685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212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ADEM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MS</a:t>
                      </a:r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124">
                <a:tc>
                  <a:txBody>
                    <a:bodyPr/>
                    <a:lstStyle/>
                    <a:p>
                      <a:r>
                        <a:rPr lang="en-US" sz="1800" b="1" dirty="0"/>
                        <a:t>AGE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&lt;10</a:t>
                      </a:r>
                      <a:r>
                        <a:rPr lang="en-US" sz="1800" b="1" baseline="0" dirty="0"/>
                        <a:t> years</a:t>
                      </a:r>
                      <a:endParaRPr lang="en-US" sz="1800" b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&gt;10 years</a:t>
                      </a:r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124">
                <a:tc>
                  <a:txBody>
                    <a:bodyPr/>
                    <a:lstStyle/>
                    <a:p>
                      <a:r>
                        <a:rPr lang="en-US" sz="1800" b="1" dirty="0"/>
                        <a:t>Encephalopathy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Present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smtClean="0">
                          <a:solidFill>
                            <a:srgbClr val="00B0F0"/>
                          </a:solidFill>
                        </a:rPr>
                        <a:t>(LOC)</a:t>
                      </a:r>
                      <a:endParaRPr lang="en-US" sz="18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Absent </a:t>
                      </a:r>
                      <a:r>
                        <a:rPr lang="en-US" sz="1800" b="1" dirty="0" smtClean="0">
                          <a:solidFill>
                            <a:srgbClr val="00B0F0"/>
                          </a:solidFill>
                        </a:rPr>
                        <a:t>(the attack occur directly )</a:t>
                      </a:r>
                      <a:endParaRPr lang="en-US" sz="18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Prognosis </a:t>
                      </a:r>
                    </a:p>
                    <a:p>
                      <a:endParaRPr lang="en-US" sz="1800" b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Recovery is rapid and often</a:t>
                      </a:r>
                      <a:r>
                        <a:rPr lang="en-US" sz="1800" b="1" baseline="0" dirty="0"/>
                        <a:t> complete </a:t>
                      </a:r>
                      <a:endParaRPr lang="en-US" sz="1800" b="1" dirty="0"/>
                    </a:p>
                    <a:p>
                      <a:endParaRPr lang="en-US" sz="1800" b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Recovery variable </a:t>
                      </a:r>
                    </a:p>
                    <a:p>
                      <a:endParaRPr lang="en-US" sz="1800" b="1" dirty="0"/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12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ON(optic neuritis)</a:t>
                      </a:r>
                      <a:endParaRPr lang="en-US" sz="1800" b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bilateral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unilateral</a:t>
                      </a:r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6409">
                <a:tc>
                  <a:txBody>
                    <a:bodyPr/>
                    <a:lstStyle/>
                    <a:p>
                      <a:r>
                        <a:rPr lang="en-US" sz="1800" b="1" dirty="0"/>
                        <a:t>MRI lesion 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Cortical and deep grey matter lesions (diffuse</a:t>
                      </a:r>
                      <a:r>
                        <a:rPr lang="en-US" sz="1800" b="1" baseline="0" dirty="0"/>
                        <a:t> bilateral symmetrical lesion </a:t>
                      </a:r>
                      <a:endParaRPr lang="en-US" sz="1800" b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Periventicular</a:t>
                      </a:r>
                      <a:r>
                        <a:rPr lang="en-US" sz="1800" b="1" dirty="0"/>
                        <a:t> </a:t>
                      </a:r>
                      <a:r>
                        <a:rPr lang="ar-SA" sz="1800" b="1" dirty="0"/>
                        <a:t>/</a:t>
                      </a:r>
                      <a:r>
                        <a:rPr lang="en-US" sz="1800" b="1" dirty="0" err="1"/>
                        <a:t>callosal</a:t>
                      </a:r>
                      <a:r>
                        <a:rPr lang="en-US" sz="1800" b="1" baseline="0" dirty="0"/>
                        <a:t> lesion (black holes )</a:t>
                      </a:r>
                      <a:endParaRPr lang="en-US" sz="1800" b="1" dirty="0"/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2124">
                <a:tc>
                  <a:txBody>
                    <a:bodyPr/>
                    <a:lstStyle/>
                    <a:p>
                      <a:r>
                        <a:rPr lang="en-US" sz="1800" b="1" dirty="0"/>
                        <a:t>CSF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lymphocytosis</a:t>
                      </a:r>
                      <a:endParaRPr lang="en-US" sz="1800" b="1" i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Intrathecal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IgG</a:t>
                      </a:r>
                      <a:endParaRPr lang="en-US" sz="1800" b="1" dirty="0"/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6603">
                <a:tc>
                  <a:txBody>
                    <a:bodyPr/>
                    <a:lstStyle/>
                    <a:p>
                      <a:r>
                        <a:rPr lang="en-US" sz="1800" b="1" dirty="0"/>
                        <a:t>Follow-up</a:t>
                      </a:r>
                      <a:r>
                        <a:rPr lang="en-US" sz="1800" b="1" baseline="0" dirty="0"/>
                        <a:t> MRI</a:t>
                      </a:r>
                    </a:p>
                    <a:p>
                      <a:endParaRPr lang="en-US" sz="1800" b="1" baseline="0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No new lesion </a:t>
                      </a:r>
                    </a:p>
                    <a:p>
                      <a:endParaRPr lang="en-US" sz="1800" b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New lesion </a:t>
                      </a:r>
                      <a:endParaRPr lang="en-US" sz="1800" b="1" dirty="0" smtClean="0"/>
                    </a:p>
                    <a:p>
                      <a:r>
                        <a:rPr lang="en-US" sz="1800" b="1" dirty="0" smtClean="0"/>
                        <a:t>( episode)</a:t>
                      </a:r>
                      <a:endParaRPr lang="en-US" sz="1800" b="1" dirty="0"/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528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jazil\Desktop\inhj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000531" cy="4357722"/>
          </a:xfrm>
          <a:prstGeom prst="rect">
            <a:avLst/>
          </a:prstGeom>
          <a:noFill/>
        </p:spPr>
      </p:pic>
      <p:pic>
        <p:nvPicPr>
          <p:cNvPr id="1027" name="Picture 3" descr="C:\Users\Dr.jazil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3786214" cy="4728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93696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lgerian" pitchFamily="82" charset="0"/>
              </a:rPr>
              <a:t>treatment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The goal is to get the inflammation down quickly and stop the immune system attack. This will likely take a week or two in the hospital.</a:t>
            </a:r>
          </a:p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line therapy: </a:t>
            </a:r>
            <a:r>
              <a:rPr lang="en-GB" b="1" dirty="0" smtClean="0"/>
              <a:t>High dose IV Corticosteroids. </a:t>
            </a:r>
            <a:r>
              <a:rPr lang="en-GB" dirty="0" smtClean="0"/>
              <a:t>(</a:t>
            </a:r>
            <a:r>
              <a:rPr lang="en-GB" dirty="0" err="1" smtClean="0"/>
              <a:t>methylprednisolone</a:t>
            </a:r>
            <a:r>
              <a:rPr lang="en-GB" dirty="0" smtClean="0"/>
              <a:t>) </a:t>
            </a:r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line therapy: </a:t>
            </a:r>
            <a:r>
              <a:rPr lang="en-GB" b="1" dirty="0" smtClean="0"/>
              <a:t>Intravenous IG.</a:t>
            </a:r>
          </a:p>
          <a:p>
            <a:r>
              <a:rPr lang="en-GB" dirty="0" smtClean="0"/>
              <a:t>Still no response : </a:t>
            </a:r>
            <a:r>
              <a:rPr lang="en-GB" b="1" dirty="0" smtClean="0"/>
              <a:t>Plasma Exchange.</a:t>
            </a:r>
            <a:endParaRPr lang="en-US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dirty="0" smtClean="0">
                <a:latin typeface="Algerian" pitchFamily="82" charset="0"/>
              </a:rPr>
              <a:t>Thank you</a:t>
            </a:r>
            <a:endParaRPr lang="en-US" sz="80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42910" y="642920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ar-JO" b="1" dirty="0"/>
              <a:t/>
            </a:r>
            <a:br>
              <a:rPr lang="ar-JO" b="1" dirty="0"/>
            </a:br>
            <a:r>
              <a:rPr lang="en-US" b="1" dirty="0"/>
              <a:t>Pediatric Autoimmune Encephalitis</a:t>
            </a:r>
            <a:br>
              <a:rPr lang="en-US" b="1" dirty="0"/>
            </a:br>
            <a:r>
              <a:rPr lang="en-US" b="1" dirty="0"/>
              <a:t> (antibody mediated)</a:t>
            </a:r>
            <a:br>
              <a:rPr lang="en-US" b="1" dirty="0"/>
            </a:br>
            <a:endParaRPr lang="ar-JO" b="1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241F9DB-6745-4F63-9BAA-CCA463168F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 descr="5c964aa94e1af8b20cdfc7ba60577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429000"/>
            <a:ext cx="3048008" cy="29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496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1" y="714356"/>
            <a:ext cx="8643998" cy="5286412"/>
          </a:xfr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Autoimmune encephalitis </a:t>
            </a:r>
            <a:r>
              <a:rPr lang="en-US" dirty="0"/>
              <a:t>is a diverse group of </a:t>
            </a:r>
            <a:r>
              <a:rPr lang="en-US" dirty="0" err="1"/>
              <a:t>neuro</a:t>
            </a:r>
            <a:r>
              <a:rPr lang="en-US" dirty="0"/>
              <a:t>-psychiatric disorders recognized recently</a:t>
            </a:r>
          </a:p>
          <a:p>
            <a:pPr algn="l" rtl="0">
              <a:buNone/>
            </a:pPr>
            <a:r>
              <a:rPr lang="en-US" dirty="0"/>
              <a:t>     </a:t>
            </a:r>
            <a:r>
              <a:rPr lang="en-US" b="1" u="sng" dirty="0">
                <a:solidFill>
                  <a:srgbClr val="00B050"/>
                </a:solidFill>
              </a:rPr>
              <a:t>In 2007</a:t>
            </a:r>
            <a:r>
              <a:rPr lang="en-US" dirty="0"/>
              <a:t> .</a:t>
            </a:r>
          </a:p>
          <a:p>
            <a:pPr algn="l" rtl="0"/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autoimmune</a:t>
            </a:r>
            <a:r>
              <a:rPr lang="en-US" dirty="0"/>
              <a:t> process may be triggered by an infection, vaccine, or occult neoplasm</a:t>
            </a:r>
          </a:p>
          <a:p>
            <a:pPr algn="l" rtl="0"/>
            <a:r>
              <a:rPr lang="en-US" dirty="0">
                <a:solidFill>
                  <a:srgbClr val="00B050"/>
                </a:solidFill>
              </a:rPr>
              <a:t>Neuropsychiatric symptoms </a:t>
            </a:r>
            <a:r>
              <a:rPr lang="en-US" dirty="0"/>
              <a:t>are very common in autoimmune encephalopathy; as a result, affected children may be initially present to psychiatrists.</a:t>
            </a:r>
            <a:endParaRPr lang="ar-JO" dirty="0"/>
          </a:p>
        </p:txBody>
      </p:sp>
      <p:sp>
        <p:nvSpPr>
          <p:cNvPr id="2" name="TextBox 1"/>
          <p:cNvSpPr txBox="1"/>
          <p:nvPr/>
        </p:nvSpPr>
        <p:spPr>
          <a:xfrm>
            <a:off x="4119027" y="4365104"/>
            <a:ext cx="4447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 these disease the pt. have behavior change </a:t>
            </a:r>
          </a:p>
          <a:p>
            <a:r>
              <a:rPr lang="ar-JO" dirty="0" smtClean="0">
                <a:solidFill>
                  <a:srgbClr val="00B0F0"/>
                </a:solidFill>
              </a:rPr>
              <a:t>لدرجة انهم بروحو على </a:t>
            </a:r>
            <a:r>
              <a:rPr lang="en-US" dirty="0" smtClean="0">
                <a:solidFill>
                  <a:srgbClr val="00B0F0"/>
                </a:solidFill>
              </a:rPr>
              <a:t>psychiatric </a:t>
            </a:r>
          </a:p>
          <a:p>
            <a:r>
              <a:rPr lang="ar-JO" dirty="0" smtClean="0">
                <a:solidFill>
                  <a:srgbClr val="00B0F0"/>
                </a:solidFill>
              </a:rPr>
              <a:t>مش على </a:t>
            </a:r>
            <a:r>
              <a:rPr lang="en-US" dirty="0" smtClean="0">
                <a:solidFill>
                  <a:srgbClr val="00B0F0"/>
                </a:solidFill>
              </a:rPr>
              <a:t>neurologist 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512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</a:rPr>
              <a:t>Viral Encephalitis</a:t>
            </a:r>
            <a:endParaRPr lang="en-US" sz="32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87727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800" dirty="0">
                <a:solidFill>
                  <a:srgbClr val="C00000"/>
                </a:solidFill>
                <a:latin typeface="Arial Rounded MT Bold" pitchFamily="34" charset="0"/>
                <a:ea typeface="+mj-ea"/>
                <a:cs typeface="+mj-cs"/>
              </a:rPr>
              <a:t>Pathophysiology</a:t>
            </a:r>
            <a:endParaRPr lang="en-US" sz="2800" dirty="0">
              <a:solidFill>
                <a:prstClr val="black"/>
              </a:solidFill>
              <a:latin typeface="Comic Sans MS" pitchFamily="66" charset="0"/>
            </a:endParaRPr>
          </a:p>
          <a:p>
            <a:pPr algn="l" rtl="0">
              <a:buFontTx/>
              <a:buChar char="-"/>
            </a:pPr>
            <a:r>
              <a:rPr lang="en-US" sz="2100" dirty="0">
                <a:solidFill>
                  <a:prstClr val="black"/>
                </a:solidFill>
                <a:latin typeface="Arial Rounded MT Bold" pitchFamily="34" charset="0"/>
              </a:rPr>
              <a:t>In general, the virus replicates outside the CNS and gains entry either by </a:t>
            </a:r>
            <a:r>
              <a:rPr lang="en-US" sz="2100" dirty="0" err="1">
                <a:solidFill>
                  <a:srgbClr val="7030A0"/>
                </a:solidFill>
                <a:latin typeface="Arial Rounded MT Bold" pitchFamily="34" charset="0"/>
              </a:rPr>
              <a:t>Hematogenous</a:t>
            </a:r>
            <a:r>
              <a:rPr lang="en-US" sz="2100" dirty="0">
                <a:solidFill>
                  <a:srgbClr val="7030A0"/>
                </a:solidFill>
                <a:latin typeface="Arial Rounded MT Bold" pitchFamily="34" charset="0"/>
              </a:rPr>
              <a:t> spread </a:t>
            </a:r>
            <a:r>
              <a:rPr lang="en-US" sz="2100" dirty="0">
                <a:solidFill>
                  <a:prstClr val="black"/>
                </a:solidFill>
                <a:latin typeface="Arial Rounded MT Bold" pitchFamily="34" charset="0"/>
              </a:rPr>
              <a:t>or Traveling </a:t>
            </a:r>
            <a:r>
              <a:rPr lang="en-US" sz="2100" dirty="0">
                <a:solidFill>
                  <a:srgbClr val="7030A0"/>
                </a:solidFill>
                <a:latin typeface="Arial Rounded MT Bold" pitchFamily="34" charset="0"/>
              </a:rPr>
              <a:t>along neural and olfactory pathways (rabies, HSV, VZV).</a:t>
            </a:r>
          </a:p>
          <a:p>
            <a:pPr lvl="0" algn="l" rtl="0">
              <a:lnSpc>
                <a:spcPct val="90000"/>
              </a:lnSpc>
              <a:buFontTx/>
              <a:buChar char="•"/>
            </a:pPr>
            <a:endParaRPr lang="en-US" sz="24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lvl="0" algn="l" rtl="0">
              <a:lnSpc>
                <a:spcPct val="90000"/>
              </a:lnSpc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Once across the blood-brain barrier, the virus enters neural cells, leading to:</a:t>
            </a:r>
          </a:p>
          <a:p>
            <a:pPr lvl="1" algn="l" rtl="0">
              <a:lnSpc>
                <a:spcPct val="90000"/>
              </a:lnSpc>
              <a:buFontTx/>
              <a:buChar char="–"/>
            </a:pP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lvl="1" algn="l" rtl="0">
              <a:lnSpc>
                <a:spcPct val="90000"/>
              </a:lnSpc>
              <a:buFontTx/>
              <a:buChar char="–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Disruption in cell functioning</a:t>
            </a:r>
          </a:p>
          <a:p>
            <a:pPr lvl="1" algn="l" rtl="0">
              <a:lnSpc>
                <a:spcPct val="90000"/>
              </a:lnSpc>
              <a:buFontTx/>
              <a:buChar char="–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Perivascular congestion</a:t>
            </a:r>
          </a:p>
          <a:p>
            <a:pPr lvl="1" algn="l" rtl="0">
              <a:lnSpc>
                <a:spcPct val="90000"/>
              </a:lnSpc>
              <a:buFontTx/>
              <a:buChar char="–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Hemorrhage</a:t>
            </a:r>
          </a:p>
          <a:p>
            <a:pPr lvl="1" algn="l" rtl="0">
              <a:lnSpc>
                <a:spcPct val="90000"/>
              </a:lnSpc>
              <a:buFontTx/>
              <a:buChar char="–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Inflammatory response 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diffusely affecting gray matter disproportionately to white matter.</a:t>
            </a:r>
          </a:p>
          <a:p>
            <a:pPr lvl="1" algn="l" rtl="0">
              <a:lnSpc>
                <a:spcPct val="90000"/>
              </a:lnSpc>
              <a:buFontTx/>
              <a:buChar char="–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Focal pathology is the result of neuron cell membrane receptors found only in specific portions of the brain and accounts for regional tropism found with some viruses.</a:t>
            </a:r>
          </a:p>
          <a:p>
            <a:pPr marL="457200" lvl="1" indent="0" algn="l" rt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7030A0"/>
                </a:solidFill>
                <a:latin typeface="Arial Rounded MT Bold" pitchFamily="34" charset="0"/>
              </a:rPr>
              <a:t>e.g. HSV has a predilection for the inferior and medial temporal lobes</a:t>
            </a:r>
            <a:endParaRPr lang="en-US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061" y="187045"/>
            <a:ext cx="703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We have diagnose encephalitis early to treat it and prevent complication 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67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357166"/>
            <a:ext cx="4686304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 ‎</a:t>
            </a:r>
            <a:r>
              <a:rPr lang="en-US" b="1" u="sng" dirty="0">
                <a:solidFill>
                  <a:srgbClr val="FF0000"/>
                </a:solidFill>
                <a:hlinkClick r:id="rId2"/>
              </a:rPr>
              <a:t>Susannah </a:t>
            </a:r>
            <a:r>
              <a:rPr lang="en-US" b="1" u="sng" dirty="0" err="1">
                <a:solidFill>
                  <a:srgbClr val="FF0000"/>
                </a:solidFill>
                <a:hlinkClick r:id="rId2"/>
              </a:rPr>
              <a:t>Cahalan</a:t>
            </a:r>
            <a:endParaRPr lang="ar-JO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 descr="brai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4" y="1857366"/>
            <a:ext cx="4357718" cy="4597401"/>
          </a:xfrm>
        </p:spPr>
      </p:pic>
      <p:pic>
        <p:nvPicPr>
          <p:cNvPr id="5" name="صورة 4" descr="24515033._SX540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9" y="3929066"/>
            <a:ext cx="4000528" cy="2466972"/>
          </a:xfrm>
          <a:prstGeom prst="rect">
            <a:avLst/>
          </a:prstGeom>
        </p:spPr>
      </p:pic>
      <p:pic>
        <p:nvPicPr>
          <p:cNvPr id="6" name="صورة 5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1000108"/>
            <a:ext cx="4429124" cy="285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91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357982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Pathogenesis</a:t>
            </a:r>
            <a:r>
              <a:rPr lang="en-US" dirty="0"/>
              <a:t> is likely to be mediated by antibodies (Abs) to CNS proteins. The Abs are directed against membrane receptors and ion channel-associated proteins that are expressed on the surface of neurons in the CNS, Several antibodies have been demonstrated to be associated with </a:t>
            </a:r>
            <a:r>
              <a:rPr lang="en-US" dirty="0" err="1"/>
              <a:t>paraneoplastic</a:t>
            </a:r>
            <a:r>
              <a:rPr lang="en-US" dirty="0"/>
              <a:t> and </a:t>
            </a:r>
            <a:r>
              <a:rPr lang="en-US" dirty="0" err="1"/>
              <a:t>nonparaneoplastic</a:t>
            </a:r>
            <a:r>
              <a:rPr lang="en-US" dirty="0"/>
              <a:t> neurological syndromes  divided into three groups:</a:t>
            </a:r>
          </a:p>
          <a:p>
            <a:pPr algn="l" rtl="0"/>
            <a:r>
              <a:rPr lang="en-US" dirty="0"/>
              <a:t> (1) antibodies to intracellular antigens</a:t>
            </a:r>
          </a:p>
          <a:p>
            <a:pPr algn="l" rtl="0"/>
            <a:r>
              <a:rPr lang="en-US" dirty="0"/>
              <a:t> (2) to cell-surface antigens</a:t>
            </a:r>
          </a:p>
          <a:p>
            <a:pPr algn="l" rtl="0"/>
            <a:r>
              <a:rPr lang="en-US" dirty="0"/>
              <a:t> (3) to extracellular synaptic antigens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0091910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571482"/>
            <a:ext cx="8472518" cy="5554683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0000"/>
                </a:solidFill>
              </a:rPr>
              <a:t>Autoimmune antibodies associated neurological syndromes: </a:t>
            </a:r>
          </a:p>
          <a:p>
            <a:pPr algn="l" rtl="0">
              <a:buNone/>
            </a:pPr>
            <a:r>
              <a:rPr lang="en-US" dirty="0"/>
              <a:t>1	</a:t>
            </a:r>
            <a:r>
              <a:rPr lang="en-US" b="1" dirty="0"/>
              <a:t>N-Methyl D-aspartate receptor </a:t>
            </a:r>
            <a:r>
              <a:rPr lang="en-US" dirty="0"/>
              <a:t>(NMDAR, NR1, NR2</a:t>
            </a:r>
            <a:r>
              <a:rPr lang="en-US" dirty="0" smtClean="0"/>
              <a:t>) </a:t>
            </a:r>
            <a:r>
              <a:rPr lang="en-US" sz="1800" dirty="0" smtClean="0">
                <a:solidFill>
                  <a:srgbClr val="00B0F0"/>
                </a:solidFill>
              </a:rPr>
              <a:t>(mainly in pediatric )</a:t>
            </a:r>
            <a:endParaRPr lang="en-US" dirty="0">
              <a:solidFill>
                <a:srgbClr val="00B0F0"/>
              </a:solidFill>
            </a:endParaRPr>
          </a:p>
          <a:p>
            <a:pPr algn="l" rtl="0">
              <a:buNone/>
            </a:pPr>
            <a:r>
              <a:rPr lang="en-US" dirty="0"/>
              <a:t>2	Voltage-gated potassium channel antibody syndromes</a:t>
            </a:r>
          </a:p>
          <a:p>
            <a:pPr algn="l" rtl="0">
              <a:buNone/>
            </a:pPr>
            <a:r>
              <a:rPr lang="en-US" dirty="0"/>
              <a:t>3	AMPAR (GluR1, GluR2) antibody syndrome</a:t>
            </a:r>
          </a:p>
          <a:p>
            <a:pPr algn="l" rtl="0">
              <a:buNone/>
            </a:pPr>
            <a:r>
              <a:rPr lang="en-US" dirty="0"/>
              <a:t>4	</a:t>
            </a:r>
            <a:r>
              <a:rPr lang="en-US" dirty="0" err="1"/>
              <a:t>Glycine</a:t>
            </a:r>
            <a:r>
              <a:rPr lang="en-US" dirty="0"/>
              <a:t> receptor antibody syndrome</a:t>
            </a:r>
          </a:p>
          <a:p>
            <a:pPr algn="l" rtl="0">
              <a:buNone/>
            </a:pPr>
            <a:r>
              <a:rPr lang="en-US" dirty="0"/>
              <a:t>5	Dopamine 2 receptor antibody syndrome (D2RA)</a:t>
            </a:r>
          </a:p>
          <a:p>
            <a:pPr algn="l" rtl="0">
              <a:buNone/>
            </a:pPr>
            <a:r>
              <a:rPr lang="en-US" dirty="0"/>
              <a:t>6	GABA receptor </a:t>
            </a:r>
            <a:r>
              <a:rPr lang="en-US" dirty="0" err="1"/>
              <a:t>Ab</a:t>
            </a:r>
            <a:r>
              <a:rPr lang="en-US" dirty="0"/>
              <a:t> syndrome</a:t>
            </a:r>
          </a:p>
          <a:p>
            <a:pPr algn="l" rtl="0">
              <a:buNone/>
            </a:pPr>
            <a:r>
              <a:rPr lang="en-US" dirty="0"/>
              <a:t>7	</a:t>
            </a:r>
            <a:r>
              <a:rPr lang="en-US" dirty="0" err="1"/>
              <a:t>Metabotropic</a:t>
            </a:r>
            <a:r>
              <a:rPr lang="en-US" dirty="0"/>
              <a:t> glutamate receptor antibody syndrome</a:t>
            </a:r>
          </a:p>
          <a:p>
            <a:pPr algn="l" rtl="0">
              <a:buNone/>
            </a:pPr>
            <a:r>
              <a:rPr lang="en-US" dirty="0"/>
              <a:t>8	IgLON5 </a:t>
            </a:r>
            <a:r>
              <a:rPr lang="en-US" dirty="0" err="1"/>
              <a:t>Ab</a:t>
            </a:r>
            <a:r>
              <a:rPr lang="en-US" dirty="0"/>
              <a:t> syndrome</a:t>
            </a:r>
          </a:p>
          <a:p>
            <a:pPr algn="l" rtl="0"/>
            <a:endParaRPr lang="ar-JO" dirty="0"/>
          </a:p>
        </p:txBody>
      </p:sp>
      <p:sp>
        <p:nvSpPr>
          <p:cNvPr id="2" name="Right Brace 1"/>
          <p:cNvSpPr/>
          <p:nvPr/>
        </p:nvSpPr>
        <p:spPr>
          <a:xfrm>
            <a:off x="7236296" y="1772816"/>
            <a:ext cx="216024" cy="3672408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52320" y="342435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 adult 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181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30"/>
            <a:ext cx="8472518" cy="5840435"/>
          </a:xfrm>
          <a:solidFill>
            <a:schemeClr val="bg1">
              <a:lumMod val="9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 rtl="0"/>
            <a:r>
              <a:rPr lang="en-US" dirty="0"/>
              <a:t>More than 90% of patients develop at least 3 of the following groups of symptoms within 1 month of disease onset: psychiatric features, memory disturbance, speech disorder, seizures, </a:t>
            </a:r>
            <a:r>
              <a:rPr lang="en-US" dirty="0" err="1"/>
              <a:t>dyskinesias</a:t>
            </a:r>
            <a:r>
              <a:rPr lang="en-US" dirty="0"/>
              <a:t>, decreased level of consciousness, autonomic instability, or hypoventilation.</a:t>
            </a:r>
          </a:p>
          <a:p>
            <a:pPr algn="l" rtl="0"/>
            <a:r>
              <a:rPr lang="en-US" dirty="0"/>
              <a:t> the most common presenting symptoms in children </a:t>
            </a:r>
            <a:r>
              <a:rPr lang="en-US" u="sng" dirty="0"/>
              <a:t>under the age of 12 years</a:t>
            </a:r>
            <a:r>
              <a:rPr lang="en-US" dirty="0"/>
              <a:t> were abnormal behavior, seizures, and movement disorders.</a:t>
            </a:r>
          </a:p>
          <a:p>
            <a:pPr algn="l" rtl="0"/>
            <a:r>
              <a:rPr lang="en-US" dirty="0"/>
              <a:t>In pediatric ages, AE usually occurs in </a:t>
            </a:r>
            <a:r>
              <a:rPr lang="en-US" dirty="0">
                <a:solidFill>
                  <a:srgbClr val="FF0000"/>
                </a:solidFill>
              </a:rPr>
              <a:t>females</a:t>
            </a:r>
            <a:r>
              <a:rPr lang="en-US" dirty="0"/>
              <a:t>, as in adults, less probable with a cancer association (more common in adults)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530694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785794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Anti-N-Methyl-D-aspartic acid encephalitis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" y="1571612"/>
            <a:ext cx="6357950" cy="5043510"/>
          </a:xfrm>
          <a:solidFill>
            <a:srgbClr val="FFCC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pPr algn="l" rtl="0"/>
            <a:r>
              <a:rPr lang="en-US" dirty="0"/>
              <a:t>It is the most frequent and best characterized AE</a:t>
            </a:r>
          </a:p>
          <a:p>
            <a:pPr algn="l" rtl="0"/>
            <a:r>
              <a:rPr lang="en-US" dirty="0"/>
              <a:t>Herpes simplex virus encephalitis (HSVE) is an important trigger.</a:t>
            </a:r>
          </a:p>
          <a:p>
            <a:pPr algn="l" rtl="0"/>
            <a:r>
              <a:rPr lang="en-US" dirty="0"/>
              <a:t>Can be stimulated by an underlying tumor and the most frequently associated is ovarian </a:t>
            </a:r>
            <a:r>
              <a:rPr lang="en-US" dirty="0" err="1"/>
              <a:t>teratoma</a:t>
            </a:r>
            <a:r>
              <a:rPr lang="en-US" dirty="0"/>
              <a:t>.</a:t>
            </a:r>
          </a:p>
          <a:p>
            <a:pPr algn="l" rtl="0"/>
            <a:r>
              <a:rPr lang="en-US" dirty="0" err="1"/>
              <a:t>Autoantibodies</a:t>
            </a:r>
            <a:r>
              <a:rPr lang="en-US" dirty="0"/>
              <a:t> of </a:t>
            </a:r>
            <a:r>
              <a:rPr lang="en-US" dirty="0" err="1"/>
              <a:t>IgG</a:t>
            </a:r>
            <a:r>
              <a:rPr lang="en-US" dirty="0"/>
              <a:t> subclass G1 bind the extracellular domain of the GluN1 subunits of the N-Methyl-D-aspartic acid receptor (NMDAR), with its internalization, resulting in the surface </a:t>
            </a:r>
            <a:r>
              <a:rPr lang="en-US" dirty="0" err="1"/>
              <a:t>underexpression</a:t>
            </a:r>
            <a:r>
              <a:rPr lang="en-US" dirty="0"/>
              <a:t>.</a:t>
            </a:r>
            <a:endParaRPr lang="ar-JO" dirty="0"/>
          </a:p>
        </p:txBody>
      </p:sp>
      <p:pic>
        <p:nvPicPr>
          <p:cNvPr id="4" name="صورة 3" descr="Activated_NMDAR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571612"/>
            <a:ext cx="2428892" cy="4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305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1143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to diagnose? 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" y="1600200"/>
            <a:ext cx="8929718" cy="5257800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Electroencephalogram (EEG) is </a:t>
            </a:r>
            <a:r>
              <a:rPr lang="en-US" dirty="0" err="1"/>
              <a:t>abnormal,showing</a:t>
            </a:r>
            <a:r>
              <a:rPr lang="en-US" dirty="0"/>
              <a:t> focal or diffuse slowing or </a:t>
            </a:r>
            <a:r>
              <a:rPr lang="en-US" dirty="0" err="1"/>
              <a:t>epileptiform</a:t>
            </a:r>
            <a:r>
              <a:rPr lang="en-US" dirty="0"/>
              <a:t> discharges (</a:t>
            </a:r>
            <a:r>
              <a:rPr lang="en-US" u="sng" dirty="0">
                <a:solidFill>
                  <a:srgbClr val="FF0000"/>
                </a:solidFill>
              </a:rPr>
              <a:t>extreme delta brush</a:t>
            </a:r>
            <a:r>
              <a:rPr lang="en-US" dirty="0"/>
              <a:t>) has been described in AE and may support the diagnosis.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4" name="صورة 3" descr="practneurol-2016-001380-F1.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857628"/>
            <a:ext cx="7215238" cy="2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049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642894"/>
            <a:ext cx="8429716" cy="5786502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/>
              <a:t>2. Brain(MRI) : demonstrate cortical or </a:t>
            </a:r>
            <a:r>
              <a:rPr lang="en-US" dirty="0" err="1"/>
              <a:t>subcortical</a:t>
            </a:r>
            <a:r>
              <a:rPr lang="en-US" dirty="0"/>
              <a:t>, basal ganglia, and </a:t>
            </a:r>
            <a:r>
              <a:rPr lang="en-US" dirty="0" err="1"/>
              <a:t>infratentorial</a:t>
            </a:r>
            <a:r>
              <a:rPr lang="en-US" dirty="0"/>
              <a:t> T2 </a:t>
            </a:r>
            <a:r>
              <a:rPr lang="en-US" dirty="0" err="1">
                <a:solidFill>
                  <a:srgbClr val="FF0000"/>
                </a:solidFill>
              </a:rPr>
              <a:t>hyperintensities</a:t>
            </a:r>
            <a:r>
              <a:rPr lang="en-US" dirty="0"/>
              <a:t> with or without transient </a:t>
            </a:r>
            <a:r>
              <a:rPr lang="en-US" dirty="0" err="1"/>
              <a:t>meningeal</a:t>
            </a:r>
            <a:r>
              <a:rPr lang="en-US" dirty="0"/>
              <a:t> enhancement.  </a:t>
            </a:r>
          </a:p>
          <a:p>
            <a:pPr algn="l" rtl="0">
              <a:buNone/>
            </a:pPr>
            <a:r>
              <a:rPr lang="en-US" dirty="0"/>
              <a:t>3. Pathogenic anti-NMDAR </a:t>
            </a:r>
            <a:r>
              <a:rPr lang="en-US" dirty="0" err="1"/>
              <a:t>autoantibodies</a:t>
            </a:r>
            <a:r>
              <a:rPr lang="en-US" dirty="0"/>
              <a:t>: can be present both in serum and cerebrospinal fluid (CSF) = CSF more sensitive.</a:t>
            </a:r>
          </a:p>
          <a:p>
            <a:pPr algn="l" rtl="0">
              <a:buNone/>
            </a:pPr>
            <a:r>
              <a:rPr lang="en-US" dirty="0"/>
              <a:t>4. A </a:t>
            </a:r>
            <a:r>
              <a:rPr lang="en-US" dirty="0" err="1"/>
              <a:t>paraneoplastic</a:t>
            </a:r>
            <a:r>
              <a:rPr lang="en-US" dirty="0"/>
              <a:t> cause is much less probable in children so that testing for </a:t>
            </a:r>
            <a:r>
              <a:rPr lang="en-US" dirty="0" err="1"/>
              <a:t>onconeural</a:t>
            </a:r>
            <a:r>
              <a:rPr lang="en-US" dirty="0"/>
              <a:t> antibodies (e.g., </a:t>
            </a:r>
            <a:r>
              <a:rPr lang="en-US" dirty="0" err="1"/>
              <a:t>Hu</a:t>
            </a:r>
            <a:r>
              <a:rPr lang="en-US" dirty="0"/>
              <a:t> or Ma2) can be not strictly necessary at first instance.</a:t>
            </a:r>
          </a:p>
          <a:p>
            <a:pPr algn="l" rtl="0">
              <a:buNone/>
            </a:pPr>
            <a:r>
              <a:rPr lang="en-US" dirty="0"/>
              <a:t>5. Evaluation for malignancy should also ensue (chest and abdomen/pelvis imaging).</a:t>
            </a:r>
          </a:p>
          <a:p>
            <a:pPr algn="l" rtl="0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l" rtl="0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7798406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428604"/>
            <a:ext cx="4572032" cy="6000792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l" rtl="0"/>
            <a:r>
              <a:rPr lang="en-US" dirty="0"/>
              <a:t>Traumas, CNS infection, CNS </a:t>
            </a:r>
            <a:r>
              <a:rPr lang="en-US" dirty="0" err="1"/>
              <a:t>vasculitis</a:t>
            </a:r>
            <a:r>
              <a:rPr lang="en-US" dirty="0"/>
              <a:t>, CNS malignancies, toxic/drug ingestion, </a:t>
            </a:r>
            <a:r>
              <a:rPr lang="en-US" dirty="0" err="1"/>
              <a:t>nonconvulsive</a:t>
            </a:r>
            <a:r>
              <a:rPr lang="en-US" dirty="0"/>
              <a:t> status </a:t>
            </a:r>
            <a:r>
              <a:rPr lang="en-US" dirty="0" err="1"/>
              <a:t>epilepticus</a:t>
            </a:r>
            <a:r>
              <a:rPr lang="en-US" dirty="0"/>
              <a:t>, inborn errors of metabolism, and psychiatric conditions are differential diagnosis and must to be excluded while confirmatory autoantibody tests are being processed.</a:t>
            </a:r>
          </a:p>
          <a:p>
            <a:pPr algn="l" rtl="0">
              <a:buNone/>
            </a:pPr>
            <a:endParaRPr lang="ar-JO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000628" y="1142984"/>
            <a:ext cx="364333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2800" dirty="0">
                <a:solidFill>
                  <a:prstClr val="black"/>
                </a:solidFill>
              </a:rPr>
              <a:t> In AE, CSF may be normal or abnormal, and in these cases, mild elevation of protein (&lt;100 mg/dl) is the most common finding. A minority has a mild lymphocytic </a:t>
            </a:r>
            <a:r>
              <a:rPr lang="en-US" sz="2800" dirty="0" err="1">
                <a:solidFill>
                  <a:prstClr val="black"/>
                </a:solidFill>
              </a:rPr>
              <a:t>pleocytosis</a:t>
            </a:r>
            <a:r>
              <a:rPr lang="en-US" sz="2800" dirty="0">
                <a:solidFill>
                  <a:prstClr val="black"/>
                </a:solidFill>
              </a:rPr>
              <a:t> (&lt;100 white blood cells/</a:t>
            </a:r>
            <a:r>
              <a:rPr lang="en-US" sz="2800" dirty="0" err="1">
                <a:solidFill>
                  <a:prstClr val="black"/>
                </a:solidFill>
              </a:rPr>
              <a:t>μL</a:t>
            </a:r>
            <a:r>
              <a:rPr lang="en-US" sz="2800" dirty="0">
                <a:solidFill>
                  <a:prstClr val="black"/>
                </a:solidFill>
              </a:rPr>
              <a:t>) or marked elevation of proteins</a:t>
            </a:r>
            <a:endParaRPr lang="ar-JO" sz="2800" dirty="0">
              <a:solidFill>
                <a:prstClr val="black"/>
              </a:solidFill>
            </a:endParaRPr>
          </a:p>
        </p:txBody>
      </p:sp>
      <p:pic>
        <p:nvPicPr>
          <p:cNvPr id="5" name="Picture 4" descr="AN0125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9501">
            <a:off x="7633428" y="109078"/>
            <a:ext cx="1420813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78340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5787" y="571480"/>
            <a:ext cx="4643470" cy="8572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Acute treatment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endParaRPr lang="ar-JO" b="1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285860"/>
            <a:ext cx="5786478" cy="5214974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high-dose corticosteroids (</a:t>
            </a:r>
            <a:r>
              <a:rPr lang="en-US" dirty="0" err="1"/>
              <a:t>methylprednisolone</a:t>
            </a:r>
            <a:r>
              <a:rPr lang="en-US" dirty="0"/>
              <a:t> 30 mg/kg/day, up to 1 g daily, for 3–5 days) then tapered using 1-2 mg/kg/day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err="1"/>
              <a:t>IV.Ig</a:t>
            </a:r>
            <a:r>
              <a:rPr lang="en-US" dirty="0"/>
              <a:t> (2 g/kg divided over 2–5 days).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If no benefit is noticed, plasma exchange (PLEX), up to 3-5 times in 10 days .</a:t>
            </a:r>
          </a:p>
        </p:txBody>
      </p:sp>
      <p:pic>
        <p:nvPicPr>
          <p:cNvPr id="4" name="صورة 3" descr="1-82825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7" y="1500174"/>
            <a:ext cx="2714612" cy="4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355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If there is no significant clinical improvement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3" y="2420888"/>
            <a:ext cx="8715436" cy="3328998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  <a:prstDash val="sysDot"/>
          </a:ln>
        </p:spPr>
        <p:txBody>
          <a:bodyPr/>
          <a:lstStyle/>
          <a:p>
            <a:pPr algn="l" rtl="0">
              <a:buNone/>
            </a:pPr>
            <a:r>
              <a:rPr lang="en-US" dirty="0"/>
              <a:t>** after 10 days with first-line therapies, </a:t>
            </a:r>
          </a:p>
          <a:p>
            <a:pPr marL="514350" indent="-514350" algn="l" rtl="0"/>
            <a:r>
              <a:rPr lang="en-US" dirty="0"/>
              <a:t> second-line therapy (</a:t>
            </a:r>
            <a:r>
              <a:rPr lang="en-US" dirty="0" err="1">
                <a:solidFill>
                  <a:srgbClr val="FF0000"/>
                </a:solidFill>
              </a:rPr>
              <a:t>rituximab</a:t>
            </a:r>
            <a:r>
              <a:rPr lang="en-US" dirty="0"/>
              <a:t> and/or </a:t>
            </a:r>
            <a:r>
              <a:rPr lang="en-US" dirty="0" err="1">
                <a:solidFill>
                  <a:srgbClr val="FF0000"/>
                </a:solidFill>
              </a:rPr>
              <a:t>cyclophosphamide</a:t>
            </a:r>
            <a:r>
              <a:rPr lang="en-US" dirty="0"/>
              <a:t>) should be started. </a:t>
            </a:r>
            <a:r>
              <a:rPr lang="en-US" dirty="0" err="1"/>
              <a:t>Rituximab</a:t>
            </a:r>
            <a:r>
              <a:rPr lang="en-US" dirty="0"/>
              <a:t> (375 mg/m</a:t>
            </a:r>
            <a:r>
              <a:rPr lang="en-US" baseline="30000" dirty="0"/>
              <a:t>2</a:t>
            </a:r>
            <a:r>
              <a:rPr lang="en-US" dirty="0"/>
              <a:t> every week for 4  weeks) is usually well tolerated in children and so is preferred to </a:t>
            </a:r>
            <a:r>
              <a:rPr lang="en-US" dirty="0" err="1"/>
              <a:t>cyclophosphamide</a:t>
            </a:r>
            <a:r>
              <a:rPr lang="en-US" dirty="0"/>
              <a:t>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24257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512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</a:rPr>
              <a:t>Viral Encephalitis</a:t>
            </a:r>
            <a:endParaRPr lang="en-US" sz="32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87727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C00000"/>
                </a:solidFill>
                <a:latin typeface="Arial Rounded MT Bold" pitchFamily="34" charset="0"/>
                <a:ea typeface="+mj-ea"/>
                <a:cs typeface="+mj-cs"/>
              </a:rPr>
              <a:t>Pathophysiology</a:t>
            </a:r>
          </a:p>
          <a:p>
            <a:pPr marL="0" lvl="0" indent="0" algn="l" rtl="0">
              <a:lnSpc>
                <a:spcPct val="90000"/>
              </a:lnSpc>
              <a:buNone/>
              <a:defRPr/>
            </a:pPr>
            <a:r>
              <a:rPr lang="en-US" sz="3000" dirty="0">
                <a:solidFill>
                  <a:prstClr val="black"/>
                </a:solidFill>
                <a:latin typeface="Arial Rounded MT Bold" pitchFamily="34" charset="0"/>
              </a:rPr>
              <a:t>-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Once the virus has entered the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bloodstream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, it may localize in the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brain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, causing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inflammation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 of brain tissue and surrounding membranes.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White blood cells 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invade the brain tissue as they try to fight off the infection.</a:t>
            </a:r>
          </a:p>
          <a:p>
            <a:pPr lvl="0" algn="l" rtl="0">
              <a:lnSpc>
                <a:spcPct val="90000"/>
              </a:lnSpc>
              <a:defRPr/>
            </a:pPr>
            <a:endParaRPr lang="en-US" sz="28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lvl="0" indent="0" algn="l" rtl="0">
              <a:lnSpc>
                <a:spcPct val="90000"/>
              </a:lnSpc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- The brain tissue swells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(cerebral edema),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 which may cause destruction of nerve cells, bleeding within the brain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rial Rounded MT Bold" pitchFamily="34" charset="0"/>
              </a:rPr>
              <a:t>intracerebral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 hemorrhage), and brain damage.</a:t>
            </a:r>
          </a:p>
          <a:p>
            <a:pPr lvl="0" algn="l" rtl="0"/>
            <a:endParaRPr lang="en-US" sz="28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indent="0" algn="l" rtl="0">
              <a:buNone/>
            </a:pPr>
            <a:endParaRPr lang="en-US" sz="2800" dirty="0">
              <a:solidFill>
                <a:srgbClr val="C0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algn="l" rtl="0"/>
            <a:endParaRPr 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206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Chronic treatment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/>
              <a:t>Chronic </a:t>
            </a:r>
            <a:r>
              <a:rPr lang="en-US" dirty="0" err="1"/>
              <a:t>immunosuppression</a:t>
            </a:r>
            <a:r>
              <a:rPr lang="en-US" dirty="0"/>
              <a:t>:  </a:t>
            </a:r>
          </a:p>
          <a:p>
            <a:pPr algn="l" rtl="0"/>
            <a:r>
              <a:rPr lang="en-US" dirty="0"/>
              <a:t>(e.g., </a:t>
            </a:r>
            <a:r>
              <a:rPr lang="en-US" dirty="0" err="1">
                <a:solidFill>
                  <a:srgbClr val="FF0000"/>
                </a:solidFill>
              </a:rPr>
              <a:t>mycophenolate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mofetil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azathioprine</a:t>
            </a:r>
            <a:r>
              <a:rPr lang="en-US" dirty="0"/>
              <a:t>) should be considered only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in AE with a known risk for relapsing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To date, no formal studies have assessed the duration of adequate </a:t>
            </a:r>
            <a:r>
              <a:rPr lang="en-US" dirty="0" err="1"/>
              <a:t>immunosuppression</a:t>
            </a:r>
            <a:r>
              <a:rPr lang="en-US" dirty="0"/>
              <a:t>. Thus, risks versus benefits must be analyze and discuss with patients and their families.</a:t>
            </a:r>
          </a:p>
          <a:p>
            <a:pPr algn="l" rtl="0">
              <a:buNone/>
            </a:pPr>
            <a:r>
              <a:rPr lang="en-US" dirty="0"/>
              <a:t/>
            </a:r>
            <a:br>
              <a:rPr lang="en-US" dirty="0"/>
            </a:b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5030248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14488"/>
            <a:ext cx="4214842" cy="45434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rtl="0"/>
            <a:r>
              <a:rPr lang="en-US" b="1" dirty="0"/>
              <a:t>The prognosis is often </a:t>
            </a:r>
            <a:r>
              <a:rPr lang="en-US" b="1" u="sng" dirty="0">
                <a:solidFill>
                  <a:srgbClr val="FF0000"/>
                </a:solidFill>
              </a:rPr>
              <a:t>Good</a:t>
            </a:r>
            <a:r>
              <a:rPr lang="en-US" b="1" dirty="0"/>
              <a:t> in pediatric age, with 85% of full,  but slow recovery (up to several months) .</a:t>
            </a:r>
          </a:p>
          <a:p>
            <a:pPr algn="l" rtl="0"/>
            <a:r>
              <a:rPr lang="en-US" b="1" dirty="0"/>
              <a:t> relapse in the remaining 15%.</a:t>
            </a:r>
            <a:endParaRPr lang="ar-JO" b="1" dirty="0"/>
          </a:p>
        </p:txBody>
      </p:sp>
      <p:pic>
        <p:nvPicPr>
          <p:cNvPr id="4" name="صورة 3" descr="sus-620x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5" y="2000240"/>
            <a:ext cx="3095626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957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Thank you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3933056"/>
            <a:ext cx="2880320" cy="215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1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30"/>
            <a:ext cx="8229600" cy="5400598"/>
          </a:xfrm>
        </p:spPr>
        <p:txBody>
          <a:bodyPr>
            <a:noAutofit/>
          </a:bodyPr>
          <a:lstStyle/>
          <a:p>
            <a:pPr marL="0" lvl="0" indent="0" algn="l" rtl="0"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Epidemiology :</a:t>
            </a:r>
          </a:p>
          <a:p>
            <a:pPr marL="0" lvl="0" indent="0" algn="l" rtl="0">
              <a:buNone/>
              <a:defRPr/>
            </a:pPr>
            <a:endParaRPr lang="en-US" sz="2000" b="1" dirty="0">
              <a:solidFill>
                <a:prstClr val="black"/>
              </a:solidFill>
              <a:latin typeface="Arial Rounded MT Bold" pitchFamily="34" charset="0"/>
              <a:cs typeface="Arial" pitchFamily="34" charset="0"/>
            </a:endParaRPr>
          </a:p>
          <a:p>
            <a:pPr marL="0" lvl="0" indent="0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- It's a rare disease that only occurs in approximately 0.5 per 100,000 individuals </a:t>
            </a:r>
          </a:p>
          <a:p>
            <a:pPr marL="0" lvl="0" indent="0" algn="l" rtl="0">
              <a:buNone/>
              <a:defRPr/>
            </a:pPr>
            <a:endParaRPr lang="en-US" sz="14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lvl="0" indent="0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- Most commonly in children, the elderly, and </a:t>
            </a:r>
            <a:r>
              <a:rPr lang="en-US" sz="2000" dirty="0" err="1">
                <a:solidFill>
                  <a:prstClr val="black"/>
                </a:solidFill>
                <a:latin typeface="Arial Rounded MT Bold" pitchFamily="34" charset="0"/>
              </a:rPr>
              <a:t>immunocompromised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 patients</a:t>
            </a:r>
          </a:p>
          <a:p>
            <a:pPr marL="0" lvl="0" indent="0" algn="l" rtl="0">
              <a:buNone/>
              <a:defRPr/>
            </a:pPr>
            <a:endParaRPr lang="en-US" sz="12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lvl="0" indent="0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Arial Rounded MT Bold" pitchFamily="34" charset="0"/>
              </a:rPr>
              <a:t>Arboviral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 and </a:t>
            </a:r>
            <a:r>
              <a:rPr lang="en-US" sz="2000" dirty="0" err="1">
                <a:solidFill>
                  <a:prstClr val="black"/>
                </a:solidFill>
                <a:latin typeface="Arial Rounded MT Bold" pitchFamily="34" charset="0"/>
              </a:rPr>
              <a:t>enteroviral</a:t>
            </a:r>
            <a:r>
              <a:rPr lang="ar-SA" sz="2000" dirty="0">
                <a:solidFill>
                  <a:prstClr val="black"/>
                </a:solidFill>
                <a:latin typeface="Arial Rounded MT Bold" pitchFamily="34" charset="0"/>
                <a:cs typeface="Times New Roman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encephalitis characteristically appear in clusters or epidemics that occur from summer  to early fall .</a:t>
            </a:r>
          </a:p>
          <a:p>
            <a:pPr marL="0" lvl="0" indent="0" algn="l" rtl="0">
              <a:buNone/>
              <a:defRPr/>
            </a:pPr>
            <a:endParaRPr lang="en-US" sz="12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lvl="0" indent="0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- Herpes viruses and other infections agents account for additional sporadic cases throughout the year. </a:t>
            </a:r>
          </a:p>
          <a:p>
            <a:pPr marL="0" lvl="0" indent="0" algn="l" rtl="0">
              <a:buNone/>
              <a:defRPr/>
            </a:pP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lvl="0" indent="0" algn="l" rtl="0">
              <a:buNone/>
              <a:defRPr/>
            </a:pP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404668"/>
            <a:ext cx="3659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  <a:ea typeface="+mj-ea"/>
                <a:cs typeface="+mj-cs"/>
              </a:rPr>
              <a:t>Viral Encephalitis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0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  <a:ea typeface="+mn-ea"/>
                <a:cs typeface="+mn-cs"/>
              </a:rPr>
              <a:t>Viral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6"/>
            <a:ext cx="8229600" cy="4525963"/>
          </a:xfrm>
        </p:spPr>
        <p:txBody>
          <a:bodyPr>
            <a:noAutofit/>
          </a:bodyPr>
          <a:lstStyle/>
          <a:p>
            <a:pPr lvl="0" algn="l" rtl="0">
              <a:defRPr/>
            </a:pPr>
            <a:r>
              <a:rPr lang="en-US" sz="2000" b="1" dirty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Mortality , Morbidity :</a:t>
            </a:r>
          </a:p>
          <a:p>
            <a:pPr lvl="0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  affected by :</a:t>
            </a:r>
          </a:p>
          <a:p>
            <a:pPr lvl="1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a. Preexisting CNS injury</a:t>
            </a:r>
          </a:p>
          <a:p>
            <a:pPr lvl="1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b. The virulence of infecting organism</a:t>
            </a:r>
          </a:p>
          <a:p>
            <a:pPr lvl="0" algn="l" rtl="0">
              <a:defRPr/>
            </a:pPr>
            <a:endParaRPr lang="en-US" sz="105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The overall mortality  5%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endParaRPr lang="en-US" sz="12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 About two thirds of patients recover while one third show clinically significant residua, including </a:t>
            </a:r>
            <a:r>
              <a:rPr lang="en-US" sz="2000" b="1" dirty="0">
                <a:solidFill>
                  <a:prstClr val="black"/>
                </a:solidFill>
                <a:latin typeface="Arial Rounded MT Bold" pitchFamily="34" charset="0"/>
              </a:rPr>
              <a:t>:  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paresis or spasticity, cognitive impairment , weakness , ataxia , and recurrent seizures</a:t>
            </a:r>
            <a:r>
              <a:rPr lang="en-US" sz="1800" dirty="0" smtClean="0">
                <a:solidFill>
                  <a:srgbClr val="00B0F0"/>
                </a:solidFill>
                <a:latin typeface="Arial Rounded MT Bold" pitchFamily="34" charset="0"/>
              </a:rPr>
              <a:t>.(in encephalitis the seizure is intractable(increase recurrence ,cause cognitive impairment ,need multidrug ))</a:t>
            </a:r>
            <a:endParaRPr lang="en-US" sz="1800" dirty="0">
              <a:solidFill>
                <a:srgbClr val="00B0F0"/>
              </a:solidFill>
              <a:latin typeface="Arial Rounded MT Bold" pitchFamily="34" charset="0"/>
            </a:endParaRP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algn="l" rtl="0"/>
            <a:endParaRPr lang="en-US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35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977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</a:rPr>
              <a:t>Viral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50" y="1844824"/>
            <a:ext cx="8229600" cy="4525963"/>
          </a:xfrm>
        </p:spPr>
        <p:txBody>
          <a:bodyPr/>
          <a:lstStyle/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Prognosis ( Poor ) :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a. Eastern equine encephalitis 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b. HSV  , Mycoplasma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c. &lt;1year age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d. Coma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e. </a:t>
            </a:r>
            <a:r>
              <a:rPr lang="en-US" sz="2000" dirty="0" err="1">
                <a:solidFill>
                  <a:prstClr val="black"/>
                </a:solidFill>
                <a:latin typeface="Arial Rounded MT Bold" pitchFamily="34" charset="0"/>
              </a:rPr>
              <a:t>Rabis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 is fatal</a:t>
            </a:r>
            <a:endParaRPr lang="en-US" sz="2000" b="1" dirty="0">
              <a:solidFill>
                <a:prstClr val="black"/>
              </a:solidFill>
              <a:latin typeface="Arial Rounded MT Bold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952" y="1125598"/>
            <a:ext cx="2553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  <a:ea typeface="+mj-ea"/>
                <a:cs typeface="Arial" pitchFamily="34" charset="0"/>
              </a:rPr>
              <a:t>- Prognosis :-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7984" y="116298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 rtl="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- Complications :-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rgbClr val="FF9999"/>
              </a:solidFill>
              <a:latin typeface="Arial" pitchFamily="34" charset="0"/>
              <a:cs typeface="Arial" pitchFamily="34" charset="0"/>
            </a:endParaRPr>
          </a:p>
          <a:p>
            <a:pPr marL="548640" lvl="0" indent="-411480" algn="l" rt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1. Seizures</a:t>
            </a:r>
          </a:p>
          <a:p>
            <a:pPr marL="548640" lvl="0" indent="-411480" algn="l" rt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2. Syndrome of inappropriate secretion of antidiuretic hormone (SIADH)</a:t>
            </a:r>
          </a:p>
          <a:p>
            <a:pPr marL="548640" lvl="0" indent="-411480" algn="l" rt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3. Increased intracranial pressure (ICP)</a:t>
            </a:r>
          </a:p>
          <a:p>
            <a:pPr marL="548640" lvl="0" indent="-411480" algn="l" rt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4. </a:t>
            </a:r>
            <a:r>
              <a:rPr lang="en-US" sz="2000" dirty="0" smtClean="0">
                <a:solidFill>
                  <a:prstClr val="black"/>
                </a:solidFill>
                <a:latin typeface="Arial Rounded MT Bold" pitchFamily="34" charset="0"/>
              </a:rPr>
              <a:t>Coma</a:t>
            </a:r>
          </a:p>
          <a:p>
            <a:pPr marL="548640" lvl="0" indent="-411480" algn="l" rt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1600" dirty="0" smtClean="0">
                <a:solidFill>
                  <a:srgbClr val="00B0F0"/>
                </a:solidFill>
                <a:latin typeface="Arial Rounded MT Bold" pitchFamily="34" charset="0"/>
              </a:rPr>
              <a:t>(these complication consider a part  of encephalitis clinical feature  or we can called it an acute complication )</a:t>
            </a:r>
          </a:p>
          <a:p>
            <a:pPr marL="548640" lvl="0" indent="-411480" algn="l" rt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1600" dirty="0" smtClean="0">
                <a:solidFill>
                  <a:srgbClr val="00B0F0"/>
                </a:solidFill>
                <a:latin typeface="Arial Rounded MT Bold" pitchFamily="34" charset="0"/>
              </a:rPr>
              <a:t>The important complication is occur after pt. leave the hospital (paresis or spasticity , cognitive impairment ,weakness ,ataxia , recurrent seizure )</a:t>
            </a:r>
            <a:endParaRPr lang="en-US" sz="1600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11960" y="1125598"/>
            <a:ext cx="0" cy="573240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4313"/>
      </p:ext>
    </p:extLst>
  </p:cSld>
  <p:clrMapOvr>
    <a:masterClrMapping/>
  </p:clrMapOvr>
</p:sld>
</file>

<file path=ppt/theme/theme1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