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0" r:id="rId3"/>
    <p:sldMasterId id="2147483722" r:id="rId4"/>
    <p:sldMasterId id="2147483739" r:id="rId5"/>
    <p:sldMasterId id="2147483768" r:id="rId6"/>
  </p:sldMasterIdLst>
  <p:notesMasterIdLst>
    <p:notesMasterId r:id="rId31"/>
  </p:notesMasterIdLst>
  <p:sldIdLst>
    <p:sldId id="572" r:id="rId7"/>
    <p:sldId id="686" r:id="rId8"/>
    <p:sldId id="688" r:id="rId9"/>
    <p:sldId id="731" r:id="rId10"/>
    <p:sldId id="722" r:id="rId11"/>
    <p:sldId id="728" r:id="rId12"/>
    <p:sldId id="729" r:id="rId13"/>
    <p:sldId id="690" r:id="rId14"/>
    <p:sldId id="726" r:id="rId15"/>
    <p:sldId id="314" r:id="rId16"/>
    <p:sldId id="675" r:id="rId17"/>
    <p:sldId id="676" r:id="rId18"/>
    <p:sldId id="659" r:id="rId19"/>
    <p:sldId id="660" r:id="rId20"/>
    <p:sldId id="661" r:id="rId21"/>
    <p:sldId id="664" r:id="rId22"/>
    <p:sldId id="677" r:id="rId23"/>
    <p:sldId id="583" r:id="rId24"/>
    <p:sldId id="678" r:id="rId25"/>
    <p:sldId id="389" r:id="rId26"/>
    <p:sldId id="585" r:id="rId27"/>
    <p:sldId id="681" r:id="rId28"/>
    <p:sldId id="395" r:id="rId29"/>
    <p:sldId id="6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6567-EFB9-4CA4-89FB-97C17645AA7F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648DA-12FA-40BC-B225-3C781D510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D1F0C-6DE0-45A9-BB3B-2707001E3B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1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043CF-C1A3-482D-B605-F5E8A292F6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44381-2F57-40ED-B800-FEDCCC1E9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6A03E-20F0-4FDA-AB80-1FD069EBEC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BE260-0B29-4E72-9621-220C0E902F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194E4981-E75D-4C61-8F6C-3EE52B6D0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8A3BA4F0-FB1B-404A-BC59-EDF0D3FDF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F6C0164B-30BE-42FF-8E5E-38E173705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2C771-4611-4D37-B933-1A9300C9D33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06E6E244-C9F7-49AA-85E0-FE1E4F4DA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512C5E2B-EBD1-49C6-B7B8-39E602BB2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52362373-20A7-48FB-B043-0C8980786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AACB-9B4E-48DC-A47C-87C653088F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1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45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06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39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64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82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7820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2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51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19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800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9B04-D9C1-4C95-A613-67438F3B1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7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662D-4FF2-4D79-8D7A-0589F18B6E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824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3C291-95A1-4378-9934-72BBC9FC6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E58174-78B0-411F-992D-F079BEC4D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0B494-8D34-4AED-8AC3-EAB25B75D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833D7-A7D4-49A8-A9A6-41C83F368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50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5DD31-4B91-409B-99F7-2194A0834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BCC8C8-E4AE-4A47-B8BA-EC280D227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42951-A1A7-476E-A42A-C21F5A524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948D2-2F4D-4138-BED8-28BB37172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4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29D5A-A444-49F3-957C-6A7E534A2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42720-AE66-4C8D-A120-BEC4EE26F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48066-DF58-4214-90DE-0DA40A2C7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8C219-0E8F-484C-B573-15BEA8265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03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17CC2-B5C6-495B-A2C0-A0E133C19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D7EEF-CAC3-4972-B059-5CE278573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2D5E5-855C-49C0-B892-C8EC2387D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50A79-3C1B-401C-BDB0-2806EC576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6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3A27FF-8F7B-4766-B588-246E2FD10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11319A-9E2D-4E19-90EC-020751A68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DFC1A1-00C2-4E59-99F8-09F530B74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9AA12-BF6C-4274-9E33-7F68B3C5E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25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5184D6-324E-404C-8828-323C7C971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60281-4A36-4C4A-A6B7-455B22C00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8CDB78-D735-4203-B064-AFA165C44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0A3D0-3F9F-4BD1-90B2-B7611AF71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6E9977-D6C6-4276-BB07-0B3F5475E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08C933-C4EB-4BEC-8F5B-27866D170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D81B7-19A4-47CD-B157-78DC729AF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62141-3657-4D09-9871-DC853F7DA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5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2CA0F-D0A4-4358-850A-2661D5D24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B2EE9-4B5B-45A4-A4B2-0D45F6128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5C46B-2083-4D5F-BD21-384E23D64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B1AE7-A5C1-4AE2-91BD-9E3DF144D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80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D75A6-69C4-49DA-AB57-78B2E60AF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64F7E-BEAA-4110-9E7C-BF441E536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89D76-FEE2-45DA-8D3F-768482EEA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68F6E-06E8-4A5C-A912-793953948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1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334ADE-E425-4C73-A346-469539F35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7D6B3-0B14-4AD3-932A-91C96C126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4DC8BF-1CA9-43B9-93CF-C87B3C078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55D53-01E5-49C6-B18E-9E673C371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6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D9D097-F9E0-40D3-A46C-05C778847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F789B-024B-42C9-B256-41B28D73C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0898D-9887-4F98-92FF-996931CD4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520F4-5868-4286-836B-8DA90F993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702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B9933-D22D-4F37-B105-5DEB6D8C37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2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75D62-56F3-43D3-9B1A-9BDD43EAC8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584013-9BEA-49A6-AFE2-D42926508B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06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E5CBFA-2F0B-4CED-A421-50132109D4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1C883-7254-4C98-B652-BB805D48F1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04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D8BAD-90AE-4503-AA89-AD543FD14A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55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AC264-2AAC-4E36-838C-FC21BFC31E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40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618D6B-3935-45CA-AB41-C30CD75D57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0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E0543-A2A0-4D0B-A582-B9753AFECF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9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96486-3E54-48C6-8AAF-055D119795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3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1E8B8-186A-44E5-86DF-7F0C1D3DDB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68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BB48A8-5F3E-449A-94AD-47921E6EC8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37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BCD3D-2952-46BB-AE1C-57F66B4FE4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42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A0B44-28A8-4850-8AD1-6D709F879E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884E1-42F6-48D0-B3EB-B2376393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16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C1D28-403C-47CE-BB03-2238E51C9C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65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99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920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309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47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963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070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9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80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51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266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A2BC-B7F4-4B79-8F75-109058B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6C1D-4944-4038-9FBC-33DA3B41F298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07A-5925-4FE9-87FC-69973B7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6F9-6399-47E8-9350-2CDCE70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A2E-00A2-479A-A0D3-0D040598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47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943-A77D-4320-BA2A-1848EB3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84-811B-4851-B407-7DFE2CFBDF86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664-7ABB-40E2-8ADD-F6957C2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4E2-8ECE-4509-BAB1-A3FC228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15A5-D70D-4FD3-952E-9A7068F2D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49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D89-6F20-4352-AE6D-549CB24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995-74DD-47D9-8704-CC004E933A86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B60-42AE-4697-88CE-76C2841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AAA9-3AB1-4EA3-8ADE-79F8B56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2EF5-4472-4CC2-99CD-A5E51F53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4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56A96-F854-4396-AA25-42EAD3C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798-E21F-4659-A308-3FB54B891BB9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AFBCF-D3A8-4C0D-88BF-318E629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5F9DB7-16A0-4DAB-929E-83625BC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8C3-0CCE-440A-B9FD-30B08A565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57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B6A41-D56F-4B1A-A417-5776411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11F-121E-4DA3-85DB-DED4C9B11511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9CB48-B8A2-4EDF-B5BA-1A2A5970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A82BCE-AF97-4CD0-B7F3-52D6091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8E8-C23E-4367-AF1A-79171D12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10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02EAE6-FAAA-41E5-8FE3-C1208A2F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4E8E-1645-40F4-B042-B6262BE871F9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FEB0A-378A-4569-8E6A-9AC048D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ADFE1-7505-4899-B0C1-B9146CBE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FF4-1026-4B38-9F56-A7FCEBD8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69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C1147-E09D-4BBB-95BA-86F4142B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9D4-3702-4677-9A23-008F58D75F06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2A240-6DEA-49C1-AE58-7469EAA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08F1EC-3E2A-4930-AA17-54E9212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A05A-D24A-45A8-96EE-CE6E2826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5AD9-1277-43E0-9202-B346BA1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2A-FE24-4E28-AB9B-151AA526FD25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40C1F-08C8-42F5-952A-0D58018B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15E25-6E61-49F7-BCB2-DF25898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83-A88B-4D1C-AAF7-6E31F8202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390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607C0-7368-4E1E-9E76-7D04837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3414-4A20-4217-A3DF-169C3F2F4D8D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1DA0A-18EB-4C3F-AA8D-0CA424EF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17681-2F87-427F-991A-08434248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759E-815D-495E-9117-833B5BE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4159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93AB-8D72-4C86-9101-CDAEFF24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B3AD-867A-4289-B4FB-16FE11D295A7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4D2-4800-4164-9F68-DE74082B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317-7465-4A8E-89A6-8D9E18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BD4-9D09-4FD4-9B79-E34DB7EF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55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55C0-4023-4BF0-8440-BB5E22D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D1CF-C137-4B54-AEA7-6C690787215D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1EA-260F-40E2-A47A-B4A7E89D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D8F-B449-47D7-8F70-48DBCE5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49D-648E-4B71-A7E7-93350692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5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02-Apr-19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0234-FA12-4D05-A805-3FA5CD3B1764}" type="datetimeFigureOut">
              <a:rPr lang="ar-SA" smtClean="0"/>
              <a:pPr/>
              <a:t>27/07/1440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48A3-946D-4E9D-BF1F-B20148BD11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03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011E83-D6E0-4722-BF28-5D82D8A87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191D0E-4B27-4717-9557-6FA216F03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AE9D76-BB4A-4586-BE42-D7CC563106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DAA36C-B304-4285-B8BD-3B9BE2ADE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2B3B0D-3CEC-426F-BE79-80F9E2FC9A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BF2E3E-56FF-4FB0-891D-7F9D12F4A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5F559-3C6E-4787-98D3-55F735CD70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1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4A1AC54-75E6-41F2-971C-07C8B5175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3B8E0073-9D12-4F33-85F1-4F87042CE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978-F263-4EFA-A6C9-AD8DED81EE38}" type="datetimeFigureOut">
              <a:rPr lang="en-US"/>
              <a:pPr>
                <a:defRPr/>
              </a:pPr>
              <a:t>02-Apr-19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DB342-4100-4E5E-9E8B-C853B79AD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8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1" y="31662"/>
            <a:ext cx="8322365" cy="35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79" y="3429001"/>
            <a:ext cx="7578842" cy="325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56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15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 التشريح وعلم الأجنة</a:t>
            </a:r>
            <a:r>
              <a:rPr kumimoji="0" lang="ar-EG" sz="6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62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3628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362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130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180" y="342052"/>
            <a:ext cx="1981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35" y="342051"/>
            <a:ext cx="3066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8789" r="43567" b="40430"/>
          <a:stretch>
            <a:fillRect/>
          </a:stretch>
        </p:blipFill>
        <p:spPr bwMode="auto">
          <a:xfrm>
            <a:off x="1524001" y="214314"/>
            <a:ext cx="6602413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/>
          </p:cNvSpPr>
          <p:nvPr/>
        </p:nvSpPr>
        <p:spPr bwMode="auto">
          <a:xfrm flipH="1">
            <a:off x="8096250" y="1563688"/>
            <a:ext cx="2571750" cy="785812"/>
          </a:xfrm>
          <a:prstGeom prst="callout2">
            <a:avLst>
              <a:gd name="adj1" fmla="val 129462"/>
              <a:gd name="adj2" fmla="val 182943"/>
              <a:gd name="adj3" fmla="val 43309"/>
              <a:gd name="adj4" fmla="val 85737"/>
              <a:gd name="adj5" fmla="val 78910"/>
              <a:gd name="adj6" fmla="val 188320"/>
            </a:avLst>
          </a:prstGeom>
          <a:noFill/>
          <a:ln w="38100">
            <a:solidFill>
              <a:srgbClr val="00FF99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zygomatic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branch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8167689" y="2798764"/>
            <a:ext cx="2357437" cy="701675"/>
          </a:xfrm>
          <a:prstGeom prst="callout2">
            <a:avLst>
              <a:gd name="adj1" fmla="val 41927"/>
              <a:gd name="adj2" fmla="val 94930"/>
              <a:gd name="adj3" fmla="val 44229"/>
              <a:gd name="adj4" fmla="val 98267"/>
              <a:gd name="adj5" fmla="val 91995"/>
              <a:gd name="adj6" fmla="val 192338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buccal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branch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7699376" y="4005264"/>
            <a:ext cx="2500313" cy="701675"/>
          </a:xfrm>
          <a:prstGeom prst="callout2">
            <a:avLst>
              <a:gd name="adj1" fmla="val 46521"/>
              <a:gd name="adj2" fmla="val 91252"/>
              <a:gd name="adj3" fmla="val 23235"/>
              <a:gd name="adj4" fmla="val 168836"/>
              <a:gd name="adj5" fmla="val 62548"/>
              <a:gd name="adj6" fmla="val 178213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mandibular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branch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7453313" y="214313"/>
            <a:ext cx="2571750" cy="785812"/>
          </a:xfrm>
          <a:prstGeom prst="callout2">
            <a:avLst>
              <a:gd name="adj1" fmla="val 183544"/>
              <a:gd name="adj2" fmla="val 208906"/>
              <a:gd name="adj3" fmla="val 62888"/>
              <a:gd name="adj4" fmla="val 80898"/>
              <a:gd name="adj5" fmla="val 197398"/>
              <a:gd name="adj6" fmla="val 179384"/>
            </a:avLst>
          </a:prstGeom>
          <a:noFill/>
          <a:ln w="38100">
            <a:solidFill>
              <a:srgbClr val="00FF99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branch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6983413" y="4941889"/>
            <a:ext cx="3289300" cy="642937"/>
          </a:xfrm>
          <a:prstGeom prst="callout2">
            <a:avLst>
              <a:gd name="adj1" fmla="val 41421"/>
              <a:gd name="adj2" fmla="val 94778"/>
              <a:gd name="adj3" fmla="val -25146"/>
              <a:gd name="adj4" fmla="val 151004"/>
              <a:gd name="adj5" fmla="val -22703"/>
              <a:gd name="adj6" fmla="val 159182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cervical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branch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524000" y="3860801"/>
            <a:ext cx="2808288" cy="1090613"/>
          </a:xfrm>
          <a:prstGeom prst="callout2">
            <a:avLst>
              <a:gd name="adj1" fmla="val 14296"/>
              <a:gd name="adj2" fmla="val 41949"/>
              <a:gd name="adj3" fmla="val -40835"/>
              <a:gd name="adj4" fmla="val 45188"/>
              <a:gd name="adj5" fmla="val -190314"/>
              <a:gd name="adj6" fmla="val 44246"/>
            </a:avLst>
          </a:prstGeom>
          <a:noFill/>
          <a:ln w="38100">
            <a:solidFill>
              <a:srgbClr val="7030A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 auricular nerve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 flipH="1">
            <a:off x="3215680" y="5650186"/>
            <a:ext cx="5112568" cy="1019175"/>
          </a:xfrm>
          <a:prstGeom prst="callout2">
            <a:avLst>
              <a:gd name="adj1" fmla="val 10952"/>
              <a:gd name="adj2" fmla="val 68307"/>
              <a:gd name="adj3" fmla="val -719"/>
              <a:gd name="adj4" fmla="val 74154"/>
              <a:gd name="adj5" fmla="val -247323"/>
              <a:gd name="adj6" fmla="val 84291"/>
            </a:avLst>
          </a:prstGeom>
          <a:noFill/>
          <a:ln w="381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Nerve to posterior belly of digastric &amp;</a:t>
            </a: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stylohyoid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1" y="1"/>
            <a:ext cx="7580242" cy="701675"/>
          </a:xfrm>
          <a:prstGeom prst="callout2">
            <a:avLst>
              <a:gd name="adj1" fmla="val 69408"/>
              <a:gd name="adj2" fmla="val 56358"/>
              <a:gd name="adj3" fmla="val 146675"/>
              <a:gd name="adj4" fmla="val 56160"/>
              <a:gd name="adj5" fmla="val 418280"/>
              <a:gd name="adj6" fmla="val 53142"/>
            </a:avLst>
          </a:prstGeom>
          <a:solidFill>
            <a:srgbClr val="FFFF00"/>
          </a:solidFill>
          <a:ln w="76200">
            <a:solidFill>
              <a:srgbClr val="00FF99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Extracranial part of the Facial nerve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3752" y="2708921"/>
            <a:ext cx="165618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Parotid gland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5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3" y="195022"/>
            <a:ext cx="5223162" cy="6662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ED2ED-3214-48A2-8DFA-52126A161544}"/>
              </a:ext>
            </a:extLst>
          </p:cNvPr>
          <p:cNvSpPr txBox="1"/>
          <p:nvPr/>
        </p:nvSpPr>
        <p:spPr>
          <a:xfrm>
            <a:off x="437321" y="503583"/>
            <a:ext cx="4492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To the muscles of the face and scalp</a:t>
            </a:r>
          </a:p>
        </p:txBody>
      </p:sp>
    </p:spTree>
    <p:extLst>
      <p:ext uri="{BB962C8B-B14F-4D97-AF65-F5344CB8AC3E}">
        <p14:creationId xmlns:p14="http://schemas.microsoft.com/office/powerpoint/2010/main" val="135584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35" y="235526"/>
            <a:ext cx="11176401" cy="594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15900" algn="l"/>
                <a:tab pos="255270" algn="l"/>
                <a:tab pos="314325" algn="l"/>
                <a:tab pos="34861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of the facial nerve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Bell’s palsy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Lower motor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0670" marR="0" lvl="0" indent="-1016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61925" algn="l"/>
                <a:tab pos="37020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of the frontal belly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Loss of skin creases of the forehead (expressionless of the face).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0670" marR="0" lvl="0" indent="-1016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3368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	Pa­ralysis of the orbicularis oculi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not close eyelid.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0670" marR="0" lvl="0" indent="-1016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3368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	Paralysis of the muscles of the mouth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drop of the angle of the mouth.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4)	Paralysis of the buccinator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leading to falling of the food into the vestibule and failure of whistle.</a:t>
            </a:r>
          </a:p>
        </p:txBody>
      </p:sp>
    </p:spTree>
    <p:extLst>
      <p:ext uri="{BB962C8B-B14F-4D97-AF65-F5344CB8AC3E}">
        <p14:creationId xmlns:p14="http://schemas.microsoft.com/office/powerpoint/2010/main" val="36266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7320" t="14720" r="33935" b="5901"/>
          <a:stretch>
            <a:fillRect/>
          </a:stretch>
        </p:blipFill>
        <p:spPr bwMode="auto">
          <a:xfrm>
            <a:off x="1919288" y="476251"/>
            <a:ext cx="3816350" cy="586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64968" y="3861048"/>
            <a:ext cx="4967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of wrinkles in the forehead on the affected side of lesion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4968" y="404664"/>
            <a:ext cx="4824536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Paralysis of </a:t>
            </a:r>
            <a:r>
              <a:rPr kumimoji="0" lang="en-AU" sz="44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occipito</a:t>
            </a: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-frontalis </a:t>
            </a:r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3863976" y="2276475"/>
            <a:ext cx="931863" cy="177800"/>
          </a:xfrm>
          <a:custGeom>
            <a:avLst/>
            <a:gdLst>
              <a:gd name="T0" fmla="*/ 0 w 931333"/>
              <a:gd name="T1" fmla="*/ 101600 h 177800"/>
              <a:gd name="T2" fmla="*/ 413863 w 931333"/>
              <a:gd name="T3" fmla="*/ 127000 h 177800"/>
              <a:gd name="T4" fmla="*/ 672529 w 931333"/>
              <a:gd name="T5" fmla="*/ 0 h 177800"/>
              <a:gd name="T6" fmla="*/ 827727 w 931333"/>
              <a:gd name="T7" fmla="*/ 127000 h 177800"/>
              <a:gd name="T8" fmla="*/ 931193 w 931333"/>
              <a:gd name="T9" fmla="*/ 177800 h 177800"/>
              <a:gd name="T10" fmla="*/ 931193 w 931333"/>
              <a:gd name="T11" fmla="*/ 127000 h 177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1333"/>
              <a:gd name="T19" fmla="*/ 0 h 177800"/>
              <a:gd name="T20" fmla="*/ 931333 w 931333"/>
              <a:gd name="T21" fmla="*/ 177800 h 177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1333" h="177800">
                <a:moveTo>
                  <a:pt x="0" y="101600"/>
                </a:moveTo>
                <a:cubicBezTo>
                  <a:pt x="148166" y="122766"/>
                  <a:pt x="296333" y="143933"/>
                  <a:pt x="406400" y="127000"/>
                </a:cubicBezTo>
                <a:cubicBezTo>
                  <a:pt x="516467" y="110067"/>
                  <a:pt x="592667" y="0"/>
                  <a:pt x="660400" y="0"/>
                </a:cubicBezTo>
                <a:cubicBezTo>
                  <a:pt x="728133" y="0"/>
                  <a:pt x="770467" y="97367"/>
                  <a:pt x="812800" y="127000"/>
                </a:cubicBezTo>
                <a:cubicBezTo>
                  <a:pt x="855133" y="156633"/>
                  <a:pt x="897467" y="177800"/>
                  <a:pt x="914400" y="177800"/>
                </a:cubicBezTo>
                <a:cubicBezTo>
                  <a:pt x="931333" y="177800"/>
                  <a:pt x="922866" y="152400"/>
                  <a:pt x="914400" y="127000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3935413" y="1989138"/>
            <a:ext cx="931862" cy="177800"/>
          </a:xfrm>
          <a:custGeom>
            <a:avLst/>
            <a:gdLst>
              <a:gd name="T0" fmla="*/ 0 w 931333"/>
              <a:gd name="T1" fmla="*/ 101600 h 177800"/>
              <a:gd name="T2" fmla="*/ 413856 w 931333"/>
              <a:gd name="T3" fmla="*/ 127000 h 177800"/>
              <a:gd name="T4" fmla="*/ 672518 w 931333"/>
              <a:gd name="T5" fmla="*/ 0 h 177800"/>
              <a:gd name="T6" fmla="*/ 827713 w 931333"/>
              <a:gd name="T7" fmla="*/ 127000 h 177800"/>
              <a:gd name="T8" fmla="*/ 931175 w 931333"/>
              <a:gd name="T9" fmla="*/ 177800 h 177800"/>
              <a:gd name="T10" fmla="*/ 931175 w 931333"/>
              <a:gd name="T11" fmla="*/ 127000 h 177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1333"/>
              <a:gd name="T19" fmla="*/ 0 h 177800"/>
              <a:gd name="T20" fmla="*/ 931333 w 931333"/>
              <a:gd name="T21" fmla="*/ 177800 h 177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1333" h="177800">
                <a:moveTo>
                  <a:pt x="0" y="101600"/>
                </a:moveTo>
                <a:cubicBezTo>
                  <a:pt x="148166" y="122766"/>
                  <a:pt x="296333" y="143933"/>
                  <a:pt x="406400" y="127000"/>
                </a:cubicBezTo>
                <a:cubicBezTo>
                  <a:pt x="516467" y="110067"/>
                  <a:pt x="592667" y="0"/>
                  <a:pt x="660400" y="0"/>
                </a:cubicBezTo>
                <a:cubicBezTo>
                  <a:pt x="728133" y="0"/>
                  <a:pt x="770467" y="97367"/>
                  <a:pt x="812800" y="127000"/>
                </a:cubicBezTo>
                <a:cubicBezTo>
                  <a:pt x="855133" y="156633"/>
                  <a:pt x="897467" y="177800"/>
                  <a:pt x="914400" y="177800"/>
                </a:cubicBezTo>
                <a:cubicBezTo>
                  <a:pt x="931333" y="177800"/>
                  <a:pt x="922866" y="152400"/>
                  <a:pt x="914400" y="127000"/>
                </a:cubicBezTo>
              </a:path>
            </a:pathLst>
          </a:cu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3935413" y="2133600"/>
            <a:ext cx="931862" cy="177800"/>
          </a:xfrm>
          <a:custGeom>
            <a:avLst/>
            <a:gdLst>
              <a:gd name="T0" fmla="*/ 0 w 931333"/>
              <a:gd name="T1" fmla="*/ 101600 h 177800"/>
              <a:gd name="T2" fmla="*/ 413856 w 931333"/>
              <a:gd name="T3" fmla="*/ 127000 h 177800"/>
              <a:gd name="T4" fmla="*/ 672518 w 931333"/>
              <a:gd name="T5" fmla="*/ 0 h 177800"/>
              <a:gd name="T6" fmla="*/ 827713 w 931333"/>
              <a:gd name="T7" fmla="*/ 127000 h 177800"/>
              <a:gd name="T8" fmla="*/ 931175 w 931333"/>
              <a:gd name="T9" fmla="*/ 177800 h 177800"/>
              <a:gd name="T10" fmla="*/ 931175 w 931333"/>
              <a:gd name="T11" fmla="*/ 127000 h 177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1333"/>
              <a:gd name="T19" fmla="*/ 0 h 177800"/>
              <a:gd name="T20" fmla="*/ 931333 w 931333"/>
              <a:gd name="T21" fmla="*/ 177800 h 177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1333" h="177800">
                <a:moveTo>
                  <a:pt x="0" y="101600"/>
                </a:moveTo>
                <a:cubicBezTo>
                  <a:pt x="148166" y="122766"/>
                  <a:pt x="296333" y="143933"/>
                  <a:pt x="406400" y="127000"/>
                </a:cubicBezTo>
                <a:cubicBezTo>
                  <a:pt x="516467" y="110067"/>
                  <a:pt x="592667" y="0"/>
                  <a:pt x="660400" y="0"/>
                </a:cubicBezTo>
                <a:cubicBezTo>
                  <a:pt x="728133" y="0"/>
                  <a:pt x="770467" y="97367"/>
                  <a:pt x="812800" y="127000"/>
                </a:cubicBezTo>
                <a:cubicBezTo>
                  <a:pt x="855133" y="156633"/>
                  <a:pt x="897467" y="177800"/>
                  <a:pt x="914400" y="177800"/>
                </a:cubicBezTo>
                <a:cubicBezTo>
                  <a:pt x="931333" y="177800"/>
                  <a:pt x="922866" y="152400"/>
                  <a:pt x="914400" y="127000"/>
                </a:cubicBezTo>
              </a:path>
            </a:pathLst>
          </a:cu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968" y="2276872"/>
            <a:ext cx="4824536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Inability to elevate eyebrow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790950" y="1484314"/>
            <a:ext cx="0" cy="3889375"/>
          </a:xfrm>
          <a:prstGeom prst="line">
            <a:avLst/>
          </a:prstGeom>
          <a:noFill/>
          <a:ln w="57150" algn="ctr">
            <a:solidFill>
              <a:srgbClr val="6600FF"/>
            </a:solidFill>
            <a:round/>
            <a:headEnd/>
            <a:tailEnd/>
          </a:ln>
        </p:spPr>
      </p:cxnSp>
      <p:pic>
        <p:nvPicPr>
          <p:cNvPr id="11" name="Picture 10" descr="bells_palsy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9" y="837730"/>
            <a:ext cx="3806825" cy="5327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47850" y="5516563"/>
            <a:ext cx="4032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Bell’s palsy </a:t>
            </a: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 cstate="print"/>
          <a:srcRect l="22595" t="4641" r="20705" b="4641"/>
          <a:stretch>
            <a:fillRect/>
          </a:stretch>
        </p:blipFill>
        <p:spPr bwMode="auto">
          <a:xfrm>
            <a:off x="1775520" y="476672"/>
            <a:ext cx="4320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47928" y="332656"/>
            <a:ext cx="5220072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Paralysis of </a:t>
            </a:r>
            <a:r>
              <a:rPr kumimoji="0" lang="en-AU" sz="44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orbicularis</a:t>
            </a: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44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oculi</a:t>
            </a: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0" y="1844824"/>
            <a:ext cx="4239922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99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Inability to close the eye and to blink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35960" y="3813550"/>
            <a:ext cx="4932040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Dryness of cornea and ulceration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40463" y="5157788"/>
            <a:ext cx="4032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Scar impairs vision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 cstate="print"/>
          <a:srcRect l="9366" t="22279" r="52835" b="23540"/>
          <a:stretch>
            <a:fillRect/>
          </a:stretch>
        </p:blipFill>
        <p:spPr bwMode="auto">
          <a:xfrm>
            <a:off x="1774826" y="1341438"/>
            <a:ext cx="43545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5188" y="5670550"/>
            <a:ext cx="4032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Bell’s palsy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56478" y="1941342"/>
            <a:ext cx="5176026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Inability to whistle or to blow air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44624"/>
            <a:ext cx="9036496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Paralysis of </a:t>
            </a:r>
            <a:r>
              <a:rPr kumimoji="0" lang="en-AU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buccinator</a:t>
            </a:r>
            <a:r>
              <a:rPr kumimoji="0" lang="en-AU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AU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orbicularis</a:t>
            </a:r>
            <a:r>
              <a:rPr kumimoji="0" lang="en-AU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oris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47958" y="3501008"/>
            <a:ext cx="5320042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Dribbling of saliva</a:t>
            </a:r>
          </a:p>
        </p:txBody>
      </p:sp>
      <p:sp>
        <p:nvSpPr>
          <p:cNvPr id="10" name="Dodecagon 9"/>
          <p:cNvSpPr/>
          <p:nvPr/>
        </p:nvSpPr>
        <p:spPr bwMode="auto">
          <a:xfrm flipH="1">
            <a:off x="3431704" y="4365104"/>
            <a:ext cx="189734" cy="648072"/>
          </a:xfrm>
          <a:prstGeom prst="dodecagon">
            <a:avLst/>
          </a:prstGeom>
          <a:solidFill>
            <a:srgbClr val="00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odecagon 10"/>
          <p:cNvSpPr/>
          <p:nvPr/>
        </p:nvSpPr>
        <p:spPr bwMode="auto">
          <a:xfrm>
            <a:off x="3431704" y="5085184"/>
            <a:ext cx="216024" cy="216024"/>
          </a:xfrm>
          <a:prstGeom prst="dodecagon">
            <a:avLst/>
          </a:prstGeom>
          <a:solidFill>
            <a:srgbClr val="00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03912" y="4581128"/>
            <a:ext cx="5472608" cy="119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accumulates in vestibule of mouth on affected side</a:t>
            </a:r>
            <a:endParaRPr kumimoji="0" lang="en-AU" sz="40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4725144"/>
            <a:ext cx="9144000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mouth is drawn towards the unaffected  side by showing his teeth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79576" y="44624"/>
            <a:ext cx="8388424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Paralysis of muscles of lip</a:t>
            </a: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and angle of mouth</a:t>
            </a: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40016" y="2348880"/>
            <a:ext cx="4427984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50" normalizeH="0" baseline="0" noProof="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Ask the patient to show his teeth  </a:t>
            </a:r>
          </a:p>
        </p:txBody>
      </p:sp>
      <p:pic>
        <p:nvPicPr>
          <p:cNvPr id="7" name="Picture 7" descr="http://facialparalysisinstitute.s3.amazonaws.com/images/article/CR-BigSmile-1-16-13.jpg"/>
          <p:cNvPicPr>
            <a:picLocks noChangeAspect="1" noChangeArrowheads="1"/>
          </p:cNvPicPr>
          <p:nvPr/>
        </p:nvPicPr>
        <p:blipFill>
          <a:blip r:embed="rId3" cstate="print"/>
          <a:srcRect r="51791"/>
          <a:stretch>
            <a:fillRect/>
          </a:stretch>
        </p:blipFill>
        <p:spPr bwMode="auto">
          <a:xfrm>
            <a:off x="1775400" y="1346012"/>
            <a:ext cx="3888540" cy="35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25E5A-C15F-42BE-BE38-F9EB9FD7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99" y="93897"/>
            <a:ext cx="8308823" cy="66382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A707D8-7963-4572-8528-164986083C1B}"/>
              </a:ext>
            </a:extLst>
          </p:cNvPr>
          <p:cNvCxnSpPr>
            <a:cxnSpLocks/>
          </p:cNvCxnSpPr>
          <p:nvPr/>
        </p:nvCxnSpPr>
        <p:spPr>
          <a:xfrm flipH="1" flipV="1">
            <a:off x="5844209" y="1948070"/>
            <a:ext cx="1404731" cy="123245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549D17-8B42-476B-8227-AFFC635608AC}"/>
              </a:ext>
            </a:extLst>
          </p:cNvPr>
          <p:cNvSpPr txBox="1"/>
          <p:nvPr/>
        </p:nvSpPr>
        <p:spPr>
          <a:xfrm>
            <a:off x="3975651" y="1285461"/>
            <a:ext cx="209355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Oblique line of thyroid cartilage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61EFD-E4DB-47E6-94B9-E898E8760FFD}"/>
              </a:ext>
            </a:extLst>
          </p:cNvPr>
          <p:cNvSpPr txBox="1"/>
          <p:nvPr/>
        </p:nvSpPr>
        <p:spPr>
          <a:xfrm>
            <a:off x="172278" y="93897"/>
            <a:ext cx="3803373" cy="66787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Thyroid 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is a butterfly-shaped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highly vascular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Retrosternal goiter: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gland may extend down behind the sternum leading to compression on the trachea and great vessels.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does not extend upward due to attachment of the sternothyroid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oblique line of the thyroid cartilage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52BF6-4897-4E54-B698-0167C4027379}"/>
              </a:ext>
            </a:extLst>
          </p:cNvPr>
          <p:cNvSpPr txBox="1"/>
          <p:nvPr/>
        </p:nvSpPr>
        <p:spPr>
          <a:xfrm>
            <a:off x="7248940" y="6471138"/>
            <a:ext cx="83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6th</a:t>
            </a:r>
          </a:p>
        </p:txBody>
      </p:sp>
    </p:spTree>
    <p:extLst>
      <p:ext uri="{BB962C8B-B14F-4D97-AF65-F5344CB8AC3E}">
        <p14:creationId xmlns:p14="http://schemas.microsoft.com/office/powerpoint/2010/main" val="380697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7FAD-EF01-4857-996C-9FDAD8C39F01}"/>
              </a:ext>
            </a:extLst>
          </p:cNvPr>
          <p:cNvSpPr/>
          <p:nvPr/>
        </p:nvSpPr>
        <p:spPr>
          <a:xfrm>
            <a:off x="135467" y="1"/>
            <a:ext cx="11954933" cy="621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 GLAND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is the largest endocrine gland in the body.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about 25 grams (slightly heavier in female).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butter-fly, it is formed of the following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1- 2 lateral lobes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each lobe is pear-shaped (apex above).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(Dimension; 5 cm long, 3 cm wide and 2 cm thick).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 narrow median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isthmus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connecting the 2 lateral lobes.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(1 cm long, 1 cm wide and 1 cm thick).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55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 small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pyramidal lobe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project upwards from the isthmus and may be connected to the hyoid bone by a fibromuscular band called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glandulae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thyroidae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(remnant of thyroglossal duct). 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 and extensions (surface anatomy)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0" indent="-4762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lies on the front and sides of the lower part of neck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each lobe directed upward and reaching up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oblique 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thyroid cartilage.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each lateral lobe reaches the level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tracheal ring.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04825" algn="l"/>
                <a:tab pos="685800" algn="r"/>
                <a:tab pos="9620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isthmus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opposite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2nd, 3rd and 4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tracheal rings.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2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95A9F6-A0C1-479E-AE45-B79C717D9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18766" b="3180"/>
          <a:stretch/>
        </p:blipFill>
        <p:spPr>
          <a:xfrm>
            <a:off x="4707467" y="365686"/>
            <a:ext cx="7484533" cy="5353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531C1-8731-430F-97B6-FCD75A2E8241}"/>
              </a:ext>
            </a:extLst>
          </p:cNvPr>
          <p:cNvSpPr txBox="1"/>
          <p:nvPr/>
        </p:nvSpPr>
        <p:spPr>
          <a:xfrm>
            <a:off x="3260035" y="3763617"/>
            <a:ext cx="1099930" cy="424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C1C73-9403-458C-86F6-6DAB3D56C9FE}"/>
              </a:ext>
            </a:extLst>
          </p:cNvPr>
          <p:cNvSpPr txBox="1"/>
          <p:nvPr/>
        </p:nvSpPr>
        <p:spPr>
          <a:xfrm>
            <a:off x="4598505" y="92765"/>
            <a:ext cx="17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capsule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45492-5626-49DC-850E-7AED7A37371C}"/>
              </a:ext>
            </a:extLst>
          </p:cNvPr>
          <p:cNvSpPr txBox="1"/>
          <p:nvPr/>
        </p:nvSpPr>
        <p:spPr>
          <a:xfrm>
            <a:off x="5715123" y="4611757"/>
            <a:ext cx="92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A20E7-46C9-4D8A-9CD1-B4E5AD9640FB}"/>
              </a:ext>
            </a:extLst>
          </p:cNvPr>
          <p:cNvSpPr txBox="1"/>
          <p:nvPr/>
        </p:nvSpPr>
        <p:spPr>
          <a:xfrm>
            <a:off x="3048000" y="0"/>
            <a:ext cx="4109156" cy="3763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34BB4-94DA-418A-B4E6-A3336EED6FE0}"/>
              </a:ext>
            </a:extLst>
          </p:cNvPr>
          <p:cNvSpPr txBox="1"/>
          <p:nvPr/>
        </p:nvSpPr>
        <p:spPr>
          <a:xfrm>
            <a:off x="6739467" y="92765"/>
            <a:ext cx="2946400" cy="1510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5200C-6CE3-448E-BC7A-25C1585377CC}"/>
              </a:ext>
            </a:extLst>
          </p:cNvPr>
          <p:cNvSpPr txBox="1"/>
          <p:nvPr/>
        </p:nvSpPr>
        <p:spPr>
          <a:xfrm>
            <a:off x="0" y="0"/>
            <a:ext cx="4876800" cy="575574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80340" algn="l"/>
                <a:tab pos="14192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Capsules of the thyroid gland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80340" algn="l"/>
                <a:tab pos="14192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gland has 2 capsules: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 true fibrous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capsule enclosing the gland.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Outer false fascial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capsule derived from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pretracheal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fascia.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fascial capsule is thickened laterally forming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suspensory ligament of Berry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fixes the gland to the cartilage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larynx that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responsible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movement of the gland up and 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during swallowing.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0" y="79023"/>
            <a:ext cx="9571453" cy="6778978"/>
          </a:xfrm>
        </p:spPr>
      </p:pic>
    </p:spTree>
    <p:extLst>
      <p:ext uri="{BB962C8B-B14F-4D97-AF65-F5344CB8AC3E}">
        <p14:creationId xmlns:p14="http://schemas.microsoft.com/office/powerpoint/2010/main" val="300894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A5FCAD-7298-4074-ACEB-92DE25F5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4583" t="6597" r="66667" b="50000"/>
          <a:stretch>
            <a:fillRect/>
          </a:stretch>
        </p:blipFill>
        <p:spPr bwMode="auto">
          <a:xfrm>
            <a:off x="3556000" y="1"/>
            <a:ext cx="4572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BEEBC778-29E1-436C-939C-35A8FC3F94D4}"/>
              </a:ext>
            </a:extLst>
          </p:cNvPr>
          <p:cNvSpPr>
            <a:spLocks/>
          </p:cNvSpPr>
          <p:nvPr/>
        </p:nvSpPr>
        <p:spPr bwMode="auto">
          <a:xfrm>
            <a:off x="1484312" y="1471614"/>
            <a:ext cx="2714626" cy="1019175"/>
          </a:xfrm>
          <a:prstGeom prst="callout2">
            <a:avLst>
              <a:gd name="adj1" fmla="val 40056"/>
              <a:gd name="adj2" fmla="val 124739"/>
              <a:gd name="adj3" fmla="val 39753"/>
              <a:gd name="adj4" fmla="val 82446"/>
              <a:gd name="adj5" fmla="val 21493"/>
              <a:gd name="adj6" fmla="val 75912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External laryngeal nerve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67A3290A-7997-49CE-A7F7-757BAD5D5BEB}"/>
              </a:ext>
            </a:extLst>
          </p:cNvPr>
          <p:cNvSpPr>
            <a:spLocks/>
          </p:cNvSpPr>
          <p:nvPr/>
        </p:nvSpPr>
        <p:spPr bwMode="auto">
          <a:xfrm>
            <a:off x="344558" y="3024189"/>
            <a:ext cx="4006782" cy="1019175"/>
          </a:xfrm>
          <a:prstGeom prst="callout2">
            <a:avLst>
              <a:gd name="adj1" fmla="val 11229"/>
              <a:gd name="adj2" fmla="val 84183"/>
              <a:gd name="adj3" fmla="val 7375"/>
              <a:gd name="adj4" fmla="val 88727"/>
              <a:gd name="adj5" fmla="val -49370"/>
              <a:gd name="adj6" fmla="val 11154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Superior thyroid artery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62CDC3BD-20DA-403C-A53B-07C8BCAF7F8D}"/>
              </a:ext>
            </a:extLst>
          </p:cNvPr>
          <p:cNvSpPr>
            <a:spLocks/>
          </p:cNvSpPr>
          <p:nvPr/>
        </p:nvSpPr>
        <p:spPr bwMode="auto">
          <a:xfrm flipH="1">
            <a:off x="8913812" y="3848913"/>
            <a:ext cx="2714625" cy="1019175"/>
          </a:xfrm>
          <a:prstGeom prst="callout2">
            <a:avLst>
              <a:gd name="adj1" fmla="val 54602"/>
              <a:gd name="adj2" fmla="val 84851"/>
              <a:gd name="adj3" fmla="val 49851"/>
              <a:gd name="adj4" fmla="val 94057"/>
              <a:gd name="adj5" fmla="val 84270"/>
              <a:gd name="adj6" fmla="val 15153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Inferior thyroid artery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7E212B99-B56F-49EF-87ED-273C5D39F7A3}"/>
              </a:ext>
            </a:extLst>
          </p:cNvPr>
          <p:cNvSpPr>
            <a:spLocks/>
          </p:cNvSpPr>
          <p:nvPr/>
        </p:nvSpPr>
        <p:spPr bwMode="auto">
          <a:xfrm flipH="1">
            <a:off x="8789919" y="4930776"/>
            <a:ext cx="2143125" cy="1019175"/>
          </a:xfrm>
          <a:prstGeom prst="callout2">
            <a:avLst>
              <a:gd name="adj1" fmla="val 44386"/>
              <a:gd name="adj2" fmla="val 93918"/>
              <a:gd name="adj3" fmla="val 32945"/>
              <a:gd name="adj4" fmla="val 103217"/>
              <a:gd name="adj5" fmla="val -1990"/>
              <a:gd name="adj6" fmla="val 202599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recurrent  laryngeal n.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D055122C-F46E-423D-923B-3F7C8BB7D608}"/>
              </a:ext>
            </a:extLst>
          </p:cNvPr>
          <p:cNvSpPr>
            <a:spLocks/>
          </p:cNvSpPr>
          <p:nvPr/>
        </p:nvSpPr>
        <p:spPr bwMode="auto">
          <a:xfrm>
            <a:off x="92765" y="5949951"/>
            <a:ext cx="3207026" cy="665164"/>
          </a:xfrm>
          <a:prstGeom prst="callout2">
            <a:avLst>
              <a:gd name="adj1" fmla="val 8824"/>
              <a:gd name="adj2" fmla="val 49061"/>
              <a:gd name="adj3" fmla="val -24863"/>
              <a:gd name="adj4" fmla="val 71636"/>
              <a:gd name="adj5" fmla="val 10952"/>
              <a:gd name="adj6" fmla="val 12850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Subclavian artery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45EDE6DC-35A4-49FA-83E9-527E1E94D26C}"/>
              </a:ext>
            </a:extLst>
          </p:cNvPr>
          <p:cNvSpPr>
            <a:spLocks/>
          </p:cNvSpPr>
          <p:nvPr/>
        </p:nvSpPr>
        <p:spPr bwMode="auto">
          <a:xfrm>
            <a:off x="225287" y="4972052"/>
            <a:ext cx="4370528" cy="542926"/>
          </a:xfrm>
          <a:prstGeom prst="callout2">
            <a:avLst>
              <a:gd name="adj1" fmla="val 55523"/>
              <a:gd name="adj2" fmla="val 80557"/>
              <a:gd name="adj3" fmla="val 57764"/>
              <a:gd name="adj4" fmla="val 80884"/>
              <a:gd name="adj5" fmla="val 119992"/>
              <a:gd name="adj6" fmla="val 10078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Thyrocervical  trunk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53D18-35CC-4F99-A41B-ECAE387512DB}"/>
              </a:ext>
            </a:extLst>
          </p:cNvPr>
          <p:cNvSpPr txBox="1"/>
          <p:nvPr/>
        </p:nvSpPr>
        <p:spPr>
          <a:xfrm>
            <a:off x="4595815" y="145774"/>
            <a:ext cx="90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1208F-6DC1-4B26-978B-9DA7840DC4CD}"/>
              </a:ext>
            </a:extLst>
          </p:cNvPr>
          <p:cNvSpPr txBox="1"/>
          <p:nvPr/>
        </p:nvSpPr>
        <p:spPr>
          <a:xfrm>
            <a:off x="8256104" y="230094"/>
            <a:ext cx="383864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Arterial supply and Nerves 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0634B-B8C9-4FAE-AFFC-0997703D7422}"/>
              </a:ext>
            </a:extLst>
          </p:cNvPr>
          <p:cNvSpPr/>
          <p:nvPr/>
        </p:nvSpPr>
        <p:spPr>
          <a:xfrm>
            <a:off x="282222" y="135468"/>
            <a:ext cx="9855200" cy="651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14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Nerves related to the gland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External laryngeal nerve: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descends downwards with the superior thyroid artery to the apex of the lateral lobe.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To avoid injury of the nerve during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thyrodectomy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we must legate the superior thyroid artery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upper pole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gland.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51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Recurrent laryngeal nerve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9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ascends to the neck between trachea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oesphagus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closely related to the inferior thyroid artery.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62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419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To avoid injury of the nerve during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thyrodectomy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we must legate the artery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away from the gland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6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09EB-AFAB-43F3-BD53-E42E2617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59613"/>
            <a:ext cx="7953997" cy="6827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E165E-5D14-4C15-9E6C-33123A0A0E1E}"/>
              </a:ext>
            </a:extLst>
          </p:cNvPr>
          <p:cNvSpPr txBox="1"/>
          <p:nvPr/>
        </p:nvSpPr>
        <p:spPr>
          <a:xfrm>
            <a:off x="1364973" y="59613"/>
            <a:ext cx="311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Venous drainage</a:t>
            </a:r>
          </a:p>
        </p:txBody>
      </p:sp>
    </p:spTree>
    <p:extLst>
      <p:ext uri="{BB962C8B-B14F-4D97-AF65-F5344CB8AC3E}">
        <p14:creationId xmlns:p14="http://schemas.microsoft.com/office/powerpoint/2010/main" val="139499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:\Users\hanan\Pictures\My Scans\2011-12 (ديسمبر)\scan0002.jpg">
            <a:extLst>
              <a:ext uri="{FF2B5EF4-FFF2-40B4-BE49-F238E27FC236}">
                <a16:creationId xmlns:a16="http://schemas.microsoft.com/office/drawing/2014/main" id="{DD88A6DB-7988-4031-B937-20EFEFE1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34538" y="1284252"/>
            <a:ext cx="6264696" cy="42181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F6F45675-6214-4E6C-A7E0-B7C44FF993B7}"/>
              </a:ext>
            </a:extLst>
          </p:cNvPr>
          <p:cNvSpPr>
            <a:spLocks/>
          </p:cNvSpPr>
          <p:nvPr/>
        </p:nvSpPr>
        <p:spPr bwMode="auto">
          <a:xfrm flipH="1">
            <a:off x="7702327" y="5218772"/>
            <a:ext cx="2808288" cy="1019175"/>
          </a:xfrm>
          <a:prstGeom prst="callout2">
            <a:avLst>
              <a:gd name="adj1" fmla="val -61611"/>
              <a:gd name="adj2" fmla="val 4489"/>
              <a:gd name="adj3" fmla="val 17889"/>
              <a:gd name="adj4" fmla="val 49975"/>
              <a:gd name="adj5" fmla="val -36213"/>
              <a:gd name="adj6" fmla="val 104043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Parathyroid glands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CBCE0E7-BF39-47DE-B922-CFA1E01AF0CF}"/>
              </a:ext>
            </a:extLst>
          </p:cNvPr>
          <p:cNvSpPr/>
          <p:nvPr/>
        </p:nvSpPr>
        <p:spPr>
          <a:xfrm>
            <a:off x="6198181" y="1735991"/>
            <a:ext cx="2017294" cy="2747210"/>
          </a:xfrm>
          <a:custGeom>
            <a:avLst/>
            <a:gdLst>
              <a:gd name="connsiteX0" fmla="*/ 1820779 w 2017294"/>
              <a:gd name="connsiteY0" fmla="*/ 1756611 h 2747210"/>
              <a:gd name="connsiteX1" fmla="*/ 1363579 w 2017294"/>
              <a:gd name="connsiteY1" fmla="*/ 2213811 h 2747210"/>
              <a:gd name="connsiteX2" fmla="*/ 473242 w 2017294"/>
              <a:gd name="connsiteY2" fmla="*/ 2671011 h 2747210"/>
              <a:gd name="connsiteX3" fmla="*/ 160421 w 2017294"/>
              <a:gd name="connsiteY3" fmla="*/ 2622884 h 2747210"/>
              <a:gd name="connsiteX4" fmla="*/ 40105 w 2017294"/>
              <a:gd name="connsiteY4" fmla="*/ 1925053 h 2747210"/>
              <a:gd name="connsiteX5" fmla="*/ 401053 w 2017294"/>
              <a:gd name="connsiteY5" fmla="*/ 1034716 h 2747210"/>
              <a:gd name="connsiteX6" fmla="*/ 1243263 w 2017294"/>
              <a:gd name="connsiteY6" fmla="*/ 240632 h 2747210"/>
              <a:gd name="connsiteX7" fmla="*/ 1844842 w 2017294"/>
              <a:gd name="connsiteY7" fmla="*/ 72190 h 2747210"/>
              <a:gd name="connsiteX8" fmla="*/ 2013284 w 2017294"/>
              <a:gd name="connsiteY8" fmla="*/ 288758 h 2747210"/>
              <a:gd name="connsiteX9" fmla="*/ 1820779 w 2017294"/>
              <a:gd name="connsiteY9" fmla="*/ 1756611 h 27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94" h="2747210">
                <a:moveTo>
                  <a:pt x="1820779" y="1756611"/>
                </a:moveTo>
                <a:cubicBezTo>
                  <a:pt x="1712495" y="2077453"/>
                  <a:pt x="1588168" y="2061411"/>
                  <a:pt x="1363579" y="2213811"/>
                </a:cubicBezTo>
                <a:cubicBezTo>
                  <a:pt x="1138990" y="2366211"/>
                  <a:pt x="673768" y="2602832"/>
                  <a:pt x="473242" y="2671011"/>
                </a:cubicBezTo>
                <a:cubicBezTo>
                  <a:pt x="272716" y="2739190"/>
                  <a:pt x="232610" y="2747210"/>
                  <a:pt x="160421" y="2622884"/>
                </a:cubicBezTo>
                <a:cubicBezTo>
                  <a:pt x="88232" y="2498558"/>
                  <a:pt x="0" y="2189748"/>
                  <a:pt x="40105" y="1925053"/>
                </a:cubicBezTo>
                <a:cubicBezTo>
                  <a:pt x="80210" y="1660358"/>
                  <a:pt x="200527" y="1315453"/>
                  <a:pt x="401053" y="1034716"/>
                </a:cubicBezTo>
                <a:cubicBezTo>
                  <a:pt x="601579" y="753979"/>
                  <a:pt x="1002632" y="401053"/>
                  <a:pt x="1243263" y="240632"/>
                </a:cubicBezTo>
                <a:cubicBezTo>
                  <a:pt x="1483894" y="80211"/>
                  <a:pt x="1716505" y="64169"/>
                  <a:pt x="1844842" y="72190"/>
                </a:cubicBezTo>
                <a:cubicBezTo>
                  <a:pt x="1973179" y="80211"/>
                  <a:pt x="2017294" y="0"/>
                  <a:pt x="2013284" y="288758"/>
                </a:cubicBezTo>
                <a:cubicBezTo>
                  <a:pt x="2009274" y="577516"/>
                  <a:pt x="1929063" y="1435769"/>
                  <a:pt x="1820779" y="1756611"/>
                </a:cubicBezTo>
                <a:close/>
              </a:path>
            </a:pathLst>
          </a:cu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B65645-A7C8-435C-AED1-1ADA41C6C76F}"/>
              </a:ext>
            </a:extLst>
          </p:cNvPr>
          <p:cNvSpPr/>
          <p:nvPr/>
        </p:nvSpPr>
        <p:spPr>
          <a:xfrm rot="285878" flipH="1">
            <a:off x="9988847" y="1935657"/>
            <a:ext cx="2009302" cy="2517538"/>
          </a:xfrm>
          <a:custGeom>
            <a:avLst/>
            <a:gdLst>
              <a:gd name="connsiteX0" fmla="*/ 1820779 w 2017294"/>
              <a:gd name="connsiteY0" fmla="*/ 1756611 h 2747210"/>
              <a:gd name="connsiteX1" fmla="*/ 1363579 w 2017294"/>
              <a:gd name="connsiteY1" fmla="*/ 2213811 h 2747210"/>
              <a:gd name="connsiteX2" fmla="*/ 473242 w 2017294"/>
              <a:gd name="connsiteY2" fmla="*/ 2671011 h 2747210"/>
              <a:gd name="connsiteX3" fmla="*/ 160421 w 2017294"/>
              <a:gd name="connsiteY3" fmla="*/ 2622884 h 2747210"/>
              <a:gd name="connsiteX4" fmla="*/ 40105 w 2017294"/>
              <a:gd name="connsiteY4" fmla="*/ 1925053 h 2747210"/>
              <a:gd name="connsiteX5" fmla="*/ 401053 w 2017294"/>
              <a:gd name="connsiteY5" fmla="*/ 1034716 h 2747210"/>
              <a:gd name="connsiteX6" fmla="*/ 1243263 w 2017294"/>
              <a:gd name="connsiteY6" fmla="*/ 240632 h 2747210"/>
              <a:gd name="connsiteX7" fmla="*/ 1844842 w 2017294"/>
              <a:gd name="connsiteY7" fmla="*/ 72190 h 2747210"/>
              <a:gd name="connsiteX8" fmla="*/ 2013284 w 2017294"/>
              <a:gd name="connsiteY8" fmla="*/ 288758 h 2747210"/>
              <a:gd name="connsiteX9" fmla="*/ 1820779 w 2017294"/>
              <a:gd name="connsiteY9" fmla="*/ 1756611 h 27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94" h="2747210">
                <a:moveTo>
                  <a:pt x="1820779" y="1756611"/>
                </a:moveTo>
                <a:cubicBezTo>
                  <a:pt x="1712495" y="2077453"/>
                  <a:pt x="1588168" y="2061411"/>
                  <a:pt x="1363579" y="2213811"/>
                </a:cubicBezTo>
                <a:cubicBezTo>
                  <a:pt x="1138990" y="2366211"/>
                  <a:pt x="673768" y="2602832"/>
                  <a:pt x="473242" y="2671011"/>
                </a:cubicBezTo>
                <a:cubicBezTo>
                  <a:pt x="272716" y="2739190"/>
                  <a:pt x="232610" y="2747210"/>
                  <a:pt x="160421" y="2622884"/>
                </a:cubicBezTo>
                <a:cubicBezTo>
                  <a:pt x="88232" y="2498558"/>
                  <a:pt x="0" y="2189748"/>
                  <a:pt x="40105" y="1925053"/>
                </a:cubicBezTo>
                <a:cubicBezTo>
                  <a:pt x="80210" y="1660358"/>
                  <a:pt x="200527" y="1315453"/>
                  <a:pt x="401053" y="1034716"/>
                </a:cubicBezTo>
                <a:cubicBezTo>
                  <a:pt x="601579" y="753979"/>
                  <a:pt x="1002632" y="401053"/>
                  <a:pt x="1243263" y="240632"/>
                </a:cubicBezTo>
                <a:cubicBezTo>
                  <a:pt x="1483894" y="80211"/>
                  <a:pt x="1716505" y="64169"/>
                  <a:pt x="1844842" y="72190"/>
                </a:cubicBezTo>
                <a:cubicBezTo>
                  <a:pt x="1973179" y="80211"/>
                  <a:pt x="2017294" y="0"/>
                  <a:pt x="2013284" y="288758"/>
                </a:cubicBezTo>
                <a:cubicBezTo>
                  <a:pt x="2009274" y="577516"/>
                  <a:pt x="1929063" y="1435769"/>
                  <a:pt x="1820779" y="1756611"/>
                </a:cubicBezTo>
                <a:close/>
              </a:path>
            </a:pathLst>
          </a:cu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FACAD-8AF3-406A-B718-BB1764F394E2}"/>
              </a:ext>
            </a:extLst>
          </p:cNvPr>
          <p:cNvSpPr txBox="1"/>
          <p:nvPr/>
        </p:nvSpPr>
        <p:spPr>
          <a:xfrm>
            <a:off x="0" y="0"/>
            <a:ext cx="5834537" cy="6664132"/>
          </a:xfrm>
          <a:prstGeom prst="rect">
            <a:avLst/>
          </a:prstGeom>
          <a:solidFill>
            <a:srgbClr val="F0F4F0"/>
          </a:solidFill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19075" algn="l"/>
                <a:tab pos="1143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Parathyroid Glands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1430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These are four small glands, two on each side: superior and inferior.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are lie behind the posterior aspect of the thyroid gland.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pouch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developed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pouch.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They are supplied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 thyroid vessels.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7625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" algn="l"/>
                <a:tab pos="17170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Subtotal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thyrodectomy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be done to avoid injury of the parathyroid glands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68A2-7C89-41DF-8A18-EFAEF93DA79C}"/>
              </a:ext>
            </a:extLst>
          </p:cNvPr>
          <p:cNvSpPr/>
          <p:nvPr/>
        </p:nvSpPr>
        <p:spPr>
          <a:xfrm>
            <a:off x="6433433" y="276353"/>
            <a:ext cx="559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Subtotal Thyroidectomy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8">
            <a:extLst>
              <a:ext uri="{FF2B5EF4-FFF2-40B4-BE49-F238E27FC236}">
                <a16:creationId xmlns:a16="http://schemas.microsoft.com/office/drawing/2014/main" id="{6F684FBB-08B8-47AE-977F-EEDE1324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9" t="15683" r="21839" b="50494"/>
          <a:stretch/>
        </p:blipFill>
        <p:spPr>
          <a:xfrm>
            <a:off x="2481219" y="157664"/>
            <a:ext cx="9546046" cy="670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6" y="104504"/>
            <a:ext cx="48201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of the parotid gland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CB8A57-A5DF-439B-81E4-B177715E85A6}"/>
              </a:ext>
            </a:extLst>
          </p:cNvPr>
          <p:cNvSpPr/>
          <p:nvPr/>
        </p:nvSpPr>
        <p:spPr>
          <a:xfrm>
            <a:off x="164735" y="847164"/>
            <a:ext cx="3042291" cy="598048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Size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largest salivary gland.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Position: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lies in the gap below the auricle between: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Ramus of the mandible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Mastoid process &amp; sternomastoid muscle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7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6EC88-BD90-422B-B7AA-15F7B5292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/>
          <a:stretch/>
        </p:blipFill>
        <p:spPr>
          <a:xfrm>
            <a:off x="2399783" y="0"/>
            <a:ext cx="8027909" cy="6696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92C0E-BF39-4915-92C5-A97B41C950B2}"/>
              </a:ext>
            </a:extLst>
          </p:cNvPr>
          <p:cNvSpPr txBox="1"/>
          <p:nvPr/>
        </p:nvSpPr>
        <p:spPr>
          <a:xfrm>
            <a:off x="9515061" y="6029739"/>
            <a:ext cx="1510748" cy="8282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2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25" descr="D:\جامعة مؤتة\Integrated Modules\G I T\Images\2- Parotid\4.jpg">
            <a:extLst>
              <a:ext uri="{FF2B5EF4-FFF2-40B4-BE49-F238E27FC236}">
                <a16:creationId xmlns:a16="http://schemas.microsoft.com/office/drawing/2014/main" id="{350B6987-0A5A-462E-9C69-E8F50BA5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62785"/>
            <a:ext cx="8110330" cy="68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6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r="1"/>
          <a:stretch/>
        </p:blipFill>
        <p:spPr>
          <a:xfrm>
            <a:off x="-91491" y="117566"/>
            <a:ext cx="12105849" cy="53207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7DA37-CBB2-49EA-9C61-5AE0C42C2F0A}"/>
              </a:ext>
            </a:extLst>
          </p:cNvPr>
          <p:cNvSpPr txBox="1"/>
          <p:nvPr/>
        </p:nvSpPr>
        <p:spPr>
          <a:xfrm>
            <a:off x="8783343" y="4433670"/>
            <a:ext cx="3458817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 pierced by parotid 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38166-1831-417C-BCD8-47D472EC1FAC}"/>
              </a:ext>
            </a:extLst>
          </p:cNvPr>
          <p:cNvSpPr txBox="1"/>
          <p:nvPr/>
        </p:nvSpPr>
        <p:spPr>
          <a:xfrm>
            <a:off x="8938592" y="377556"/>
            <a:ext cx="31483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Buccal mucosa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AA3F6-9BCF-4740-B311-F945DB6AD269}"/>
              </a:ext>
            </a:extLst>
          </p:cNvPr>
          <p:cNvSpPr txBox="1"/>
          <p:nvPr/>
        </p:nvSpPr>
        <p:spPr>
          <a:xfrm>
            <a:off x="8938592" y="1696131"/>
            <a:ext cx="289560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Buccinator muscle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AFB84-3A57-4B38-8442-7FB2B9F71E2A}"/>
              </a:ext>
            </a:extLst>
          </p:cNvPr>
          <p:cNvSpPr txBox="1"/>
          <p:nvPr/>
        </p:nvSpPr>
        <p:spPr>
          <a:xfrm>
            <a:off x="8938592" y="3488441"/>
            <a:ext cx="271795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Buccal pad of fat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F2FB3-3F9F-481C-ABA8-4E2B6965C775}"/>
              </a:ext>
            </a:extLst>
          </p:cNvPr>
          <p:cNvSpPr txBox="1"/>
          <p:nvPr/>
        </p:nvSpPr>
        <p:spPr>
          <a:xfrm>
            <a:off x="8938592" y="2515398"/>
            <a:ext cx="2895600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Buccopharyngeal fascia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F530F-3E12-46D1-9948-8D68767DAA9E}"/>
              </a:ext>
            </a:extLst>
          </p:cNvPr>
          <p:cNvSpPr txBox="1"/>
          <p:nvPr/>
        </p:nvSpPr>
        <p:spPr>
          <a:xfrm>
            <a:off x="2474229" y="3910450"/>
            <a:ext cx="271795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Parotid duct</a:t>
            </a:r>
          </a:p>
        </p:txBody>
      </p:sp>
    </p:spTree>
    <p:extLst>
      <p:ext uri="{BB962C8B-B14F-4D97-AF65-F5344CB8AC3E}">
        <p14:creationId xmlns:p14="http://schemas.microsoft.com/office/powerpoint/2010/main" val="123556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4EC96-C7BA-4DC3-9469-A9F0B05A16D1}"/>
              </a:ext>
            </a:extLst>
          </p:cNvPr>
          <p:cNvSpPr/>
          <p:nvPr/>
        </p:nvSpPr>
        <p:spPr>
          <a:xfrm>
            <a:off x="0" y="0"/>
            <a:ext cx="12192000" cy="690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parotid duct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Stensen's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duct 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762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Length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5 cm long.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762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Beginning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at the anterior border of the gland.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762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Course &amp; relations: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runs horizontally forwards on masseter muscle.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the anterior border of masseter, it pieces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B structures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marR="0" lvl="3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137160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Buccal pad of fat.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marR="0" lvl="3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137160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Buccopharyngeal fascia.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marR="0" lvl="3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137160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Buccinator muscle.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0" marR="0" lvl="3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Both"/>
              <a:tabLst>
                <a:tab pos="1371600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Buccal mucosa (mucous membrane lining the cheek).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3"/>
              <a:tabLst>
                <a:tab pos="504825" algn="l"/>
                <a:tab pos="149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opening into the vestibule of mouth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the upper 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molar tooth.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825" algn="l"/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N. B: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duct pierces the buccinator further back and runs forward beneath the mucus membrane to its orifice. This oblique course providing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flap valvular mechanism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that prevents inflation of the gland when intra-oral pressure increased.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0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5984" b="7465"/>
          <a:stretch/>
        </p:blipFill>
        <p:spPr>
          <a:xfrm>
            <a:off x="5720077" y="84421"/>
            <a:ext cx="6471922" cy="5401979"/>
          </a:xfrm>
        </p:spPr>
      </p:pic>
      <p:sp>
        <p:nvSpPr>
          <p:cNvPr id="3" name="TextBox 2"/>
          <p:cNvSpPr txBox="1"/>
          <p:nvPr/>
        </p:nvSpPr>
        <p:spPr>
          <a:xfrm>
            <a:off x="201908" y="84421"/>
            <a:ext cx="5340936" cy="653313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Capsule of parotid gland: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True 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capsule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formed of the condensed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fibrous tissue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False (outer) capsule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It is derived from the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investing layer of deep fascia of neck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splits at the lower end of the gland into 2 layers;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layer,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covering the outer surface of the gland.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layer,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covering the inner surface of the gland. This deep layer forms the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stylomandibular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separates the parotid gland from the submandibular gland.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685800" algn="l"/>
                <a:tab pos="1498600" algn="l"/>
              </a:tabLst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anatomy; Mumps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(viral infection of the gland) is painful because the gland swells within the tight fibrous capsule.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5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81939-1810-485C-8E2C-440F54E359D7}"/>
              </a:ext>
            </a:extLst>
          </p:cNvPr>
          <p:cNvSpPr/>
          <p:nvPr/>
        </p:nvSpPr>
        <p:spPr>
          <a:xfrm>
            <a:off x="-1" y="0"/>
            <a:ext cx="12085983" cy="4884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Structures inside the parotid gland (FARED):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Facial nerve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(the most superficial structure):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504825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Retromandibular vein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intermediate in position):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3"/>
              <a:tabLst>
                <a:tab pos="504825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External carotid artery 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(the deepest structure)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3"/>
              <a:tabLst>
                <a:tab pos="504825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Auriculo- temporal nerve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(in the upper part of the gland).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 startAt="5"/>
              <a:tabLst>
                <a:tab pos="504825" algn="l"/>
                <a:tab pos="149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Deep parotid lymph nodes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inside the gland.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797</Words>
  <Application>Microsoft Office PowerPoint</Application>
  <PresentationFormat>Widescreen</PresentationFormat>
  <Paragraphs>147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Monotype Corsiva</vt:lpstr>
      <vt:lpstr>Symbol</vt:lpstr>
      <vt:lpstr>Times New Roman</vt:lpstr>
      <vt:lpstr>Wingdings</vt:lpstr>
      <vt:lpstr>Office Theme</vt:lpstr>
      <vt:lpstr>1_Office Theme</vt:lpstr>
      <vt:lpstr>Default Design</vt:lpstr>
      <vt:lpstr>6_Default Design</vt:lpstr>
      <vt:lpstr>4_Default Design</vt:lpstr>
      <vt:lpstr>12_Office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14</cp:revision>
  <dcterms:created xsi:type="dcterms:W3CDTF">2018-09-15T17:41:42Z</dcterms:created>
  <dcterms:modified xsi:type="dcterms:W3CDTF">2019-04-02T20:04:25Z</dcterms:modified>
</cp:coreProperties>
</file>