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62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65" r:id="rId31"/>
    <p:sldId id="289" r:id="rId32"/>
    <p:sldId id="290" r:id="rId33"/>
    <p:sldId id="269" r:id="rId34"/>
    <p:sldId id="291" r:id="rId35"/>
    <p:sldId id="292" r:id="rId36"/>
    <p:sldId id="293" r:id="rId37"/>
    <p:sldId id="294" r:id="rId38"/>
    <p:sldId id="295" r:id="rId39"/>
    <p:sldId id="296" r:id="rId40"/>
  </p:sldIdLst>
  <p:sldSz cx="12192000" cy="6858000"/>
  <p:notesSz cx="12192000" cy="6858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396" y="499840"/>
            <a:ext cx="9103635" cy="5854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98952" y="1076325"/>
            <a:ext cx="4462780" cy="257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8143" y="47075"/>
            <a:ext cx="7505683" cy="678524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590033" y="822579"/>
            <a:ext cx="1073785" cy="1414780"/>
          </a:xfrm>
          <a:custGeom>
            <a:avLst/>
            <a:gdLst/>
            <a:ahLst/>
            <a:cxnLst/>
            <a:rect l="l" t="t" r="r" b="b"/>
            <a:pathLst>
              <a:path w="1073785" h="1414780">
                <a:moveTo>
                  <a:pt x="970243" y="1272071"/>
                </a:moveTo>
                <a:lnTo>
                  <a:pt x="918717" y="1296797"/>
                </a:lnTo>
                <a:lnTo>
                  <a:pt x="1070228" y="1414272"/>
                </a:lnTo>
                <a:lnTo>
                  <a:pt x="1072081" y="1297813"/>
                </a:lnTo>
                <a:lnTo>
                  <a:pt x="982599" y="1297813"/>
                </a:lnTo>
                <a:lnTo>
                  <a:pt x="970243" y="1272071"/>
                </a:lnTo>
                <a:close/>
              </a:path>
              <a:path w="1073785" h="1414780">
                <a:moveTo>
                  <a:pt x="1021765" y="1247347"/>
                </a:moveTo>
                <a:lnTo>
                  <a:pt x="970243" y="1272071"/>
                </a:lnTo>
                <a:lnTo>
                  <a:pt x="982599" y="1297813"/>
                </a:lnTo>
                <a:lnTo>
                  <a:pt x="1034161" y="1273175"/>
                </a:lnTo>
                <a:lnTo>
                  <a:pt x="1021765" y="1247347"/>
                </a:lnTo>
                <a:close/>
              </a:path>
              <a:path w="1073785" h="1414780">
                <a:moveTo>
                  <a:pt x="1073277" y="1222629"/>
                </a:moveTo>
                <a:lnTo>
                  <a:pt x="1021765" y="1247347"/>
                </a:lnTo>
                <a:lnTo>
                  <a:pt x="1034161" y="1273175"/>
                </a:lnTo>
                <a:lnTo>
                  <a:pt x="982599" y="1297813"/>
                </a:lnTo>
                <a:lnTo>
                  <a:pt x="1072081" y="1297813"/>
                </a:lnTo>
                <a:lnTo>
                  <a:pt x="1073277" y="1222629"/>
                </a:lnTo>
                <a:close/>
              </a:path>
              <a:path w="1073785" h="1414780">
                <a:moveTo>
                  <a:pt x="481451" y="253745"/>
                </a:moveTo>
                <a:lnTo>
                  <a:pt x="970243" y="1272071"/>
                </a:lnTo>
                <a:lnTo>
                  <a:pt x="1021765" y="1247347"/>
                </a:lnTo>
                <a:lnTo>
                  <a:pt x="546904" y="257937"/>
                </a:lnTo>
                <a:lnTo>
                  <a:pt x="491489" y="257937"/>
                </a:lnTo>
                <a:lnTo>
                  <a:pt x="481451" y="253745"/>
                </a:lnTo>
                <a:close/>
              </a:path>
              <a:path w="1073785" h="1414780">
                <a:moveTo>
                  <a:pt x="476757" y="243967"/>
                </a:moveTo>
                <a:lnTo>
                  <a:pt x="481451" y="253745"/>
                </a:lnTo>
                <a:lnTo>
                  <a:pt x="491489" y="257937"/>
                </a:lnTo>
                <a:lnTo>
                  <a:pt x="476757" y="243967"/>
                </a:lnTo>
                <a:close/>
              </a:path>
              <a:path w="1073785" h="1414780">
                <a:moveTo>
                  <a:pt x="540200" y="243967"/>
                </a:moveTo>
                <a:lnTo>
                  <a:pt x="476757" y="243967"/>
                </a:lnTo>
                <a:lnTo>
                  <a:pt x="491489" y="257937"/>
                </a:lnTo>
                <a:lnTo>
                  <a:pt x="546904" y="257937"/>
                </a:lnTo>
                <a:lnTo>
                  <a:pt x="540200" y="243967"/>
                </a:lnTo>
                <a:close/>
              </a:path>
              <a:path w="1073785" h="1414780">
                <a:moveTo>
                  <a:pt x="21970" y="0"/>
                </a:moveTo>
                <a:lnTo>
                  <a:pt x="0" y="52705"/>
                </a:lnTo>
                <a:lnTo>
                  <a:pt x="481451" y="253745"/>
                </a:lnTo>
                <a:lnTo>
                  <a:pt x="476757" y="243967"/>
                </a:lnTo>
                <a:lnTo>
                  <a:pt x="540200" y="243967"/>
                </a:lnTo>
                <a:lnTo>
                  <a:pt x="523620" y="209423"/>
                </a:lnTo>
                <a:lnTo>
                  <a:pt x="2197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396" y="499840"/>
            <a:ext cx="9103635" cy="5854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415" y="227787"/>
            <a:ext cx="4123054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299" y="1858136"/>
            <a:ext cx="5291455" cy="401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7.jp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5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g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5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5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 /><Relationship Id="rId1" Type="http://schemas.openxmlformats.org/officeDocument/2006/relationships/slideLayout" Target="../slideLayouts/slideLayout5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5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7.jp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5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 /><Relationship Id="rId3" Type="http://schemas.openxmlformats.org/officeDocument/2006/relationships/image" Target="../media/image49.png" /><Relationship Id="rId7" Type="http://schemas.openxmlformats.org/officeDocument/2006/relationships/image" Target="../media/image53.png" /><Relationship Id="rId12" Type="http://schemas.openxmlformats.org/officeDocument/2006/relationships/image" Target="../media/image58.png" /><Relationship Id="rId2" Type="http://schemas.openxmlformats.org/officeDocument/2006/relationships/image" Target="../media/image48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2.png" /><Relationship Id="rId11" Type="http://schemas.openxmlformats.org/officeDocument/2006/relationships/image" Target="../media/image57.png" /><Relationship Id="rId5" Type="http://schemas.openxmlformats.org/officeDocument/2006/relationships/image" Target="../media/image51.png" /><Relationship Id="rId10" Type="http://schemas.openxmlformats.org/officeDocument/2006/relationships/image" Target="../media/image56.png" /><Relationship Id="rId4" Type="http://schemas.openxmlformats.org/officeDocument/2006/relationships/image" Target="../media/image50.png" /><Relationship Id="rId9" Type="http://schemas.openxmlformats.org/officeDocument/2006/relationships/image" Target="../media/image55.png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image" Target="../media/image59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61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65.png" /><Relationship Id="rId4" Type="http://schemas.openxmlformats.org/officeDocument/2006/relationships/image" Target="../media/image64.png" 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 /><Relationship Id="rId3" Type="http://schemas.openxmlformats.org/officeDocument/2006/relationships/image" Target="../media/image67.png" /><Relationship Id="rId7" Type="http://schemas.openxmlformats.org/officeDocument/2006/relationships/image" Target="../media/image71.png" /><Relationship Id="rId2" Type="http://schemas.openxmlformats.org/officeDocument/2006/relationships/image" Target="../media/image66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70.png" /><Relationship Id="rId5" Type="http://schemas.openxmlformats.org/officeDocument/2006/relationships/image" Target="../media/image69.png" /><Relationship Id="rId10" Type="http://schemas.openxmlformats.org/officeDocument/2006/relationships/image" Target="../media/image74.png" /><Relationship Id="rId4" Type="http://schemas.openxmlformats.org/officeDocument/2006/relationships/image" Target="../media/image68.png" /><Relationship Id="rId9" Type="http://schemas.openxmlformats.org/officeDocument/2006/relationships/image" Target="../media/image73.png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12" Type="http://schemas.openxmlformats.org/officeDocument/2006/relationships/image" Target="../media/image4.jp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2.png" /><Relationship Id="rId11" Type="http://schemas.openxmlformats.org/officeDocument/2006/relationships/image" Target="../media/image17.png" /><Relationship Id="rId5" Type="http://schemas.openxmlformats.org/officeDocument/2006/relationships/image" Target="../media/image11.png" /><Relationship Id="rId10" Type="http://schemas.openxmlformats.org/officeDocument/2006/relationships/image" Target="../media/image16.png" /><Relationship Id="rId4" Type="http://schemas.openxmlformats.org/officeDocument/2006/relationships/image" Target="../media/image10.png" /><Relationship Id="rId9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9.png" /><Relationship Id="rId7" Type="http://schemas.openxmlformats.org/officeDocument/2006/relationships/image" Target="../media/image23.png" /><Relationship Id="rId12" Type="http://schemas.openxmlformats.org/officeDocument/2006/relationships/image" Target="../media/image7.jp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2.png" /><Relationship Id="rId11" Type="http://schemas.openxmlformats.org/officeDocument/2006/relationships/image" Target="../media/image27.png" /><Relationship Id="rId5" Type="http://schemas.openxmlformats.org/officeDocument/2006/relationships/image" Target="../media/image21.png" /><Relationship Id="rId10" Type="http://schemas.openxmlformats.org/officeDocument/2006/relationships/image" Target="../media/image26.png" /><Relationship Id="rId4" Type="http://schemas.openxmlformats.org/officeDocument/2006/relationships/image" Target="../media/image20.png" /><Relationship Id="rId9" Type="http://schemas.openxmlformats.org/officeDocument/2006/relationships/image" Target="../media/image2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600"/>
              </a:lnSpc>
              <a:spcBef>
                <a:spcPts val="100"/>
              </a:spcBef>
            </a:pPr>
            <a:r>
              <a:rPr spc="-40" dirty="0"/>
              <a:t>Anatomy</a:t>
            </a:r>
            <a:r>
              <a:rPr spc="-90" dirty="0"/>
              <a:t> </a:t>
            </a:r>
            <a:r>
              <a:rPr dirty="0"/>
              <a:t>of</a:t>
            </a:r>
          </a:p>
          <a:p>
            <a:pPr marL="370205">
              <a:lnSpc>
                <a:spcPts val="11480"/>
              </a:lnSpc>
            </a:pPr>
            <a:r>
              <a:rPr sz="9600" dirty="0">
                <a:latin typeface="Arial"/>
                <a:cs typeface="Arial"/>
              </a:rPr>
              <a:t>Spleen</a:t>
            </a:r>
            <a:endParaRPr sz="9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9573" y="3650437"/>
            <a:ext cx="16256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5400" b="1" dirty="0">
                <a:solidFill>
                  <a:srgbClr val="FFFFFF"/>
                </a:solidFill>
                <a:latin typeface="Calibri"/>
                <a:cs typeface="Calibri"/>
              </a:rPr>
              <a:t>Lien)</a:t>
            </a:r>
            <a:endParaRPr sz="5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9752" y="521208"/>
            <a:ext cx="7668259" cy="5556885"/>
            <a:chOff x="1579752" y="521208"/>
            <a:chExt cx="7668259" cy="5556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459" y="521208"/>
              <a:ext cx="6841236" cy="5556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9753" y="2004567"/>
              <a:ext cx="7668259" cy="2871470"/>
            </a:xfrm>
            <a:custGeom>
              <a:avLst/>
              <a:gdLst/>
              <a:ahLst/>
              <a:cxnLst/>
              <a:rect l="l" t="t" r="r" b="b"/>
              <a:pathLst>
                <a:path w="7668259" h="2871470">
                  <a:moveTo>
                    <a:pt x="1239393" y="340360"/>
                  </a:moveTo>
                  <a:lnTo>
                    <a:pt x="1189507" y="318135"/>
                  </a:lnTo>
                  <a:lnTo>
                    <a:pt x="1064387" y="262382"/>
                  </a:lnTo>
                  <a:lnTo>
                    <a:pt x="1066914" y="319430"/>
                  </a:lnTo>
                  <a:lnTo>
                    <a:pt x="167640" y="359918"/>
                  </a:lnTo>
                  <a:lnTo>
                    <a:pt x="0" y="391795"/>
                  </a:lnTo>
                  <a:lnTo>
                    <a:pt x="10795" y="448056"/>
                  </a:lnTo>
                  <a:lnTo>
                    <a:pt x="173609" y="416941"/>
                  </a:lnTo>
                  <a:lnTo>
                    <a:pt x="174040" y="416864"/>
                  </a:lnTo>
                  <a:lnTo>
                    <a:pt x="183502" y="416433"/>
                  </a:lnTo>
                  <a:lnTo>
                    <a:pt x="1069454" y="376580"/>
                  </a:lnTo>
                  <a:lnTo>
                    <a:pt x="1072007" y="433705"/>
                  </a:lnTo>
                  <a:lnTo>
                    <a:pt x="1239393" y="340360"/>
                  </a:lnTo>
                  <a:close/>
                </a:path>
                <a:path w="7668259" h="2871470">
                  <a:moveTo>
                    <a:pt x="7545197" y="1958213"/>
                  </a:moveTo>
                  <a:lnTo>
                    <a:pt x="7534275" y="1902079"/>
                  </a:lnTo>
                  <a:lnTo>
                    <a:pt x="7120128" y="1982216"/>
                  </a:lnTo>
                  <a:lnTo>
                    <a:pt x="5297868" y="2766212"/>
                  </a:lnTo>
                  <a:lnTo>
                    <a:pt x="5275326" y="2713736"/>
                  </a:lnTo>
                  <a:lnTo>
                    <a:pt x="5151755" y="2860294"/>
                  </a:lnTo>
                  <a:lnTo>
                    <a:pt x="5343017" y="2871216"/>
                  </a:lnTo>
                  <a:lnTo>
                    <a:pt x="5325326" y="2830068"/>
                  </a:lnTo>
                  <a:lnTo>
                    <a:pt x="5320474" y="2818790"/>
                  </a:lnTo>
                  <a:lnTo>
                    <a:pt x="7135673" y="2037715"/>
                  </a:lnTo>
                  <a:lnTo>
                    <a:pt x="7137070" y="2037118"/>
                  </a:lnTo>
                  <a:lnTo>
                    <a:pt x="7143166" y="2035937"/>
                  </a:lnTo>
                  <a:lnTo>
                    <a:pt x="7545197" y="1958213"/>
                  </a:lnTo>
                  <a:close/>
                </a:path>
                <a:path w="7668259" h="2871470">
                  <a:moveTo>
                    <a:pt x="7668260" y="47752"/>
                  </a:moveTo>
                  <a:lnTo>
                    <a:pt x="7340727" y="0"/>
                  </a:lnTo>
                  <a:lnTo>
                    <a:pt x="5114849" y="476491"/>
                  </a:lnTo>
                  <a:lnTo>
                    <a:pt x="5102860" y="420497"/>
                  </a:lnTo>
                  <a:lnTo>
                    <a:pt x="4953127" y="540258"/>
                  </a:lnTo>
                  <a:lnTo>
                    <a:pt x="5138801" y="588264"/>
                  </a:lnTo>
                  <a:lnTo>
                    <a:pt x="5128107" y="538353"/>
                  </a:lnTo>
                  <a:lnTo>
                    <a:pt x="5126825" y="532384"/>
                  </a:lnTo>
                  <a:lnTo>
                    <a:pt x="7342530" y="58013"/>
                  </a:lnTo>
                  <a:lnTo>
                    <a:pt x="7660005" y="104267"/>
                  </a:lnTo>
                  <a:lnTo>
                    <a:pt x="7666914" y="56896"/>
                  </a:lnTo>
                  <a:lnTo>
                    <a:pt x="7668260" y="47752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0952" y="2053590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Stomach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23069" y="1788414"/>
            <a:ext cx="1024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Spleen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72702" y="3699205"/>
            <a:ext cx="24453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colic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flexure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66798" y="1176527"/>
            <a:ext cx="7363459" cy="3844925"/>
          </a:xfrm>
          <a:custGeom>
            <a:avLst/>
            <a:gdLst/>
            <a:ahLst/>
            <a:cxnLst/>
            <a:rect l="l" t="t" r="r" b="b"/>
            <a:pathLst>
              <a:path w="7363459" h="3844925">
                <a:moveTo>
                  <a:pt x="2126488" y="2125853"/>
                </a:moveTo>
                <a:lnTo>
                  <a:pt x="1936750" y="2099183"/>
                </a:lnTo>
                <a:lnTo>
                  <a:pt x="1954949" y="2153361"/>
                </a:lnTo>
                <a:lnTo>
                  <a:pt x="310527" y="2706687"/>
                </a:lnTo>
                <a:lnTo>
                  <a:pt x="12192" y="2641346"/>
                </a:lnTo>
                <a:lnTo>
                  <a:pt x="0" y="2697226"/>
                </a:lnTo>
                <a:lnTo>
                  <a:pt x="313944" y="2765806"/>
                </a:lnTo>
                <a:lnTo>
                  <a:pt x="482307" y="2709164"/>
                </a:lnTo>
                <a:lnTo>
                  <a:pt x="1973160" y="2207615"/>
                </a:lnTo>
                <a:lnTo>
                  <a:pt x="1991360" y="2261743"/>
                </a:lnTo>
                <a:lnTo>
                  <a:pt x="2108174" y="2144268"/>
                </a:lnTo>
                <a:lnTo>
                  <a:pt x="2126488" y="2125853"/>
                </a:lnTo>
                <a:close/>
              </a:path>
              <a:path w="7363459" h="3844925">
                <a:moveTo>
                  <a:pt x="2751328" y="2544191"/>
                </a:moveTo>
                <a:lnTo>
                  <a:pt x="2560955" y="2567178"/>
                </a:lnTo>
                <a:lnTo>
                  <a:pt x="2592501" y="2614917"/>
                </a:lnTo>
                <a:lnTo>
                  <a:pt x="1238618" y="3509454"/>
                </a:lnTo>
                <a:lnTo>
                  <a:pt x="627761" y="3793109"/>
                </a:lnTo>
                <a:lnTo>
                  <a:pt x="651764" y="3844925"/>
                </a:lnTo>
                <a:lnTo>
                  <a:pt x="1266698" y="3559429"/>
                </a:lnTo>
                <a:lnTo>
                  <a:pt x="1340688" y="3510534"/>
                </a:lnTo>
                <a:lnTo>
                  <a:pt x="1343761" y="3508502"/>
                </a:lnTo>
                <a:lnTo>
                  <a:pt x="2623997" y="2662555"/>
                </a:lnTo>
                <a:lnTo>
                  <a:pt x="2655570" y="2710307"/>
                </a:lnTo>
                <a:lnTo>
                  <a:pt x="2719616" y="2599182"/>
                </a:lnTo>
                <a:lnTo>
                  <a:pt x="2751328" y="2544191"/>
                </a:lnTo>
                <a:close/>
              </a:path>
              <a:path w="7363459" h="3844925">
                <a:moveTo>
                  <a:pt x="7230999" y="57150"/>
                </a:moveTo>
                <a:lnTo>
                  <a:pt x="7228586" y="0"/>
                </a:lnTo>
                <a:lnTo>
                  <a:pt x="6677279" y="23368"/>
                </a:lnTo>
                <a:lnTo>
                  <a:pt x="5278996" y="456869"/>
                </a:lnTo>
                <a:lnTo>
                  <a:pt x="5262118" y="402336"/>
                </a:lnTo>
                <a:lnTo>
                  <a:pt x="5123688" y="534924"/>
                </a:lnTo>
                <a:lnTo>
                  <a:pt x="5312791" y="566039"/>
                </a:lnTo>
                <a:lnTo>
                  <a:pt x="5298516" y="519938"/>
                </a:lnTo>
                <a:lnTo>
                  <a:pt x="5295900" y="511479"/>
                </a:lnTo>
                <a:lnTo>
                  <a:pt x="6686639" y="80264"/>
                </a:lnTo>
                <a:lnTo>
                  <a:pt x="6687159" y="80111"/>
                </a:lnTo>
                <a:lnTo>
                  <a:pt x="6713461" y="78994"/>
                </a:lnTo>
                <a:lnTo>
                  <a:pt x="7230999" y="57150"/>
                </a:lnTo>
                <a:close/>
              </a:path>
              <a:path w="7363459" h="3844925">
                <a:moveTo>
                  <a:pt x="7363079" y="1980946"/>
                </a:moveTo>
                <a:lnTo>
                  <a:pt x="7240397" y="1961134"/>
                </a:lnTo>
                <a:lnTo>
                  <a:pt x="3553625" y="2681198"/>
                </a:lnTo>
                <a:lnTo>
                  <a:pt x="3542665" y="2625090"/>
                </a:lnTo>
                <a:lnTo>
                  <a:pt x="3390773" y="2742184"/>
                </a:lnTo>
                <a:lnTo>
                  <a:pt x="3575558" y="2793365"/>
                </a:lnTo>
                <a:lnTo>
                  <a:pt x="3565677" y="2742819"/>
                </a:lnTo>
                <a:lnTo>
                  <a:pt x="3564598" y="2737345"/>
                </a:lnTo>
                <a:lnTo>
                  <a:pt x="7241451" y="2019122"/>
                </a:lnTo>
                <a:lnTo>
                  <a:pt x="7353935" y="2037334"/>
                </a:lnTo>
                <a:lnTo>
                  <a:pt x="7357034" y="2018157"/>
                </a:lnTo>
                <a:lnTo>
                  <a:pt x="7363079" y="1980946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436989" y="2922270"/>
            <a:ext cx="2319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00CC"/>
                </a:solidFill>
                <a:latin typeface="Arial"/>
                <a:cs typeface="Arial"/>
              </a:rPr>
              <a:t>Tail</a:t>
            </a:r>
            <a:r>
              <a:rPr sz="24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of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pancreas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872" y="3573602"/>
            <a:ext cx="163448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2400" b="1" spc="-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kidney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3209" y="4822063"/>
            <a:ext cx="2124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Splenic</a:t>
            </a:r>
            <a:r>
              <a:rPr sz="2400" b="1" spc="-8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vessel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89160" y="1010488"/>
            <a:ext cx="16167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585" y="6345244"/>
            <a:ext cx="3741150" cy="3961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6111" y="132565"/>
            <a:ext cx="5980430" cy="6256655"/>
            <a:chOff x="166111" y="132565"/>
            <a:chExt cx="5980430" cy="62566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111" y="132565"/>
              <a:ext cx="5932941" cy="62560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40207"/>
              <a:ext cx="5867400" cy="6190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91864" y="485648"/>
              <a:ext cx="2232025" cy="1736089"/>
            </a:xfrm>
            <a:custGeom>
              <a:avLst/>
              <a:gdLst/>
              <a:ahLst/>
              <a:cxnLst/>
              <a:rect l="l" t="t" r="r" b="b"/>
              <a:pathLst>
                <a:path w="2232025" h="1736089">
                  <a:moveTo>
                    <a:pt x="66801" y="1555877"/>
                  </a:moveTo>
                  <a:lnTo>
                    <a:pt x="0" y="1735581"/>
                  </a:lnTo>
                  <a:lnTo>
                    <a:pt x="183769" y="1681226"/>
                  </a:lnTo>
                  <a:lnTo>
                    <a:pt x="163030" y="1659001"/>
                  </a:lnTo>
                  <a:lnTo>
                    <a:pt x="123951" y="1659001"/>
                  </a:lnTo>
                  <a:lnTo>
                    <a:pt x="84962" y="1617217"/>
                  </a:lnTo>
                  <a:lnTo>
                    <a:pt x="105851" y="1597724"/>
                  </a:lnTo>
                  <a:lnTo>
                    <a:pt x="66801" y="1555877"/>
                  </a:lnTo>
                  <a:close/>
                </a:path>
                <a:path w="2232025" h="1736089">
                  <a:moveTo>
                    <a:pt x="105851" y="1597724"/>
                  </a:moveTo>
                  <a:lnTo>
                    <a:pt x="84962" y="1617217"/>
                  </a:lnTo>
                  <a:lnTo>
                    <a:pt x="123951" y="1659001"/>
                  </a:lnTo>
                  <a:lnTo>
                    <a:pt x="144840" y="1639507"/>
                  </a:lnTo>
                  <a:lnTo>
                    <a:pt x="105851" y="1597724"/>
                  </a:lnTo>
                  <a:close/>
                </a:path>
                <a:path w="2232025" h="1736089">
                  <a:moveTo>
                    <a:pt x="144840" y="1639507"/>
                  </a:moveTo>
                  <a:lnTo>
                    <a:pt x="123951" y="1659001"/>
                  </a:lnTo>
                  <a:lnTo>
                    <a:pt x="163030" y="1659001"/>
                  </a:lnTo>
                  <a:lnTo>
                    <a:pt x="144840" y="1639507"/>
                  </a:lnTo>
                  <a:close/>
                </a:path>
                <a:path w="2232025" h="1736089">
                  <a:moveTo>
                    <a:pt x="2214880" y="0"/>
                  </a:moveTo>
                  <a:lnTo>
                    <a:pt x="1618996" y="185674"/>
                  </a:lnTo>
                  <a:lnTo>
                    <a:pt x="105851" y="1597724"/>
                  </a:lnTo>
                  <a:lnTo>
                    <a:pt x="144840" y="1639507"/>
                  </a:lnTo>
                  <a:lnTo>
                    <a:pt x="1646354" y="238251"/>
                  </a:lnTo>
                  <a:lnTo>
                    <a:pt x="1642237" y="238251"/>
                  </a:lnTo>
                  <a:lnTo>
                    <a:pt x="1653159" y="231901"/>
                  </a:lnTo>
                  <a:lnTo>
                    <a:pt x="1662621" y="231901"/>
                  </a:lnTo>
                  <a:lnTo>
                    <a:pt x="2231771" y="54610"/>
                  </a:lnTo>
                  <a:lnTo>
                    <a:pt x="2214880" y="0"/>
                  </a:lnTo>
                  <a:close/>
                </a:path>
                <a:path w="2232025" h="1736089">
                  <a:moveTo>
                    <a:pt x="1653159" y="231901"/>
                  </a:moveTo>
                  <a:lnTo>
                    <a:pt x="1642237" y="238251"/>
                  </a:lnTo>
                  <a:lnTo>
                    <a:pt x="1648417" y="236326"/>
                  </a:lnTo>
                  <a:lnTo>
                    <a:pt x="1653159" y="231901"/>
                  </a:lnTo>
                  <a:close/>
                </a:path>
                <a:path w="2232025" h="1736089">
                  <a:moveTo>
                    <a:pt x="1648417" y="236326"/>
                  </a:moveTo>
                  <a:lnTo>
                    <a:pt x="1642237" y="238251"/>
                  </a:lnTo>
                  <a:lnTo>
                    <a:pt x="1646354" y="238251"/>
                  </a:lnTo>
                  <a:lnTo>
                    <a:pt x="1648417" y="236326"/>
                  </a:lnTo>
                  <a:close/>
                </a:path>
                <a:path w="2232025" h="1736089">
                  <a:moveTo>
                    <a:pt x="1662621" y="231901"/>
                  </a:moveTo>
                  <a:lnTo>
                    <a:pt x="1653159" y="231901"/>
                  </a:lnTo>
                  <a:lnTo>
                    <a:pt x="1648417" y="236326"/>
                  </a:lnTo>
                  <a:lnTo>
                    <a:pt x="1662621" y="231901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5799" y="2807208"/>
              <a:ext cx="2420620" cy="836294"/>
            </a:xfrm>
            <a:custGeom>
              <a:avLst/>
              <a:gdLst/>
              <a:ahLst/>
              <a:cxnLst/>
              <a:rect l="l" t="t" r="r" b="b"/>
              <a:pathLst>
                <a:path w="2420620" h="836295">
                  <a:moveTo>
                    <a:pt x="137160" y="672845"/>
                  </a:moveTo>
                  <a:lnTo>
                    <a:pt x="0" y="806830"/>
                  </a:lnTo>
                  <a:lnTo>
                    <a:pt x="189484" y="836167"/>
                  </a:lnTo>
                  <a:lnTo>
                    <a:pt x="174836" y="790447"/>
                  </a:lnTo>
                  <a:lnTo>
                    <a:pt x="144779" y="790447"/>
                  </a:lnTo>
                  <a:lnTo>
                    <a:pt x="127380" y="735964"/>
                  </a:lnTo>
                  <a:lnTo>
                    <a:pt x="154590" y="727252"/>
                  </a:lnTo>
                  <a:lnTo>
                    <a:pt x="137160" y="672845"/>
                  </a:lnTo>
                  <a:close/>
                </a:path>
                <a:path w="2420620" h="836295">
                  <a:moveTo>
                    <a:pt x="154590" y="727252"/>
                  </a:moveTo>
                  <a:lnTo>
                    <a:pt x="127380" y="735964"/>
                  </a:lnTo>
                  <a:lnTo>
                    <a:pt x="144779" y="790447"/>
                  </a:lnTo>
                  <a:lnTo>
                    <a:pt x="172039" y="781718"/>
                  </a:lnTo>
                  <a:lnTo>
                    <a:pt x="154590" y="727252"/>
                  </a:lnTo>
                  <a:close/>
                </a:path>
                <a:path w="2420620" h="836295">
                  <a:moveTo>
                    <a:pt x="172039" y="781718"/>
                  </a:moveTo>
                  <a:lnTo>
                    <a:pt x="144779" y="790447"/>
                  </a:lnTo>
                  <a:lnTo>
                    <a:pt x="174836" y="790447"/>
                  </a:lnTo>
                  <a:lnTo>
                    <a:pt x="172039" y="781718"/>
                  </a:lnTo>
                  <a:close/>
                </a:path>
                <a:path w="2420620" h="836295">
                  <a:moveTo>
                    <a:pt x="2076311" y="169544"/>
                  </a:moveTo>
                  <a:lnTo>
                    <a:pt x="1896364" y="169544"/>
                  </a:lnTo>
                  <a:lnTo>
                    <a:pt x="154590" y="727252"/>
                  </a:lnTo>
                  <a:lnTo>
                    <a:pt x="172039" y="781718"/>
                  </a:lnTo>
                  <a:lnTo>
                    <a:pt x="1914016" y="223900"/>
                  </a:lnTo>
                  <a:lnTo>
                    <a:pt x="2076311" y="169544"/>
                  </a:lnTo>
                  <a:close/>
                </a:path>
                <a:path w="2420620" h="836295">
                  <a:moveTo>
                    <a:pt x="2402459" y="0"/>
                  </a:moveTo>
                  <a:lnTo>
                    <a:pt x="1896320" y="169558"/>
                  </a:lnTo>
                  <a:lnTo>
                    <a:pt x="2076311" y="169544"/>
                  </a:lnTo>
                  <a:lnTo>
                    <a:pt x="2420620" y="54228"/>
                  </a:lnTo>
                  <a:lnTo>
                    <a:pt x="240245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92521" y="278638"/>
            <a:ext cx="6113780" cy="420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Gastrosplenic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ligament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(peritoneal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fold), </a:t>
            </a:r>
            <a:r>
              <a:rPr sz="2400" b="1" spc="-65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between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hilum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greater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curvature stomach</a:t>
            </a:r>
            <a:endParaRPr sz="2400" dirty="0">
              <a:latin typeface="Arial MT"/>
              <a:cs typeface="Arial MT"/>
            </a:endParaRPr>
          </a:p>
          <a:p>
            <a:pPr marL="12700" marR="283210" algn="l" rtl="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**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Contents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;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Short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gastric vessels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gastroepiploic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vessels.</a:t>
            </a:r>
            <a:endParaRPr sz="2400" dirty="0">
              <a:latin typeface="Arial MT"/>
              <a:cs typeface="Arial MT"/>
            </a:endParaRPr>
          </a:p>
          <a:p>
            <a:pPr algn="l" rtl="0">
              <a:lnSpc>
                <a:spcPct val="100000"/>
              </a:lnSpc>
              <a:spcBef>
                <a:spcPts val="30"/>
              </a:spcBef>
            </a:pPr>
            <a:endParaRPr sz="3250" dirty="0">
              <a:latin typeface="Arial MT"/>
              <a:cs typeface="Arial MT"/>
            </a:endParaRPr>
          </a:p>
          <a:p>
            <a:pPr marL="495300" marR="261620" algn="l" rtl="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Lienorenal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ligament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(peritoneal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fold), </a:t>
            </a:r>
            <a:r>
              <a:rPr sz="2400" b="1" spc="-6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between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hilum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30" dirty="0">
                <a:latin typeface="Arial MT"/>
                <a:cs typeface="Arial MT"/>
              </a:rPr>
              <a:t>kidney.</a:t>
            </a:r>
            <a:endParaRPr sz="2400" dirty="0">
              <a:latin typeface="Arial MT"/>
              <a:cs typeface="Arial MT"/>
            </a:endParaRPr>
          </a:p>
          <a:p>
            <a:pPr marL="495300" marR="5080" indent="83820" algn="l" rtl="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latin typeface="Arial"/>
                <a:cs typeface="Arial"/>
              </a:rPr>
              <a:t>*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Contents: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spc="-75" dirty="0">
                <a:latin typeface="Arial MT"/>
                <a:cs typeface="Arial MT"/>
              </a:rPr>
              <a:t>Tail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pancreas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Splenic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vessels.</a:t>
            </a:r>
            <a:endParaRPr sz="2400" dirty="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3047" y="6272782"/>
            <a:ext cx="3831336" cy="5120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8528" y="540989"/>
            <a:ext cx="4947285" cy="5495925"/>
            <a:chOff x="1368528" y="540989"/>
            <a:chExt cx="4947285" cy="5495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8528" y="540989"/>
              <a:ext cx="4730542" cy="54956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1036" y="548640"/>
              <a:ext cx="4664964" cy="54300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19929" y="2472055"/>
              <a:ext cx="1296035" cy="860425"/>
            </a:xfrm>
            <a:custGeom>
              <a:avLst/>
              <a:gdLst/>
              <a:ahLst/>
              <a:cxnLst/>
              <a:rect l="l" t="t" r="r" b="b"/>
              <a:pathLst>
                <a:path w="1296035" h="860425">
                  <a:moveTo>
                    <a:pt x="118999" y="704977"/>
                  </a:moveTo>
                  <a:lnTo>
                    <a:pt x="0" y="855345"/>
                  </a:lnTo>
                  <a:lnTo>
                    <a:pt x="191516" y="860298"/>
                  </a:lnTo>
                  <a:lnTo>
                    <a:pt x="173016" y="820674"/>
                  </a:lnTo>
                  <a:lnTo>
                    <a:pt x="141478" y="820674"/>
                  </a:lnTo>
                  <a:lnTo>
                    <a:pt x="117221" y="768858"/>
                  </a:lnTo>
                  <a:lnTo>
                    <a:pt x="143163" y="756733"/>
                  </a:lnTo>
                  <a:lnTo>
                    <a:pt x="118999" y="704977"/>
                  </a:lnTo>
                  <a:close/>
                </a:path>
                <a:path w="1296035" h="860425">
                  <a:moveTo>
                    <a:pt x="143163" y="756733"/>
                  </a:moveTo>
                  <a:lnTo>
                    <a:pt x="117221" y="768858"/>
                  </a:lnTo>
                  <a:lnTo>
                    <a:pt x="141478" y="820674"/>
                  </a:lnTo>
                  <a:lnTo>
                    <a:pt x="167365" y="808571"/>
                  </a:lnTo>
                  <a:lnTo>
                    <a:pt x="143163" y="756733"/>
                  </a:lnTo>
                  <a:close/>
                </a:path>
                <a:path w="1296035" h="860425">
                  <a:moveTo>
                    <a:pt x="167365" y="808571"/>
                  </a:moveTo>
                  <a:lnTo>
                    <a:pt x="141478" y="820674"/>
                  </a:lnTo>
                  <a:lnTo>
                    <a:pt x="173016" y="820674"/>
                  </a:lnTo>
                  <a:lnTo>
                    <a:pt x="167365" y="808571"/>
                  </a:lnTo>
                  <a:close/>
                </a:path>
                <a:path w="1296035" h="860425">
                  <a:moveTo>
                    <a:pt x="838011" y="431984"/>
                  </a:moveTo>
                  <a:lnTo>
                    <a:pt x="143163" y="756733"/>
                  </a:lnTo>
                  <a:lnTo>
                    <a:pt x="167365" y="808571"/>
                  </a:lnTo>
                  <a:lnTo>
                    <a:pt x="871982" y="479171"/>
                  </a:lnTo>
                  <a:lnTo>
                    <a:pt x="913957" y="435610"/>
                  </a:lnTo>
                  <a:lnTo>
                    <a:pt x="834517" y="435610"/>
                  </a:lnTo>
                  <a:lnTo>
                    <a:pt x="838011" y="431984"/>
                  </a:lnTo>
                  <a:close/>
                </a:path>
                <a:path w="1296035" h="860425">
                  <a:moveTo>
                    <a:pt x="843026" y="429641"/>
                  </a:moveTo>
                  <a:lnTo>
                    <a:pt x="838011" y="431984"/>
                  </a:lnTo>
                  <a:lnTo>
                    <a:pt x="834517" y="435610"/>
                  </a:lnTo>
                  <a:lnTo>
                    <a:pt x="843026" y="429641"/>
                  </a:lnTo>
                  <a:close/>
                </a:path>
                <a:path w="1296035" h="860425">
                  <a:moveTo>
                    <a:pt x="919708" y="429641"/>
                  </a:moveTo>
                  <a:lnTo>
                    <a:pt x="843026" y="429641"/>
                  </a:lnTo>
                  <a:lnTo>
                    <a:pt x="834517" y="435610"/>
                  </a:lnTo>
                  <a:lnTo>
                    <a:pt x="913957" y="435610"/>
                  </a:lnTo>
                  <a:lnTo>
                    <a:pt x="919708" y="429641"/>
                  </a:lnTo>
                  <a:close/>
                </a:path>
                <a:path w="1296035" h="860425">
                  <a:moveTo>
                    <a:pt x="1254379" y="0"/>
                  </a:moveTo>
                  <a:lnTo>
                    <a:pt x="838011" y="431984"/>
                  </a:lnTo>
                  <a:lnTo>
                    <a:pt x="843026" y="429641"/>
                  </a:lnTo>
                  <a:lnTo>
                    <a:pt x="919708" y="429641"/>
                  </a:lnTo>
                  <a:lnTo>
                    <a:pt x="1295527" y="39624"/>
                  </a:lnTo>
                  <a:lnTo>
                    <a:pt x="125437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75908" y="1151001"/>
            <a:ext cx="505904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24460" indent="-342900" algn="just" rtl="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Phrenic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colic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ligament: </a:t>
            </a:r>
            <a:r>
              <a:rPr sz="2400" b="1" spc="-5" dirty="0">
                <a:latin typeface="Arial"/>
                <a:cs typeface="Arial"/>
              </a:rPr>
              <a:t>extends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from </a:t>
            </a:r>
            <a:r>
              <a:rPr sz="2400" b="1" dirty="0">
                <a:latin typeface="Arial"/>
                <a:cs typeface="Arial"/>
              </a:rPr>
              <a:t>the left colic flexure to the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diaphragm.</a:t>
            </a:r>
            <a:endParaRPr sz="2400" dirty="0">
              <a:latin typeface="Arial"/>
              <a:cs typeface="Arial"/>
            </a:endParaRPr>
          </a:p>
          <a:p>
            <a:pPr marL="354965" marR="972819" indent="-342900" algn="l" rtl="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Arial"/>
                <a:cs typeface="Arial"/>
              </a:rPr>
              <a:t>It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supports </a:t>
            </a:r>
            <a:r>
              <a:rPr sz="2400" b="1" dirty="0">
                <a:latin typeface="Arial"/>
                <a:cs typeface="Arial"/>
              </a:rPr>
              <a:t>the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lateral end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(anterior)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spleen.</a:t>
            </a:r>
            <a:endParaRPr sz="2400" dirty="0">
              <a:latin typeface="Arial"/>
              <a:cs typeface="Arial"/>
            </a:endParaRPr>
          </a:p>
          <a:p>
            <a:pPr marL="354965" marR="5080" indent="-342900" algn="l" rtl="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Arial"/>
                <a:cs typeface="Arial"/>
              </a:rPr>
              <a:t>As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result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splenomegaly;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400" b="1" spc="-6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spleen extends towards the 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umbilicus and not directly 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downwards.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6585" y="6345244"/>
            <a:ext cx="3741150" cy="3961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217" y="226885"/>
            <a:ext cx="11579860" cy="5600065"/>
            <a:chOff x="216217" y="226885"/>
            <a:chExt cx="11579860" cy="5600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8524" y="231647"/>
              <a:ext cx="5317235" cy="43190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0979" y="231647"/>
              <a:ext cx="6257925" cy="5590540"/>
            </a:xfrm>
            <a:custGeom>
              <a:avLst/>
              <a:gdLst/>
              <a:ahLst/>
              <a:cxnLst/>
              <a:rect l="l" t="t" r="r" b="b"/>
              <a:pathLst>
                <a:path w="6257925" h="5590540">
                  <a:moveTo>
                    <a:pt x="0" y="5590032"/>
                  </a:moveTo>
                  <a:lnTo>
                    <a:pt x="6257544" y="5590032"/>
                  </a:lnTo>
                  <a:lnTo>
                    <a:pt x="6257544" y="0"/>
                  </a:lnTo>
                  <a:lnTo>
                    <a:pt x="0" y="0"/>
                  </a:lnTo>
                  <a:lnTo>
                    <a:pt x="0" y="5590032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00329" y="211963"/>
            <a:ext cx="6101080" cy="551307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257425" indent="-343535" algn="l" rtl="0">
              <a:lnSpc>
                <a:spcPct val="100000"/>
              </a:lnSpc>
              <a:spcBef>
                <a:spcPts val="819"/>
              </a:spcBef>
              <a:buFont typeface="Symbol"/>
              <a:buChar char=""/>
              <a:tabLst>
                <a:tab pos="2257425" algn="l"/>
                <a:tab pos="2258060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Blood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supply</a:t>
            </a:r>
            <a:endParaRPr sz="2400" dirty="0">
              <a:latin typeface="Arial"/>
              <a:cs typeface="Arial"/>
            </a:endParaRPr>
          </a:p>
          <a:p>
            <a:pPr marL="12700" algn="just" rtl="0">
              <a:lnSpc>
                <a:spcPct val="100000"/>
              </a:lnSpc>
              <a:spcBef>
                <a:spcPts val="72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**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Splenic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 artery </a:t>
            </a:r>
            <a:r>
              <a:rPr sz="2400" dirty="0">
                <a:latin typeface="Arial MT"/>
                <a:cs typeface="Arial MT"/>
              </a:rPr>
              <a:t>from</a:t>
            </a:r>
            <a:r>
              <a:rPr sz="2400" spc="-5" dirty="0">
                <a:latin typeface="Arial MT"/>
                <a:cs typeface="Arial MT"/>
              </a:rPr>
              <a:t> coeliac </a:t>
            </a:r>
            <a:r>
              <a:rPr sz="2400" dirty="0">
                <a:latin typeface="Arial MT"/>
                <a:cs typeface="Arial MT"/>
              </a:rPr>
              <a:t>trunk</a:t>
            </a:r>
          </a:p>
          <a:p>
            <a:pPr marL="12700" marR="5715" algn="just" rtl="0">
              <a:lnSpc>
                <a:spcPct val="125000"/>
              </a:lnSpc>
              <a:buChar char="-"/>
              <a:tabLst>
                <a:tab pos="305435" algn="l"/>
              </a:tabLst>
            </a:pPr>
            <a:r>
              <a:rPr sz="2400" dirty="0">
                <a:latin typeface="Arial MT"/>
                <a:cs typeface="Arial MT"/>
              </a:rPr>
              <a:t>It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runs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tortuous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course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along</a:t>
            </a:r>
            <a:r>
              <a:rPr sz="2400" dirty="0">
                <a:latin typeface="Arial MT"/>
                <a:cs typeface="Arial MT"/>
              </a:rPr>
              <a:t> the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upper border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-5" dirty="0">
                <a:latin typeface="Arial MT"/>
                <a:cs typeface="Arial MT"/>
              </a:rPr>
              <a:t>pancreas, divided into 5-6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branches.</a:t>
            </a:r>
            <a:endParaRPr sz="2400" dirty="0">
              <a:latin typeface="Arial MT"/>
              <a:cs typeface="Arial MT"/>
            </a:endParaRPr>
          </a:p>
          <a:p>
            <a:pPr marL="12700" algn="just" rtl="0">
              <a:lnSpc>
                <a:spcPct val="100000"/>
              </a:lnSpc>
              <a:spcBef>
                <a:spcPts val="720"/>
              </a:spcBef>
            </a:pPr>
            <a:r>
              <a:rPr sz="2400" b="1" dirty="0">
                <a:latin typeface="Arial"/>
                <a:cs typeface="Arial"/>
              </a:rPr>
              <a:t>**</a:t>
            </a:r>
            <a:r>
              <a:rPr sz="2400" b="1" spc="125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Splenic</a:t>
            </a:r>
            <a:r>
              <a:rPr sz="2400" b="1" spc="12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vein</a:t>
            </a:r>
            <a:r>
              <a:rPr sz="2400" b="1" spc="127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runs</a:t>
            </a:r>
            <a:r>
              <a:rPr sz="2400" spc="12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12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straight</a:t>
            </a:r>
            <a:r>
              <a:rPr sz="2400" spc="126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course</a:t>
            </a:r>
            <a:endParaRPr sz="2400" dirty="0">
              <a:latin typeface="Arial MT"/>
              <a:cs typeface="Arial MT"/>
            </a:endParaRPr>
          </a:p>
          <a:p>
            <a:pPr marL="12700" algn="just" rtl="0">
              <a:lnSpc>
                <a:spcPct val="100000"/>
              </a:lnSpc>
              <a:spcBef>
                <a:spcPts val="725"/>
              </a:spcBef>
            </a:pPr>
            <a:r>
              <a:rPr sz="2400" b="1" spc="-5" dirty="0">
                <a:latin typeface="Arial"/>
                <a:cs typeface="Arial"/>
              </a:rPr>
              <a:t>behind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neck</a:t>
            </a:r>
            <a:r>
              <a:rPr sz="2400" dirty="0">
                <a:latin typeface="Arial MT"/>
                <a:cs typeface="Arial MT"/>
              </a:rPr>
              <a:t> of </a:t>
            </a:r>
            <a:r>
              <a:rPr sz="2400" spc="-5" dirty="0">
                <a:latin typeface="Arial MT"/>
                <a:cs typeface="Arial MT"/>
              </a:rPr>
              <a:t>pancreas.</a:t>
            </a:r>
            <a:endParaRPr sz="2400" dirty="0">
              <a:latin typeface="Arial MT"/>
              <a:cs typeface="Arial MT"/>
            </a:endParaRPr>
          </a:p>
          <a:p>
            <a:pPr marL="12700" marR="5080" algn="just" rtl="0">
              <a:lnSpc>
                <a:spcPct val="125000"/>
              </a:lnSpc>
              <a:buChar char="-"/>
              <a:tabLst>
                <a:tab pos="212725" algn="l"/>
              </a:tabLst>
            </a:pPr>
            <a:r>
              <a:rPr sz="2400" dirty="0">
                <a:latin typeface="Arial MT"/>
                <a:cs typeface="Arial MT"/>
              </a:rPr>
              <a:t>It </a:t>
            </a:r>
            <a:r>
              <a:rPr sz="2400" spc="-5" dirty="0">
                <a:latin typeface="Arial MT"/>
                <a:cs typeface="Arial MT"/>
              </a:rPr>
              <a:t>ends by joining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superior mesenteric </a:t>
            </a:r>
            <a:r>
              <a:rPr sz="2400" b="1" spc="-6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vein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to form the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portal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 vein</a:t>
            </a:r>
            <a:r>
              <a:rPr sz="2400" dirty="0">
                <a:latin typeface="Arial MT"/>
                <a:cs typeface="Arial MT"/>
              </a:rPr>
              <a:t>.</a:t>
            </a:r>
          </a:p>
          <a:p>
            <a:pPr marL="1513840" algn="l" rtl="0">
              <a:lnSpc>
                <a:spcPct val="100000"/>
              </a:lnSpc>
              <a:spcBef>
                <a:spcPts val="720"/>
              </a:spcBef>
            </a:pPr>
            <a:r>
              <a:rPr sz="2400" b="1" spc="-5" dirty="0">
                <a:latin typeface="Arial"/>
                <a:cs typeface="Arial"/>
              </a:rPr>
              <a:t>*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Lymphatic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drainage</a:t>
            </a:r>
            <a:endParaRPr sz="2400" dirty="0">
              <a:latin typeface="Arial"/>
              <a:cs typeface="Arial"/>
            </a:endParaRPr>
          </a:p>
          <a:p>
            <a:pPr marL="355600" indent="-342900" algn="just" rtl="0">
              <a:lnSpc>
                <a:spcPct val="100000"/>
              </a:lnSpc>
              <a:spcBef>
                <a:spcPts val="720"/>
              </a:spcBef>
              <a:buChar char="-"/>
              <a:tabLst>
                <a:tab pos="355600" algn="l"/>
              </a:tabLst>
            </a:pPr>
            <a:r>
              <a:rPr sz="2400" spc="-135" dirty="0">
                <a:latin typeface="Arial MT"/>
                <a:cs typeface="Arial MT"/>
              </a:rPr>
              <a:t>To</a:t>
            </a:r>
            <a:r>
              <a:rPr sz="2400" spc="5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pancreatico-splenic</a:t>
            </a:r>
            <a:r>
              <a:rPr sz="2400" spc="57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58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355600" algn="l" rtl="0">
              <a:lnSpc>
                <a:spcPct val="100000"/>
              </a:lnSpc>
              <a:spcBef>
                <a:spcPts val="720"/>
              </a:spcBef>
            </a:pPr>
            <a:r>
              <a:rPr sz="2400" i="1" dirty="0">
                <a:latin typeface="Times New Roman"/>
                <a:cs typeface="Times New Roman"/>
              </a:rPr>
              <a:t>Red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bulb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of the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spleen</a:t>
            </a:r>
            <a:r>
              <a:rPr sz="2400" i="1" spc="-5" dirty="0">
                <a:latin typeface="Times New Roman"/>
                <a:cs typeface="Times New Roman"/>
              </a:rPr>
              <a:t> has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no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lymphatic.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599" y="139442"/>
            <a:ext cx="11544300" cy="48539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4400550" indent="-343535" algn="l" rtl="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4400550" algn="l"/>
                <a:tab pos="4401185" algn="l"/>
              </a:tabLst>
            </a:pPr>
            <a:r>
              <a:rPr sz="2400" b="1" spc="-5" dirty="0">
                <a:solidFill>
                  <a:srgbClr val="990099"/>
                </a:solidFill>
                <a:latin typeface="Arial"/>
                <a:cs typeface="Arial"/>
              </a:rPr>
              <a:t>Rupture</a:t>
            </a:r>
            <a:r>
              <a:rPr sz="2400" b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90099"/>
                </a:solidFill>
                <a:latin typeface="Arial"/>
                <a:cs typeface="Arial"/>
              </a:rPr>
              <a:t>of</a:t>
            </a:r>
            <a:r>
              <a:rPr sz="2400" b="1" spc="-1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90099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90099"/>
                </a:solidFill>
                <a:latin typeface="Arial"/>
                <a:cs typeface="Arial"/>
              </a:rPr>
              <a:t>spleen</a:t>
            </a:r>
            <a:endParaRPr sz="2400" dirty="0">
              <a:latin typeface="Arial"/>
              <a:cs typeface="Arial"/>
            </a:endParaRPr>
          </a:p>
          <a:p>
            <a:pPr marL="439420" indent="-426720" algn="l" rtl="0">
              <a:lnSpc>
                <a:spcPct val="100000"/>
              </a:lnSpc>
              <a:spcBef>
                <a:spcPts val="580"/>
              </a:spcBef>
              <a:buChar char="•"/>
              <a:tabLst>
                <a:tab pos="438784" algn="l"/>
                <a:tab pos="439420" algn="l"/>
              </a:tabLst>
            </a:pPr>
            <a:r>
              <a:rPr sz="2400" dirty="0">
                <a:latin typeface="Arial MT"/>
                <a:cs typeface="Arial MT"/>
              </a:rPr>
              <a:t>It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occurs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frequently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fractured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ribs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 </a:t>
            </a:r>
            <a:r>
              <a:rPr sz="2400" spc="-5" dirty="0">
                <a:latin typeface="Arial MT"/>
                <a:cs typeface="Arial MT"/>
              </a:rPr>
              <a:t>severe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blows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left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hypochondrium</a:t>
            </a:r>
            <a:endParaRPr sz="2400" dirty="0">
              <a:latin typeface="Arial MT"/>
              <a:cs typeface="Arial MT"/>
            </a:endParaRPr>
          </a:p>
          <a:p>
            <a:pPr marL="355600" marR="74930" indent="-342900" algn="l" rtl="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It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 is</a:t>
            </a:r>
            <a:r>
              <a:rPr sz="2400" spc="1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an</a:t>
            </a:r>
            <a:r>
              <a:rPr sz="2400" spc="1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emergency</a:t>
            </a:r>
            <a:r>
              <a:rPr sz="2400" spc="2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medical</a:t>
            </a:r>
            <a:r>
              <a:rPr sz="2400" spc="1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condition</a:t>
            </a:r>
            <a:r>
              <a:rPr sz="2400" spc="4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that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 occurs</a:t>
            </a:r>
            <a:r>
              <a:rPr sz="2400" spc="1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when</a:t>
            </a:r>
            <a:r>
              <a:rPr sz="2400" spc="1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the</a:t>
            </a:r>
            <a:r>
              <a:rPr sz="2400" spc="1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capsule-like</a:t>
            </a:r>
            <a:r>
              <a:rPr sz="2400" spc="5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covering</a:t>
            </a:r>
            <a:r>
              <a:rPr sz="2400" spc="3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of </a:t>
            </a:r>
            <a:r>
              <a:rPr sz="2400" spc="-655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the</a:t>
            </a:r>
            <a:r>
              <a:rPr sz="2400" spc="-1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1F2023"/>
                </a:solidFill>
                <a:latin typeface="Arial"/>
                <a:cs typeface="Arial"/>
              </a:rPr>
              <a:t>spleen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breaks</a:t>
            </a:r>
            <a:r>
              <a:rPr sz="240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F2023"/>
                </a:solidFill>
                <a:latin typeface="Arial MT"/>
                <a:cs typeface="Arial MT"/>
              </a:rPr>
              <a:t>open</a:t>
            </a:r>
            <a:r>
              <a:rPr sz="2400" spc="10" dirty="0">
                <a:solidFill>
                  <a:srgbClr val="1F2023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causing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profuse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bleeding.</a:t>
            </a:r>
            <a:endParaRPr sz="2400" dirty="0">
              <a:latin typeface="Arial MT"/>
              <a:cs typeface="Arial MT"/>
            </a:endParaRPr>
          </a:p>
          <a:p>
            <a:pPr marL="355600" marR="158115" indent="-342900" algn="l" rtl="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 MT"/>
                <a:cs typeface="Arial MT"/>
              </a:rPr>
              <a:t>The ruptured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difficult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repair;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consequently,</a:t>
            </a:r>
            <a:r>
              <a:rPr sz="2400" spc="6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splenectomy</a:t>
            </a:r>
            <a:r>
              <a:rPr sz="24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performed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prevent</a:t>
            </a:r>
            <a:r>
              <a:rPr sz="2400" dirty="0">
                <a:latin typeface="Arial MT"/>
                <a:cs typeface="Arial MT"/>
              </a:rPr>
              <a:t> 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person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from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bleeding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death.</a:t>
            </a:r>
            <a:endParaRPr sz="2400" dirty="0">
              <a:latin typeface="Arial MT"/>
              <a:cs typeface="Arial MT"/>
            </a:endParaRPr>
          </a:p>
          <a:p>
            <a:pPr marL="355600" marR="266700" indent="-342900" algn="l" rtl="0">
              <a:lnSpc>
                <a:spcPct val="12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  <a:tab pos="10271125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ring s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lenectom</a:t>
            </a:r>
            <a:r>
              <a:rPr sz="2400" b="1" spc="-21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sz="24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tail</a:t>
            </a:r>
            <a:r>
              <a:rPr sz="2400" spc="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of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pancreas</a:t>
            </a:r>
            <a:r>
              <a:rPr sz="2400" spc="1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m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ay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be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damage</a:t>
            </a:r>
            <a:r>
              <a:rPr sz="2400" spc="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during</a:t>
            </a:r>
            <a:r>
              <a:rPr sz="2400" spc="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l</a:t>
            </a:r>
            <a:r>
              <a:rPr sz="2400" spc="-15" dirty="0">
                <a:solidFill>
                  <a:srgbClr val="0000FF"/>
                </a:solidFill>
                <a:latin typeface="Arial MT"/>
                <a:cs typeface="Arial MT"/>
              </a:rPr>
              <a:t>i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gation</a:t>
            </a:r>
            <a:r>
              <a:rPr sz="2400" spc="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of	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Splen</a:t>
            </a:r>
            <a:r>
              <a:rPr sz="2400" spc="-15" dirty="0">
                <a:solidFill>
                  <a:srgbClr val="0000FF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0000FF"/>
                </a:solidFill>
                <a:latin typeface="Arial MT"/>
                <a:cs typeface="Arial MT"/>
              </a:rPr>
              <a:t>c 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vessels</a:t>
            </a:r>
            <a:r>
              <a:rPr sz="2400" spc="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near</a:t>
            </a:r>
            <a:r>
              <a:rPr sz="2400" spc="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 MT"/>
                <a:cs typeface="Arial MT"/>
              </a:rPr>
              <a:t>hilum</a:t>
            </a:r>
            <a:endParaRPr sz="2400" dirty="0">
              <a:latin typeface="Arial MT"/>
              <a:cs typeface="Arial MT"/>
            </a:endParaRPr>
          </a:p>
          <a:p>
            <a:pPr marL="355600" marR="5080" indent="-342900" algn="l" rtl="0">
              <a:lnSpc>
                <a:spcPct val="120000"/>
              </a:lnSpc>
              <a:buFont typeface="Arial MT"/>
              <a:buChar char="•"/>
              <a:tabLst>
                <a:tab pos="434340" algn="l"/>
                <a:tab pos="434975" algn="l"/>
              </a:tabLst>
            </a:pPr>
            <a:r>
              <a:rPr dirty="0"/>
              <a:t>	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removed </a:t>
            </a:r>
            <a:r>
              <a:rPr sz="2400" spc="-5" dirty="0">
                <a:latin typeface="Arial MT"/>
                <a:cs typeface="Arial MT"/>
              </a:rPr>
              <a:t>surgically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minimal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effect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on body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function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because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its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functions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assumed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by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other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reticuloendothelial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organs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(e.g.,</a:t>
            </a:r>
            <a:r>
              <a:rPr sz="24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 liver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bone</a:t>
            </a:r>
            <a:r>
              <a:rPr sz="24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marrow</a:t>
            </a:r>
            <a:r>
              <a:rPr sz="2400" dirty="0">
                <a:latin typeface="Arial MT"/>
                <a:cs typeface="Arial MT"/>
              </a:rPr>
              <a:t>).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6585" y="6345244"/>
            <a:ext cx="3741150" cy="3961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492" y="3108959"/>
            <a:ext cx="9243060" cy="3749040"/>
          </a:xfrm>
          <a:custGeom>
            <a:avLst/>
            <a:gdLst/>
            <a:ahLst/>
            <a:cxnLst/>
            <a:rect l="l" t="t" r="r" b="b"/>
            <a:pathLst>
              <a:path w="9243060" h="3749040">
                <a:moveTo>
                  <a:pt x="9243060" y="3749037"/>
                </a:moveTo>
                <a:lnTo>
                  <a:pt x="9243060" y="0"/>
                </a:lnTo>
                <a:lnTo>
                  <a:pt x="0" y="0"/>
                </a:lnTo>
                <a:lnTo>
                  <a:pt x="0" y="3749037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492" y="169163"/>
            <a:ext cx="11803380" cy="2710180"/>
          </a:xfrm>
          <a:custGeom>
            <a:avLst/>
            <a:gdLst/>
            <a:ahLst/>
            <a:cxnLst/>
            <a:rect l="l" t="t" r="r" b="b"/>
            <a:pathLst>
              <a:path w="11803380" h="2710180">
                <a:moveTo>
                  <a:pt x="0" y="2709672"/>
                </a:moveTo>
                <a:lnTo>
                  <a:pt x="11803380" y="2709672"/>
                </a:lnTo>
                <a:lnTo>
                  <a:pt x="11803380" y="0"/>
                </a:lnTo>
                <a:lnTo>
                  <a:pt x="0" y="0"/>
                </a:lnTo>
                <a:lnTo>
                  <a:pt x="0" y="2709672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536" y="152908"/>
            <a:ext cx="11487150" cy="662050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963160" indent="-343535" algn="l" rtl="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4963160" algn="l"/>
                <a:tab pos="4963795" algn="l"/>
              </a:tabLst>
            </a:pP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Splenomegaly</a:t>
            </a:r>
            <a:endParaRPr sz="2400" dirty="0">
              <a:latin typeface="Arial"/>
              <a:cs typeface="Arial"/>
            </a:endParaRPr>
          </a:p>
          <a:p>
            <a:pPr marL="355600" indent="-342900" algn="l" rtl="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Enlargement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endParaRPr sz="2400" dirty="0">
              <a:latin typeface="Arial MT"/>
              <a:cs typeface="Arial MT"/>
            </a:endParaRPr>
          </a:p>
          <a:p>
            <a:pPr marL="354965" marR="5080" indent="-342900" algn="l" rtl="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most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common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causes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tropical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diseases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Bilharzial,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blood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diseases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such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haemolytic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anemia,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thrombosis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splenic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vein,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portal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hypertension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lymphoma,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granulocytic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leukemia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enlarge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10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more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times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its</a:t>
            </a:r>
            <a:r>
              <a:rPr sz="2400" spc="-5" dirty="0">
                <a:latin typeface="Arial MT"/>
                <a:cs typeface="Arial MT"/>
              </a:rPr>
              <a:t> normal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size and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weight)</a:t>
            </a:r>
            <a:endParaRPr sz="2400" dirty="0">
              <a:latin typeface="Arial MT"/>
              <a:cs typeface="Arial MT"/>
            </a:endParaRPr>
          </a:p>
          <a:p>
            <a:pPr algn="l" rtl="0">
              <a:lnSpc>
                <a:spcPct val="100000"/>
              </a:lnSpc>
              <a:spcBef>
                <a:spcPts val="50"/>
              </a:spcBef>
            </a:pPr>
            <a:endParaRPr sz="2650" dirty="0">
              <a:latin typeface="Arial MT"/>
              <a:cs typeface="Arial MT"/>
            </a:endParaRPr>
          </a:p>
          <a:p>
            <a:pPr marL="95885" algn="l" rtl="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** Functions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</a:t>
            </a:r>
            <a:endParaRPr sz="2400" dirty="0">
              <a:latin typeface="Arial MT"/>
              <a:cs typeface="Arial MT"/>
            </a:endParaRPr>
          </a:p>
          <a:p>
            <a:pPr marL="927100" marR="2678430" algn="l" rtl="0">
              <a:lnSpc>
                <a:spcPct val="125000"/>
              </a:lnSpc>
              <a:spcBef>
                <a:spcPts val="5"/>
              </a:spcBef>
            </a:pPr>
            <a:r>
              <a:rPr sz="2400" spc="-5" dirty="0">
                <a:latin typeface="Arial MT"/>
                <a:cs typeface="Arial MT"/>
              </a:rPr>
              <a:t>1-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Responsible</a:t>
            </a:r>
            <a:r>
              <a:rPr sz="2400" spc="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most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immunity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body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</a:t>
            </a:r>
            <a:r>
              <a:rPr sz="2400" b="1" spc="-5" dirty="0">
                <a:latin typeface="Calibri"/>
                <a:cs typeface="Calibri"/>
              </a:rPr>
              <a:t>produces 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lymphocytes, </a:t>
            </a:r>
            <a:r>
              <a:rPr sz="2400" b="1" spc="-10" dirty="0">
                <a:latin typeface="Calibri"/>
                <a:cs typeface="Calibri"/>
              </a:rPr>
              <a:t>macrophages,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antibodies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5" dirty="0">
                <a:latin typeface="Calibri"/>
                <a:cs typeface="Calibri"/>
              </a:rPr>
              <a:t> the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white</a:t>
            </a:r>
            <a:r>
              <a:rPr sz="2400" b="1" dirty="0">
                <a:latin typeface="Calibri"/>
                <a:cs typeface="Calibri"/>
              </a:rPr>
              <a:t> pulp)</a:t>
            </a:r>
            <a:r>
              <a:rPr sz="2400" dirty="0">
                <a:latin typeface="Arial MT"/>
                <a:cs typeface="Arial MT"/>
              </a:rPr>
              <a:t>.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2-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Storage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blood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FF33CC"/>
                </a:solidFill>
                <a:latin typeface="Calibri"/>
                <a:cs typeface="Calibri"/>
              </a:rPr>
              <a:t>and</a:t>
            </a:r>
            <a:r>
              <a:rPr sz="2400" b="1" spc="-10" dirty="0">
                <a:solidFill>
                  <a:srgbClr val="FF33CC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33CC"/>
                </a:solidFill>
                <a:latin typeface="Calibri"/>
                <a:cs typeface="Calibri"/>
              </a:rPr>
              <a:t>platelets</a:t>
            </a:r>
            <a:r>
              <a:rPr sz="2400" b="1" spc="5" dirty="0">
                <a:solidFill>
                  <a:srgbClr val="FF33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33CC"/>
                </a:solidFill>
                <a:latin typeface="Calibri"/>
                <a:cs typeface="Calibri"/>
              </a:rPr>
              <a:t>cells</a:t>
            </a:r>
            <a:r>
              <a:rPr sz="2400" dirty="0">
                <a:latin typeface="Arial MT"/>
                <a:cs typeface="Arial MT"/>
              </a:rPr>
              <a:t>.</a:t>
            </a:r>
          </a:p>
          <a:p>
            <a:pPr marL="1282065" indent="-355600" algn="l" rtl="0">
              <a:lnSpc>
                <a:spcPct val="100000"/>
              </a:lnSpc>
              <a:spcBef>
                <a:spcPts val="720"/>
              </a:spcBef>
              <a:buAutoNum type="arabicPlain" startAt="3"/>
              <a:tabLst>
                <a:tab pos="1282700" algn="l"/>
              </a:tabLst>
            </a:pPr>
            <a:r>
              <a:rPr sz="2400" dirty="0">
                <a:latin typeface="Arial MT"/>
                <a:cs typeface="Arial MT"/>
              </a:rPr>
              <a:t>Destruction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old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RBCs.</a:t>
            </a:r>
            <a:endParaRPr sz="2400" dirty="0">
              <a:latin typeface="Arial MT"/>
              <a:cs typeface="Arial MT"/>
            </a:endParaRPr>
          </a:p>
          <a:p>
            <a:pPr marL="1283335" indent="-356870" algn="l" rtl="0">
              <a:lnSpc>
                <a:spcPct val="100000"/>
              </a:lnSpc>
              <a:spcBef>
                <a:spcPts val="720"/>
              </a:spcBef>
              <a:buAutoNum type="arabicPlain" startAt="3"/>
              <a:tabLst>
                <a:tab pos="1283970" algn="l"/>
              </a:tabLst>
            </a:pPr>
            <a:r>
              <a:rPr sz="2400" spc="-5" dirty="0">
                <a:latin typeface="Arial MT"/>
                <a:cs typeface="Arial MT"/>
              </a:rPr>
              <a:t>During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intrauterine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life,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formation of </a:t>
            </a:r>
            <a:r>
              <a:rPr sz="2400" spc="-5" dirty="0">
                <a:latin typeface="Arial MT"/>
                <a:cs typeface="Arial MT"/>
              </a:rPr>
              <a:t>RBCs.</a:t>
            </a:r>
            <a:endParaRPr sz="2400" dirty="0">
              <a:latin typeface="Arial MT"/>
              <a:cs typeface="Arial MT"/>
            </a:endParaRPr>
          </a:p>
          <a:p>
            <a:pPr marL="927100" marR="2413000" algn="l" rtl="0">
              <a:lnSpc>
                <a:spcPct val="125000"/>
              </a:lnSpc>
              <a:buAutoNum type="arabicPlain" startAt="3"/>
              <a:tabLst>
                <a:tab pos="1264285" algn="l"/>
              </a:tabLst>
            </a:pP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Filters</a:t>
            </a:r>
            <a:r>
              <a:rPr sz="2400" b="1" spc="1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blood</a:t>
            </a:r>
            <a:r>
              <a:rPr sz="2400" b="1" spc="1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(removes</a:t>
            </a:r>
            <a:r>
              <a:rPr sz="2400" b="1" spc="1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aged</a:t>
            </a:r>
            <a:r>
              <a:rPr sz="2400" b="1" spc="1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erythrocytes,</a:t>
            </a:r>
            <a:r>
              <a:rPr sz="2400" b="1" spc="1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particulate</a:t>
            </a:r>
            <a:r>
              <a:rPr sz="2400" b="1" spc="1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00FF"/>
                </a:solidFill>
                <a:latin typeface="Calibri"/>
                <a:cs typeface="Calibri"/>
              </a:rPr>
              <a:t>matter, </a:t>
            </a:r>
            <a:r>
              <a:rPr sz="2400" b="1" spc="-5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cellular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residue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from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blood) (</a:t>
            </a:r>
            <a:r>
              <a:rPr sz="2400" b="1" spc="-5" dirty="0">
                <a:latin typeface="Calibri"/>
                <a:cs typeface="Calibri"/>
              </a:rPr>
              <a:t>Phagocytotic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function)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2209800"/>
            <a:ext cx="412305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1225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bg1"/>
                </a:solidFill>
              </a:rPr>
              <a:t>Axillary </a:t>
            </a:r>
            <a:r>
              <a:rPr sz="4800" spc="5" dirty="0">
                <a:solidFill>
                  <a:schemeClr val="bg1"/>
                </a:solidFill>
              </a:rPr>
              <a:t> lymph</a:t>
            </a:r>
            <a:r>
              <a:rPr sz="4800" spc="-95" dirty="0">
                <a:solidFill>
                  <a:schemeClr val="bg1"/>
                </a:solidFill>
              </a:rPr>
              <a:t> </a:t>
            </a:r>
            <a:r>
              <a:rPr sz="4800" spc="-5" dirty="0">
                <a:solidFill>
                  <a:schemeClr val="bg1"/>
                </a:solidFill>
              </a:rPr>
              <a:t>nodes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672" y="112776"/>
            <a:ext cx="8364220" cy="6083935"/>
            <a:chOff x="1947672" y="112776"/>
            <a:chExt cx="8364220" cy="6083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7672" y="112776"/>
              <a:ext cx="7828788" cy="6083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52431" y="3154680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09" h="881379">
                  <a:moveTo>
                    <a:pt x="376427" y="0"/>
                  </a:moveTo>
                  <a:lnTo>
                    <a:pt x="332527" y="2963"/>
                  </a:lnTo>
                  <a:lnTo>
                    <a:pt x="290115" y="11634"/>
                  </a:lnTo>
                  <a:lnTo>
                    <a:pt x="249472" y="25681"/>
                  </a:lnTo>
                  <a:lnTo>
                    <a:pt x="210882" y="44773"/>
                  </a:lnTo>
                  <a:lnTo>
                    <a:pt x="174627" y="68580"/>
                  </a:lnTo>
                  <a:lnTo>
                    <a:pt x="140989" y="96771"/>
                  </a:lnTo>
                  <a:lnTo>
                    <a:pt x="110251" y="129016"/>
                  </a:lnTo>
                  <a:lnTo>
                    <a:pt x="82695" y="164982"/>
                  </a:lnTo>
                  <a:lnTo>
                    <a:pt x="58604" y="204341"/>
                  </a:lnTo>
                  <a:lnTo>
                    <a:pt x="38259" y="246761"/>
                  </a:lnTo>
                  <a:lnTo>
                    <a:pt x="21944" y="291911"/>
                  </a:lnTo>
                  <a:lnTo>
                    <a:pt x="9941" y="339461"/>
                  </a:lnTo>
                  <a:lnTo>
                    <a:pt x="2532" y="389079"/>
                  </a:lnTo>
                  <a:lnTo>
                    <a:pt x="0" y="440436"/>
                  </a:lnTo>
                  <a:lnTo>
                    <a:pt x="2532" y="491792"/>
                  </a:lnTo>
                  <a:lnTo>
                    <a:pt x="9941" y="541410"/>
                  </a:lnTo>
                  <a:lnTo>
                    <a:pt x="21944" y="588960"/>
                  </a:lnTo>
                  <a:lnTo>
                    <a:pt x="38259" y="634110"/>
                  </a:lnTo>
                  <a:lnTo>
                    <a:pt x="58604" y="676530"/>
                  </a:lnTo>
                  <a:lnTo>
                    <a:pt x="82695" y="715889"/>
                  </a:lnTo>
                  <a:lnTo>
                    <a:pt x="110251" y="751855"/>
                  </a:lnTo>
                  <a:lnTo>
                    <a:pt x="140989" y="784100"/>
                  </a:lnTo>
                  <a:lnTo>
                    <a:pt x="174627" y="812291"/>
                  </a:lnTo>
                  <a:lnTo>
                    <a:pt x="210882" y="836098"/>
                  </a:lnTo>
                  <a:lnTo>
                    <a:pt x="249472" y="855190"/>
                  </a:lnTo>
                  <a:lnTo>
                    <a:pt x="290115" y="869237"/>
                  </a:lnTo>
                  <a:lnTo>
                    <a:pt x="332527" y="877908"/>
                  </a:lnTo>
                  <a:lnTo>
                    <a:pt x="376427" y="880872"/>
                  </a:lnTo>
                  <a:lnTo>
                    <a:pt x="420328" y="877908"/>
                  </a:lnTo>
                  <a:lnTo>
                    <a:pt x="462740" y="869237"/>
                  </a:lnTo>
                  <a:lnTo>
                    <a:pt x="503383" y="855190"/>
                  </a:lnTo>
                  <a:lnTo>
                    <a:pt x="541973" y="836098"/>
                  </a:lnTo>
                  <a:lnTo>
                    <a:pt x="578228" y="812291"/>
                  </a:lnTo>
                  <a:lnTo>
                    <a:pt x="611866" y="784100"/>
                  </a:lnTo>
                  <a:lnTo>
                    <a:pt x="642604" y="751855"/>
                  </a:lnTo>
                  <a:lnTo>
                    <a:pt x="670160" y="715889"/>
                  </a:lnTo>
                  <a:lnTo>
                    <a:pt x="694251" y="676530"/>
                  </a:lnTo>
                  <a:lnTo>
                    <a:pt x="714596" y="634110"/>
                  </a:lnTo>
                  <a:lnTo>
                    <a:pt x="730911" y="588960"/>
                  </a:lnTo>
                  <a:lnTo>
                    <a:pt x="742914" y="541410"/>
                  </a:lnTo>
                  <a:lnTo>
                    <a:pt x="750323" y="491792"/>
                  </a:lnTo>
                  <a:lnTo>
                    <a:pt x="752856" y="440436"/>
                  </a:lnTo>
                  <a:lnTo>
                    <a:pt x="750323" y="389079"/>
                  </a:lnTo>
                  <a:lnTo>
                    <a:pt x="742914" y="339461"/>
                  </a:lnTo>
                  <a:lnTo>
                    <a:pt x="730911" y="291911"/>
                  </a:lnTo>
                  <a:lnTo>
                    <a:pt x="714596" y="246761"/>
                  </a:lnTo>
                  <a:lnTo>
                    <a:pt x="694251" y="204341"/>
                  </a:lnTo>
                  <a:lnTo>
                    <a:pt x="670160" y="164982"/>
                  </a:lnTo>
                  <a:lnTo>
                    <a:pt x="642604" y="129016"/>
                  </a:lnTo>
                  <a:lnTo>
                    <a:pt x="611866" y="96771"/>
                  </a:lnTo>
                  <a:lnTo>
                    <a:pt x="578228" y="68580"/>
                  </a:lnTo>
                  <a:lnTo>
                    <a:pt x="541973" y="44773"/>
                  </a:lnTo>
                  <a:lnTo>
                    <a:pt x="503383" y="25681"/>
                  </a:lnTo>
                  <a:lnTo>
                    <a:pt x="462740" y="11634"/>
                  </a:lnTo>
                  <a:lnTo>
                    <a:pt x="420328" y="2963"/>
                  </a:lnTo>
                  <a:lnTo>
                    <a:pt x="376427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52431" y="3154680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09" h="881379">
                  <a:moveTo>
                    <a:pt x="0" y="440436"/>
                  </a:moveTo>
                  <a:lnTo>
                    <a:pt x="2532" y="389079"/>
                  </a:lnTo>
                  <a:lnTo>
                    <a:pt x="9941" y="339461"/>
                  </a:lnTo>
                  <a:lnTo>
                    <a:pt x="21944" y="291911"/>
                  </a:lnTo>
                  <a:lnTo>
                    <a:pt x="38259" y="246761"/>
                  </a:lnTo>
                  <a:lnTo>
                    <a:pt x="58604" y="204341"/>
                  </a:lnTo>
                  <a:lnTo>
                    <a:pt x="82695" y="164982"/>
                  </a:lnTo>
                  <a:lnTo>
                    <a:pt x="110251" y="129016"/>
                  </a:lnTo>
                  <a:lnTo>
                    <a:pt x="140989" y="96771"/>
                  </a:lnTo>
                  <a:lnTo>
                    <a:pt x="174627" y="68580"/>
                  </a:lnTo>
                  <a:lnTo>
                    <a:pt x="210882" y="44773"/>
                  </a:lnTo>
                  <a:lnTo>
                    <a:pt x="249472" y="25681"/>
                  </a:lnTo>
                  <a:lnTo>
                    <a:pt x="290115" y="11634"/>
                  </a:lnTo>
                  <a:lnTo>
                    <a:pt x="332527" y="2963"/>
                  </a:lnTo>
                  <a:lnTo>
                    <a:pt x="376427" y="0"/>
                  </a:lnTo>
                  <a:lnTo>
                    <a:pt x="420328" y="2963"/>
                  </a:lnTo>
                  <a:lnTo>
                    <a:pt x="462740" y="11634"/>
                  </a:lnTo>
                  <a:lnTo>
                    <a:pt x="503383" y="25681"/>
                  </a:lnTo>
                  <a:lnTo>
                    <a:pt x="541973" y="44773"/>
                  </a:lnTo>
                  <a:lnTo>
                    <a:pt x="578228" y="68580"/>
                  </a:lnTo>
                  <a:lnTo>
                    <a:pt x="611866" y="96771"/>
                  </a:lnTo>
                  <a:lnTo>
                    <a:pt x="642604" y="129016"/>
                  </a:lnTo>
                  <a:lnTo>
                    <a:pt x="670160" y="164982"/>
                  </a:lnTo>
                  <a:lnTo>
                    <a:pt x="694251" y="204341"/>
                  </a:lnTo>
                  <a:lnTo>
                    <a:pt x="714596" y="246761"/>
                  </a:lnTo>
                  <a:lnTo>
                    <a:pt x="730911" y="291911"/>
                  </a:lnTo>
                  <a:lnTo>
                    <a:pt x="742914" y="339461"/>
                  </a:lnTo>
                  <a:lnTo>
                    <a:pt x="750323" y="389079"/>
                  </a:lnTo>
                  <a:lnTo>
                    <a:pt x="752856" y="440436"/>
                  </a:lnTo>
                  <a:lnTo>
                    <a:pt x="750323" y="491792"/>
                  </a:lnTo>
                  <a:lnTo>
                    <a:pt x="742914" y="541410"/>
                  </a:lnTo>
                  <a:lnTo>
                    <a:pt x="730911" y="588960"/>
                  </a:lnTo>
                  <a:lnTo>
                    <a:pt x="714596" y="634110"/>
                  </a:lnTo>
                  <a:lnTo>
                    <a:pt x="694251" y="676530"/>
                  </a:lnTo>
                  <a:lnTo>
                    <a:pt x="670160" y="715889"/>
                  </a:lnTo>
                  <a:lnTo>
                    <a:pt x="642604" y="751855"/>
                  </a:lnTo>
                  <a:lnTo>
                    <a:pt x="611866" y="784100"/>
                  </a:lnTo>
                  <a:lnTo>
                    <a:pt x="578228" y="812291"/>
                  </a:lnTo>
                  <a:lnTo>
                    <a:pt x="541973" y="836098"/>
                  </a:lnTo>
                  <a:lnTo>
                    <a:pt x="503383" y="855190"/>
                  </a:lnTo>
                  <a:lnTo>
                    <a:pt x="462740" y="869237"/>
                  </a:lnTo>
                  <a:lnTo>
                    <a:pt x="420328" y="877908"/>
                  </a:lnTo>
                  <a:lnTo>
                    <a:pt x="376427" y="880872"/>
                  </a:lnTo>
                  <a:lnTo>
                    <a:pt x="332527" y="877908"/>
                  </a:lnTo>
                  <a:lnTo>
                    <a:pt x="290115" y="869237"/>
                  </a:lnTo>
                  <a:lnTo>
                    <a:pt x="249472" y="855190"/>
                  </a:lnTo>
                  <a:lnTo>
                    <a:pt x="210882" y="836098"/>
                  </a:lnTo>
                  <a:lnTo>
                    <a:pt x="174627" y="812291"/>
                  </a:lnTo>
                  <a:lnTo>
                    <a:pt x="140989" y="784100"/>
                  </a:lnTo>
                  <a:lnTo>
                    <a:pt x="110251" y="751855"/>
                  </a:lnTo>
                  <a:lnTo>
                    <a:pt x="82695" y="715889"/>
                  </a:lnTo>
                  <a:lnTo>
                    <a:pt x="58604" y="676530"/>
                  </a:lnTo>
                  <a:lnTo>
                    <a:pt x="38259" y="634110"/>
                  </a:lnTo>
                  <a:lnTo>
                    <a:pt x="21944" y="588960"/>
                  </a:lnTo>
                  <a:lnTo>
                    <a:pt x="9941" y="541410"/>
                  </a:lnTo>
                  <a:lnTo>
                    <a:pt x="2532" y="491792"/>
                  </a:lnTo>
                  <a:lnTo>
                    <a:pt x="0" y="44043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76206" y="3264789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88466" y="4475734"/>
            <a:ext cx="765810" cy="894080"/>
            <a:chOff x="1188466" y="4475734"/>
            <a:chExt cx="765810" cy="894080"/>
          </a:xfrm>
        </p:grpSpPr>
        <p:sp>
          <p:nvSpPr>
            <p:cNvPr id="8" name="object 8"/>
            <p:cNvSpPr/>
            <p:nvPr/>
          </p:nvSpPr>
          <p:spPr>
            <a:xfrm>
              <a:off x="1194816" y="4482084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10" h="881379">
                  <a:moveTo>
                    <a:pt x="376428" y="0"/>
                  </a:moveTo>
                  <a:lnTo>
                    <a:pt x="332527" y="2963"/>
                  </a:lnTo>
                  <a:lnTo>
                    <a:pt x="290115" y="11634"/>
                  </a:lnTo>
                  <a:lnTo>
                    <a:pt x="249472" y="25681"/>
                  </a:lnTo>
                  <a:lnTo>
                    <a:pt x="210882" y="44773"/>
                  </a:lnTo>
                  <a:lnTo>
                    <a:pt x="174627" y="68580"/>
                  </a:lnTo>
                  <a:lnTo>
                    <a:pt x="140989" y="96771"/>
                  </a:lnTo>
                  <a:lnTo>
                    <a:pt x="110251" y="129016"/>
                  </a:lnTo>
                  <a:lnTo>
                    <a:pt x="82695" y="164982"/>
                  </a:lnTo>
                  <a:lnTo>
                    <a:pt x="58604" y="204341"/>
                  </a:lnTo>
                  <a:lnTo>
                    <a:pt x="38259" y="246761"/>
                  </a:lnTo>
                  <a:lnTo>
                    <a:pt x="21944" y="291911"/>
                  </a:lnTo>
                  <a:lnTo>
                    <a:pt x="9941" y="339461"/>
                  </a:lnTo>
                  <a:lnTo>
                    <a:pt x="2532" y="389079"/>
                  </a:lnTo>
                  <a:lnTo>
                    <a:pt x="0" y="440436"/>
                  </a:lnTo>
                  <a:lnTo>
                    <a:pt x="2532" y="491792"/>
                  </a:lnTo>
                  <a:lnTo>
                    <a:pt x="9941" y="541410"/>
                  </a:lnTo>
                  <a:lnTo>
                    <a:pt x="21944" y="588960"/>
                  </a:lnTo>
                  <a:lnTo>
                    <a:pt x="38259" y="634110"/>
                  </a:lnTo>
                  <a:lnTo>
                    <a:pt x="58604" y="676530"/>
                  </a:lnTo>
                  <a:lnTo>
                    <a:pt x="82695" y="715889"/>
                  </a:lnTo>
                  <a:lnTo>
                    <a:pt x="110251" y="751855"/>
                  </a:lnTo>
                  <a:lnTo>
                    <a:pt x="140989" y="784100"/>
                  </a:lnTo>
                  <a:lnTo>
                    <a:pt x="174627" y="812291"/>
                  </a:lnTo>
                  <a:lnTo>
                    <a:pt x="210882" y="836098"/>
                  </a:lnTo>
                  <a:lnTo>
                    <a:pt x="249472" y="855190"/>
                  </a:lnTo>
                  <a:lnTo>
                    <a:pt x="290115" y="869237"/>
                  </a:lnTo>
                  <a:lnTo>
                    <a:pt x="332527" y="877908"/>
                  </a:lnTo>
                  <a:lnTo>
                    <a:pt x="376428" y="880872"/>
                  </a:lnTo>
                  <a:lnTo>
                    <a:pt x="420328" y="877908"/>
                  </a:lnTo>
                  <a:lnTo>
                    <a:pt x="462740" y="869237"/>
                  </a:lnTo>
                  <a:lnTo>
                    <a:pt x="503383" y="855190"/>
                  </a:lnTo>
                  <a:lnTo>
                    <a:pt x="541973" y="836098"/>
                  </a:lnTo>
                  <a:lnTo>
                    <a:pt x="578228" y="812291"/>
                  </a:lnTo>
                  <a:lnTo>
                    <a:pt x="611866" y="784100"/>
                  </a:lnTo>
                  <a:lnTo>
                    <a:pt x="642604" y="751855"/>
                  </a:lnTo>
                  <a:lnTo>
                    <a:pt x="670160" y="715889"/>
                  </a:lnTo>
                  <a:lnTo>
                    <a:pt x="694251" y="676530"/>
                  </a:lnTo>
                  <a:lnTo>
                    <a:pt x="714596" y="634110"/>
                  </a:lnTo>
                  <a:lnTo>
                    <a:pt x="730911" y="588960"/>
                  </a:lnTo>
                  <a:lnTo>
                    <a:pt x="742914" y="541410"/>
                  </a:lnTo>
                  <a:lnTo>
                    <a:pt x="750323" y="491792"/>
                  </a:lnTo>
                  <a:lnTo>
                    <a:pt x="752856" y="440436"/>
                  </a:lnTo>
                  <a:lnTo>
                    <a:pt x="750323" y="389079"/>
                  </a:lnTo>
                  <a:lnTo>
                    <a:pt x="742914" y="339461"/>
                  </a:lnTo>
                  <a:lnTo>
                    <a:pt x="730911" y="291911"/>
                  </a:lnTo>
                  <a:lnTo>
                    <a:pt x="714596" y="246761"/>
                  </a:lnTo>
                  <a:lnTo>
                    <a:pt x="694251" y="204341"/>
                  </a:lnTo>
                  <a:lnTo>
                    <a:pt x="670160" y="164982"/>
                  </a:lnTo>
                  <a:lnTo>
                    <a:pt x="642604" y="129016"/>
                  </a:lnTo>
                  <a:lnTo>
                    <a:pt x="611866" y="96771"/>
                  </a:lnTo>
                  <a:lnTo>
                    <a:pt x="578228" y="68580"/>
                  </a:lnTo>
                  <a:lnTo>
                    <a:pt x="541973" y="44773"/>
                  </a:lnTo>
                  <a:lnTo>
                    <a:pt x="503383" y="25681"/>
                  </a:lnTo>
                  <a:lnTo>
                    <a:pt x="462740" y="11634"/>
                  </a:lnTo>
                  <a:lnTo>
                    <a:pt x="420328" y="2963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4816" y="4482084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10" h="881379">
                  <a:moveTo>
                    <a:pt x="0" y="440436"/>
                  </a:moveTo>
                  <a:lnTo>
                    <a:pt x="2532" y="389079"/>
                  </a:lnTo>
                  <a:lnTo>
                    <a:pt x="9941" y="339461"/>
                  </a:lnTo>
                  <a:lnTo>
                    <a:pt x="21944" y="291911"/>
                  </a:lnTo>
                  <a:lnTo>
                    <a:pt x="38259" y="246761"/>
                  </a:lnTo>
                  <a:lnTo>
                    <a:pt x="58604" y="204341"/>
                  </a:lnTo>
                  <a:lnTo>
                    <a:pt x="82695" y="164982"/>
                  </a:lnTo>
                  <a:lnTo>
                    <a:pt x="110251" y="129016"/>
                  </a:lnTo>
                  <a:lnTo>
                    <a:pt x="140989" y="96771"/>
                  </a:lnTo>
                  <a:lnTo>
                    <a:pt x="174627" y="68580"/>
                  </a:lnTo>
                  <a:lnTo>
                    <a:pt x="210882" y="44773"/>
                  </a:lnTo>
                  <a:lnTo>
                    <a:pt x="249472" y="25681"/>
                  </a:lnTo>
                  <a:lnTo>
                    <a:pt x="290115" y="11634"/>
                  </a:lnTo>
                  <a:lnTo>
                    <a:pt x="332527" y="2963"/>
                  </a:lnTo>
                  <a:lnTo>
                    <a:pt x="376428" y="0"/>
                  </a:lnTo>
                  <a:lnTo>
                    <a:pt x="420328" y="2963"/>
                  </a:lnTo>
                  <a:lnTo>
                    <a:pt x="462740" y="11634"/>
                  </a:lnTo>
                  <a:lnTo>
                    <a:pt x="503383" y="25681"/>
                  </a:lnTo>
                  <a:lnTo>
                    <a:pt x="541973" y="44773"/>
                  </a:lnTo>
                  <a:lnTo>
                    <a:pt x="578228" y="68580"/>
                  </a:lnTo>
                  <a:lnTo>
                    <a:pt x="611866" y="96771"/>
                  </a:lnTo>
                  <a:lnTo>
                    <a:pt x="642604" y="129016"/>
                  </a:lnTo>
                  <a:lnTo>
                    <a:pt x="670160" y="164982"/>
                  </a:lnTo>
                  <a:lnTo>
                    <a:pt x="694251" y="204341"/>
                  </a:lnTo>
                  <a:lnTo>
                    <a:pt x="714596" y="246761"/>
                  </a:lnTo>
                  <a:lnTo>
                    <a:pt x="730911" y="291911"/>
                  </a:lnTo>
                  <a:lnTo>
                    <a:pt x="742914" y="339461"/>
                  </a:lnTo>
                  <a:lnTo>
                    <a:pt x="750323" y="389079"/>
                  </a:lnTo>
                  <a:lnTo>
                    <a:pt x="752856" y="440436"/>
                  </a:lnTo>
                  <a:lnTo>
                    <a:pt x="750323" y="491792"/>
                  </a:lnTo>
                  <a:lnTo>
                    <a:pt x="742914" y="541410"/>
                  </a:lnTo>
                  <a:lnTo>
                    <a:pt x="730911" y="588960"/>
                  </a:lnTo>
                  <a:lnTo>
                    <a:pt x="714596" y="634110"/>
                  </a:lnTo>
                  <a:lnTo>
                    <a:pt x="694251" y="676530"/>
                  </a:lnTo>
                  <a:lnTo>
                    <a:pt x="670160" y="715889"/>
                  </a:lnTo>
                  <a:lnTo>
                    <a:pt x="642604" y="751855"/>
                  </a:lnTo>
                  <a:lnTo>
                    <a:pt x="611866" y="784100"/>
                  </a:lnTo>
                  <a:lnTo>
                    <a:pt x="578228" y="812291"/>
                  </a:lnTo>
                  <a:lnTo>
                    <a:pt x="541973" y="836098"/>
                  </a:lnTo>
                  <a:lnTo>
                    <a:pt x="503383" y="855190"/>
                  </a:lnTo>
                  <a:lnTo>
                    <a:pt x="462740" y="869237"/>
                  </a:lnTo>
                  <a:lnTo>
                    <a:pt x="420328" y="877908"/>
                  </a:lnTo>
                  <a:lnTo>
                    <a:pt x="376428" y="880872"/>
                  </a:lnTo>
                  <a:lnTo>
                    <a:pt x="332527" y="877908"/>
                  </a:lnTo>
                  <a:lnTo>
                    <a:pt x="290115" y="869237"/>
                  </a:lnTo>
                  <a:lnTo>
                    <a:pt x="249472" y="855190"/>
                  </a:lnTo>
                  <a:lnTo>
                    <a:pt x="210882" y="836098"/>
                  </a:lnTo>
                  <a:lnTo>
                    <a:pt x="174627" y="812291"/>
                  </a:lnTo>
                  <a:lnTo>
                    <a:pt x="140989" y="784100"/>
                  </a:lnTo>
                  <a:lnTo>
                    <a:pt x="110251" y="751855"/>
                  </a:lnTo>
                  <a:lnTo>
                    <a:pt x="82695" y="715889"/>
                  </a:lnTo>
                  <a:lnTo>
                    <a:pt x="58604" y="676530"/>
                  </a:lnTo>
                  <a:lnTo>
                    <a:pt x="38259" y="634110"/>
                  </a:lnTo>
                  <a:lnTo>
                    <a:pt x="21944" y="588960"/>
                  </a:lnTo>
                  <a:lnTo>
                    <a:pt x="9941" y="541410"/>
                  </a:lnTo>
                  <a:lnTo>
                    <a:pt x="2532" y="491792"/>
                  </a:lnTo>
                  <a:lnTo>
                    <a:pt x="0" y="44043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17700" y="4592192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88466" y="2415285"/>
            <a:ext cx="765810" cy="894080"/>
            <a:chOff x="1188466" y="2415285"/>
            <a:chExt cx="765810" cy="894080"/>
          </a:xfrm>
        </p:grpSpPr>
        <p:sp>
          <p:nvSpPr>
            <p:cNvPr id="12" name="object 12"/>
            <p:cNvSpPr/>
            <p:nvPr/>
          </p:nvSpPr>
          <p:spPr>
            <a:xfrm>
              <a:off x="1194816" y="2421635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10" h="881379">
                  <a:moveTo>
                    <a:pt x="376428" y="0"/>
                  </a:moveTo>
                  <a:lnTo>
                    <a:pt x="332527" y="2963"/>
                  </a:lnTo>
                  <a:lnTo>
                    <a:pt x="290115" y="11634"/>
                  </a:lnTo>
                  <a:lnTo>
                    <a:pt x="249472" y="25681"/>
                  </a:lnTo>
                  <a:lnTo>
                    <a:pt x="210882" y="44773"/>
                  </a:lnTo>
                  <a:lnTo>
                    <a:pt x="174627" y="68580"/>
                  </a:lnTo>
                  <a:lnTo>
                    <a:pt x="140989" y="96771"/>
                  </a:lnTo>
                  <a:lnTo>
                    <a:pt x="110251" y="129016"/>
                  </a:lnTo>
                  <a:lnTo>
                    <a:pt x="82695" y="164982"/>
                  </a:lnTo>
                  <a:lnTo>
                    <a:pt x="58604" y="204341"/>
                  </a:lnTo>
                  <a:lnTo>
                    <a:pt x="38259" y="246761"/>
                  </a:lnTo>
                  <a:lnTo>
                    <a:pt x="21944" y="291911"/>
                  </a:lnTo>
                  <a:lnTo>
                    <a:pt x="9941" y="339461"/>
                  </a:lnTo>
                  <a:lnTo>
                    <a:pt x="2532" y="389079"/>
                  </a:lnTo>
                  <a:lnTo>
                    <a:pt x="0" y="440436"/>
                  </a:lnTo>
                  <a:lnTo>
                    <a:pt x="2532" y="491792"/>
                  </a:lnTo>
                  <a:lnTo>
                    <a:pt x="9941" y="541410"/>
                  </a:lnTo>
                  <a:lnTo>
                    <a:pt x="21944" y="588960"/>
                  </a:lnTo>
                  <a:lnTo>
                    <a:pt x="38259" y="634110"/>
                  </a:lnTo>
                  <a:lnTo>
                    <a:pt x="58604" y="676530"/>
                  </a:lnTo>
                  <a:lnTo>
                    <a:pt x="82695" y="715889"/>
                  </a:lnTo>
                  <a:lnTo>
                    <a:pt x="110251" y="751855"/>
                  </a:lnTo>
                  <a:lnTo>
                    <a:pt x="140989" y="784100"/>
                  </a:lnTo>
                  <a:lnTo>
                    <a:pt x="174627" y="812291"/>
                  </a:lnTo>
                  <a:lnTo>
                    <a:pt x="210882" y="836098"/>
                  </a:lnTo>
                  <a:lnTo>
                    <a:pt x="249472" y="855190"/>
                  </a:lnTo>
                  <a:lnTo>
                    <a:pt x="290115" y="869237"/>
                  </a:lnTo>
                  <a:lnTo>
                    <a:pt x="332527" y="877908"/>
                  </a:lnTo>
                  <a:lnTo>
                    <a:pt x="376428" y="880872"/>
                  </a:lnTo>
                  <a:lnTo>
                    <a:pt x="420328" y="877908"/>
                  </a:lnTo>
                  <a:lnTo>
                    <a:pt x="462740" y="869237"/>
                  </a:lnTo>
                  <a:lnTo>
                    <a:pt x="503383" y="855190"/>
                  </a:lnTo>
                  <a:lnTo>
                    <a:pt x="541973" y="836098"/>
                  </a:lnTo>
                  <a:lnTo>
                    <a:pt x="578228" y="812291"/>
                  </a:lnTo>
                  <a:lnTo>
                    <a:pt x="611866" y="784100"/>
                  </a:lnTo>
                  <a:lnTo>
                    <a:pt x="642604" y="751855"/>
                  </a:lnTo>
                  <a:lnTo>
                    <a:pt x="670160" y="715889"/>
                  </a:lnTo>
                  <a:lnTo>
                    <a:pt x="694251" y="676530"/>
                  </a:lnTo>
                  <a:lnTo>
                    <a:pt x="714596" y="634110"/>
                  </a:lnTo>
                  <a:lnTo>
                    <a:pt x="730911" y="588960"/>
                  </a:lnTo>
                  <a:lnTo>
                    <a:pt x="742914" y="541410"/>
                  </a:lnTo>
                  <a:lnTo>
                    <a:pt x="750323" y="491792"/>
                  </a:lnTo>
                  <a:lnTo>
                    <a:pt x="752856" y="440436"/>
                  </a:lnTo>
                  <a:lnTo>
                    <a:pt x="750323" y="389079"/>
                  </a:lnTo>
                  <a:lnTo>
                    <a:pt x="742914" y="339461"/>
                  </a:lnTo>
                  <a:lnTo>
                    <a:pt x="730911" y="291911"/>
                  </a:lnTo>
                  <a:lnTo>
                    <a:pt x="714596" y="246761"/>
                  </a:lnTo>
                  <a:lnTo>
                    <a:pt x="694251" y="204341"/>
                  </a:lnTo>
                  <a:lnTo>
                    <a:pt x="670160" y="164982"/>
                  </a:lnTo>
                  <a:lnTo>
                    <a:pt x="642604" y="129016"/>
                  </a:lnTo>
                  <a:lnTo>
                    <a:pt x="611866" y="96771"/>
                  </a:lnTo>
                  <a:lnTo>
                    <a:pt x="578228" y="68580"/>
                  </a:lnTo>
                  <a:lnTo>
                    <a:pt x="541973" y="44773"/>
                  </a:lnTo>
                  <a:lnTo>
                    <a:pt x="503383" y="25681"/>
                  </a:lnTo>
                  <a:lnTo>
                    <a:pt x="462740" y="11634"/>
                  </a:lnTo>
                  <a:lnTo>
                    <a:pt x="420328" y="2963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94816" y="2421635"/>
              <a:ext cx="753110" cy="881380"/>
            </a:xfrm>
            <a:custGeom>
              <a:avLst/>
              <a:gdLst/>
              <a:ahLst/>
              <a:cxnLst/>
              <a:rect l="l" t="t" r="r" b="b"/>
              <a:pathLst>
                <a:path w="753110" h="881379">
                  <a:moveTo>
                    <a:pt x="0" y="440436"/>
                  </a:moveTo>
                  <a:lnTo>
                    <a:pt x="2532" y="389079"/>
                  </a:lnTo>
                  <a:lnTo>
                    <a:pt x="9941" y="339461"/>
                  </a:lnTo>
                  <a:lnTo>
                    <a:pt x="21944" y="291911"/>
                  </a:lnTo>
                  <a:lnTo>
                    <a:pt x="38259" y="246761"/>
                  </a:lnTo>
                  <a:lnTo>
                    <a:pt x="58604" y="204341"/>
                  </a:lnTo>
                  <a:lnTo>
                    <a:pt x="82695" y="164982"/>
                  </a:lnTo>
                  <a:lnTo>
                    <a:pt x="110251" y="129016"/>
                  </a:lnTo>
                  <a:lnTo>
                    <a:pt x="140989" y="96771"/>
                  </a:lnTo>
                  <a:lnTo>
                    <a:pt x="174627" y="68580"/>
                  </a:lnTo>
                  <a:lnTo>
                    <a:pt x="210882" y="44773"/>
                  </a:lnTo>
                  <a:lnTo>
                    <a:pt x="249472" y="25681"/>
                  </a:lnTo>
                  <a:lnTo>
                    <a:pt x="290115" y="11634"/>
                  </a:lnTo>
                  <a:lnTo>
                    <a:pt x="332527" y="2963"/>
                  </a:lnTo>
                  <a:lnTo>
                    <a:pt x="376428" y="0"/>
                  </a:lnTo>
                  <a:lnTo>
                    <a:pt x="420328" y="2963"/>
                  </a:lnTo>
                  <a:lnTo>
                    <a:pt x="462740" y="11634"/>
                  </a:lnTo>
                  <a:lnTo>
                    <a:pt x="503383" y="25681"/>
                  </a:lnTo>
                  <a:lnTo>
                    <a:pt x="541973" y="44773"/>
                  </a:lnTo>
                  <a:lnTo>
                    <a:pt x="578228" y="68580"/>
                  </a:lnTo>
                  <a:lnTo>
                    <a:pt x="611866" y="96771"/>
                  </a:lnTo>
                  <a:lnTo>
                    <a:pt x="642604" y="129016"/>
                  </a:lnTo>
                  <a:lnTo>
                    <a:pt x="670160" y="164982"/>
                  </a:lnTo>
                  <a:lnTo>
                    <a:pt x="694251" y="204341"/>
                  </a:lnTo>
                  <a:lnTo>
                    <a:pt x="714596" y="246761"/>
                  </a:lnTo>
                  <a:lnTo>
                    <a:pt x="730911" y="291911"/>
                  </a:lnTo>
                  <a:lnTo>
                    <a:pt x="742914" y="339461"/>
                  </a:lnTo>
                  <a:lnTo>
                    <a:pt x="750323" y="389079"/>
                  </a:lnTo>
                  <a:lnTo>
                    <a:pt x="752856" y="440436"/>
                  </a:lnTo>
                  <a:lnTo>
                    <a:pt x="750323" y="491792"/>
                  </a:lnTo>
                  <a:lnTo>
                    <a:pt x="742914" y="541410"/>
                  </a:lnTo>
                  <a:lnTo>
                    <a:pt x="730911" y="588960"/>
                  </a:lnTo>
                  <a:lnTo>
                    <a:pt x="714596" y="634110"/>
                  </a:lnTo>
                  <a:lnTo>
                    <a:pt x="694251" y="676530"/>
                  </a:lnTo>
                  <a:lnTo>
                    <a:pt x="670160" y="715889"/>
                  </a:lnTo>
                  <a:lnTo>
                    <a:pt x="642604" y="751855"/>
                  </a:lnTo>
                  <a:lnTo>
                    <a:pt x="611866" y="784100"/>
                  </a:lnTo>
                  <a:lnTo>
                    <a:pt x="578228" y="812291"/>
                  </a:lnTo>
                  <a:lnTo>
                    <a:pt x="541973" y="836098"/>
                  </a:lnTo>
                  <a:lnTo>
                    <a:pt x="503383" y="855190"/>
                  </a:lnTo>
                  <a:lnTo>
                    <a:pt x="462740" y="869237"/>
                  </a:lnTo>
                  <a:lnTo>
                    <a:pt x="420328" y="877908"/>
                  </a:lnTo>
                  <a:lnTo>
                    <a:pt x="376428" y="880872"/>
                  </a:lnTo>
                  <a:lnTo>
                    <a:pt x="332527" y="877908"/>
                  </a:lnTo>
                  <a:lnTo>
                    <a:pt x="290115" y="869237"/>
                  </a:lnTo>
                  <a:lnTo>
                    <a:pt x="249472" y="855190"/>
                  </a:lnTo>
                  <a:lnTo>
                    <a:pt x="210882" y="836098"/>
                  </a:lnTo>
                  <a:lnTo>
                    <a:pt x="174627" y="812291"/>
                  </a:lnTo>
                  <a:lnTo>
                    <a:pt x="140989" y="784100"/>
                  </a:lnTo>
                  <a:lnTo>
                    <a:pt x="110251" y="751855"/>
                  </a:lnTo>
                  <a:lnTo>
                    <a:pt x="82695" y="715889"/>
                  </a:lnTo>
                  <a:lnTo>
                    <a:pt x="58604" y="676530"/>
                  </a:lnTo>
                  <a:lnTo>
                    <a:pt x="38259" y="634110"/>
                  </a:lnTo>
                  <a:lnTo>
                    <a:pt x="21944" y="588960"/>
                  </a:lnTo>
                  <a:lnTo>
                    <a:pt x="9941" y="541410"/>
                  </a:lnTo>
                  <a:lnTo>
                    <a:pt x="2532" y="491792"/>
                  </a:lnTo>
                  <a:lnTo>
                    <a:pt x="0" y="44043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17700" y="2531110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88466" y="789177"/>
            <a:ext cx="765810" cy="895350"/>
            <a:chOff x="1188466" y="789177"/>
            <a:chExt cx="765810" cy="895350"/>
          </a:xfrm>
        </p:grpSpPr>
        <p:sp>
          <p:nvSpPr>
            <p:cNvPr id="16" name="object 16"/>
            <p:cNvSpPr/>
            <p:nvPr/>
          </p:nvSpPr>
          <p:spPr>
            <a:xfrm>
              <a:off x="1194816" y="795527"/>
              <a:ext cx="753110" cy="882650"/>
            </a:xfrm>
            <a:custGeom>
              <a:avLst/>
              <a:gdLst/>
              <a:ahLst/>
              <a:cxnLst/>
              <a:rect l="l" t="t" r="r" b="b"/>
              <a:pathLst>
                <a:path w="753110" h="882650">
                  <a:moveTo>
                    <a:pt x="376428" y="0"/>
                  </a:moveTo>
                  <a:lnTo>
                    <a:pt x="332527" y="2967"/>
                  </a:lnTo>
                  <a:lnTo>
                    <a:pt x="290115" y="11649"/>
                  </a:lnTo>
                  <a:lnTo>
                    <a:pt x="249472" y="25716"/>
                  </a:lnTo>
                  <a:lnTo>
                    <a:pt x="210882" y="44835"/>
                  </a:lnTo>
                  <a:lnTo>
                    <a:pt x="174627" y="68677"/>
                  </a:lnTo>
                  <a:lnTo>
                    <a:pt x="140989" y="96911"/>
                  </a:lnTo>
                  <a:lnTo>
                    <a:pt x="110251" y="129206"/>
                  </a:lnTo>
                  <a:lnTo>
                    <a:pt x="82695" y="165231"/>
                  </a:lnTo>
                  <a:lnTo>
                    <a:pt x="58604" y="204656"/>
                  </a:lnTo>
                  <a:lnTo>
                    <a:pt x="38259" y="247150"/>
                  </a:lnTo>
                  <a:lnTo>
                    <a:pt x="21944" y="292381"/>
                  </a:lnTo>
                  <a:lnTo>
                    <a:pt x="9941" y="340020"/>
                  </a:lnTo>
                  <a:lnTo>
                    <a:pt x="2532" y="389736"/>
                  </a:lnTo>
                  <a:lnTo>
                    <a:pt x="0" y="441198"/>
                  </a:lnTo>
                  <a:lnTo>
                    <a:pt x="2532" y="492659"/>
                  </a:lnTo>
                  <a:lnTo>
                    <a:pt x="9941" y="542375"/>
                  </a:lnTo>
                  <a:lnTo>
                    <a:pt x="21944" y="590014"/>
                  </a:lnTo>
                  <a:lnTo>
                    <a:pt x="38259" y="635245"/>
                  </a:lnTo>
                  <a:lnTo>
                    <a:pt x="58604" y="677739"/>
                  </a:lnTo>
                  <a:lnTo>
                    <a:pt x="82695" y="717164"/>
                  </a:lnTo>
                  <a:lnTo>
                    <a:pt x="110251" y="753189"/>
                  </a:lnTo>
                  <a:lnTo>
                    <a:pt x="140989" y="785484"/>
                  </a:lnTo>
                  <a:lnTo>
                    <a:pt x="174627" y="813718"/>
                  </a:lnTo>
                  <a:lnTo>
                    <a:pt x="210882" y="837560"/>
                  </a:lnTo>
                  <a:lnTo>
                    <a:pt x="249472" y="856679"/>
                  </a:lnTo>
                  <a:lnTo>
                    <a:pt x="290115" y="870746"/>
                  </a:lnTo>
                  <a:lnTo>
                    <a:pt x="332527" y="879428"/>
                  </a:lnTo>
                  <a:lnTo>
                    <a:pt x="376428" y="882396"/>
                  </a:lnTo>
                  <a:lnTo>
                    <a:pt x="420328" y="879428"/>
                  </a:lnTo>
                  <a:lnTo>
                    <a:pt x="462740" y="870746"/>
                  </a:lnTo>
                  <a:lnTo>
                    <a:pt x="503383" y="856679"/>
                  </a:lnTo>
                  <a:lnTo>
                    <a:pt x="541973" y="837560"/>
                  </a:lnTo>
                  <a:lnTo>
                    <a:pt x="578228" y="813718"/>
                  </a:lnTo>
                  <a:lnTo>
                    <a:pt x="611866" y="785484"/>
                  </a:lnTo>
                  <a:lnTo>
                    <a:pt x="642604" y="753189"/>
                  </a:lnTo>
                  <a:lnTo>
                    <a:pt x="670160" y="717164"/>
                  </a:lnTo>
                  <a:lnTo>
                    <a:pt x="694251" y="677739"/>
                  </a:lnTo>
                  <a:lnTo>
                    <a:pt x="714596" y="635245"/>
                  </a:lnTo>
                  <a:lnTo>
                    <a:pt x="730911" y="590014"/>
                  </a:lnTo>
                  <a:lnTo>
                    <a:pt x="742914" y="542375"/>
                  </a:lnTo>
                  <a:lnTo>
                    <a:pt x="750323" y="492659"/>
                  </a:lnTo>
                  <a:lnTo>
                    <a:pt x="752856" y="441198"/>
                  </a:lnTo>
                  <a:lnTo>
                    <a:pt x="750323" y="389736"/>
                  </a:lnTo>
                  <a:lnTo>
                    <a:pt x="742914" y="340020"/>
                  </a:lnTo>
                  <a:lnTo>
                    <a:pt x="730911" y="292381"/>
                  </a:lnTo>
                  <a:lnTo>
                    <a:pt x="714596" y="247150"/>
                  </a:lnTo>
                  <a:lnTo>
                    <a:pt x="694251" y="204656"/>
                  </a:lnTo>
                  <a:lnTo>
                    <a:pt x="670160" y="165231"/>
                  </a:lnTo>
                  <a:lnTo>
                    <a:pt x="642604" y="129206"/>
                  </a:lnTo>
                  <a:lnTo>
                    <a:pt x="611866" y="96911"/>
                  </a:lnTo>
                  <a:lnTo>
                    <a:pt x="578228" y="68677"/>
                  </a:lnTo>
                  <a:lnTo>
                    <a:pt x="541973" y="44835"/>
                  </a:lnTo>
                  <a:lnTo>
                    <a:pt x="503383" y="25716"/>
                  </a:lnTo>
                  <a:lnTo>
                    <a:pt x="462740" y="11649"/>
                  </a:lnTo>
                  <a:lnTo>
                    <a:pt x="420328" y="2967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94816" y="795527"/>
              <a:ext cx="753110" cy="882650"/>
            </a:xfrm>
            <a:custGeom>
              <a:avLst/>
              <a:gdLst/>
              <a:ahLst/>
              <a:cxnLst/>
              <a:rect l="l" t="t" r="r" b="b"/>
              <a:pathLst>
                <a:path w="753110" h="882650">
                  <a:moveTo>
                    <a:pt x="0" y="441198"/>
                  </a:moveTo>
                  <a:lnTo>
                    <a:pt x="2532" y="389736"/>
                  </a:lnTo>
                  <a:lnTo>
                    <a:pt x="9941" y="340020"/>
                  </a:lnTo>
                  <a:lnTo>
                    <a:pt x="21944" y="292381"/>
                  </a:lnTo>
                  <a:lnTo>
                    <a:pt x="38259" y="247150"/>
                  </a:lnTo>
                  <a:lnTo>
                    <a:pt x="58604" y="204656"/>
                  </a:lnTo>
                  <a:lnTo>
                    <a:pt x="82695" y="165231"/>
                  </a:lnTo>
                  <a:lnTo>
                    <a:pt x="110251" y="129206"/>
                  </a:lnTo>
                  <a:lnTo>
                    <a:pt x="140989" y="96911"/>
                  </a:lnTo>
                  <a:lnTo>
                    <a:pt x="174627" y="68677"/>
                  </a:lnTo>
                  <a:lnTo>
                    <a:pt x="210882" y="44835"/>
                  </a:lnTo>
                  <a:lnTo>
                    <a:pt x="249472" y="25716"/>
                  </a:lnTo>
                  <a:lnTo>
                    <a:pt x="290115" y="11649"/>
                  </a:lnTo>
                  <a:lnTo>
                    <a:pt x="332527" y="2967"/>
                  </a:lnTo>
                  <a:lnTo>
                    <a:pt x="376428" y="0"/>
                  </a:lnTo>
                  <a:lnTo>
                    <a:pt x="420328" y="2967"/>
                  </a:lnTo>
                  <a:lnTo>
                    <a:pt x="462740" y="11649"/>
                  </a:lnTo>
                  <a:lnTo>
                    <a:pt x="503383" y="25716"/>
                  </a:lnTo>
                  <a:lnTo>
                    <a:pt x="541973" y="44835"/>
                  </a:lnTo>
                  <a:lnTo>
                    <a:pt x="578228" y="68677"/>
                  </a:lnTo>
                  <a:lnTo>
                    <a:pt x="611866" y="96911"/>
                  </a:lnTo>
                  <a:lnTo>
                    <a:pt x="642604" y="129206"/>
                  </a:lnTo>
                  <a:lnTo>
                    <a:pt x="670160" y="165231"/>
                  </a:lnTo>
                  <a:lnTo>
                    <a:pt x="694251" y="204656"/>
                  </a:lnTo>
                  <a:lnTo>
                    <a:pt x="714596" y="247150"/>
                  </a:lnTo>
                  <a:lnTo>
                    <a:pt x="730911" y="292381"/>
                  </a:lnTo>
                  <a:lnTo>
                    <a:pt x="742914" y="340020"/>
                  </a:lnTo>
                  <a:lnTo>
                    <a:pt x="750323" y="389736"/>
                  </a:lnTo>
                  <a:lnTo>
                    <a:pt x="752856" y="441198"/>
                  </a:lnTo>
                  <a:lnTo>
                    <a:pt x="750323" y="492659"/>
                  </a:lnTo>
                  <a:lnTo>
                    <a:pt x="742914" y="542375"/>
                  </a:lnTo>
                  <a:lnTo>
                    <a:pt x="730911" y="590014"/>
                  </a:lnTo>
                  <a:lnTo>
                    <a:pt x="714596" y="635245"/>
                  </a:lnTo>
                  <a:lnTo>
                    <a:pt x="694251" y="677739"/>
                  </a:lnTo>
                  <a:lnTo>
                    <a:pt x="670160" y="717164"/>
                  </a:lnTo>
                  <a:lnTo>
                    <a:pt x="642604" y="753189"/>
                  </a:lnTo>
                  <a:lnTo>
                    <a:pt x="611866" y="785484"/>
                  </a:lnTo>
                  <a:lnTo>
                    <a:pt x="578228" y="813718"/>
                  </a:lnTo>
                  <a:lnTo>
                    <a:pt x="541973" y="837560"/>
                  </a:lnTo>
                  <a:lnTo>
                    <a:pt x="503383" y="856679"/>
                  </a:lnTo>
                  <a:lnTo>
                    <a:pt x="462740" y="870746"/>
                  </a:lnTo>
                  <a:lnTo>
                    <a:pt x="420328" y="879428"/>
                  </a:lnTo>
                  <a:lnTo>
                    <a:pt x="376428" y="882396"/>
                  </a:lnTo>
                  <a:lnTo>
                    <a:pt x="332527" y="879428"/>
                  </a:lnTo>
                  <a:lnTo>
                    <a:pt x="290115" y="870746"/>
                  </a:lnTo>
                  <a:lnTo>
                    <a:pt x="249472" y="856679"/>
                  </a:lnTo>
                  <a:lnTo>
                    <a:pt x="210882" y="837560"/>
                  </a:lnTo>
                  <a:lnTo>
                    <a:pt x="174627" y="813718"/>
                  </a:lnTo>
                  <a:lnTo>
                    <a:pt x="140989" y="785484"/>
                  </a:lnTo>
                  <a:lnTo>
                    <a:pt x="110251" y="753189"/>
                  </a:lnTo>
                  <a:lnTo>
                    <a:pt x="82695" y="717164"/>
                  </a:lnTo>
                  <a:lnTo>
                    <a:pt x="58604" y="677739"/>
                  </a:lnTo>
                  <a:lnTo>
                    <a:pt x="38259" y="635245"/>
                  </a:lnTo>
                  <a:lnTo>
                    <a:pt x="21944" y="590014"/>
                  </a:lnTo>
                  <a:lnTo>
                    <a:pt x="9941" y="542375"/>
                  </a:lnTo>
                  <a:lnTo>
                    <a:pt x="2532" y="492659"/>
                  </a:lnTo>
                  <a:lnTo>
                    <a:pt x="0" y="44119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17700" y="905636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483597" y="1532889"/>
            <a:ext cx="767080" cy="895350"/>
            <a:chOff x="9483597" y="1532889"/>
            <a:chExt cx="767080" cy="895350"/>
          </a:xfrm>
        </p:grpSpPr>
        <p:sp>
          <p:nvSpPr>
            <p:cNvPr id="20" name="object 20"/>
            <p:cNvSpPr/>
            <p:nvPr/>
          </p:nvSpPr>
          <p:spPr>
            <a:xfrm>
              <a:off x="9489947" y="1539239"/>
              <a:ext cx="754380" cy="882650"/>
            </a:xfrm>
            <a:custGeom>
              <a:avLst/>
              <a:gdLst/>
              <a:ahLst/>
              <a:cxnLst/>
              <a:rect l="l" t="t" r="r" b="b"/>
              <a:pathLst>
                <a:path w="754379" h="882650">
                  <a:moveTo>
                    <a:pt x="377190" y="0"/>
                  </a:moveTo>
                  <a:lnTo>
                    <a:pt x="333208" y="2967"/>
                  </a:lnTo>
                  <a:lnTo>
                    <a:pt x="290715" y="11649"/>
                  </a:lnTo>
                  <a:lnTo>
                    <a:pt x="249993" y="25716"/>
                  </a:lnTo>
                  <a:lnTo>
                    <a:pt x="211327" y="44835"/>
                  </a:lnTo>
                  <a:lnTo>
                    <a:pt x="174998" y="68677"/>
                  </a:lnTo>
                  <a:lnTo>
                    <a:pt x="141292" y="96911"/>
                  </a:lnTo>
                  <a:lnTo>
                    <a:pt x="110490" y="129206"/>
                  </a:lnTo>
                  <a:lnTo>
                    <a:pt x="82875" y="165231"/>
                  </a:lnTo>
                  <a:lnTo>
                    <a:pt x="58732" y="204656"/>
                  </a:lnTo>
                  <a:lnTo>
                    <a:pt x="38344" y="247150"/>
                  </a:lnTo>
                  <a:lnTo>
                    <a:pt x="21993" y="292381"/>
                  </a:lnTo>
                  <a:lnTo>
                    <a:pt x="9963" y="340020"/>
                  </a:lnTo>
                  <a:lnTo>
                    <a:pt x="2538" y="389736"/>
                  </a:lnTo>
                  <a:lnTo>
                    <a:pt x="0" y="441198"/>
                  </a:lnTo>
                  <a:lnTo>
                    <a:pt x="2538" y="492659"/>
                  </a:lnTo>
                  <a:lnTo>
                    <a:pt x="9963" y="542375"/>
                  </a:lnTo>
                  <a:lnTo>
                    <a:pt x="21993" y="590014"/>
                  </a:lnTo>
                  <a:lnTo>
                    <a:pt x="38344" y="635245"/>
                  </a:lnTo>
                  <a:lnTo>
                    <a:pt x="58732" y="677739"/>
                  </a:lnTo>
                  <a:lnTo>
                    <a:pt x="82875" y="717164"/>
                  </a:lnTo>
                  <a:lnTo>
                    <a:pt x="110490" y="753189"/>
                  </a:lnTo>
                  <a:lnTo>
                    <a:pt x="141292" y="785484"/>
                  </a:lnTo>
                  <a:lnTo>
                    <a:pt x="174998" y="813718"/>
                  </a:lnTo>
                  <a:lnTo>
                    <a:pt x="211327" y="837560"/>
                  </a:lnTo>
                  <a:lnTo>
                    <a:pt x="249993" y="856679"/>
                  </a:lnTo>
                  <a:lnTo>
                    <a:pt x="290715" y="870746"/>
                  </a:lnTo>
                  <a:lnTo>
                    <a:pt x="333208" y="879428"/>
                  </a:lnTo>
                  <a:lnTo>
                    <a:pt x="377190" y="882396"/>
                  </a:lnTo>
                  <a:lnTo>
                    <a:pt x="421171" y="879428"/>
                  </a:lnTo>
                  <a:lnTo>
                    <a:pt x="463664" y="870746"/>
                  </a:lnTo>
                  <a:lnTo>
                    <a:pt x="504386" y="856679"/>
                  </a:lnTo>
                  <a:lnTo>
                    <a:pt x="543052" y="837560"/>
                  </a:lnTo>
                  <a:lnTo>
                    <a:pt x="579381" y="813718"/>
                  </a:lnTo>
                  <a:lnTo>
                    <a:pt x="613087" y="785484"/>
                  </a:lnTo>
                  <a:lnTo>
                    <a:pt x="643890" y="753189"/>
                  </a:lnTo>
                  <a:lnTo>
                    <a:pt x="671504" y="717164"/>
                  </a:lnTo>
                  <a:lnTo>
                    <a:pt x="695647" y="677739"/>
                  </a:lnTo>
                  <a:lnTo>
                    <a:pt x="716035" y="635245"/>
                  </a:lnTo>
                  <a:lnTo>
                    <a:pt x="732386" y="590014"/>
                  </a:lnTo>
                  <a:lnTo>
                    <a:pt x="744416" y="542375"/>
                  </a:lnTo>
                  <a:lnTo>
                    <a:pt x="751841" y="492659"/>
                  </a:lnTo>
                  <a:lnTo>
                    <a:pt x="754379" y="441198"/>
                  </a:lnTo>
                  <a:lnTo>
                    <a:pt x="751841" y="389736"/>
                  </a:lnTo>
                  <a:lnTo>
                    <a:pt x="744416" y="340020"/>
                  </a:lnTo>
                  <a:lnTo>
                    <a:pt x="732386" y="292381"/>
                  </a:lnTo>
                  <a:lnTo>
                    <a:pt x="716035" y="247150"/>
                  </a:lnTo>
                  <a:lnTo>
                    <a:pt x="695647" y="204656"/>
                  </a:lnTo>
                  <a:lnTo>
                    <a:pt x="671504" y="165231"/>
                  </a:lnTo>
                  <a:lnTo>
                    <a:pt x="643890" y="129206"/>
                  </a:lnTo>
                  <a:lnTo>
                    <a:pt x="613087" y="96911"/>
                  </a:lnTo>
                  <a:lnTo>
                    <a:pt x="579381" y="68677"/>
                  </a:lnTo>
                  <a:lnTo>
                    <a:pt x="543052" y="44835"/>
                  </a:lnTo>
                  <a:lnTo>
                    <a:pt x="504386" y="25716"/>
                  </a:lnTo>
                  <a:lnTo>
                    <a:pt x="463664" y="11649"/>
                  </a:lnTo>
                  <a:lnTo>
                    <a:pt x="421171" y="2967"/>
                  </a:lnTo>
                  <a:lnTo>
                    <a:pt x="377190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89947" y="1539239"/>
              <a:ext cx="754380" cy="882650"/>
            </a:xfrm>
            <a:custGeom>
              <a:avLst/>
              <a:gdLst/>
              <a:ahLst/>
              <a:cxnLst/>
              <a:rect l="l" t="t" r="r" b="b"/>
              <a:pathLst>
                <a:path w="754379" h="882650">
                  <a:moveTo>
                    <a:pt x="0" y="441198"/>
                  </a:moveTo>
                  <a:lnTo>
                    <a:pt x="2538" y="389736"/>
                  </a:lnTo>
                  <a:lnTo>
                    <a:pt x="9963" y="340020"/>
                  </a:lnTo>
                  <a:lnTo>
                    <a:pt x="21993" y="292381"/>
                  </a:lnTo>
                  <a:lnTo>
                    <a:pt x="38344" y="247150"/>
                  </a:lnTo>
                  <a:lnTo>
                    <a:pt x="58732" y="204656"/>
                  </a:lnTo>
                  <a:lnTo>
                    <a:pt x="82875" y="165231"/>
                  </a:lnTo>
                  <a:lnTo>
                    <a:pt x="110490" y="129206"/>
                  </a:lnTo>
                  <a:lnTo>
                    <a:pt x="141292" y="96911"/>
                  </a:lnTo>
                  <a:lnTo>
                    <a:pt x="174998" y="68677"/>
                  </a:lnTo>
                  <a:lnTo>
                    <a:pt x="211327" y="44835"/>
                  </a:lnTo>
                  <a:lnTo>
                    <a:pt x="249993" y="25716"/>
                  </a:lnTo>
                  <a:lnTo>
                    <a:pt x="290715" y="11649"/>
                  </a:lnTo>
                  <a:lnTo>
                    <a:pt x="333208" y="2967"/>
                  </a:lnTo>
                  <a:lnTo>
                    <a:pt x="377190" y="0"/>
                  </a:lnTo>
                  <a:lnTo>
                    <a:pt x="421171" y="2967"/>
                  </a:lnTo>
                  <a:lnTo>
                    <a:pt x="463664" y="11649"/>
                  </a:lnTo>
                  <a:lnTo>
                    <a:pt x="504386" y="25716"/>
                  </a:lnTo>
                  <a:lnTo>
                    <a:pt x="543052" y="44835"/>
                  </a:lnTo>
                  <a:lnTo>
                    <a:pt x="579381" y="68677"/>
                  </a:lnTo>
                  <a:lnTo>
                    <a:pt x="613087" y="96911"/>
                  </a:lnTo>
                  <a:lnTo>
                    <a:pt x="643890" y="129206"/>
                  </a:lnTo>
                  <a:lnTo>
                    <a:pt x="671504" y="165231"/>
                  </a:lnTo>
                  <a:lnTo>
                    <a:pt x="695647" y="204656"/>
                  </a:lnTo>
                  <a:lnTo>
                    <a:pt x="716035" y="247150"/>
                  </a:lnTo>
                  <a:lnTo>
                    <a:pt x="732386" y="292381"/>
                  </a:lnTo>
                  <a:lnTo>
                    <a:pt x="744416" y="340020"/>
                  </a:lnTo>
                  <a:lnTo>
                    <a:pt x="751841" y="389736"/>
                  </a:lnTo>
                  <a:lnTo>
                    <a:pt x="754379" y="441198"/>
                  </a:lnTo>
                  <a:lnTo>
                    <a:pt x="751841" y="492659"/>
                  </a:lnTo>
                  <a:lnTo>
                    <a:pt x="744416" y="542375"/>
                  </a:lnTo>
                  <a:lnTo>
                    <a:pt x="732386" y="590014"/>
                  </a:lnTo>
                  <a:lnTo>
                    <a:pt x="716035" y="635245"/>
                  </a:lnTo>
                  <a:lnTo>
                    <a:pt x="695647" y="677739"/>
                  </a:lnTo>
                  <a:lnTo>
                    <a:pt x="671504" y="717164"/>
                  </a:lnTo>
                  <a:lnTo>
                    <a:pt x="643890" y="753189"/>
                  </a:lnTo>
                  <a:lnTo>
                    <a:pt x="613087" y="785484"/>
                  </a:lnTo>
                  <a:lnTo>
                    <a:pt x="579381" y="813718"/>
                  </a:lnTo>
                  <a:lnTo>
                    <a:pt x="543052" y="837560"/>
                  </a:lnTo>
                  <a:lnTo>
                    <a:pt x="504386" y="856679"/>
                  </a:lnTo>
                  <a:lnTo>
                    <a:pt x="463664" y="870746"/>
                  </a:lnTo>
                  <a:lnTo>
                    <a:pt x="421171" y="879428"/>
                  </a:lnTo>
                  <a:lnTo>
                    <a:pt x="377190" y="882396"/>
                  </a:lnTo>
                  <a:lnTo>
                    <a:pt x="333208" y="879428"/>
                  </a:lnTo>
                  <a:lnTo>
                    <a:pt x="290715" y="870746"/>
                  </a:lnTo>
                  <a:lnTo>
                    <a:pt x="249993" y="856679"/>
                  </a:lnTo>
                  <a:lnTo>
                    <a:pt x="211327" y="837560"/>
                  </a:lnTo>
                  <a:lnTo>
                    <a:pt x="174998" y="813718"/>
                  </a:lnTo>
                  <a:lnTo>
                    <a:pt x="141292" y="785484"/>
                  </a:lnTo>
                  <a:lnTo>
                    <a:pt x="110490" y="753189"/>
                  </a:lnTo>
                  <a:lnTo>
                    <a:pt x="82875" y="717164"/>
                  </a:lnTo>
                  <a:lnTo>
                    <a:pt x="58732" y="677739"/>
                  </a:lnTo>
                  <a:lnTo>
                    <a:pt x="38344" y="635245"/>
                  </a:lnTo>
                  <a:lnTo>
                    <a:pt x="21993" y="590014"/>
                  </a:lnTo>
                  <a:lnTo>
                    <a:pt x="9963" y="542375"/>
                  </a:lnTo>
                  <a:lnTo>
                    <a:pt x="2538" y="492659"/>
                  </a:lnTo>
                  <a:lnTo>
                    <a:pt x="0" y="44119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714356" y="1649729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1009" y="4010405"/>
            <a:ext cx="3404870" cy="399415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200025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Anterior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(pectoral)</a:t>
            </a:r>
            <a:r>
              <a:rPr sz="20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4246" y="4216146"/>
            <a:ext cx="3075940" cy="70739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3530" marR="113664" indent="-182880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Lateral</a:t>
            </a:r>
            <a:r>
              <a:rPr sz="2000" b="1" spc="-7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(brachial)</a:t>
            </a:r>
            <a:r>
              <a:rPr sz="2000" b="1" spc="-7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group </a:t>
            </a:r>
            <a:r>
              <a:rPr sz="2000" b="1" spc="-54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along</a:t>
            </a:r>
            <a:r>
              <a:rPr sz="2000" b="1" spc="-2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axillary</a:t>
            </a:r>
            <a:r>
              <a:rPr sz="2000" b="1" spc="-5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99"/>
                </a:solidFill>
                <a:latin typeface="Arial"/>
                <a:cs typeface="Arial"/>
              </a:rPr>
              <a:t>vessel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9278" y="4280153"/>
            <a:ext cx="3892550" cy="401320"/>
          </a:xfrm>
          <a:custGeom>
            <a:avLst/>
            <a:gdLst/>
            <a:ahLst/>
            <a:cxnLst/>
            <a:rect l="l" t="t" r="r" b="b"/>
            <a:pathLst>
              <a:path w="3892550" h="401320">
                <a:moveTo>
                  <a:pt x="0" y="400812"/>
                </a:moveTo>
                <a:lnTo>
                  <a:pt x="3892296" y="400812"/>
                </a:lnTo>
                <a:lnTo>
                  <a:pt x="3892296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3565" y="4306061"/>
            <a:ext cx="3863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Posterior</a:t>
            </a:r>
            <a:r>
              <a:rPr sz="20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(subscapular)</a:t>
            </a:r>
            <a:r>
              <a:rPr sz="2000" b="1" spc="-5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587" y="5355335"/>
            <a:ext cx="3923029" cy="132334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 marR="456565">
              <a:lnSpc>
                <a:spcPct val="100000"/>
              </a:lnSpc>
              <a:spcBef>
                <a:spcPts val="305"/>
              </a:spcBef>
              <a:buAutoNum type="arabicPlain"/>
              <a:tabLst>
                <a:tab pos="387350" algn="l"/>
              </a:tabLst>
            </a:pPr>
            <a:r>
              <a:rPr sz="2000" b="1" dirty="0">
                <a:latin typeface="Arial"/>
                <a:cs typeface="Arial"/>
              </a:rPr>
              <a:t>Central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lateral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breast</a:t>
            </a:r>
            <a:endParaRPr sz="2000">
              <a:latin typeface="Arial"/>
              <a:cs typeface="Arial"/>
            </a:endParaRPr>
          </a:p>
          <a:p>
            <a:pPr marL="91440" marR="226695">
              <a:lnSpc>
                <a:spcPct val="100000"/>
              </a:lnSpc>
              <a:buAutoNum type="arabicPlain"/>
              <a:tabLst>
                <a:tab pos="378460" algn="l"/>
              </a:tabLst>
            </a:pPr>
            <a:r>
              <a:rPr sz="2000" b="1" dirty="0">
                <a:latin typeface="Arial"/>
                <a:cs typeface="Arial"/>
              </a:rPr>
              <a:t>Anterior and lateral </a:t>
            </a:r>
            <a:r>
              <a:rPr sz="2000" b="1" spc="5" dirty="0">
                <a:latin typeface="Arial"/>
                <a:cs typeface="Arial"/>
              </a:rPr>
              <a:t>wall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trunk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above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umbilicus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2920" y="4977384"/>
            <a:ext cx="3168650" cy="132461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114935">
              <a:lnSpc>
                <a:spcPct val="100000"/>
              </a:lnSpc>
              <a:spcBef>
                <a:spcPts val="315"/>
              </a:spcBef>
            </a:pPr>
            <a:r>
              <a:rPr sz="2000" b="1" spc="-20" dirty="0">
                <a:latin typeface="Arial"/>
                <a:cs typeface="Arial"/>
              </a:rPr>
              <a:t>Lymph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upper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limb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except </a:t>
            </a:r>
            <a:r>
              <a:rPr sz="2000" b="1" spc="-5" dirty="0">
                <a:latin typeface="Arial"/>
                <a:cs typeface="Arial"/>
              </a:rPr>
              <a:t>few vessels </a:t>
            </a:r>
            <a:r>
              <a:rPr sz="2000" b="1" dirty="0">
                <a:latin typeface="Arial"/>
                <a:cs typeface="Arial"/>
              </a:rPr>
              <a:t>pass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 the apical group with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cephalic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38871" y="5305044"/>
            <a:ext cx="4227830" cy="1015365"/>
          </a:xfrm>
          <a:custGeom>
            <a:avLst/>
            <a:gdLst/>
            <a:ahLst/>
            <a:cxnLst/>
            <a:rect l="l" t="t" r="r" b="b"/>
            <a:pathLst>
              <a:path w="4227830" h="1015364">
                <a:moveTo>
                  <a:pt x="0" y="1014983"/>
                </a:moveTo>
                <a:lnTo>
                  <a:pt x="4227576" y="1014983"/>
                </a:lnTo>
                <a:lnTo>
                  <a:pt x="4227576" y="0"/>
                </a:lnTo>
                <a:lnTo>
                  <a:pt x="0" y="0"/>
                </a:lnTo>
                <a:lnTo>
                  <a:pt x="0" y="1014983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19135" y="5331053"/>
            <a:ext cx="39160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308610" algn="l"/>
              </a:tabLst>
            </a:pPr>
            <a:r>
              <a:rPr sz="2000" b="1" spc="5" dirty="0">
                <a:latin typeface="Arial"/>
                <a:cs typeface="Arial"/>
              </a:rPr>
              <a:t>Lower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neck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AutoNum type="arabicPlain"/>
              <a:tabLst>
                <a:tab pos="308610" algn="l"/>
              </a:tabLst>
            </a:pPr>
            <a:r>
              <a:rPr sz="2000" b="1" dirty="0">
                <a:latin typeface="Arial"/>
                <a:cs typeface="Arial"/>
              </a:rPr>
              <a:t>Back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above level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iliac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crest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3-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Tail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breast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54246" y="2585466"/>
            <a:ext cx="3287395" cy="1015365"/>
          </a:xfrm>
          <a:custGeom>
            <a:avLst/>
            <a:gdLst/>
            <a:ahLst/>
            <a:cxnLst/>
            <a:rect l="l" t="t" r="r" b="b"/>
            <a:pathLst>
              <a:path w="3287395" h="1015364">
                <a:moveTo>
                  <a:pt x="0" y="1014984"/>
                </a:moveTo>
                <a:lnTo>
                  <a:pt x="3287267" y="1014984"/>
                </a:lnTo>
                <a:lnTo>
                  <a:pt x="3287267" y="0"/>
                </a:lnTo>
                <a:lnTo>
                  <a:pt x="0" y="0"/>
                </a:lnTo>
                <a:lnTo>
                  <a:pt x="0" y="1014984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12665" y="2610104"/>
            <a:ext cx="31680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05815" marR="307340" indent="8509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Central group 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axilla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(2</a:t>
            </a:r>
            <a:r>
              <a:rPr sz="1950" b="1" spc="15" baseline="25641" dirty="0">
                <a:latin typeface="Arial"/>
                <a:cs typeface="Arial"/>
              </a:rPr>
              <a:t>nd</a:t>
            </a:r>
            <a:r>
              <a:rPr sz="1950" b="1" spc="225" baseline="25641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axillary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artery)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26458" y="1040130"/>
            <a:ext cx="3115310" cy="708660"/>
          </a:xfrm>
          <a:custGeom>
            <a:avLst/>
            <a:gdLst/>
            <a:ahLst/>
            <a:cxnLst/>
            <a:rect l="l" t="t" r="r" b="b"/>
            <a:pathLst>
              <a:path w="3115309" h="708660">
                <a:moveTo>
                  <a:pt x="0" y="708660"/>
                </a:moveTo>
                <a:lnTo>
                  <a:pt x="3115056" y="708660"/>
                </a:lnTo>
                <a:lnTo>
                  <a:pt x="3115056" y="0"/>
                </a:lnTo>
                <a:lnTo>
                  <a:pt x="0" y="0"/>
                </a:lnTo>
                <a:lnTo>
                  <a:pt x="0" y="70866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26458" y="1040130"/>
            <a:ext cx="3115310" cy="70866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Apical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group</a:t>
            </a:r>
            <a:r>
              <a:rPr sz="20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along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axillary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vein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01036" y="1435988"/>
            <a:ext cx="7639050" cy="2859405"/>
            <a:chOff x="2201036" y="1435988"/>
            <a:chExt cx="7639050" cy="2859405"/>
          </a:xfrm>
        </p:grpSpPr>
        <p:sp>
          <p:nvSpPr>
            <p:cNvPr id="15" name="object 15"/>
            <p:cNvSpPr/>
            <p:nvPr/>
          </p:nvSpPr>
          <p:spPr>
            <a:xfrm>
              <a:off x="2201037" y="1562099"/>
              <a:ext cx="6928484" cy="2649220"/>
            </a:xfrm>
            <a:custGeom>
              <a:avLst/>
              <a:gdLst/>
              <a:ahLst/>
              <a:cxnLst/>
              <a:rect l="l" t="t" r="r" b="b"/>
              <a:pathLst>
                <a:path w="6928484" h="2649220">
                  <a:moveTo>
                    <a:pt x="2225929" y="153924"/>
                  </a:moveTo>
                  <a:lnTo>
                    <a:pt x="2041779" y="207137"/>
                  </a:lnTo>
                  <a:lnTo>
                    <a:pt x="2080475" y="249097"/>
                  </a:lnTo>
                  <a:lnTo>
                    <a:pt x="0" y="2167636"/>
                  </a:lnTo>
                  <a:lnTo>
                    <a:pt x="38862" y="2209546"/>
                  </a:lnTo>
                  <a:lnTo>
                    <a:pt x="2119236" y="291122"/>
                  </a:lnTo>
                  <a:lnTo>
                    <a:pt x="2157984" y="333121"/>
                  </a:lnTo>
                  <a:lnTo>
                    <a:pt x="2197176" y="229743"/>
                  </a:lnTo>
                  <a:lnTo>
                    <a:pt x="2225929" y="153924"/>
                  </a:lnTo>
                  <a:close/>
                </a:path>
                <a:path w="6928484" h="2649220">
                  <a:moveTo>
                    <a:pt x="2787396" y="171450"/>
                  </a:moveTo>
                  <a:lnTo>
                    <a:pt x="2773108" y="142875"/>
                  </a:lnTo>
                  <a:lnTo>
                    <a:pt x="2701671" y="0"/>
                  </a:lnTo>
                  <a:lnTo>
                    <a:pt x="2615946" y="171450"/>
                  </a:lnTo>
                  <a:lnTo>
                    <a:pt x="2673096" y="171450"/>
                  </a:lnTo>
                  <a:lnTo>
                    <a:pt x="2673096" y="2634361"/>
                  </a:lnTo>
                  <a:lnTo>
                    <a:pt x="2730246" y="2634361"/>
                  </a:lnTo>
                  <a:lnTo>
                    <a:pt x="2730246" y="171450"/>
                  </a:lnTo>
                  <a:lnTo>
                    <a:pt x="2787396" y="171450"/>
                  </a:lnTo>
                  <a:close/>
                </a:path>
                <a:path w="6928484" h="2649220">
                  <a:moveTo>
                    <a:pt x="6928104" y="2619756"/>
                  </a:moveTo>
                  <a:lnTo>
                    <a:pt x="5451792" y="132842"/>
                  </a:lnTo>
                  <a:lnTo>
                    <a:pt x="5493080" y="108331"/>
                  </a:lnTo>
                  <a:lnTo>
                    <a:pt x="5501005" y="103632"/>
                  </a:lnTo>
                  <a:lnTo>
                    <a:pt x="5339715" y="0"/>
                  </a:lnTo>
                  <a:lnTo>
                    <a:pt x="5353558" y="191135"/>
                  </a:lnTo>
                  <a:lnTo>
                    <a:pt x="5402681" y="161988"/>
                  </a:lnTo>
                  <a:lnTo>
                    <a:pt x="6878955" y="2648966"/>
                  </a:lnTo>
                  <a:lnTo>
                    <a:pt x="6928104" y="261975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45840" y="3233927"/>
              <a:ext cx="4615815" cy="1061085"/>
            </a:xfrm>
            <a:custGeom>
              <a:avLst/>
              <a:gdLst/>
              <a:ahLst/>
              <a:cxnLst/>
              <a:rect l="l" t="t" r="r" b="b"/>
              <a:pathLst>
                <a:path w="4615815" h="1061085">
                  <a:moveTo>
                    <a:pt x="724535" y="73152"/>
                  </a:moveTo>
                  <a:lnTo>
                    <a:pt x="538988" y="121793"/>
                  </a:lnTo>
                  <a:lnTo>
                    <a:pt x="576694" y="164757"/>
                  </a:lnTo>
                  <a:lnTo>
                    <a:pt x="0" y="670560"/>
                  </a:lnTo>
                  <a:lnTo>
                    <a:pt x="37592" y="713486"/>
                  </a:lnTo>
                  <a:lnTo>
                    <a:pt x="614387" y="207695"/>
                  </a:lnTo>
                  <a:lnTo>
                    <a:pt x="652145" y="250698"/>
                  </a:lnTo>
                  <a:lnTo>
                    <a:pt x="694855" y="145923"/>
                  </a:lnTo>
                  <a:lnTo>
                    <a:pt x="724535" y="73152"/>
                  </a:lnTo>
                  <a:close/>
                </a:path>
                <a:path w="4615815" h="1061085">
                  <a:moveTo>
                    <a:pt x="2529205" y="476250"/>
                  </a:moveTo>
                  <a:lnTo>
                    <a:pt x="2514917" y="447675"/>
                  </a:lnTo>
                  <a:lnTo>
                    <a:pt x="2443480" y="304800"/>
                  </a:lnTo>
                  <a:lnTo>
                    <a:pt x="2357755" y="476250"/>
                  </a:lnTo>
                  <a:lnTo>
                    <a:pt x="2414905" y="476250"/>
                  </a:lnTo>
                  <a:lnTo>
                    <a:pt x="2414905" y="963549"/>
                  </a:lnTo>
                  <a:lnTo>
                    <a:pt x="2472055" y="963549"/>
                  </a:lnTo>
                  <a:lnTo>
                    <a:pt x="2472055" y="476250"/>
                  </a:lnTo>
                  <a:lnTo>
                    <a:pt x="2529205" y="476250"/>
                  </a:lnTo>
                  <a:close/>
                </a:path>
                <a:path w="4615815" h="1061085">
                  <a:moveTo>
                    <a:pt x="4615688" y="1030605"/>
                  </a:moveTo>
                  <a:lnTo>
                    <a:pt x="4050766" y="130060"/>
                  </a:lnTo>
                  <a:lnTo>
                    <a:pt x="4089450" y="105791"/>
                  </a:lnTo>
                  <a:lnTo>
                    <a:pt x="4099179" y="99695"/>
                  </a:lnTo>
                  <a:lnTo>
                    <a:pt x="3935476" y="0"/>
                  </a:lnTo>
                  <a:lnTo>
                    <a:pt x="3954018" y="190754"/>
                  </a:lnTo>
                  <a:lnTo>
                    <a:pt x="4002328" y="160451"/>
                  </a:lnTo>
                  <a:lnTo>
                    <a:pt x="4567301" y="1060958"/>
                  </a:lnTo>
                  <a:lnTo>
                    <a:pt x="4615688" y="1030605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81700" y="1716023"/>
              <a:ext cx="228600" cy="868044"/>
            </a:xfrm>
            <a:custGeom>
              <a:avLst/>
              <a:gdLst/>
              <a:ahLst/>
              <a:cxnLst/>
              <a:rect l="l" t="t" r="r" b="b"/>
              <a:pathLst>
                <a:path w="228600" h="868044">
                  <a:moveTo>
                    <a:pt x="152400" y="190500"/>
                  </a:moveTo>
                  <a:lnTo>
                    <a:pt x="76200" y="190500"/>
                  </a:lnTo>
                  <a:lnTo>
                    <a:pt x="76200" y="867537"/>
                  </a:lnTo>
                  <a:lnTo>
                    <a:pt x="152400" y="867537"/>
                  </a:lnTo>
                  <a:lnTo>
                    <a:pt x="152400" y="190500"/>
                  </a:lnTo>
                  <a:close/>
                </a:path>
                <a:path w="228600" h="868044">
                  <a:moveTo>
                    <a:pt x="114300" y="0"/>
                  </a:moveTo>
                  <a:lnTo>
                    <a:pt x="0" y="228600"/>
                  </a:lnTo>
                  <a:lnTo>
                    <a:pt x="76200" y="228600"/>
                  </a:lnTo>
                  <a:lnTo>
                    <a:pt x="76200" y="190500"/>
                  </a:lnTo>
                  <a:lnTo>
                    <a:pt x="209550" y="190500"/>
                  </a:lnTo>
                  <a:lnTo>
                    <a:pt x="114300" y="0"/>
                  </a:lnTo>
                  <a:close/>
                </a:path>
                <a:path w="228600" h="868044">
                  <a:moveTo>
                    <a:pt x="209550" y="190500"/>
                  </a:moveTo>
                  <a:lnTo>
                    <a:pt x="152400" y="190500"/>
                  </a:lnTo>
                  <a:lnTo>
                    <a:pt x="152400" y="228600"/>
                  </a:lnTo>
                  <a:lnTo>
                    <a:pt x="228600" y="228600"/>
                  </a:lnTo>
                  <a:lnTo>
                    <a:pt x="209550" y="19050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29067" y="1464563"/>
              <a:ext cx="2282190" cy="889000"/>
            </a:xfrm>
            <a:custGeom>
              <a:avLst/>
              <a:gdLst/>
              <a:ahLst/>
              <a:cxnLst/>
              <a:rect l="l" t="t" r="r" b="b"/>
              <a:pathLst>
                <a:path w="2282190" h="889000">
                  <a:moveTo>
                    <a:pt x="2282189" y="888619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875266" y="2192527"/>
            <a:ext cx="161988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95" marR="5080" indent="-18923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Upper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part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000" b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breast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58260" y="132587"/>
            <a:ext cx="8608695" cy="1548130"/>
            <a:chOff x="3358260" y="132587"/>
            <a:chExt cx="8608695" cy="1548130"/>
          </a:xfrm>
        </p:grpSpPr>
        <p:sp>
          <p:nvSpPr>
            <p:cNvPr id="21" name="object 21"/>
            <p:cNvSpPr/>
            <p:nvPr/>
          </p:nvSpPr>
          <p:spPr>
            <a:xfrm>
              <a:off x="3386835" y="1406398"/>
              <a:ext cx="1044575" cy="245745"/>
            </a:xfrm>
            <a:custGeom>
              <a:avLst/>
              <a:gdLst/>
              <a:ahLst/>
              <a:cxnLst/>
              <a:rect l="l" t="t" r="r" b="b"/>
              <a:pathLst>
                <a:path w="1044575" h="245744">
                  <a:moveTo>
                    <a:pt x="0" y="245363"/>
                  </a:moveTo>
                  <a:lnTo>
                    <a:pt x="1044066" y="0"/>
                  </a:lnTo>
                </a:path>
              </a:pathLst>
            </a:custGeom>
            <a:ln w="5715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83223" y="502919"/>
              <a:ext cx="6985" cy="535940"/>
            </a:xfrm>
            <a:custGeom>
              <a:avLst/>
              <a:gdLst/>
              <a:ahLst/>
              <a:cxnLst/>
              <a:rect l="l" t="t" r="r" b="b"/>
              <a:pathLst>
                <a:path w="6985" h="535940">
                  <a:moveTo>
                    <a:pt x="3301" y="-38100"/>
                  </a:moveTo>
                  <a:lnTo>
                    <a:pt x="3301" y="574040"/>
                  </a:lnTo>
                </a:path>
              </a:pathLst>
            </a:custGeom>
            <a:ln w="82803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36635" y="132587"/>
              <a:ext cx="3830320" cy="399415"/>
            </a:xfrm>
            <a:custGeom>
              <a:avLst/>
              <a:gdLst/>
              <a:ahLst/>
              <a:cxnLst/>
              <a:rect l="l" t="t" r="r" b="b"/>
              <a:pathLst>
                <a:path w="3830320" h="399415">
                  <a:moveTo>
                    <a:pt x="3829812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3829812" y="399288"/>
                  </a:lnTo>
                  <a:lnTo>
                    <a:pt x="38298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66191" y="1209547"/>
            <a:ext cx="302895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Few vessels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run 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sz="20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cephalic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vein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upper </a:t>
            </a:r>
            <a:r>
              <a:rPr sz="2000" b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limb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96000" y="376427"/>
            <a:ext cx="2040889" cy="228600"/>
          </a:xfrm>
          <a:custGeom>
            <a:avLst/>
            <a:gdLst/>
            <a:ahLst/>
            <a:cxnLst/>
            <a:rect l="l" t="t" r="r" b="b"/>
            <a:pathLst>
              <a:path w="2040890" h="228600">
                <a:moveTo>
                  <a:pt x="1812290" y="0"/>
                </a:moveTo>
                <a:lnTo>
                  <a:pt x="1812290" y="228600"/>
                </a:lnTo>
                <a:lnTo>
                  <a:pt x="1964690" y="152400"/>
                </a:lnTo>
                <a:lnTo>
                  <a:pt x="1850390" y="152400"/>
                </a:lnTo>
                <a:lnTo>
                  <a:pt x="1850390" y="76200"/>
                </a:lnTo>
                <a:lnTo>
                  <a:pt x="1964690" y="76200"/>
                </a:lnTo>
                <a:lnTo>
                  <a:pt x="1812290" y="0"/>
                </a:lnTo>
                <a:close/>
              </a:path>
              <a:path w="2040890" h="228600">
                <a:moveTo>
                  <a:pt x="1812290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1812290" y="152400"/>
                </a:lnTo>
                <a:lnTo>
                  <a:pt x="1812290" y="76200"/>
                </a:lnTo>
                <a:close/>
              </a:path>
              <a:path w="2040890" h="228600">
                <a:moveTo>
                  <a:pt x="1964690" y="76200"/>
                </a:moveTo>
                <a:lnTo>
                  <a:pt x="1850390" y="76200"/>
                </a:lnTo>
                <a:lnTo>
                  <a:pt x="1850390" y="152400"/>
                </a:lnTo>
                <a:lnTo>
                  <a:pt x="1964690" y="152400"/>
                </a:lnTo>
                <a:lnTo>
                  <a:pt x="2040890" y="114300"/>
                </a:lnTo>
                <a:lnTo>
                  <a:pt x="1964690" y="762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216645" y="157988"/>
            <a:ext cx="2891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Subclavian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lymph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trunk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3483" y="132587"/>
            <a:ext cx="2883535" cy="830580"/>
          </a:xfrm>
          <a:custGeom>
            <a:avLst/>
            <a:gdLst/>
            <a:ahLst/>
            <a:cxnLst/>
            <a:rect l="l" t="t" r="r" b="b"/>
            <a:pathLst>
              <a:path w="2883535" h="830580">
                <a:moveTo>
                  <a:pt x="2883407" y="0"/>
                </a:moveTo>
                <a:lnTo>
                  <a:pt x="0" y="0"/>
                </a:lnTo>
                <a:lnTo>
                  <a:pt x="0" y="830580"/>
                </a:lnTo>
                <a:lnTo>
                  <a:pt x="2883407" y="830580"/>
                </a:lnTo>
                <a:lnTo>
                  <a:pt x="28834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32510" y="157988"/>
            <a:ext cx="21056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 marR="5080" indent="-59182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1F1F1"/>
                </a:solidFill>
                <a:latin typeface="Arial"/>
                <a:cs typeface="Arial"/>
              </a:rPr>
              <a:t>Axillary</a:t>
            </a:r>
            <a:r>
              <a:rPr sz="2400" spc="-7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1F1F1"/>
                </a:solidFill>
                <a:latin typeface="Arial"/>
                <a:cs typeface="Arial"/>
              </a:rPr>
              <a:t>lymph </a:t>
            </a:r>
            <a:r>
              <a:rPr sz="2400" spc="-65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1F1F1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6136" y="4533900"/>
            <a:ext cx="3670300" cy="70739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0805" marR="130810">
              <a:lnSpc>
                <a:spcPct val="100000"/>
              </a:lnSpc>
              <a:spcBef>
                <a:spcPts val="310"/>
              </a:spcBef>
            </a:pPr>
            <a:r>
              <a:rPr sz="2000" b="1" dirty="0">
                <a:latin typeface="Arial"/>
                <a:cs typeface="Arial"/>
              </a:rPr>
              <a:t>Along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lateral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thoracic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vessel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below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pectoralis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minor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74152" y="4719828"/>
            <a:ext cx="3892550" cy="401320"/>
          </a:xfrm>
          <a:custGeom>
            <a:avLst/>
            <a:gdLst/>
            <a:ahLst/>
            <a:cxnLst/>
            <a:rect l="l" t="t" r="r" b="b"/>
            <a:pathLst>
              <a:path w="3892550" h="401320">
                <a:moveTo>
                  <a:pt x="0" y="400812"/>
                </a:moveTo>
                <a:lnTo>
                  <a:pt x="3892296" y="400812"/>
                </a:lnTo>
                <a:lnTo>
                  <a:pt x="3892296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153781" y="4746752"/>
            <a:ext cx="3709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along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subscapular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vessels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47759" y="557783"/>
            <a:ext cx="3251200" cy="132334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0"/>
              </a:spcBef>
            </a:pPr>
            <a:r>
              <a:rPr sz="2000" b="1" spc="5" dirty="0">
                <a:latin typeface="Arial"/>
                <a:cs typeface="Arial"/>
              </a:rPr>
              <a:t>which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ends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endParaRPr sz="2000">
              <a:latin typeface="Arial"/>
              <a:cs typeface="Arial"/>
            </a:endParaRPr>
          </a:p>
          <a:p>
            <a:pPr marL="246379" indent="-154305">
              <a:lnSpc>
                <a:spcPct val="100000"/>
              </a:lnSpc>
              <a:spcBef>
                <a:spcPts val="5"/>
              </a:spcBef>
              <a:buChar char="-"/>
              <a:tabLst>
                <a:tab pos="247015" algn="l"/>
              </a:tabLst>
            </a:pPr>
            <a:r>
              <a:rPr sz="2000" b="1" dirty="0">
                <a:latin typeface="Arial"/>
                <a:cs typeface="Arial"/>
              </a:rPr>
              <a:t>Thoracic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duct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left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side</a:t>
            </a:r>
            <a:r>
              <a:rPr sz="2000" b="1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marL="92710" marR="201930">
              <a:lnSpc>
                <a:spcPct val="100000"/>
              </a:lnSpc>
              <a:buChar char="-"/>
              <a:tabLst>
                <a:tab pos="247015" algn="l"/>
              </a:tabLst>
            </a:pPr>
            <a:r>
              <a:rPr sz="2000" b="1" dirty="0">
                <a:latin typeface="Arial"/>
                <a:cs typeface="Arial"/>
              </a:rPr>
              <a:t>Right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lymph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duct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right </a:t>
            </a:r>
            <a:r>
              <a:rPr sz="2000" b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side</a:t>
            </a:r>
            <a:r>
              <a:rPr sz="2000" b="1" dirty="0"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93184" y="5332729"/>
            <a:ext cx="876300" cy="363220"/>
          </a:xfrm>
          <a:custGeom>
            <a:avLst/>
            <a:gdLst/>
            <a:ahLst/>
            <a:cxnLst/>
            <a:rect l="l" t="t" r="r" b="b"/>
            <a:pathLst>
              <a:path w="876300" h="363220">
                <a:moveTo>
                  <a:pt x="0" y="300558"/>
                </a:moveTo>
                <a:lnTo>
                  <a:pt x="0" y="300558"/>
                </a:lnTo>
                <a:lnTo>
                  <a:pt x="150494" y="300558"/>
                </a:lnTo>
                <a:lnTo>
                  <a:pt x="150494" y="312801"/>
                </a:lnTo>
                <a:lnTo>
                  <a:pt x="162687" y="312801"/>
                </a:lnTo>
                <a:lnTo>
                  <a:pt x="175260" y="325399"/>
                </a:lnTo>
                <a:lnTo>
                  <a:pt x="187832" y="325399"/>
                </a:lnTo>
                <a:lnTo>
                  <a:pt x="200532" y="325399"/>
                </a:lnTo>
                <a:lnTo>
                  <a:pt x="212725" y="325399"/>
                </a:lnTo>
                <a:lnTo>
                  <a:pt x="225298" y="337997"/>
                </a:lnTo>
                <a:lnTo>
                  <a:pt x="237870" y="337997"/>
                </a:lnTo>
                <a:lnTo>
                  <a:pt x="250570" y="350596"/>
                </a:lnTo>
                <a:lnTo>
                  <a:pt x="262763" y="350596"/>
                </a:lnTo>
                <a:lnTo>
                  <a:pt x="337946" y="350596"/>
                </a:lnTo>
                <a:lnTo>
                  <a:pt x="350646" y="362839"/>
                </a:lnTo>
                <a:lnTo>
                  <a:pt x="500761" y="362839"/>
                </a:lnTo>
                <a:lnTo>
                  <a:pt x="513333" y="350596"/>
                </a:lnTo>
                <a:lnTo>
                  <a:pt x="525906" y="350596"/>
                </a:lnTo>
                <a:lnTo>
                  <a:pt x="538099" y="350596"/>
                </a:lnTo>
                <a:lnTo>
                  <a:pt x="550799" y="350596"/>
                </a:lnTo>
                <a:lnTo>
                  <a:pt x="563371" y="337997"/>
                </a:lnTo>
                <a:lnTo>
                  <a:pt x="575944" y="337997"/>
                </a:lnTo>
                <a:lnTo>
                  <a:pt x="588517" y="337997"/>
                </a:lnTo>
                <a:lnTo>
                  <a:pt x="588517" y="325399"/>
                </a:lnTo>
                <a:lnTo>
                  <a:pt x="763524" y="325399"/>
                </a:lnTo>
                <a:lnTo>
                  <a:pt x="776096" y="312801"/>
                </a:lnTo>
                <a:lnTo>
                  <a:pt x="788669" y="312801"/>
                </a:lnTo>
                <a:lnTo>
                  <a:pt x="801369" y="312801"/>
                </a:lnTo>
                <a:lnTo>
                  <a:pt x="801369" y="300558"/>
                </a:lnTo>
                <a:lnTo>
                  <a:pt x="801369" y="287959"/>
                </a:lnTo>
                <a:lnTo>
                  <a:pt x="801369" y="275361"/>
                </a:lnTo>
                <a:lnTo>
                  <a:pt x="801369" y="262763"/>
                </a:lnTo>
                <a:lnTo>
                  <a:pt x="813562" y="250571"/>
                </a:lnTo>
                <a:lnTo>
                  <a:pt x="813562" y="187833"/>
                </a:lnTo>
                <a:lnTo>
                  <a:pt x="826135" y="187833"/>
                </a:lnTo>
                <a:lnTo>
                  <a:pt x="826135" y="175260"/>
                </a:lnTo>
                <a:lnTo>
                  <a:pt x="826135" y="162687"/>
                </a:lnTo>
                <a:lnTo>
                  <a:pt x="838707" y="162687"/>
                </a:lnTo>
                <a:lnTo>
                  <a:pt x="851407" y="162687"/>
                </a:lnTo>
                <a:lnTo>
                  <a:pt x="863600" y="162687"/>
                </a:lnTo>
                <a:lnTo>
                  <a:pt x="876173" y="162687"/>
                </a:lnTo>
                <a:lnTo>
                  <a:pt x="876173" y="150114"/>
                </a:lnTo>
                <a:lnTo>
                  <a:pt x="876173" y="137795"/>
                </a:lnTo>
                <a:lnTo>
                  <a:pt x="876173" y="125222"/>
                </a:lnTo>
                <a:lnTo>
                  <a:pt x="876173" y="112649"/>
                </a:lnTo>
                <a:lnTo>
                  <a:pt x="876173" y="100076"/>
                </a:lnTo>
                <a:lnTo>
                  <a:pt x="863600" y="100076"/>
                </a:lnTo>
                <a:lnTo>
                  <a:pt x="863600" y="87757"/>
                </a:lnTo>
                <a:lnTo>
                  <a:pt x="863600" y="75184"/>
                </a:lnTo>
                <a:lnTo>
                  <a:pt x="863600" y="62611"/>
                </a:lnTo>
                <a:lnTo>
                  <a:pt x="851407" y="50038"/>
                </a:lnTo>
                <a:lnTo>
                  <a:pt x="851407" y="37719"/>
                </a:lnTo>
                <a:lnTo>
                  <a:pt x="851407" y="25146"/>
                </a:lnTo>
                <a:lnTo>
                  <a:pt x="838707" y="25146"/>
                </a:lnTo>
                <a:lnTo>
                  <a:pt x="713486" y="25146"/>
                </a:lnTo>
                <a:lnTo>
                  <a:pt x="700913" y="37719"/>
                </a:lnTo>
                <a:lnTo>
                  <a:pt x="300608" y="37719"/>
                </a:lnTo>
                <a:lnTo>
                  <a:pt x="287908" y="25146"/>
                </a:lnTo>
                <a:lnTo>
                  <a:pt x="275336" y="25146"/>
                </a:lnTo>
                <a:lnTo>
                  <a:pt x="262763" y="25146"/>
                </a:lnTo>
                <a:lnTo>
                  <a:pt x="250570" y="25146"/>
                </a:lnTo>
                <a:lnTo>
                  <a:pt x="212725" y="12573"/>
                </a:lnTo>
                <a:lnTo>
                  <a:pt x="187832" y="0"/>
                </a:lnTo>
                <a:lnTo>
                  <a:pt x="175260" y="0"/>
                </a:lnTo>
                <a:lnTo>
                  <a:pt x="162687" y="0"/>
                </a:lnTo>
                <a:lnTo>
                  <a:pt x="62611" y="0"/>
                </a:lnTo>
                <a:lnTo>
                  <a:pt x="62611" y="12573"/>
                </a:lnTo>
                <a:lnTo>
                  <a:pt x="50037" y="12573"/>
                </a:lnTo>
                <a:lnTo>
                  <a:pt x="50037" y="25146"/>
                </a:lnTo>
                <a:lnTo>
                  <a:pt x="37718" y="25146"/>
                </a:lnTo>
                <a:lnTo>
                  <a:pt x="37718" y="37719"/>
                </a:lnTo>
                <a:lnTo>
                  <a:pt x="25145" y="62611"/>
                </a:lnTo>
                <a:lnTo>
                  <a:pt x="25145" y="75184"/>
                </a:lnTo>
                <a:lnTo>
                  <a:pt x="25145" y="87757"/>
                </a:lnTo>
                <a:lnTo>
                  <a:pt x="25145" y="100076"/>
                </a:lnTo>
                <a:lnTo>
                  <a:pt x="12573" y="112649"/>
                </a:lnTo>
                <a:lnTo>
                  <a:pt x="12573" y="125222"/>
                </a:lnTo>
                <a:lnTo>
                  <a:pt x="12573" y="137795"/>
                </a:lnTo>
                <a:lnTo>
                  <a:pt x="12573" y="150114"/>
                </a:lnTo>
                <a:lnTo>
                  <a:pt x="0" y="162687"/>
                </a:lnTo>
                <a:lnTo>
                  <a:pt x="0" y="262763"/>
                </a:lnTo>
                <a:lnTo>
                  <a:pt x="0" y="275361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2438400"/>
            <a:ext cx="7412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8995" marR="5080" indent="-2106930">
              <a:lnSpc>
                <a:spcPct val="100000"/>
              </a:lnSpc>
              <a:spcBef>
                <a:spcPts val="100"/>
              </a:spcBef>
            </a:pPr>
            <a:r>
              <a:rPr sz="4000" spc="-40" dirty="0">
                <a:solidFill>
                  <a:schemeClr val="bg1"/>
                </a:solidFill>
              </a:rPr>
              <a:t>Lymphatic </a:t>
            </a:r>
            <a:r>
              <a:rPr sz="4000" spc="-30" dirty="0">
                <a:solidFill>
                  <a:schemeClr val="bg1"/>
                </a:solidFill>
              </a:rPr>
              <a:t>drainage </a:t>
            </a:r>
            <a:r>
              <a:rPr sz="4000" spc="-1614" dirty="0">
                <a:solidFill>
                  <a:schemeClr val="bg1"/>
                </a:solidFill>
              </a:rPr>
              <a:t> </a:t>
            </a:r>
            <a:r>
              <a:rPr sz="4000" dirty="0">
                <a:solidFill>
                  <a:schemeClr val="bg1"/>
                </a:solidFill>
              </a:rPr>
              <a:t>of</a:t>
            </a:r>
            <a:r>
              <a:rPr sz="4000" spc="-5" dirty="0">
                <a:solidFill>
                  <a:schemeClr val="bg1"/>
                </a:solidFill>
              </a:rPr>
              <a:t> </a:t>
            </a:r>
            <a:r>
              <a:rPr sz="4000" spc="-30" dirty="0">
                <a:solidFill>
                  <a:schemeClr val="bg1"/>
                </a:solidFill>
              </a:rPr>
              <a:t>breast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347" y="522731"/>
            <a:ext cx="7949565" cy="5812790"/>
            <a:chOff x="117347" y="522731"/>
            <a:chExt cx="7949565" cy="581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7" y="522731"/>
              <a:ext cx="7949183" cy="58125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91403" y="2836036"/>
              <a:ext cx="635635" cy="171450"/>
            </a:xfrm>
            <a:custGeom>
              <a:avLst/>
              <a:gdLst/>
              <a:ahLst/>
              <a:cxnLst/>
              <a:rect l="l" t="t" r="r" b="b"/>
              <a:pathLst>
                <a:path w="635635" h="171450">
                  <a:moveTo>
                    <a:pt x="167259" y="0"/>
                  </a:moveTo>
                  <a:lnTo>
                    <a:pt x="0" y="93599"/>
                  </a:lnTo>
                  <a:lnTo>
                    <a:pt x="175260" y="171323"/>
                  </a:lnTo>
                  <a:lnTo>
                    <a:pt x="172656" y="115570"/>
                  </a:lnTo>
                  <a:lnTo>
                    <a:pt x="144018" y="115570"/>
                  </a:lnTo>
                  <a:lnTo>
                    <a:pt x="141350" y="58420"/>
                  </a:lnTo>
                  <a:lnTo>
                    <a:pt x="169925" y="57093"/>
                  </a:lnTo>
                  <a:lnTo>
                    <a:pt x="167259" y="0"/>
                  </a:lnTo>
                  <a:close/>
                </a:path>
                <a:path w="635635" h="171450">
                  <a:moveTo>
                    <a:pt x="169925" y="57093"/>
                  </a:moveTo>
                  <a:lnTo>
                    <a:pt x="141350" y="58420"/>
                  </a:lnTo>
                  <a:lnTo>
                    <a:pt x="144018" y="115570"/>
                  </a:lnTo>
                  <a:lnTo>
                    <a:pt x="172593" y="114233"/>
                  </a:lnTo>
                  <a:lnTo>
                    <a:pt x="169925" y="57093"/>
                  </a:lnTo>
                  <a:close/>
                </a:path>
                <a:path w="635635" h="171450">
                  <a:moveTo>
                    <a:pt x="172593" y="114233"/>
                  </a:moveTo>
                  <a:lnTo>
                    <a:pt x="144018" y="115570"/>
                  </a:lnTo>
                  <a:lnTo>
                    <a:pt x="172656" y="115570"/>
                  </a:lnTo>
                  <a:lnTo>
                    <a:pt x="172593" y="114233"/>
                  </a:lnTo>
                  <a:close/>
                </a:path>
                <a:path w="635635" h="171450">
                  <a:moveTo>
                    <a:pt x="544097" y="39716"/>
                  </a:moveTo>
                  <a:lnTo>
                    <a:pt x="169925" y="57093"/>
                  </a:lnTo>
                  <a:lnTo>
                    <a:pt x="172593" y="114233"/>
                  </a:lnTo>
                  <a:lnTo>
                    <a:pt x="635635" y="92583"/>
                  </a:lnTo>
                  <a:lnTo>
                    <a:pt x="633358" y="90932"/>
                  </a:lnTo>
                  <a:lnTo>
                    <a:pt x="536067" y="90932"/>
                  </a:lnTo>
                  <a:lnTo>
                    <a:pt x="516890" y="77088"/>
                  </a:lnTo>
                  <a:lnTo>
                    <a:pt x="544097" y="39716"/>
                  </a:lnTo>
                  <a:close/>
                </a:path>
                <a:path w="635635" h="171450">
                  <a:moveTo>
                    <a:pt x="551561" y="39370"/>
                  </a:moveTo>
                  <a:lnTo>
                    <a:pt x="544097" y="39716"/>
                  </a:lnTo>
                  <a:lnTo>
                    <a:pt x="516890" y="77088"/>
                  </a:lnTo>
                  <a:lnTo>
                    <a:pt x="536067" y="90932"/>
                  </a:lnTo>
                  <a:lnTo>
                    <a:pt x="551561" y="39370"/>
                  </a:lnTo>
                  <a:close/>
                </a:path>
                <a:path w="635635" h="171450">
                  <a:moveTo>
                    <a:pt x="562275" y="39370"/>
                  </a:moveTo>
                  <a:lnTo>
                    <a:pt x="551561" y="39370"/>
                  </a:lnTo>
                  <a:lnTo>
                    <a:pt x="536067" y="90932"/>
                  </a:lnTo>
                  <a:lnTo>
                    <a:pt x="633358" y="90932"/>
                  </a:lnTo>
                  <a:lnTo>
                    <a:pt x="562275" y="39370"/>
                  </a:lnTo>
                  <a:close/>
                </a:path>
                <a:path w="635635" h="171450">
                  <a:moveTo>
                    <a:pt x="550545" y="30861"/>
                  </a:moveTo>
                  <a:lnTo>
                    <a:pt x="544097" y="39716"/>
                  </a:lnTo>
                  <a:lnTo>
                    <a:pt x="551561" y="39370"/>
                  </a:lnTo>
                  <a:lnTo>
                    <a:pt x="562275" y="39370"/>
                  </a:lnTo>
                  <a:lnTo>
                    <a:pt x="550545" y="30861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68059" y="2658871"/>
            <a:ext cx="300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Subcostal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plane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(L3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13047" y="65531"/>
            <a:ext cx="8261984" cy="6719570"/>
            <a:chOff x="3813047" y="65531"/>
            <a:chExt cx="8261984" cy="6719570"/>
          </a:xfrm>
        </p:grpSpPr>
        <p:sp>
          <p:nvSpPr>
            <p:cNvPr id="7" name="object 7"/>
            <p:cNvSpPr/>
            <p:nvPr/>
          </p:nvSpPr>
          <p:spPr>
            <a:xfrm>
              <a:off x="5499099" y="4258691"/>
              <a:ext cx="340995" cy="170180"/>
            </a:xfrm>
            <a:custGeom>
              <a:avLst/>
              <a:gdLst/>
              <a:ahLst/>
              <a:cxnLst/>
              <a:rect l="l" t="t" r="r" b="b"/>
              <a:pathLst>
                <a:path w="340995" h="170179">
                  <a:moveTo>
                    <a:pt x="159258" y="0"/>
                  </a:moveTo>
                  <a:lnTo>
                    <a:pt x="0" y="106679"/>
                  </a:lnTo>
                  <a:lnTo>
                    <a:pt x="180975" y="170052"/>
                  </a:lnTo>
                  <a:lnTo>
                    <a:pt x="174195" y="116966"/>
                  </a:lnTo>
                  <a:lnTo>
                    <a:pt x="145414" y="116966"/>
                  </a:lnTo>
                  <a:lnTo>
                    <a:pt x="138175" y="60324"/>
                  </a:lnTo>
                  <a:lnTo>
                    <a:pt x="166502" y="56723"/>
                  </a:lnTo>
                  <a:lnTo>
                    <a:pt x="159258" y="0"/>
                  </a:lnTo>
                  <a:close/>
                </a:path>
                <a:path w="340995" h="170179">
                  <a:moveTo>
                    <a:pt x="166502" y="56723"/>
                  </a:moveTo>
                  <a:lnTo>
                    <a:pt x="138175" y="60324"/>
                  </a:lnTo>
                  <a:lnTo>
                    <a:pt x="145414" y="116966"/>
                  </a:lnTo>
                  <a:lnTo>
                    <a:pt x="173736" y="113373"/>
                  </a:lnTo>
                  <a:lnTo>
                    <a:pt x="166502" y="56723"/>
                  </a:lnTo>
                  <a:close/>
                </a:path>
                <a:path w="340995" h="170179">
                  <a:moveTo>
                    <a:pt x="173736" y="113373"/>
                  </a:moveTo>
                  <a:lnTo>
                    <a:pt x="145414" y="116966"/>
                  </a:lnTo>
                  <a:lnTo>
                    <a:pt x="174195" y="116966"/>
                  </a:lnTo>
                  <a:lnTo>
                    <a:pt x="173736" y="113373"/>
                  </a:lnTo>
                  <a:close/>
                </a:path>
                <a:path w="340995" h="170179">
                  <a:moveTo>
                    <a:pt x="260635" y="44756"/>
                  </a:moveTo>
                  <a:lnTo>
                    <a:pt x="166502" y="56723"/>
                  </a:lnTo>
                  <a:lnTo>
                    <a:pt x="173736" y="113373"/>
                  </a:lnTo>
                  <a:lnTo>
                    <a:pt x="340613" y="92201"/>
                  </a:lnTo>
                  <a:lnTo>
                    <a:pt x="336268" y="85851"/>
                  </a:lnTo>
                  <a:lnTo>
                    <a:pt x="267080" y="85851"/>
                  </a:lnTo>
                  <a:lnTo>
                    <a:pt x="245872" y="54863"/>
                  </a:lnTo>
                  <a:lnTo>
                    <a:pt x="260635" y="44756"/>
                  </a:lnTo>
                  <a:close/>
                </a:path>
                <a:path w="340995" h="170179">
                  <a:moveTo>
                    <a:pt x="287020" y="41401"/>
                  </a:moveTo>
                  <a:lnTo>
                    <a:pt x="260635" y="44756"/>
                  </a:lnTo>
                  <a:lnTo>
                    <a:pt x="245872" y="54863"/>
                  </a:lnTo>
                  <a:lnTo>
                    <a:pt x="267080" y="85851"/>
                  </a:lnTo>
                  <a:lnTo>
                    <a:pt x="287020" y="41401"/>
                  </a:lnTo>
                  <a:close/>
                </a:path>
                <a:path w="340995" h="170179">
                  <a:moveTo>
                    <a:pt x="305851" y="41401"/>
                  </a:moveTo>
                  <a:lnTo>
                    <a:pt x="287020" y="41401"/>
                  </a:lnTo>
                  <a:lnTo>
                    <a:pt x="267080" y="85851"/>
                  </a:lnTo>
                  <a:lnTo>
                    <a:pt x="336268" y="85851"/>
                  </a:lnTo>
                  <a:lnTo>
                    <a:pt x="305851" y="41401"/>
                  </a:lnTo>
                  <a:close/>
                </a:path>
                <a:path w="340995" h="170179">
                  <a:moveTo>
                    <a:pt x="292988" y="22605"/>
                  </a:moveTo>
                  <a:lnTo>
                    <a:pt x="260635" y="44756"/>
                  </a:lnTo>
                  <a:lnTo>
                    <a:pt x="287020" y="41401"/>
                  </a:lnTo>
                  <a:lnTo>
                    <a:pt x="305851" y="41401"/>
                  </a:lnTo>
                  <a:lnTo>
                    <a:pt x="292988" y="22605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3047" y="6272782"/>
              <a:ext cx="3831336" cy="512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47659" y="65531"/>
              <a:ext cx="4127500" cy="2677795"/>
            </a:xfrm>
            <a:custGeom>
              <a:avLst/>
              <a:gdLst/>
              <a:ahLst/>
              <a:cxnLst/>
              <a:rect l="l" t="t" r="r" b="b"/>
              <a:pathLst>
                <a:path w="4127500" h="2677795">
                  <a:moveTo>
                    <a:pt x="4126992" y="0"/>
                  </a:moveTo>
                  <a:lnTo>
                    <a:pt x="0" y="0"/>
                  </a:lnTo>
                  <a:lnTo>
                    <a:pt x="0" y="2677668"/>
                  </a:lnTo>
                  <a:lnTo>
                    <a:pt x="4126992" y="2677668"/>
                  </a:lnTo>
                  <a:lnTo>
                    <a:pt x="4126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24803" y="4066489"/>
            <a:ext cx="36995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Intertubercular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plane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(L5)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47659" y="65531"/>
            <a:ext cx="4127500" cy="267779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2710" marR="525780" algn="l" rtl="0">
              <a:lnSpc>
                <a:spcPct val="100000"/>
              </a:lnSpc>
              <a:spcBef>
                <a:spcPts val="385"/>
              </a:spcBef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- Spleen </a:t>
            </a:r>
            <a:r>
              <a:rPr sz="2800" spc="-5" dirty="0">
                <a:latin typeface="Arial MT"/>
                <a:cs typeface="Arial MT"/>
              </a:rPr>
              <a:t>is the </a:t>
            </a:r>
            <a:r>
              <a:rPr sz="2800" dirty="0">
                <a:latin typeface="Arial MT"/>
                <a:cs typeface="Arial MT"/>
              </a:rPr>
              <a:t>largest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mass lymphatic organ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connected </a:t>
            </a:r>
            <a:r>
              <a:rPr sz="2800" spc="-5" dirty="0">
                <a:latin typeface="Arial MT"/>
                <a:cs typeface="Arial MT"/>
              </a:rPr>
              <a:t>to the </a:t>
            </a:r>
            <a:r>
              <a:rPr sz="2800" dirty="0">
                <a:latin typeface="Arial MT"/>
                <a:cs typeface="Arial MT"/>
              </a:rPr>
              <a:t> vascular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system.</a:t>
            </a:r>
          </a:p>
          <a:p>
            <a:pPr marL="92710" marR="412115" algn="l" rtl="0">
              <a:lnSpc>
                <a:spcPct val="100000"/>
              </a:lnSpc>
              <a:tabLst>
                <a:tab pos="2836545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sz="28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Position:	</a:t>
            </a:r>
            <a:r>
              <a:rPr sz="2800" spc="-5" dirty="0">
                <a:latin typeface="Arial MT"/>
                <a:cs typeface="Arial MT"/>
              </a:rPr>
              <a:t>in</a:t>
            </a:r>
            <a:r>
              <a:rPr sz="2800" spc="-7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the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left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hypochondriurm.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7739" y="121918"/>
            <a:ext cx="7595536" cy="66141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983736" y="45719"/>
            <a:ext cx="7825740" cy="6766559"/>
          </a:xfrm>
          <a:custGeom>
            <a:avLst/>
            <a:gdLst/>
            <a:ahLst/>
            <a:cxnLst/>
            <a:rect l="l" t="t" r="r" b="b"/>
            <a:pathLst>
              <a:path w="7825740" h="6766559">
                <a:moveTo>
                  <a:pt x="7762240" y="63500"/>
                </a:moveTo>
                <a:lnTo>
                  <a:pt x="7749540" y="63500"/>
                </a:lnTo>
                <a:lnTo>
                  <a:pt x="7749540" y="76200"/>
                </a:lnTo>
                <a:lnTo>
                  <a:pt x="7749540" y="6690360"/>
                </a:lnTo>
                <a:lnTo>
                  <a:pt x="76200" y="6690360"/>
                </a:lnTo>
                <a:lnTo>
                  <a:pt x="76200" y="76200"/>
                </a:lnTo>
                <a:lnTo>
                  <a:pt x="7749540" y="76200"/>
                </a:lnTo>
                <a:lnTo>
                  <a:pt x="7749540" y="63500"/>
                </a:lnTo>
                <a:lnTo>
                  <a:pt x="63500" y="63500"/>
                </a:lnTo>
                <a:lnTo>
                  <a:pt x="63500" y="76200"/>
                </a:lnTo>
                <a:lnTo>
                  <a:pt x="63500" y="6690360"/>
                </a:lnTo>
                <a:lnTo>
                  <a:pt x="63500" y="6703060"/>
                </a:lnTo>
                <a:lnTo>
                  <a:pt x="7762240" y="6703060"/>
                </a:lnTo>
                <a:lnTo>
                  <a:pt x="7762240" y="6690360"/>
                </a:lnTo>
                <a:lnTo>
                  <a:pt x="7762240" y="76200"/>
                </a:lnTo>
                <a:lnTo>
                  <a:pt x="7762240" y="63500"/>
                </a:lnTo>
                <a:close/>
              </a:path>
              <a:path w="7825740" h="6766559">
                <a:moveTo>
                  <a:pt x="7800340" y="25400"/>
                </a:moveTo>
                <a:lnTo>
                  <a:pt x="7774940" y="25400"/>
                </a:lnTo>
                <a:lnTo>
                  <a:pt x="7774940" y="50800"/>
                </a:lnTo>
                <a:lnTo>
                  <a:pt x="7774940" y="6715760"/>
                </a:lnTo>
                <a:lnTo>
                  <a:pt x="50800" y="6715760"/>
                </a:lnTo>
                <a:lnTo>
                  <a:pt x="50800" y="50800"/>
                </a:lnTo>
                <a:lnTo>
                  <a:pt x="7774940" y="50800"/>
                </a:lnTo>
                <a:lnTo>
                  <a:pt x="7774940" y="25400"/>
                </a:lnTo>
                <a:lnTo>
                  <a:pt x="25400" y="25400"/>
                </a:lnTo>
                <a:lnTo>
                  <a:pt x="25400" y="50800"/>
                </a:lnTo>
                <a:lnTo>
                  <a:pt x="25400" y="6715760"/>
                </a:lnTo>
                <a:lnTo>
                  <a:pt x="25400" y="6741160"/>
                </a:lnTo>
                <a:lnTo>
                  <a:pt x="7800340" y="6741160"/>
                </a:lnTo>
                <a:lnTo>
                  <a:pt x="7800340" y="6715760"/>
                </a:lnTo>
                <a:lnTo>
                  <a:pt x="7800340" y="50800"/>
                </a:lnTo>
                <a:lnTo>
                  <a:pt x="7800340" y="25400"/>
                </a:lnTo>
                <a:close/>
              </a:path>
              <a:path w="7825740" h="6766559">
                <a:moveTo>
                  <a:pt x="7825740" y="0"/>
                </a:moveTo>
                <a:lnTo>
                  <a:pt x="7813040" y="0"/>
                </a:lnTo>
                <a:lnTo>
                  <a:pt x="7813040" y="12700"/>
                </a:lnTo>
                <a:lnTo>
                  <a:pt x="7813040" y="6753860"/>
                </a:lnTo>
                <a:lnTo>
                  <a:pt x="12700" y="6753860"/>
                </a:lnTo>
                <a:lnTo>
                  <a:pt x="12700" y="12700"/>
                </a:lnTo>
                <a:lnTo>
                  <a:pt x="7813040" y="12700"/>
                </a:lnTo>
                <a:lnTo>
                  <a:pt x="7813040" y="0"/>
                </a:lnTo>
                <a:lnTo>
                  <a:pt x="0" y="0"/>
                </a:lnTo>
                <a:lnTo>
                  <a:pt x="0" y="12700"/>
                </a:lnTo>
                <a:lnTo>
                  <a:pt x="0" y="6753860"/>
                </a:lnTo>
                <a:lnTo>
                  <a:pt x="0" y="6766560"/>
                </a:lnTo>
                <a:lnTo>
                  <a:pt x="7825740" y="6766560"/>
                </a:lnTo>
                <a:lnTo>
                  <a:pt x="7825740" y="6753860"/>
                </a:lnTo>
                <a:lnTo>
                  <a:pt x="7825740" y="12700"/>
                </a:lnTo>
                <a:lnTo>
                  <a:pt x="7825740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87" y="257528"/>
            <a:ext cx="3339870" cy="314634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9584" y="345440"/>
            <a:ext cx="292925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3810" algn="ctr" rtl="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00"/>
                </a:solidFill>
                <a:latin typeface="Tahoma"/>
                <a:cs typeface="Tahoma"/>
              </a:rPr>
              <a:t>Lymphatic </a:t>
            </a:r>
            <a:r>
              <a:rPr sz="400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00"/>
                </a:solidFill>
                <a:latin typeface="Tahoma"/>
                <a:cs typeface="Tahoma"/>
              </a:rPr>
              <a:t>drainage of </a:t>
            </a:r>
            <a:r>
              <a:rPr sz="4000" spc="-116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00"/>
                </a:solidFill>
                <a:latin typeface="Tahoma"/>
                <a:cs typeface="Tahoma"/>
              </a:rPr>
              <a:t>breast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17741" y="3742182"/>
            <a:ext cx="239395" cy="197485"/>
          </a:xfrm>
          <a:custGeom>
            <a:avLst/>
            <a:gdLst/>
            <a:ahLst/>
            <a:cxnLst/>
            <a:rect l="l" t="t" r="r" b="b"/>
            <a:pathLst>
              <a:path w="239395" h="197485">
                <a:moveTo>
                  <a:pt x="0" y="0"/>
                </a:moveTo>
                <a:lnTo>
                  <a:pt x="239140" y="196977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95973" y="2902076"/>
            <a:ext cx="85851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Up</a:t>
            </a:r>
            <a:r>
              <a:rPr sz="2000" spc="-10" dirty="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er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17209" y="3620013"/>
            <a:ext cx="615553" cy="944880"/>
          </a:xfrm>
          <a:prstGeom prst="rect">
            <a:avLst/>
          </a:prstGeom>
        </p:spPr>
        <p:txBody>
          <a:bodyPr vert="vert270" wrap="square" lIns="0" tIns="387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305"/>
              </a:spcBef>
            </a:pP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Medial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9703" y="3612007"/>
            <a:ext cx="10128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sz="2000" spc="-50" dirty="0">
                <a:solidFill>
                  <a:srgbClr val="FF0000"/>
                </a:solidFill>
                <a:latin typeface="Arial Black"/>
                <a:cs typeface="Arial Black"/>
              </a:rPr>
              <a:t>a</a:t>
            </a: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t</a:t>
            </a:r>
            <a:r>
              <a:rPr sz="2000" spc="-10" dirty="0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sz="2000" spc="30" dirty="0">
                <a:solidFill>
                  <a:srgbClr val="FF0000"/>
                </a:solidFill>
                <a:latin typeface="Arial Black"/>
                <a:cs typeface="Arial Black"/>
              </a:rPr>
              <a:t>r</a:t>
            </a:r>
            <a:r>
              <a:rPr sz="2000" dirty="0">
                <a:solidFill>
                  <a:srgbClr val="FF0000"/>
                </a:solidFill>
                <a:latin typeface="Arial Black"/>
                <a:cs typeface="Arial Black"/>
              </a:rPr>
              <a:t>al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38571" y="4603241"/>
            <a:ext cx="17780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CC"/>
                </a:solidFill>
                <a:latin typeface="Arial Black"/>
                <a:cs typeface="Arial Black"/>
              </a:rPr>
              <a:t>In</a:t>
            </a:r>
            <a:r>
              <a:rPr sz="2000" spc="-40" dirty="0">
                <a:solidFill>
                  <a:srgbClr val="0000CC"/>
                </a:solidFill>
                <a:latin typeface="Arial Black"/>
                <a:cs typeface="Arial Black"/>
              </a:rPr>
              <a:t>f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e</a:t>
            </a:r>
            <a:r>
              <a:rPr sz="2000" spc="30" dirty="0">
                <a:solidFill>
                  <a:srgbClr val="0000CC"/>
                </a:solidFill>
                <a:latin typeface="Arial Black"/>
                <a:cs typeface="Arial Black"/>
              </a:rPr>
              <a:t>r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omedial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7658" y="3480561"/>
            <a:ext cx="6610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N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&amp;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210" y="5720334"/>
            <a:ext cx="3629025" cy="1261756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89535" marR="227965" algn="l" rtl="0">
              <a:lnSpc>
                <a:spcPct val="98800"/>
              </a:lnSpc>
              <a:spcBef>
                <a:spcPts val="335"/>
              </a:spcBef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The axillary tail of Spence</a:t>
            </a:r>
            <a:r>
              <a:rPr sz="2000" dirty="0">
                <a:solidFill>
                  <a:srgbClr val="0000CC"/>
                </a:solidFill>
                <a:latin typeface="Arial MT"/>
                <a:cs typeface="Arial MT"/>
              </a:rPr>
              <a:t>; </a:t>
            </a:r>
            <a:r>
              <a:rPr sz="2000" spc="5" dirty="0">
                <a:solidFill>
                  <a:srgbClr val="0000CC"/>
                </a:solidFill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posterior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(subscapular)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axillary</a:t>
            </a:r>
            <a:r>
              <a:rPr sz="2000" spc="-5" dirty="0">
                <a:latin typeface="Arial MT"/>
                <a:cs typeface="Arial MT"/>
              </a:rPr>
              <a:t> lymph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nodes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91" y="3401567"/>
            <a:ext cx="3868420" cy="1979930"/>
          </a:xfrm>
          <a:custGeom>
            <a:avLst/>
            <a:gdLst/>
            <a:ahLst/>
            <a:cxnLst/>
            <a:rect l="l" t="t" r="r" b="b"/>
            <a:pathLst>
              <a:path w="3868420" h="1979929">
                <a:moveTo>
                  <a:pt x="0" y="1979675"/>
                </a:moveTo>
                <a:lnTo>
                  <a:pt x="3867912" y="1979675"/>
                </a:lnTo>
                <a:lnTo>
                  <a:pt x="3867912" y="0"/>
                </a:lnTo>
                <a:lnTo>
                  <a:pt x="0" y="0"/>
                </a:lnTo>
                <a:lnTo>
                  <a:pt x="0" y="19796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6453" y="3392666"/>
            <a:ext cx="3526154" cy="1930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just" rtl="0">
              <a:lnSpc>
                <a:spcPct val="125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nipple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areola;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drained by </a:t>
            </a:r>
            <a:r>
              <a:rPr sz="2000" b="1" spc="-5" dirty="0">
                <a:solidFill>
                  <a:srgbClr val="0000CC"/>
                </a:solidFill>
                <a:latin typeface="Arial"/>
                <a:cs typeface="Arial"/>
              </a:rPr>
              <a:t>subareolar plexus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CC"/>
                </a:solidFill>
                <a:latin typeface="Arial"/>
                <a:cs typeface="Arial"/>
              </a:rPr>
              <a:t>of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 Sappy</a:t>
            </a:r>
            <a:r>
              <a:rPr sz="20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CC"/>
                </a:solidFill>
                <a:latin typeface="Arial MT"/>
                <a:cs typeface="Arial MT"/>
              </a:rPr>
              <a:t>t</a:t>
            </a:r>
            <a:r>
              <a:rPr sz="2000" spc="-5" dirty="0">
                <a:latin typeface="Arial MT"/>
                <a:cs typeface="Arial MT"/>
              </a:rPr>
              <a:t>hat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pass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anterior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(pectoral)</a:t>
            </a:r>
            <a:r>
              <a:rPr sz="2000" dirty="0">
                <a:latin typeface="Arial MT"/>
                <a:cs typeface="Arial MT"/>
              </a:rPr>
              <a:t> axillary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lymph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nodes.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03663" y="2906648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(parasternal)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16823" y="315468"/>
            <a:ext cx="3616452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620" y="77388"/>
            <a:ext cx="11729720" cy="642874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825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Lymphatic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drainage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breast</a:t>
            </a:r>
            <a:endParaRPr sz="2400" dirty="0">
              <a:latin typeface="Arial"/>
              <a:cs typeface="Arial"/>
            </a:endParaRPr>
          </a:p>
          <a:p>
            <a:pPr marL="12700" marR="5080" algn="l" rtl="0">
              <a:lnSpc>
                <a:spcPct val="125000"/>
              </a:lnSpc>
              <a:buAutoNum type="arabicParenR"/>
              <a:tabLst>
                <a:tab pos="39687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b="1" spc="20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nipple</a:t>
            </a:r>
            <a:r>
              <a:rPr sz="2400" b="1" spc="20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2400" b="1" spc="2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areola;</a:t>
            </a:r>
            <a:r>
              <a:rPr sz="2400" b="1" spc="2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2400" spc="-5" dirty="0">
                <a:latin typeface="Arial MT"/>
                <a:cs typeface="Arial MT"/>
              </a:rPr>
              <a:t>rained</a:t>
            </a:r>
            <a:r>
              <a:rPr sz="2400" spc="2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by</a:t>
            </a:r>
            <a:r>
              <a:rPr sz="2400" spc="22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subareolar</a:t>
            </a:r>
            <a:r>
              <a:rPr sz="2400" b="1" spc="2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plexus</a:t>
            </a:r>
            <a:r>
              <a:rPr sz="2400" b="1" spc="2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2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Sappy</a:t>
            </a:r>
            <a:r>
              <a:rPr sz="2400" b="1" spc="20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that</a:t>
            </a:r>
            <a:r>
              <a:rPr sz="2400" spc="2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pass</a:t>
            </a:r>
            <a:r>
              <a:rPr sz="2400" spc="2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204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anterior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(pectoral)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axillary</a:t>
            </a:r>
            <a:r>
              <a:rPr sz="2400" spc="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367665" indent="-355600" algn="l" rtl="0">
              <a:lnSpc>
                <a:spcPct val="100000"/>
              </a:lnSpc>
              <a:spcBef>
                <a:spcPts val="720"/>
              </a:spcBef>
              <a:buAutoNum type="arabicParenR"/>
              <a:tabLst>
                <a:tab pos="368300" algn="l"/>
                <a:tab pos="412750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Deep</a:t>
            </a:r>
            <a:r>
              <a:rPr sz="2400" b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parts</a:t>
            </a:r>
            <a:r>
              <a:rPr sz="24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24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breast;	</a:t>
            </a:r>
            <a:r>
              <a:rPr sz="2400" spc="-5" dirty="0">
                <a:latin typeface="Arial MT"/>
                <a:cs typeface="Arial MT"/>
              </a:rPr>
              <a:t>drained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by</a:t>
            </a:r>
            <a:r>
              <a:rPr sz="2400" dirty="0">
                <a:latin typeface="Arial MT"/>
                <a:cs typeface="Arial MT"/>
              </a:rPr>
              <a:t> 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deep lymphatic</a:t>
            </a:r>
            <a:r>
              <a:rPr sz="2400" b="1" dirty="0">
                <a:latin typeface="Arial"/>
                <a:cs typeface="Arial"/>
              </a:rPr>
              <a:t> plexus</a:t>
            </a:r>
            <a:endParaRPr sz="2400" dirty="0">
              <a:latin typeface="Arial"/>
              <a:cs typeface="Arial"/>
            </a:endParaRPr>
          </a:p>
          <a:p>
            <a:pPr marL="367665" lvl="1" indent="-355600" algn="l" rtl="0">
              <a:lnSpc>
                <a:spcPct val="100000"/>
              </a:lnSpc>
              <a:spcBef>
                <a:spcPts val="725"/>
              </a:spcBef>
              <a:buAutoNum type="alphaLcParenR"/>
              <a:tabLst>
                <a:tab pos="368300" algn="l"/>
              </a:tabLst>
            </a:pPr>
            <a:r>
              <a:rPr sz="2400" b="1" dirty="0">
                <a:latin typeface="Arial"/>
                <a:cs typeface="Arial"/>
              </a:rPr>
              <a:t>Lateral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and central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parts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anterior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(pectoral)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axillary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12700" marR="6350" lvl="1" algn="l" rtl="0">
              <a:lnSpc>
                <a:spcPct val="125000"/>
              </a:lnSpc>
              <a:buAutoNum type="alphaLcParenR"/>
              <a:tabLst>
                <a:tab pos="426084" algn="l"/>
              </a:tabLst>
            </a:pPr>
            <a:r>
              <a:rPr sz="2400" b="1" spc="-5" dirty="0">
                <a:latin typeface="Arial"/>
                <a:cs typeface="Arial"/>
              </a:rPr>
              <a:t>Medial</a:t>
            </a:r>
            <a:r>
              <a:rPr sz="2400" b="1" spc="3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part</a:t>
            </a:r>
            <a:r>
              <a:rPr sz="2400" b="1" spc="34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pass</a:t>
            </a:r>
            <a:r>
              <a:rPr sz="2400" spc="3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through</a:t>
            </a:r>
            <a:r>
              <a:rPr sz="2400" spc="3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intercostal</a:t>
            </a:r>
            <a:r>
              <a:rPr sz="2400" spc="3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spaces</a:t>
            </a:r>
            <a:r>
              <a:rPr sz="2400" spc="3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3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3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parasternal</a:t>
            </a:r>
            <a:r>
              <a:rPr sz="2400" spc="3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(internal</a:t>
            </a:r>
            <a:r>
              <a:rPr sz="2400" spc="3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thoracic)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dirty="0">
                <a:latin typeface="Arial MT"/>
                <a:cs typeface="Arial MT"/>
              </a:rPr>
              <a:t> the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same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opposite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sides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along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internal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thoracic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artery.</a:t>
            </a:r>
            <a:endParaRPr sz="2400" dirty="0">
              <a:latin typeface="Arial MT"/>
              <a:cs typeface="Arial MT"/>
            </a:endParaRPr>
          </a:p>
          <a:p>
            <a:pPr marL="367665" lvl="1" indent="-355600" algn="l" rtl="0">
              <a:lnSpc>
                <a:spcPct val="100000"/>
              </a:lnSpc>
              <a:spcBef>
                <a:spcPts val="720"/>
              </a:spcBef>
              <a:buAutoNum type="alphaLcParenR"/>
              <a:tabLst>
                <a:tab pos="368300" algn="l"/>
              </a:tabLst>
            </a:pPr>
            <a:r>
              <a:rPr sz="2400" b="1" spc="-5" dirty="0">
                <a:latin typeface="Arial"/>
                <a:cs typeface="Arial"/>
              </a:rPr>
              <a:t>Upper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part</a:t>
            </a:r>
            <a:r>
              <a:rPr sz="2400" dirty="0">
                <a:latin typeface="Arial MT"/>
                <a:cs typeface="Arial MT"/>
              </a:rPr>
              <a:t>,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apical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axillary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subclavicular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12700" marR="6350" lvl="1" algn="l" rtl="0">
              <a:lnSpc>
                <a:spcPct val="125000"/>
              </a:lnSpc>
              <a:buAutoNum type="alphaLcParenR"/>
              <a:tabLst>
                <a:tab pos="451484" algn="l"/>
                <a:tab pos="452120" algn="l"/>
                <a:tab pos="2416175" algn="l"/>
                <a:tab pos="3143250" algn="l"/>
                <a:tab pos="4124960" algn="l"/>
                <a:tab pos="4531360" algn="l"/>
                <a:tab pos="5107940" algn="l"/>
                <a:tab pos="6074410" algn="l"/>
                <a:tab pos="7242809" algn="l"/>
                <a:tab pos="7649845" algn="l"/>
                <a:tab pos="8226425" algn="l"/>
                <a:tab pos="9208135" algn="l"/>
                <a:tab pos="10274935" algn="l"/>
                <a:tab pos="10681970" algn="l"/>
              </a:tabLst>
            </a:pPr>
            <a:r>
              <a:rPr sz="2400" b="1" dirty="0">
                <a:latin typeface="Arial"/>
                <a:cs typeface="Arial"/>
              </a:rPr>
              <a:t>inf</a:t>
            </a:r>
            <a:r>
              <a:rPr sz="2400" b="1" spc="-5" dirty="0">
                <a:latin typeface="Arial"/>
                <a:cs typeface="Arial"/>
              </a:rPr>
              <a:t>ero</a:t>
            </a:r>
            <a:r>
              <a:rPr sz="2400" b="1" spc="-20" dirty="0">
                <a:latin typeface="Arial"/>
                <a:cs typeface="Arial"/>
              </a:rPr>
              <a:t>m</a:t>
            </a:r>
            <a:r>
              <a:rPr sz="2400" b="1" dirty="0">
                <a:latin typeface="Arial"/>
                <a:cs typeface="Arial"/>
              </a:rPr>
              <a:t>edial	</a:t>
            </a:r>
            <a:r>
              <a:rPr sz="2400" b="1" spc="-5" dirty="0">
                <a:latin typeface="Arial"/>
                <a:cs typeface="Arial"/>
              </a:rPr>
              <a:t>part	</a:t>
            </a:r>
            <a:r>
              <a:rPr sz="2400" spc="-5" dirty="0">
                <a:latin typeface="Arial MT"/>
                <a:cs typeface="Arial MT"/>
              </a:rPr>
              <a:t>drai</a:t>
            </a:r>
            <a:r>
              <a:rPr sz="2400" spc="-15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s	to	the	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vessels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o</a:t>
            </a:r>
            <a:r>
              <a:rPr sz="2400" dirty="0">
                <a:latin typeface="Arial MT"/>
                <a:cs typeface="Arial MT"/>
              </a:rPr>
              <a:t>f	the	rect</a:t>
            </a:r>
            <a:r>
              <a:rPr sz="2400" spc="-5" dirty="0">
                <a:latin typeface="Arial MT"/>
                <a:cs typeface="Arial MT"/>
              </a:rPr>
              <a:t>us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sheath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o</a:t>
            </a:r>
            <a:r>
              <a:rPr sz="2400" dirty="0">
                <a:latin typeface="Arial MT"/>
                <a:cs typeface="Arial MT"/>
              </a:rPr>
              <a:t>f	</a:t>
            </a:r>
            <a:r>
              <a:rPr sz="2400" spc="-5" dirty="0">
                <a:latin typeface="Arial MT"/>
                <a:cs typeface="Arial MT"/>
              </a:rPr>
              <a:t>anterior  abdominal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wall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sub-diaphragmatic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latin typeface="Arial MT"/>
                <a:cs typeface="Arial MT"/>
              </a:rPr>
              <a:t>-</a:t>
            </a:r>
            <a:r>
              <a:rPr sz="2400" spc="-5" dirty="0">
                <a:latin typeface="Arial MT"/>
                <a:cs typeface="Arial MT"/>
              </a:rPr>
              <a:t> Some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vessels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pass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deeply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through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falciform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ligament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liver.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5"/>
              </a:spcBef>
            </a:pPr>
            <a:r>
              <a:rPr sz="2400" b="1" spc="-5" dirty="0">
                <a:latin typeface="Arial"/>
                <a:cs typeface="Arial"/>
              </a:rPr>
              <a:t>e)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The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axillary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tail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Spence</a:t>
            </a:r>
            <a:r>
              <a:rPr sz="2400" spc="-5" dirty="0">
                <a:latin typeface="Arial MT"/>
                <a:cs typeface="Arial MT"/>
              </a:rPr>
              <a:t>;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posterior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(subscapular)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axillary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  <a:tabLst>
                <a:tab pos="893444" algn="l"/>
              </a:tabLst>
            </a:pPr>
            <a:r>
              <a:rPr sz="2400" b="1" spc="-5" dirty="0">
                <a:latin typeface="Arial"/>
                <a:cs typeface="Arial"/>
              </a:rPr>
              <a:t>N.B:	75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%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drains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into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axillary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</a:pPr>
            <a:r>
              <a:rPr sz="2400" b="1" dirty="0">
                <a:latin typeface="Arial"/>
                <a:cs typeface="Arial"/>
              </a:rPr>
              <a:t>- </a:t>
            </a:r>
            <a:r>
              <a:rPr sz="2400" b="1" spc="-5" dirty="0">
                <a:latin typeface="Arial"/>
                <a:cs typeface="Arial"/>
              </a:rPr>
              <a:t>25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%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drains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into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para-sternal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other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nodes.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2438400"/>
            <a:ext cx="412305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258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chemeClr val="bg1"/>
                </a:solidFill>
              </a:rPr>
              <a:t>Lymphatic </a:t>
            </a:r>
            <a:r>
              <a:rPr sz="3600" dirty="0">
                <a:solidFill>
                  <a:schemeClr val="bg1"/>
                </a:solidFill>
              </a:rPr>
              <a:t>of </a:t>
            </a:r>
            <a:r>
              <a:rPr sz="3600" spc="5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Head</a:t>
            </a:r>
            <a:r>
              <a:rPr sz="3600" spc="-50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and</a:t>
            </a:r>
            <a:r>
              <a:rPr sz="3600" spc="-45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Neck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751" y="77701"/>
            <a:ext cx="6954828" cy="3118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5941" y="1268679"/>
            <a:ext cx="38080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8645" marR="5080" indent="-576580">
              <a:lnSpc>
                <a:spcPct val="100000"/>
              </a:lnSpc>
              <a:spcBef>
                <a:spcPts val="100"/>
              </a:spcBef>
            </a:pPr>
            <a:r>
              <a:rPr sz="6000" spc="-235" dirty="0">
                <a:solidFill>
                  <a:srgbClr val="FFFF00"/>
                </a:solidFill>
              </a:rPr>
              <a:t>L</a:t>
            </a:r>
            <a:r>
              <a:rPr sz="6000" dirty="0">
                <a:solidFill>
                  <a:srgbClr val="FFFF00"/>
                </a:solidFill>
              </a:rPr>
              <a:t>ymphatic  </a:t>
            </a:r>
            <a:r>
              <a:rPr sz="6000" spc="-5" dirty="0">
                <a:solidFill>
                  <a:srgbClr val="FFFF00"/>
                </a:solidFill>
              </a:rPr>
              <a:t>system</a:t>
            </a:r>
            <a:endParaRPr sz="6000"/>
          </a:p>
        </p:txBody>
      </p:sp>
      <p:sp>
        <p:nvSpPr>
          <p:cNvPr id="4" name="object 4"/>
          <p:cNvSpPr/>
          <p:nvPr/>
        </p:nvSpPr>
        <p:spPr>
          <a:xfrm>
            <a:off x="146304" y="3429000"/>
            <a:ext cx="11635740" cy="2677795"/>
          </a:xfrm>
          <a:custGeom>
            <a:avLst/>
            <a:gdLst/>
            <a:ahLst/>
            <a:cxnLst/>
            <a:rect l="l" t="t" r="r" b="b"/>
            <a:pathLst>
              <a:path w="11635740" h="2677795">
                <a:moveTo>
                  <a:pt x="0" y="2677668"/>
                </a:moveTo>
                <a:lnTo>
                  <a:pt x="11635740" y="2677668"/>
                </a:lnTo>
                <a:lnTo>
                  <a:pt x="11635740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4739" y="3453206"/>
            <a:ext cx="10784840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l" rtl="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800" b="1" spc="-20" dirty="0">
                <a:solidFill>
                  <a:srgbClr val="221F1F"/>
                </a:solidFill>
                <a:latin typeface="Arial"/>
                <a:cs typeface="Arial"/>
              </a:rPr>
              <a:t>Lymphatic</a:t>
            </a:r>
            <a:r>
              <a:rPr sz="2800" b="1" spc="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21F1F"/>
                </a:solidFill>
                <a:latin typeface="Arial"/>
                <a:cs typeface="Arial"/>
              </a:rPr>
              <a:t>system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800" spc="4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made</a:t>
            </a:r>
            <a:r>
              <a:rPr sz="2800" spc="2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up</a:t>
            </a:r>
            <a:r>
              <a:rPr sz="280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of</a:t>
            </a:r>
            <a:r>
              <a:rPr sz="2800" spc="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lymphoid</a:t>
            </a:r>
            <a:r>
              <a:rPr sz="2800" spc="4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tissues</a:t>
            </a:r>
            <a:r>
              <a:rPr sz="2800" spc="-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known</a:t>
            </a:r>
            <a:r>
              <a:rPr sz="280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as nodes </a:t>
            </a:r>
            <a:r>
              <a:rPr sz="2800" spc="-76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and</a:t>
            </a:r>
            <a:r>
              <a:rPr sz="2800" spc="-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vessels</a:t>
            </a:r>
            <a:endParaRPr sz="2800" dirty="0">
              <a:latin typeface="Arial MT"/>
              <a:cs typeface="Arial MT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It is part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of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the</a:t>
            </a:r>
            <a:r>
              <a:rPr sz="2800" spc="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human</a:t>
            </a:r>
            <a:r>
              <a:rPr sz="280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immune</a:t>
            </a:r>
            <a:r>
              <a:rPr sz="2800" spc="2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system.</a:t>
            </a:r>
            <a:endParaRPr sz="2800" dirty="0">
              <a:latin typeface="Arial MT"/>
              <a:cs typeface="Arial MT"/>
            </a:endParaRPr>
          </a:p>
          <a:p>
            <a:pPr marL="299085" marR="151765" indent="-287020" algn="l" rtl="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It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is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involved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 in protecting</a:t>
            </a:r>
            <a:r>
              <a:rPr sz="2800" spc="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the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body</a:t>
            </a:r>
            <a:r>
              <a:rPr sz="280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against infection,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by</a:t>
            </a:r>
            <a:r>
              <a:rPr sz="2800" spc="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delivering </a:t>
            </a:r>
            <a:r>
              <a:rPr sz="2800" spc="-76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immune</a:t>
            </a:r>
            <a:r>
              <a:rPr sz="2800" spc="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cells,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 known </a:t>
            </a:r>
            <a:r>
              <a:rPr sz="2800" dirty="0">
                <a:solidFill>
                  <a:srgbClr val="221F1F"/>
                </a:solidFill>
                <a:latin typeface="Arial MT"/>
                <a:cs typeface="Arial MT"/>
              </a:rPr>
              <a:t>as</a:t>
            </a:r>
            <a:r>
              <a:rPr sz="2800" spc="3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800" b="1" spc="-5" dirty="0">
                <a:solidFill>
                  <a:srgbClr val="221F1F"/>
                </a:solidFill>
                <a:latin typeface="Arial"/>
                <a:cs typeface="Arial"/>
              </a:rPr>
              <a:t>lymphocytes</a:t>
            </a:r>
            <a:r>
              <a:rPr sz="2800" spc="-5" dirty="0">
                <a:solidFill>
                  <a:srgbClr val="221F1F"/>
                </a:solidFill>
                <a:latin typeface="Arial MT"/>
                <a:cs typeface="Arial MT"/>
              </a:rPr>
              <a:t>.</a:t>
            </a:r>
            <a:endParaRPr sz="2800" dirty="0">
              <a:latin typeface="Arial MT"/>
              <a:cs typeface="Arial MT"/>
            </a:endParaRPr>
          </a:p>
          <a:p>
            <a:pPr marL="398145" indent="-386080" algn="l" rtl="0">
              <a:lnSpc>
                <a:spcPct val="100000"/>
              </a:lnSpc>
              <a:buClr>
                <a:srgbClr val="221F1F"/>
              </a:buClr>
              <a:buFont typeface="Arial MT"/>
              <a:buChar char="•"/>
              <a:tabLst>
                <a:tab pos="398145" algn="l"/>
                <a:tab pos="398780" algn="l"/>
              </a:tabLst>
            </a:pPr>
            <a:r>
              <a:rPr sz="2800" b="1" spc="-35" dirty="0">
                <a:solidFill>
                  <a:srgbClr val="0000CC"/>
                </a:solidFill>
                <a:latin typeface="Arial"/>
                <a:cs typeface="Arial"/>
              </a:rPr>
              <a:t>Lymph</a:t>
            </a:r>
            <a:r>
              <a:rPr sz="2800" b="1" spc="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bodes</a:t>
            </a:r>
            <a:r>
              <a:rPr sz="2800" b="1" spc="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palpable</a:t>
            </a:r>
            <a:r>
              <a:rPr sz="2800" b="1" spc="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when enlarged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5493" y="0"/>
            <a:ext cx="7157191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0196" y="402081"/>
            <a:ext cx="4249420" cy="4383405"/>
            <a:chOff x="6140196" y="402081"/>
            <a:chExt cx="4249420" cy="4383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0196" y="477011"/>
              <a:ext cx="4248911" cy="43083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91371" y="402081"/>
              <a:ext cx="994410" cy="899794"/>
            </a:xfrm>
            <a:custGeom>
              <a:avLst/>
              <a:gdLst/>
              <a:ahLst/>
              <a:cxnLst/>
              <a:rect l="l" t="t" r="r" b="b"/>
              <a:pathLst>
                <a:path w="994409" h="899794">
                  <a:moveTo>
                    <a:pt x="58165" y="716660"/>
                  </a:moveTo>
                  <a:lnTo>
                    <a:pt x="0" y="899287"/>
                  </a:lnTo>
                  <a:lnTo>
                    <a:pt x="180975" y="836167"/>
                  </a:lnTo>
                  <a:lnTo>
                    <a:pt x="161007" y="816737"/>
                  </a:lnTo>
                  <a:lnTo>
                    <a:pt x="120142" y="816737"/>
                  </a:lnTo>
                  <a:lnTo>
                    <a:pt x="79121" y="776985"/>
                  </a:lnTo>
                  <a:lnTo>
                    <a:pt x="99079" y="756473"/>
                  </a:lnTo>
                  <a:lnTo>
                    <a:pt x="58165" y="716660"/>
                  </a:lnTo>
                  <a:close/>
                </a:path>
                <a:path w="994409" h="899794">
                  <a:moveTo>
                    <a:pt x="99079" y="756473"/>
                  </a:moveTo>
                  <a:lnTo>
                    <a:pt x="79121" y="776985"/>
                  </a:lnTo>
                  <a:lnTo>
                    <a:pt x="120142" y="816737"/>
                  </a:lnTo>
                  <a:lnTo>
                    <a:pt x="140017" y="796311"/>
                  </a:lnTo>
                  <a:lnTo>
                    <a:pt x="99079" y="756473"/>
                  </a:lnTo>
                  <a:close/>
                </a:path>
                <a:path w="994409" h="899794">
                  <a:moveTo>
                    <a:pt x="140017" y="796311"/>
                  </a:moveTo>
                  <a:lnTo>
                    <a:pt x="120142" y="816737"/>
                  </a:lnTo>
                  <a:lnTo>
                    <a:pt x="161007" y="816737"/>
                  </a:lnTo>
                  <a:lnTo>
                    <a:pt x="140017" y="796311"/>
                  </a:lnTo>
                  <a:close/>
                </a:path>
                <a:path w="994409" h="899794">
                  <a:moveTo>
                    <a:pt x="990726" y="0"/>
                  </a:moveTo>
                  <a:lnTo>
                    <a:pt x="824864" y="10540"/>
                  </a:lnTo>
                  <a:lnTo>
                    <a:pt x="99079" y="756473"/>
                  </a:lnTo>
                  <a:lnTo>
                    <a:pt x="140017" y="796311"/>
                  </a:lnTo>
                  <a:lnTo>
                    <a:pt x="849735" y="66928"/>
                  </a:lnTo>
                  <a:lnTo>
                    <a:pt x="839470" y="66928"/>
                  </a:lnTo>
                  <a:lnTo>
                    <a:pt x="858138" y="58292"/>
                  </a:lnTo>
                  <a:lnTo>
                    <a:pt x="974545" y="58292"/>
                  </a:lnTo>
                  <a:lnTo>
                    <a:pt x="994409" y="57022"/>
                  </a:lnTo>
                  <a:lnTo>
                    <a:pt x="990726" y="0"/>
                  </a:lnTo>
                  <a:close/>
                </a:path>
                <a:path w="994409" h="899794">
                  <a:moveTo>
                    <a:pt x="858138" y="58292"/>
                  </a:moveTo>
                  <a:lnTo>
                    <a:pt x="839470" y="66928"/>
                  </a:lnTo>
                  <a:lnTo>
                    <a:pt x="850416" y="66229"/>
                  </a:lnTo>
                  <a:lnTo>
                    <a:pt x="858138" y="58292"/>
                  </a:lnTo>
                  <a:close/>
                </a:path>
                <a:path w="994409" h="899794">
                  <a:moveTo>
                    <a:pt x="850416" y="66229"/>
                  </a:moveTo>
                  <a:lnTo>
                    <a:pt x="839470" y="66928"/>
                  </a:lnTo>
                  <a:lnTo>
                    <a:pt x="849735" y="66928"/>
                  </a:lnTo>
                  <a:lnTo>
                    <a:pt x="850416" y="66229"/>
                  </a:lnTo>
                  <a:close/>
                </a:path>
                <a:path w="994409" h="899794">
                  <a:moveTo>
                    <a:pt x="974545" y="58292"/>
                  </a:moveTo>
                  <a:lnTo>
                    <a:pt x="858138" y="58292"/>
                  </a:lnTo>
                  <a:lnTo>
                    <a:pt x="850416" y="66229"/>
                  </a:lnTo>
                  <a:lnTo>
                    <a:pt x="974545" y="58292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0650" y="236601"/>
            <a:ext cx="16656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Phar</a:t>
            </a:r>
            <a:r>
              <a:rPr sz="2400" spc="-30" dirty="0">
                <a:solidFill>
                  <a:srgbClr val="000000"/>
                </a:solidFill>
              </a:rPr>
              <a:t>y</a:t>
            </a:r>
            <a:r>
              <a:rPr sz="2400" dirty="0">
                <a:solidFill>
                  <a:srgbClr val="000000"/>
                </a:solidFill>
              </a:rPr>
              <a:t>ngeal  tonsil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8399018" y="2303906"/>
            <a:ext cx="2188845" cy="1936114"/>
          </a:xfrm>
          <a:custGeom>
            <a:avLst/>
            <a:gdLst/>
            <a:ahLst/>
            <a:cxnLst/>
            <a:rect l="l" t="t" r="r" b="b"/>
            <a:pathLst>
              <a:path w="2188845" h="1936114">
                <a:moveTo>
                  <a:pt x="2027936" y="1878711"/>
                </a:moveTo>
                <a:lnTo>
                  <a:pt x="1657032" y="1845310"/>
                </a:lnTo>
                <a:lnTo>
                  <a:pt x="1652739" y="1844929"/>
                </a:lnTo>
                <a:lnTo>
                  <a:pt x="1651736" y="1844675"/>
                </a:lnTo>
                <a:lnTo>
                  <a:pt x="173177" y="1478153"/>
                </a:lnTo>
                <a:lnTo>
                  <a:pt x="174879" y="1471295"/>
                </a:lnTo>
                <a:lnTo>
                  <a:pt x="186944" y="1422654"/>
                </a:lnTo>
                <a:lnTo>
                  <a:pt x="0" y="1464691"/>
                </a:lnTo>
                <a:lnTo>
                  <a:pt x="145669" y="1589151"/>
                </a:lnTo>
                <a:lnTo>
                  <a:pt x="159423" y="1533677"/>
                </a:lnTo>
                <a:lnTo>
                  <a:pt x="1642618" y="1901317"/>
                </a:lnTo>
                <a:lnTo>
                  <a:pt x="2022729" y="1935734"/>
                </a:lnTo>
                <a:lnTo>
                  <a:pt x="2027936" y="1878711"/>
                </a:lnTo>
                <a:close/>
              </a:path>
              <a:path w="2188845" h="1936114">
                <a:moveTo>
                  <a:pt x="2188591" y="57150"/>
                </a:moveTo>
                <a:lnTo>
                  <a:pt x="2185289" y="0"/>
                </a:lnTo>
                <a:lnTo>
                  <a:pt x="2041271" y="8509"/>
                </a:lnTo>
                <a:lnTo>
                  <a:pt x="503542" y="726173"/>
                </a:lnTo>
                <a:lnTo>
                  <a:pt x="479425" y="674370"/>
                </a:lnTo>
                <a:lnTo>
                  <a:pt x="360299" y="824611"/>
                </a:lnTo>
                <a:lnTo>
                  <a:pt x="551815" y="829818"/>
                </a:lnTo>
                <a:lnTo>
                  <a:pt x="533298" y="790067"/>
                </a:lnTo>
                <a:lnTo>
                  <a:pt x="527672" y="777989"/>
                </a:lnTo>
                <a:lnTo>
                  <a:pt x="2054999" y="65151"/>
                </a:lnTo>
                <a:lnTo>
                  <a:pt x="2055698" y="64833"/>
                </a:lnTo>
                <a:lnTo>
                  <a:pt x="2094014" y="62611"/>
                </a:lnTo>
                <a:lnTo>
                  <a:pt x="2188591" y="571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819256" y="2178177"/>
            <a:ext cx="11944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5080" indent="-17716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</a:t>
            </a:r>
            <a:r>
              <a:rPr sz="2400" b="1" spc="-1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latine  tonsil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62386" y="4014596"/>
            <a:ext cx="1109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5080" indent="-13462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Lingual  tonsil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5498" y="250697"/>
            <a:ext cx="5541645" cy="3606165"/>
          </a:xfrm>
          <a:prstGeom prst="rect">
            <a:avLst/>
          </a:prstGeom>
          <a:ln w="38100">
            <a:solidFill>
              <a:srgbClr val="000099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91440" marR="84455" algn="l" rtl="0">
              <a:lnSpc>
                <a:spcPts val="3460"/>
              </a:lnSpc>
              <a:spcBef>
                <a:spcPts val="175"/>
              </a:spcBef>
              <a:tabLst>
                <a:tab pos="435609" algn="l"/>
                <a:tab pos="2171065" algn="l"/>
                <a:tab pos="3748404" algn="l"/>
                <a:tab pos="4585970" algn="l"/>
              </a:tabLst>
            </a:pPr>
            <a:r>
              <a:rPr sz="2400" b="1" dirty="0">
                <a:latin typeface="Arial"/>
                <a:cs typeface="Arial"/>
              </a:rPr>
              <a:t>I-	</a:t>
            </a:r>
            <a:r>
              <a:rPr sz="2400" b="1" spc="-85" dirty="0">
                <a:latin typeface="Arial"/>
                <a:cs typeface="Arial"/>
              </a:rPr>
              <a:t>W</a:t>
            </a:r>
            <a:r>
              <a:rPr sz="2400" b="1" spc="-5" dirty="0">
                <a:latin typeface="Arial"/>
                <a:cs typeface="Arial"/>
              </a:rPr>
              <a:t>alde</a:t>
            </a:r>
            <a:r>
              <a:rPr sz="2400" b="1" spc="-35" dirty="0">
                <a:latin typeface="Arial"/>
                <a:cs typeface="Arial"/>
              </a:rPr>
              <a:t>y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spc="-140" dirty="0">
                <a:latin typeface="Arial"/>
                <a:cs typeface="Arial"/>
              </a:rPr>
              <a:t>r</a:t>
            </a:r>
            <a:r>
              <a:rPr sz="2400" b="1" dirty="0">
                <a:latin typeface="Arial"/>
                <a:cs typeface="Arial"/>
              </a:rPr>
              <a:t>,s	l</a:t>
            </a:r>
            <a:r>
              <a:rPr sz="2400" b="1" spc="-25" dirty="0">
                <a:latin typeface="Arial"/>
                <a:cs typeface="Arial"/>
              </a:rPr>
              <a:t>y</a:t>
            </a:r>
            <a:r>
              <a:rPr sz="2400" b="1" dirty="0">
                <a:latin typeface="Arial"/>
                <a:cs typeface="Arial"/>
              </a:rPr>
              <a:t>mphatic	ring:	</a:t>
            </a:r>
            <a:r>
              <a:rPr sz="2400" spc="-10" dirty="0">
                <a:latin typeface="Arial MT"/>
                <a:cs typeface="Arial MT"/>
              </a:rPr>
              <a:t>Found  </a:t>
            </a:r>
            <a:r>
              <a:rPr sz="2400" dirty="0">
                <a:latin typeface="Arial MT"/>
                <a:cs typeface="Arial MT"/>
              </a:rPr>
              <a:t>at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entrance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the </a:t>
            </a:r>
            <a:r>
              <a:rPr sz="2400" spc="-5" dirty="0">
                <a:latin typeface="Arial MT"/>
                <a:cs typeface="Arial MT"/>
              </a:rPr>
              <a:t>pharynx:</a:t>
            </a:r>
            <a:endParaRPr sz="2400" dirty="0">
              <a:latin typeface="Arial MT"/>
              <a:cs typeface="Arial MT"/>
            </a:endParaRPr>
          </a:p>
          <a:p>
            <a:pPr marL="91440" algn="l" rtl="0">
              <a:lnSpc>
                <a:spcPct val="100000"/>
              </a:lnSpc>
              <a:spcBef>
                <a:spcPts val="36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A-</a:t>
            </a:r>
            <a:r>
              <a:rPr sz="2400" b="1" spc="1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Pharyngeal</a:t>
            </a:r>
            <a:r>
              <a:rPr sz="2400" b="1" spc="1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tonsil</a:t>
            </a:r>
            <a:r>
              <a:rPr sz="2400" b="1" spc="1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(Adenoid)</a:t>
            </a:r>
            <a:r>
              <a:rPr sz="2400" b="1" spc="1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10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</a:p>
          <a:p>
            <a:pPr marL="91440" algn="l" rtl="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Arial MT"/>
                <a:cs typeface="Arial MT"/>
              </a:rPr>
              <a:t>roof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nasopharynx.</a:t>
            </a:r>
            <a:endParaRPr sz="2400" dirty="0">
              <a:latin typeface="Arial MT"/>
              <a:cs typeface="Arial MT"/>
            </a:endParaRPr>
          </a:p>
          <a:p>
            <a:pPr marL="91440" marR="84455" algn="l" rtl="0">
              <a:lnSpc>
                <a:spcPct val="120000"/>
              </a:lnSpc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B-</a:t>
            </a:r>
            <a:r>
              <a:rPr sz="2400" b="1" spc="16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Lingual</a:t>
            </a:r>
            <a:r>
              <a:rPr sz="2400" b="1" spc="17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tonsil,</a:t>
            </a:r>
            <a:r>
              <a:rPr sz="2400" b="1" spc="19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situated</a:t>
            </a:r>
            <a:r>
              <a:rPr sz="2400" spc="1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at</a:t>
            </a:r>
            <a:r>
              <a:rPr sz="2400" spc="1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17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base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tongue.</a:t>
            </a:r>
            <a:endParaRPr sz="2400" dirty="0">
              <a:latin typeface="Arial MT"/>
              <a:cs typeface="Arial MT"/>
            </a:endParaRPr>
          </a:p>
          <a:p>
            <a:pPr marL="91440" marR="85090" algn="l" rtl="0">
              <a:lnSpc>
                <a:spcPct val="120000"/>
              </a:lnSpc>
              <a:tabLst>
                <a:tab pos="626110" algn="l"/>
                <a:tab pos="2009139" algn="l"/>
                <a:tab pos="3291840" algn="l"/>
                <a:tab pos="4573270" algn="l"/>
                <a:tab pos="5024120" algn="l"/>
              </a:tabLst>
            </a:pP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-	P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latine	tonsils,	</a:t>
            </a:r>
            <a:r>
              <a:rPr sz="2400" spc="-5" dirty="0">
                <a:latin typeface="Arial MT"/>
                <a:cs typeface="Arial MT"/>
              </a:rPr>
              <a:t>situated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dirty="0">
                <a:latin typeface="Arial MT"/>
                <a:cs typeface="Arial MT"/>
              </a:rPr>
              <a:t>	the  </a:t>
            </a:r>
            <a:r>
              <a:rPr sz="2400" spc="-5" dirty="0">
                <a:latin typeface="Arial MT"/>
                <a:cs typeface="Arial MT"/>
              </a:rPr>
              <a:t>tonsillar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fossa,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one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on each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side.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2249" y="198120"/>
            <a:ext cx="6033822" cy="43479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5928" y="1156716"/>
            <a:ext cx="5645150" cy="4483735"/>
          </a:xfrm>
          <a:custGeom>
            <a:avLst/>
            <a:gdLst/>
            <a:ahLst/>
            <a:cxnLst/>
            <a:rect l="l" t="t" r="r" b="b"/>
            <a:pathLst>
              <a:path w="5645150" h="4483735">
                <a:moveTo>
                  <a:pt x="0" y="4483608"/>
                </a:moveTo>
                <a:lnTo>
                  <a:pt x="5644896" y="4483608"/>
                </a:lnTo>
                <a:lnTo>
                  <a:pt x="564489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4363" y="1141599"/>
            <a:ext cx="5488305" cy="4459426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67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1- Pre-auricular:</a:t>
            </a:r>
            <a:endParaRPr sz="2400" dirty="0">
              <a:latin typeface="Arial"/>
              <a:cs typeface="Arial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299085" algn="l"/>
                <a:tab pos="299720" algn="l"/>
                <a:tab pos="1088390" algn="l"/>
                <a:tab pos="2190750" algn="l"/>
                <a:tab pos="2573020" algn="l"/>
                <a:tab pos="3124200" algn="l"/>
                <a:tab pos="4100829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	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3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front	</a:t>
            </a:r>
            <a:r>
              <a:rPr sz="2400" dirty="0">
                <a:latin typeface="Arial MT"/>
                <a:cs typeface="Arial MT"/>
              </a:rPr>
              <a:t>of	the	</a:t>
            </a:r>
            <a:r>
              <a:rPr sz="2400" spc="-5" dirty="0">
                <a:latin typeface="Arial MT"/>
                <a:cs typeface="Arial MT"/>
              </a:rPr>
              <a:t>tragus	superficial</a:t>
            </a:r>
            <a:endParaRPr sz="2400" dirty="0">
              <a:latin typeface="Arial MT"/>
              <a:cs typeface="Arial MT"/>
            </a:endParaRPr>
          </a:p>
          <a:p>
            <a:pPr marL="299085" algn="l" rtl="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Arial MT"/>
                <a:cs typeface="Arial MT"/>
              </a:rPr>
              <a:t>to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fascia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covering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parotid gland</a:t>
            </a:r>
            <a:endParaRPr sz="2400" dirty="0">
              <a:latin typeface="Arial MT"/>
              <a:cs typeface="Arial MT"/>
            </a:endParaRPr>
          </a:p>
          <a:p>
            <a:pPr marL="299085" marR="7620" indent="-287020" algn="l" rtl="0">
              <a:lnSpc>
                <a:spcPct val="120000"/>
              </a:lnSpc>
              <a:buFont typeface="Arial MT"/>
              <a:buChar char="•"/>
              <a:tabLst>
                <a:tab pos="299085" algn="l"/>
                <a:tab pos="299720" algn="l"/>
                <a:tab pos="1682750" algn="l"/>
                <a:tab pos="2506980" algn="l"/>
                <a:tab pos="3637279" algn="l"/>
                <a:tab pos="4020820" algn="l"/>
                <a:tab pos="4575175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:	</a:t>
            </a:r>
            <a:r>
              <a:rPr sz="2400" spc="-5" dirty="0">
                <a:latin typeface="Arial MT"/>
                <a:cs typeface="Arial MT"/>
              </a:rPr>
              <a:t>outer</a:t>
            </a:r>
            <a:r>
              <a:rPr sz="2400" dirty="0">
                <a:latin typeface="Arial MT"/>
                <a:cs typeface="Arial MT"/>
              </a:rPr>
              <a:t>	surf</a:t>
            </a:r>
            <a:r>
              <a:rPr sz="2400" spc="-5" dirty="0">
                <a:latin typeface="Arial MT"/>
                <a:cs typeface="Arial MT"/>
              </a:rPr>
              <a:t>ace</a:t>
            </a:r>
            <a:r>
              <a:rPr sz="2400" dirty="0">
                <a:latin typeface="Arial MT"/>
                <a:cs typeface="Arial MT"/>
              </a:rPr>
              <a:t>	of	the	</a:t>
            </a:r>
            <a:r>
              <a:rPr sz="2400" spc="-5" dirty="0">
                <a:latin typeface="Arial MT"/>
                <a:cs typeface="Arial MT"/>
              </a:rPr>
              <a:t>auric</a:t>
            </a:r>
            <a:r>
              <a:rPr sz="2400" spc="-15" dirty="0">
                <a:latin typeface="Arial MT"/>
                <a:cs typeface="Arial MT"/>
              </a:rPr>
              <a:t>l</a:t>
            </a:r>
            <a:r>
              <a:rPr sz="2400" spc="-5" dirty="0">
                <a:latin typeface="Arial MT"/>
                <a:cs typeface="Arial MT"/>
              </a:rPr>
              <a:t>e  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side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scalp.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2-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Parotid:</a:t>
            </a:r>
            <a:endParaRPr sz="2400" dirty="0">
              <a:latin typeface="Arial"/>
              <a:cs typeface="Arial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substance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parotid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gland.</a:t>
            </a:r>
            <a:endParaRPr sz="2400" dirty="0">
              <a:latin typeface="Arial MT"/>
              <a:cs typeface="Arial MT"/>
            </a:endParaRPr>
          </a:p>
          <a:p>
            <a:pPr marL="299085" marR="5080" indent="-287020" algn="l" rtl="0">
              <a:lnSpc>
                <a:spcPct val="120000"/>
              </a:lnSpc>
              <a:buFont typeface="Arial MT"/>
              <a:buChar char="•"/>
              <a:tabLst>
                <a:tab pos="299085" algn="l"/>
                <a:tab pos="299720" algn="l"/>
                <a:tab pos="1639570" algn="l"/>
                <a:tab pos="1850389" algn="l"/>
                <a:tab pos="2559685" algn="l"/>
                <a:tab pos="3124835" algn="l"/>
                <a:tab pos="3166745" algn="l"/>
                <a:tab pos="3857625" algn="l"/>
                <a:tab pos="4395470" algn="l"/>
                <a:tab pos="4963795" algn="l"/>
                <a:tab pos="5220335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400" dirty="0">
                <a:latin typeface="Arial MT"/>
                <a:cs typeface="Arial MT"/>
              </a:rPr>
              <a:t>:		</a:t>
            </a:r>
            <a:r>
              <a:rPr sz="2400" spc="-5" dirty="0">
                <a:latin typeface="Arial MT"/>
                <a:cs typeface="Arial MT"/>
              </a:rPr>
              <a:t>paro</a:t>
            </a:r>
            <a:r>
              <a:rPr sz="2400" dirty="0">
                <a:latin typeface="Arial MT"/>
                <a:cs typeface="Arial MT"/>
              </a:rPr>
              <a:t>t</a:t>
            </a:r>
            <a:r>
              <a:rPr sz="2400" spc="-5" dirty="0">
                <a:latin typeface="Arial MT"/>
                <a:cs typeface="Arial MT"/>
              </a:rPr>
              <a:t>id,</a:t>
            </a:r>
            <a:r>
              <a:rPr sz="2400" dirty="0">
                <a:latin typeface="Arial MT"/>
                <a:cs typeface="Arial MT"/>
              </a:rPr>
              <a:t>		</a:t>
            </a:r>
            <a:r>
              <a:rPr sz="2400" spc="-5" dirty="0">
                <a:latin typeface="Arial MT"/>
                <a:cs typeface="Arial MT"/>
              </a:rPr>
              <a:t>Late</a:t>
            </a:r>
            <a:r>
              <a:rPr sz="2400" dirty="0">
                <a:latin typeface="Arial MT"/>
                <a:cs typeface="Arial MT"/>
              </a:rPr>
              <a:t>r</a:t>
            </a:r>
            <a:r>
              <a:rPr sz="2400" spc="-5" dirty="0">
                <a:latin typeface="Arial MT"/>
                <a:cs typeface="Arial MT"/>
              </a:rPr>
              <a:t>al</a:t>
            </a:r>
            <a:r>
              <a:rPr sz="2400" dirty="0">
                <a:latin typeface="Arial MT"/>
                <a:cs typeface="Arial MT"/>
              </a:rPr>
              <a:t>	part		of  ey</a:t>
            </a:r>
            <a:r>
              <a:rPr sz="2400" spc="-10" dirty="0">
                <a:latin typeface="Arial MT"/>
                <a:cs typeface="Arial MT"/>
              </a:rPr>
              <a:t>e</a:t>
            </a:r>
            <a:r>
              <a:rPr sz="2400" dirty="0">
                <a:latin typeface="Arial MT"/>
                <a:cs typeface="Arial MT"/>
              </a:rPr>
              <a:t>l</a:t>
            </a:r>
            <a:r>
              <a:rPr sz="2400" spc="-10" dirty="0">
                <a:latin typeface="Arial MT"/>
                <a:cs typeface="Arial MT"/>
              </a:rPr>
              <a:t>i</a:t>
            </a:r>
            <a:r>
              <a:rPr sz="2400" dirty="0">
                <a:latin typeface="Arial MT"/>
                <a:cs typeface="Arial MT"/>
              </a:rPr>
              <a:t>ds,	fro</a:t>
            </a:r>
            <a:r>
              <a:rPr sz="2400" spc="-10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t	of	the	sca</a:t>
            </a:r>
            <a:r>
              <a:rPr sz="2400" spc="-15" dirty="0">
                <a:latin typeface="Arial MT"/>
                <a:cs typeface="Arial MT"/>
              </a:rPr>
              <a:t>l</a:t>
            </a:r>
            <a:r>
              <a:rPr sz="2400" dirty="0">
                <a:latin typeface="Arial MT"/>
                <a:cs typeface="Arial MT"/>
              </a:rPr>
              <a:t>p,	a</a:t>
            </a:r>
            <a:r>
              <a:rPr sz="2400" spc="-10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d</a:t>
            </a:r>
          </a:p>
          <a:p>
            <a:pPr marL="299085" algn="l" rtl="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Arial MT"/>
                <a:cs typeface="Arial MT"/>
              </a:rPr>
              <a:t>external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acoustic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meatus.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0580" y="198120"/>
            <a:ext cx="5645150" cy="495300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623570" indent="-342900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622935" algn="l"/>
                <a:tab pos="623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Superficial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15902" y="1515110"/>
            <a:ext cx="200660" cy="238125"/>
          </a:xfrm>
          <a:custGeom>
            <a:avLst/>
            <a:gdLst/>
            <a:ahLst/>
            <a:cxnLst/>
            <a:rect l="l" t="t" r="r" b="b"/>
            <a:pathLst>
              <a:path w="200659" h="238125">
                <a:moveTo>
                  <a:pt x="0" y="124840"/>
                </a:moveTo>
                <a:lnTo>
                  <a:pt x="0" y="112649"/>
                </a:lnTo>
                <a:lnTo>
                  <a:pt x="12573" y="137540"/>
                </a:lnTo>
                <a:lnTo>
                  <a:pt x="12573" y="162687"/>
                </a:lnTo>
                <a:lnTo>
                  <a:pt x="12573" y="174878"/>
                </a:lnTo>
                <a:lnTo>
                  <a:pt x="12573" y="187578"/>
                </a:lnTo>
                <a:lnTo>
                  <a:pt x="12573" y="200151"/>
                </a:lnTo>
                <a:lnTo>
                  <a:pt x="12573" y="212725"/>
                </a:lnTo>
                <a:lnTo>
                  <a:pt x="25146" y="224916"/>
                </a:lnTo>
                <a:lnTo>
                  <a:pt x="25146" y="237616"/>
                </a:lnTo>
                <a:lnTo>
                  <a:pt x="37719" y="237616"/>
                </a:lnTo>
                <a:lnTo>
                  <a:pt x="50419" y="237616"/>
                </a:lnTo>
                <a:lnTo>
                  <a:pt x="75183" y="212725"/>
                </a:lnTo>
                <a:lnTo>
                  <a:pt x="75183" y="187578"/>
                </a:lnTo>
                <a:lnTo>
                  <a:pt x="87756" y="174878"/>
                </a:lnTo>
                <a:lnTo>
                  <a:pt x="87756" y="162687"/>
                </a:lnTo>
                <a:lnTo>
                  <a:pt x="100456" y="150113"/>
                </a:lnTo>
                <a:lnTo>
                  <a:pt x="100456" y="137540"/>
                </a:lnTo>
                <a:lnTo>
                  <a:pt x="112649" y="112649"/>
                </a:lnTo>
                <a:lnTo>
                  <a:pt x="112649" y="100075"/>
                </a:lnTo>
                <a:lnTo>
                  <a:pt x="125222" y="74802"/>
                </a:lnTo>
                <a:lnTo>
                  <a:pt x="137795" y="62229"/>
                </a:lnTo>
                <a:lnTo>
                  <a:pt x="163068" y="37464"/>
                </a:lnTo>
                <a:lnTo>
                  <a:pt x="175259" y="24764"/>
                </a:lnTo>
                <a:lnTo>
                  <a:pt x="187832" y="0"/>
                </a:lnTo>
                <a:lnTo>
                  <a:pt x="200532" y="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65711" y="1990598"/>
            <a:ext cx="526415" cy="363220"/>
          </a:xfrm>
          <a:custGeom>
            <a:avLst/>
            <a:gdLst/>
            <a:ahLst/>
            <a:cxnLst/>
            <a:rect l="l" t="t" r="r" b="b"/>
            <a:pathLst>
              <a:path w="526415" h="363219">
                <a:moveTo>
                  <a:pt x="0" y="137540"/>
                </a:moveTo>
                <a:lnTo>
                  <a:pt x="12573" y="150113"/>
                </a:lnTo>
                <a:lnTo>
                  <a:pt x="12573" y="162813"/>
                </a:lnTo>
                <a:lnTo>
                  <a:pt x="12573" y="175005"/>
                </a:lnTo>
                <a:lnTo>
                  <a:pt x="12573" y="200151"/>
                </a:lnTo>
                <a:lnTo>
                  <a:pt x="12573" y="225043"/>
                </a:lnTo>
                <a:lnTo>
                  <a:pt x="25146" y="250189"/>
                </a:lnTo>
                <a:lnTo>
                  <a:pt x="25146" y="312927"/>
                </a:lnTo>
                <a:lnTo>
                  <a:pt x="37338" y="337692"/>
                </a:lnTo>
                <a:lnTo>
                  <a:pt x="37338" y="350265"/>
                </a:lnTo>
                <a:lnTo>
                  <a:pt x="50038" y="362965"/>
                </a:lnTo>
                <a:lnTo>
                  <a:pt x="62611" y="362965"/>
                </a:lnTo>
                <a:lnTo>
                  <a:pt x="75184" y="350265"/>
                </a:lnTo>
                <a:lnTo>
                  <a:pt x="112649" y="312927"/>
                </a:lnTo>
                <a:lnTo>
                  <a:pt x="150114" y="275081"/>
                </a:lnTo>
                <a:lnTo>
                  <a:pt x="187833" y="237616"/>
                </a:lnTo>
                <a:lnTo>
                  <a:pt x="262763" y="187578"/>
                </a:lnTo>
                <a:lnTo>
                  <a:pt x="337947" y="137540"/>
                </a:lnTo>
                <a:lnTo>
                  <a:pt x="413258" y="87502"/>
                </a:lnTo>
                <a:lnTo>
                  <a:pt x="475488" y="50037"/>
                </a:lnTo>
                <a:lnTo>
                  <a:pt x="513334" y="12318"/>
                </a:lnTo>
                <a:lnTo>
                  <a:pt x="525526" y="0"/>
                </a:lnTo>
                <a:lnTo>
                  <a:pt x="526287" y="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2249" y="198120"/>
            <a:ext cx="6033822" cy="4347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5928" y="1156716"/>
            <a:ext cx="5645150" cy="359664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90805" algn="l" rtl="0">
              <a:lnSpc>
                <a:spcPct val="100000"/>
              </a:lnSpc>
              <a:spcBef>
                <a:spcPts val="55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3-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Tonsillar:</a:t>
            </a:r>
            <a:endParaRPr sz="2400" dirty="0">
              <a:latin typeface="Arial"/>
              <a:cs typeface="Arial"/>
            </a:endParaRPr>
          </a:p>
          <a:p>
            <a:pPr marL="377190" indent="-287020" algn="l" rtl="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posterior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jawline</a:t>
            </a:r>
            <a:endParaRPr sz="2400" dirty="0">
              <a:latin typeface="Arial MT"/>
              <a:cs typeface="Arial MT"/>
            </a:endParaRPr>
          </a:p>
          <a:p>
            <a:pPr marL="377190" indent="-287020" algn="l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dirty="0">
                <a:latin typeface="Arial MT"/>
                <a:cs typeface="Arial MT"/>
              </a:rPr>
              <a:t>: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tonsil.</a:t>
            </a:r>
            <a:endParaRPr sz="2400" dirty="0">
              <a:latin typeface="Arial MT"/>
              <a:cs typeface="Arial MT"/>
            </a:endParaRPr>
          </a:p>
          <a:p>
            <a:pPr marL="90805" algn="l" rtl="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4-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Submental:</a:t>
            </a:r>
            <a:endParaRPr sz="2400" dirty="0">
              <a:latin typeface="Arial"/>
              <a:cs typeface="Arial"/>
            </a:endParaRPr>
          </a:p>
          <a:p>
            <a:pPr marL="377190" indent="-287020" algn="just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7782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submental triangle.</a:t>
            </a:r>
            <a:endParaRPr sz="2400" dirty="0">
              <a:latin typeface="Arial MT"/>
              <a:cs typeface="Arial MT"/>
            </a:endParaRPr>
          </a:p>
          <a:p>
            <a:pPr marL="377190" marR="84455" indent="-287020" algn="just" rtl="0">
              <a:lnSpc>
                <a:spcPct val="120000"/>
              </a:lnSpc>
              <a:buFont typeface="Arial MT"/>
              <a:buChar char="•"/>
              <a:tabLst>
                <a:tab pos="37782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dirty="0">
                <a:latin typeface="Arial MT"/>
                <a:cs typeface="Arial MT"/>
              </a:rPr>
              <a:t>: central part of the </a:t>
            </a:r>
            <a:r>
              <a:rPr sz="2400" spc="-5" dirty="0">
                <a:latin typeface="Arial MT"/>
                <a:cs typeface="Arial MT"/>
              </a:rPr>
              <a:t>lower lip,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floor </a:t>
            </a:r>
            <a:r>
              <a:rPr sz="2400" dirty="0">
                <a:latin typeface="Arial MT"/>
                <a:cs typeface="Arial MT"/>
              </a:rPr>
              <a:t>of the mouth, </a:t>
            </a:r>
            <a:r>
              <a:rPr sz="2400" spc="-5" dirty="0">
                <a:latin typeface="Arial MT"/>
                <a:cs typeface="Arial MT"/>
              </a:rPr>
              <a:t>apex </a:t>
            </a:r>
            <a:r>
              <a:rPr sz="2400" dirty="0">
                <a:latin typeface="Arial MT"/>
                <a:cs typeface="Arial MT"/>
              </a:rPr>
              <a:t>of the </a:t>
            </a:r>
            <a:r>
              <a:rPr sz="2400" spc="-5" dirty="0">
                <a:latin typeface="Arial MT"/>
                <a:cs typeface="Arial MT"/>
              </a:rPr>
              <a:t>tongue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incisor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teeth.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0580" y="198120"/>
            <a:ext cx="5645150" cy="495300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623570" indent="-342900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622935" algn="l"/>
                <a:tab pos="623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Superficial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03050" y="2578861"/>
            <a:ext cx="163195" cy="238125"/>
          </a:xfrm>
          <a:custGeom>
            <a:avLst/>
            <a:gdLst/>
            <a:ahLst/>
            <a:cxnLst/>
            <a:rect l="l" t="t" r="r" b="b"/>
            <a:pathLst>
              <a:path w="163195" h="238125">
                <a:moveTo>
                  <a:pt x="0" y="62229"/>
                </a:moveTo>
                <a:lnTo>
                  <a:pt x="0" y="62229"/>
                </a:lnTo>
                <a:lnTo>
                  <a:pt x="0" y="237616"/>
                </a:lnTo>
                <a:lnTo>
                  <a:pt x="0" y="224916"/>
                </a:lnTo>
                <a:lnTo>
                  <a:pt x="0" y="200151"/>
                </a:lnTo>
                <a:lnTo>
                  <a:pt x="12573" y="187578"/>
                </a:lnTo>
                <a:lnTo>
                  <a:pt x="25146" y="162305"/>
                </a:lnTo>
                <a:lnTo>
                  <a:pt x="37719" y="150113"/>
                </a:lnTo>
                <a:lnTo>
                  <a:pt x="50038" y="137540"/>
                </a:lnTo>
                <a:lnTo>
                  <a:pt x="75183" y="100075"/>
                </a:lnTo>
                <a:lnTo>
                  <a:pt x="75183" y="87502"/>
                </a:lnTo>
                <a:lnTo>
                  <a:pt x="87756" y="74802"/>
                </a:lnTo>
                <a:lnTo>
                  <a:pt x="100456" y="62229"/>
                </a:lnTo>
                <a:lnTo>
                  <a:pt x="112649" y="62229"/>
                </a:lnTo>
                <a:lnTo>
                  <a:pt x="112649" y="50037"/>
                </a:lnTo>
                <a:lnTo>
                  <a:pt x="125222" y="50037"/>
                </a:lnTo>
                <a:lnTo>
                  <a:pt x="125222" y="24764"/>
                </a:lnTo>
                <a:lnTo>
                  <a:pt x="137795" y="24764"/>
                </a:lnTo>
                <a:lnTo>
                  <a:pt x="150495" y="12191"/>
                </a:lnTo>
                <a:lnTo>
                  <a:pt x="150495" y="0"/>
                </a:lnTo>
                <a:lnTo>
                  <a:pt x="162686" y="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4862" y="173736"/>
            <a:ext cx="6297138" cy="452780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11016" y="975360"/>
            <a:ext cx="5332154" cy="4040504"/>
          </a:xfrm>
          <a:custGeom>
            <a:avLst/>
            <a:gdLst/>
            <a:ahLst/>
            <a:cxnLst/>
            <a:rect l="l" t="t" r="r" b="b"/>
            <a:pathLst>
              <a:path w="5313045" h="4040504">
                <a:moveTo>
                  <a:pt x="0" y="4040124"/>
                </a:moveTo>
                <a:lnTo>
                  <a:pt x="5312664" y="4040124"/>
                </a:lnTo>
                <a:lnTo>
                  <a:pt x="5312664" y="0"/>
                </a:lnTo>
                <a:lnTo>
                  <a:pt x="0" y="0"/>
                </a:lnTo>
                <a:lnTo>
                  <a:pt x="0" y="4040124"/>
                </a:lnTo>
                <a:close/>
              </a:path>
            </a:pathLst>
          </a:custGeom>
          <a:ln w="952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3068" y="959485"/>
            <a:ext cx="5160725" cy="30988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5-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Submandibular:</a:t>
            </a:r>
            <a:endParaRPr sz="2400" dirty="0">
              <a:latin typeface="Arial"/>
              <a:cs typeface="Arial"/>
            </a:endParaRPr>
          </a:p>
          <a:p>
            <a:pPr marL="342900" indent="-342900" algn="just" rtl="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4290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digastric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triangle</a:t>
            </a:r>
            <a:endParaRPr sz="2400" dirty="0">
              <a:latin typeface="Arial MT"/>
              <a:cs typeface="Arial MT"/>
            </a:endParaRPr>
          </a:p>
          <a:p>
            <a:pPr marL="342900" marR="5080" indent="-342900" algn="just" rtl="0">
              <a:lnSpc>
                <a:spcPct val="120000"/>
              </a:lnSpc>
              <a:buFont typeface="Arial MT"/>
              <a:buChar char="•"/>
              <a:tabLst>
                <a:tab pos="342900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spc="-5" dirty="0">
                <a:latin typeface="Arial MT"/>
                <a:cs typeface="Arial MT"/>
              </a:rPr>
              <a:t>: scalp, nose, </a:t>
            </a:r>
            <a:r>
              <a:rPr sz="2400" dirty="0">
                <a:latin typeface="Arial MT"/>
                <a:cs typeface="Arial MT"/>
              </a:rPr>
              <a:t>cheeks, </a:t>
            </a:r>
            <a:r>
              <a:rPr sz="2400" spc="-5" dirty="0">
                <a:latin typeface="Arial MT"/>
                <a:cs typeface="Arial MT"/>
              </a:rPr>
              <a:t>lips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(except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central</a:t>
            </a:r>
            <a:r>
              <a:rPr sz="2400" dirty="0">
                <a:latin typeface="Arial MT"/>
                <a:cs typeface="Arial MT"/>
              </a:rPr>
              <a:t> part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lower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lip),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side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tongue,</a:t>
            </a:r>
            <a:r>
              <a:rPr sz="2400" dirty="0">
                <a:latin typeface="Arial MT"/>
                <a:cs typeface="Arial MT"/>
              </a:rPr>
              <a:t> teeth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(except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incisors),</a:t>
            </a:r>
            <a:r>
              <a:rPr sz="2400" spc="7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paranasal</a:t>
            </a:r>
            <a:endParaRPr sz="2400" dirty="0">
              <a:latin typeface="Arial MT"/>
              <a:cs typeface="Arial MT"/>
            </a:endParaRPr>
          </a:p>
          <a:p>
            <a:pPr marL="342900" algn="just" rtl="0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Arial MT"/>
                <a:cs typeface="Arial MT"/>
              </a:rPr>
              <a:t>(except</a:t>
            </a:r>
            <a:r>
              <a:rPr sz="2400" spc="27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sphenoidal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067" y="4106036"/>
            <a:ext cx="262178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100"/>
              </a:spcBef>
              <a:tabLst>
                <a:tab pos="2005964" algn="l"/>
              </a:tabLst>
            </a:pPr>
            <a:r>
              <a:rPr sz="2400" spc="-5" dirty="0">
                <a:latin typeface="Arial MT"/>
                <a:cs typeface="Arial MT"/>
              </a:rPr>
              <a:t>ethmoida</a:t>
            </a:r>
            <a:r>
              <a:rPr sz="2400" spc="-20" dirty="0">
                <a:latin typeface="Arial MT"/>
                <a:cs typeface="Arial MT"/>
              </a:rPr>
              <a:t>l</a:t>
            </a:r>
            <a:r>
              <a:rPr sz="2400" dirty="0">
                <a:latin typeface="Arial MT"/>
                <a:cs typeface="Arial MT"/>
              </a:rPr>
              <a:t>),	</a:t>
            </a:r>
            <a:r>
              <a:rPr sz="2400" spc="-5" dirty="0">
                <a:latin typeface="Arial MT"/>
                <a:cs typeface="Arial MT"/>
              </a:rPr>
              <a:t>floor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1898" y="3155061"/>
            <a:ext cx="1922048" cy="134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869315" algn="l" rtl="0">
              <a:lnSpc>
                <a:spcPct val="120000"/>
              </a:lnSpc>
              <a:spcBef>
                <a:spcPts val="100"/>
              </a:spcBef>
              <a:tabLst>
                <a:tab pos="715645" algn="l"/>
                <a:tab pos="753745" algn="l"/>
              </a:tabLst>
            </a:pPr>
            <a:r>
              <a:rPr sz="2400" spc="-5" dirty="0">
                <a:latin typeface="Arial MT"/>
                <a:cs typeface="Arial MT"/>
              </a:rPr>
              <a:t>si</a:t>
            </a:r>
            <a:r>
              <a:rPr sz="2400" spc="-15" dirty="0">
                <a:latin typeface="Arial MT"/>
                <a:cs typeface="Arial MT"/>
              </a:rPr>
              <a:t>n</a:t>
            </a:r>
            <a:r>
              <a:rPr sz="2400" spc="-5" dirty="0">
                <a:latin typeface="Arial MT"/>
                <a:cs typeface="Arial MT"/>
              </a:rPr>
              <a:t>uses  and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posterior  </a:t>
            </a:r>
            <a:r>
              <a:rPr sz="2400" dirty="0">
                <a:latin typeface="Arial MT"/>
                <a:cs typeface="Arial MT"/>
              </a:rPr>
              <a:t>of		mouth,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947" y="4544644"/>
            <a:ext cx="2376431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submental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group.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277" y="198120"/>
            <a:ext cx="5665453" cy="441146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623570" indent="-342900" algn="l" rtl="0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622935" algn="l"/>
                <a:tab pos="623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Superficial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552" y="743712"/>
            <a:ext cx="5949950" cy="5814060"/>
          </a:xfrm>
          <a:custGeom>
            <a:avLst/>
            <a:gdLst/>
            <a:ahLst/>
            <a:cxnLst/>
            <a:rect l="l" t="t" r="r" b="b"/>
            <a:pathLst>
              <a:path w="5949950" h="5814059">
                <a:moveTo>
                  <a:pt x="0" y="5814060"/>
                </a:moveTo>
                <a:lnTo>
                  <a:pt x="5949696" y="5814060"/>
                </a:lnTo>
                <a:lnTo>
                  <a:pt x="5949696" y="0"/>
                </a:lnTo>
                <a:lnTo>
                  <a:pt x="0" y="0"/>
                </a:lnTo>
                <a:lnTo>
                  <a:pt x="0" y="5814060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596" y="728599"/>
            <a:ext cx="5790565" cy="401994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68935" indent="-356870" algn="l" rtl="0">
              <a:lnSpc>
                <a:spcPct val="100000"/>
              </a:lnSpc>
              <a:spcBef>
                <a:spcPts val="675"/>
              </a:spcBef>
              <a:buAutoNum type="arabicPlain" startAt="6"/>
              <a:tabLst>
                <a:tab pos="369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Buccal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on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buccinator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muscle</a:t>
            </a:r>
            <a:endParaRPr sz="2400" dirty="0">
              <a:latin typeface="Arial MT"/>
              <a:cs typeface="Arial MT"/>
            </a:endParaRPr>
          </a:p>
          <a:p>
            <a:pPr marL="368935" indent="-356870" algn="l" rtl="0">
              <a:lnSpc>
                <a:spcPct val="100000"/>
              </a:lnSpc>
              <a:spcBef>
                <a:spcPts val="575"/>
              </a:spcBef>
              <a:buAutoNum type="arabicPlain" startAt="6"/>
              <a:tabLst>
                <a:tab pos="369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Posterior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auricular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(mastoid):</a:t>
            </a:r>
            <a:endParaRPr sz="2400" dirty="0">
              <a:latin typeface="Arial"/>
              <a:cs typeface="Arial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mastoid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process</a:t>
            </a:r>
            <a:endParaRPr sz="2400" dirty="0">
              <a:latin typeface="Arial MT"/>
              <a:cs typeface="Arial MT"/>
            </a:endParaRPr>
          </a:p>
          <a:p>
            <a:pPr marL="299085" marR="5080" indent="-287020" algn="l" rtl="0">
              <a:lnSpc>
                <a:spcPct val="12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  <a:tab pos="1712595" algn="l"/>
                <a:tab pos="3059430" algn="l"/>
                <a:tab pos="4064635" algn="l"/>
                <a:tab pos="4480560" algn="l"/>
                <a:tab pos="5065395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dirty="0">
                <a:latin typeface="Arial MT"/>
                <a:cs typeface="Arial MT"/>
              </a:rPr>
              <a:t>:	tem</a:t>
            </a:r>
            <a:r>
              <a:rPr sz="2400" spc="-5" dirty="0">
                <a:latin typeface="Arial MT"/>
                <a:cs typeface="Arial MT"/>
              </a:rPr>
              <a:t>poral	regi</a:t>
            </a:r>
            <a:r>
              <a:rPr sz="2400" spc="-15" dirty="0">
                <a:latin typeface="Arial MT"/>
                <a:cs typeface="Arial MT"/>
              </a:rPr>
              <a:t>o</a:t>
            </a:r>
            <a:r>
              <a:rPr sz="2400" spc="-5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	of	the	</a:t>
            </a:r>
            <a:r>
              <a:rPr sz="2400" spc="-5" dirty="0">
                <a:latin typeface="Arial MT"/>
                <a:cs typeface="Arial MT"/>
              </a:rPr>
              <a:t>scalp  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external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acoustic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meatus.</a:t>
            </a:r>
          </a:p>
          <a:p>
            <a:pPr marL="12700" algn="l" rtl="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8-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occipital:</a:t>
            </a:r>
            <a:endParaRPr sz="2400" dirty="0">
              <a:latin typeface="Arial"/>
              <a:cs typeface="Arial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 </a:t>
            </a:r>
            <a:r>
              <a:rPr sz="2400" spc="-5" dirty="0">
                <a:latin typeface="Arial MT"/>
                <a:cs typeface="Arial MT"/>
              </a:rPr>
              <a:t>Apex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the </a:t>
            </a:r>
            <a:r>
              <a:rPr sz="2400" spc="-5" dirty="0">
                <a:latin typeface="Arial MT"/>
                <a:cs typeface="Arial MT"/>
              </a:rPr>
              <a:t>posterior triangle.</a:t>
            </a:r>
            <a:endParaRPr sz="2400" dirty="0">
              <a:latin typeface="Arial MT"/>
              <a:cs typeface="Arial MT"/>
            </a:endParaRPr>
          </a:p>
          <a:p>
            <a:pPr marL="299085" indent="-287020" algn="l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b="1" spc="-5" dirty="0">
                <a:latin typeface="Arial"/>
                <a:cs typeface="Arial"/>
              </a:rPr>
              <a:t>: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back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scalp.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9-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Superficial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596" y="4678870"/>
            <a:ext cx="5788660" cy="134302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5600" indent="-342900" algn="l" rtl="0">
              <a:lnSpc>
                <a:spcPct val="100000"/>
              </a:lnSpc>
              <a:spcBef>
                <a:spcPts val="6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around</a:t>
            </a:r>
            <a:r>
              <a:rPr sz="2400" dirty="0">
                <a:latin typeface="Arial MT"/>
                <a:cs typeface="Arial MT"/>
              </a:rPr>
              <a:t> the </a:t>
            </a:r>
            <a:r>
              <a:rPr sz="2400" spc="-5" dirty="0">
                <a:latin typeface="Arial MT"/>
                <a:cs typeface="Arial MT"/>
              </a:rPr>
              <a:t>external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jugular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vein.</a:t>
            </a:r>
            <a:endParaRPr sz="2400">
              <a:latin typeface="Arial MT"/>
              <a:cs typeface="Arial MT"/>
            </a:endParaRPr>
          </a:p>
          <a:p>
            <a:pPr marL="355600" marR="5080" indent="-342900" algn="l" rtl="0">
              <a:lnSpc>
                <a:spcPct val="120000"/>
              </a:lnSpc>
              <a:buFont typeface="Arial MT"/>
              <a:buChar char="•"/>
              <a:tabLst>
                <a:tab pos="354965" algn="l"/>
                <a:tab pos="355600" algn="l"/>
                <a:tab pos="1755139" algn="l"/>
                <a:tab pos="2832735" algn="l"/>
                <a:tab pos="3824604" algn="l"/>
                <a:tab pos="4478020" algn="l"/>
                <a:tab pos="5048885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dirty="0">
                <a:latin typeface="Arial MT"/>
                <a:cs typeface="Arial MT"/>
              </a:rPr>
              <a:t>:	</a:t>
            </a:r>
            <a:r>
              <a:rPr sz="2400" spc="-5" dirty="0">
                <a:latin typeface="Arial MT"/>
                <a:cs typeface="Arial MT"/>
              </a:rPr>
              <a:t>parotid	regi</a:t>
            </a:r>
            <a:r>
              <a:rPr sz="2400" spc="-15" dirty="0">
                <a:latin typeface="Arial MT"/>
                <a:cs typeface="Arial MT"/>
              </a:rPr>
              <a:t>o</a:t>
            </a:r>
            <a:r>
              <a:rPr sz="2400" spc="-5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	the	</a:t>
            </a:r>
            <a:r>
              <a:rPr sz="2400" spc="-5" dirty="0">
                <a:latin typeface="Arial MT"/>
                <a:cs typeface="Arial MT"/>
              </a:rPr>
              <a:t>l</a:t>
            </a:r>
            <a:r>
              <a:rPr sz="2400" spc="-15" dirty="0">
                <a:latin typeface="Arial MT"/>
                <a:cs typeface="Arial MT"/>
              </a:rPr>
              <a:t>o</a:t>
            </a:r>
            <a:r>
              <a:rPr sz="2400" spc="-5" dirty="0">
                <a:latin typeface="Arial MT"/>
                <a:cs typeface="Arial MT"/>
              </a:rPr>
              <a:t>w</a:t>
            </a:r>
            <a:r>
              <a:rPr sz="2400" spc="-15" dirty="0">
                <a:latin typeface="Arial MT"/>
                <a:cs typeface="Arial MT"/>
              </a:rPr>
              <a:t>e</a:t>
            </a:r>
            <a:r>
              <a:rPr sz="2400" dirty="0">
                <a:latin typeface="Arial MT"/>
                <a:cs typeface="Arial MT"/>
              </a:rPr>
              <a:t>r  part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35" dirty="0">
                <a:latin typeface="Arial MT"/>
                <a:cs typeface="Arial MT"/>
              </a:rPr>
              <a:t>ear.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596" y="6069583"/>
            <a:ext cx="4819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10-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Supraclavicular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above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clavicle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5247" y="173736"/>
            <a:ext cx="6016752" cy="43190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12620" y="173736"/>
            <a:ext cx="5646420" cy="439864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624840" indent="-343535" algn="l" rtl="0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624840" algn="l"/>
                <a:tab pos="62547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Superficial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8023" y="4706111"/>
            <a:ext cx="2476500" cy="1504771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710" marR="174625" algn="l" rtl="0">
              <a:lnSpc>
                <a:spcPct val="99200"/>
              </a:lnSpc>
              <a:spcBef>
                <a:spcPts val="330"/>
              </a:spcBef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All</a:t>
            </a:r>
            <a:r>
              <a:rPr sz="2400" b="1" spc="-4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above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 pass </a:t>
            </a:r>
            <a:r>
              <a:rPr sz="2400" dirty="0">
                <a:latin typeface="Arial MT"/>
                <a:cs typeface="Arial MT"/>
              </a:rPr>
              <a:t>to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deep cervical 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401" y="0"/>
            <a:ext cx="11355705" cy="6856095"/>
            <a:chOff x="164401" y="0"/>
            <a:chExt cx="1135570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9469" y="0"/>
              <a:ext cx="8970446" cy="68558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9163" y="348995"/>
              <a:ext cx="2954020" cy="4154804"/>
            </a:xfrm>
            <a:custGeom>
              <a:avLst/>
              <a:gdLst/>
              <a:ahLst/>
              <a:cxnLst/>
              <a:rect l="l" t="t" r="r" b="b"/>
              <a:pathLst>
                <a:path w="2954020" h="4154804">
                  <a:moveTo>
                    <a:pt x="0" y="4154424"/>
                  </a:moveTo>
                  <a:lnTo>
                    <a:pt x="2953512" y="4154424"/>
                  </a:lnTo>
                  <a:lnTo>
                    <a:pt x="2953512" y="0"/>
                  </a:lnTo>
                  <a:lnTo>
                    <a:pt x="0" y="0"/>
                  </a:lnTo>
                  <a:lnTo>
                    <a:pt x="0" y="4154424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0299" y="394842"/>
            <a:ext cx="2783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100"/>
              </a:spcBef>
              <a:tabLst>
                <a:tab pos="1770380" algn="l"/>
              </a:tabLst>
            </a:pPr>
            <a:r>
              <a:rPr sz="2400" b="1" dirty="0">
                <a:latin typeface="Arial"/>
                <a:cs typeface="Arial"/>
              </a:rPr>
              <a:t>N.B.; al</a:t>
            </a:r>
            <a:r>
              <a:rPr sz="2400" b="1" spc="25" dirty="0">
                <a:latin typeface="Arial"/>
                <a:cs typeface="Arial"/>
              </a:rPr>
              <a:t>w</a:t>
            </a: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spc="-35" dirty="0">
                <a:latin typeface="Arial"/>
                <a:cs typeface="Arial"/>
              </a:rPr>
              <a:t>y</a:t>
            </a:r>
            <a:r>
              <a:rPr sz="2400" b="1" spc="-5" dirty="0"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299" y="760603"/>
            <a:ext cx="27838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 rtl="0">
              <a:lnSpc>
                <a:spcPct val="100000"/>
              </a:lnSpc>
              <a:spcBef>
                <a:spcPts val="100"/>
              </a:spcBef>
              <a:tabLst>
                <a:tab pos="1613535" algn="l"/>
                <a:tab pos="2211705" algn="l"/>
              </a:tabLst>
            </a:pPr>
            <a:r>
              <a:rPr sz="2400" b="1" spc="-5" dirty="0">
                <a:latin typeface="Arial"/>
                <a:cs typeface="Arial"/>
              </a:rPr>
              <a:t>remember	the	</a:t>
            </a:r>
            <a:r>
              <a:rPr sz="2400" b="1" dirty="0">
                <a:latin typeface="Arial"/>
                <a:cs typeface="Arial"/>
              </a:rPr>
              <a:t>odd  </a:t>
            </a:r>
            <a:r>
              <a:rPr sz="2400" b="1" spc="-5" dirty="0">
                <a:latin typeface="Arial"/>
                <a:cs typeface="Arial"/>
              </a:rPr>
              <a:t>numbers</a:t>
            </a:r>
            <a:r>
              <a:rPr sz="2400" b="1" spc="2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1,</a:t>
            </a:r>
            <a:r>
              <a:rPr sz="2400" b="1" spc="2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3,</a:t>
            </a:r>
            <a:r>
              <a:rPr sz="2400" b="1" spc="2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5,</a:t>
            </a:r>
            <a:r>
              <a:rPr sz="2400" b="1" spc="2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7,</a:t>
            </a:r>
            <a:endParaRPr sz="2400" dirty="0">
              <a:latin typeface="Arial"/>
              <a:cs typeface="Arial"/>
            </a:endParaRPr>
          </a:p>
          <a:p>
            <a:pPr algn="l" rtl="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9,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11.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3110" y="2256663"/>
            <a:ext cx="1546860" cy="2707005"/>
          </a:xfrm>
          <a:custGeom>
            <a:avLst/>
            <a:gdLst/>
            <a:ahLst/>
            <a:cxnLst/>
            <a:rect l="l" t="t" r="r" b="b"/>
            <a:pathLst>
              <a:path w="1546859" h="2707004">
                <a:moveTo>
                  <a:pt x="59309" y="2524760"/>
                </a:moveTo>
                <a:lnTo>
                  <a:pt x="0" y="2707005"/>
                </a:lnTo>
                <a:lnTo>
                  <a:pt x="181356" y="2645156"/>
                </a:lnTo>
                <a:lnTo>
                  <a:pt x="161272" y="2625344"/>
                </a:lnTo>
                <a:lnTo>
                  <a:pt x="120650" y="2625344"/>
                </a:lnTo>
                <a:lnTo>
                  <a:pt x="80010" y="2585212"/>
                </a:lnTo>
                <a:lnTo>
                  <a:pt x="100026" y="2564926"/>
                </a:lnTo>
                <a:lnTo>
                  <a:pt x="59309" y="2524760"/>
                </a:lnTo>
                <a:close/>
              </a:path>
              <a:path w="1546859" h="2707004">
                <a:moveTo>
                  <a:pt x="100026" y="2564926"/>
                </a:moveTo>
                <a:lnTo>
                  <a:pt x="80010" y="2585212"/>
                </a:lnTo>
                <a:lnTo>
                  <a:pt x="120650" y="2625344"/>
                </a:lnTo>
                <a:lnTo>
                  <a:pt x="140686" y="2605037"/>
                </a:lnTo>
                <a:lnTo>
                  <a:pt x="100026" y="2564926"/>
                </a:lnTo>
                <a:close/>
              </a:path>
              <a:path w="1546859" h="2707004">
                <a:moveTo>
                  <a:pt x="140686" y="2605037"/>
                </a:moveTo>
                <a:lnTo>
                  <a:pt x="120650" y="2625344"/>
                </a:lnTo>
                <a:lnTo>
                  <a:pt x="161272" y="2625344"/>
                </a:lnTo>
                <a:lnTo>
                  <a:pt x="140686" y="2605037"/>
                </a:lnTo>
                <a:close/>
              </a:path>
              <a:path w="1546859" h="2707004">
                <a:moveTo>
                  <a:pt x="1291675" y="1357250"/>
                </a:moveTo>
                <a:lnTo>
                  <a:pt x="100026" y="2564926"/>
                </a:lnTo>
                <a:lnTo>
                  <a:pt x="140686" y="2605037"/>
                </a:lnTo>
                <a:lnTo>
                  <a:pt x="1345438" y="1384045"/>
                </a:lnTo>
                <a:lnTo>
                  <a:pt x="1348002" y="1366520"/>
                </a:lnTo>
                <a:lnTo>
                  <a:pt x="1290320" y="1366520"/>
                </a:lnTo>
                <a:lnTo>
                  <a:pt x="1291675" y="1357250"/>
                </a:lnTo>
                <a:close/>
              </a:path>
              <a:path w="1546859" h="2707004">
                <a:moveTo>
                  <a:pt x="1298194" y="1350645"/>
                </a:moveTo>
                <a:lnTo>
                  <a:pt x="1291675" y="1357250"/>
                </a:lnTo>
                <a:lnTo>
                  <a:pt x="1290320" y="1366520"/>
                </a:lnTo>
                <a:lnTo>
                  <a:pt x="1298194" y="1350645"/>
                </a:lnTo>
                <a:close/>
              </a:path>
              <a:path w="1546859" h="2707004">
                <a:moveTo>
                  <a:pt x="1350324" y="1350645"/>
                </a:moveTo>
                <a:lnTo>
                  <a:pt x="1298194" y="1350645"/>
                </a:lnTo>
                <a:lnTo>
                  <a:pt x="1290320" y="1366520"/>
                </a:lnTo>
                <a:lnTo>
                  <a:pt x="1348002" y="1366520"/>
                </a:lnTo>
                <a:lnTo>
                  <a:pt x="1350324" y="1350645"/>
                </a:lnTo>
                <a:close/>
              </a:path>
              <a:path w="1546859" h="2707004">
                <a:moveTo>
                  <a:pt x="1490218" y="0"/>
                </a:moveTo>
                <a:lnTo>
                  <a:pt x="1291675" y="1357250"/>
                </a:lnTo>
                <a:lnTo>
                  <a:pt x="1298194" y="1350645"/>
                </a:lnTo>
                <a:lnTo>
                  <a:pt x="1350324" y="1350645"/>
                </a:lnTo>
                <a:lnTo>
                  <a:pt x="1546733" y="8254"/>
                </a:lnTo>
                <a:lnTo>
                  <a:pt x="149021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375140" y="374650"/>
            <a:ext cx="234632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Anterior </a:t>
            </a:r>
            <a:r>
              <a:rPr dirty="0"/>
              <a:t>end </a:t>
            </a:r>
            <a:r>
              <a:rPr spc="5" dirty="0"/>
              <a:t> </a:t>
            </a:r>
            <a:r>
              <a:rPr spc="-5" dirty="0">
                <a:solidFill>
                  <a:srgbClr val="000000"/>
                </a:solidFill>
              </a:rPr>
              <a:t>(broad)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directed </a:t>
            </a:r>
            <a:r>
              <a:rPr spc="-6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downwards, 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forwards and 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laterally</a:t>
            </a:r>
          </a:p>
        </p:txBody>
      </p:sp>
      <p:sp>
        <p:nvSpPr>
          <p:cNvPr id="9" name="object 9"/>
          <p:cNvSpPr/>
          <p:nvPr/>
        </p:nvSpPr>
        <p:spPr>
          <a:xfrm>
            <a:off x="3298697" y="3079242"/>
            <a:ext cx="285750" cy="1661160"/>
          </a:xfrm>
          <a:custGeom>
            <a:avLst/>
            <a:gdLst/>
            <a:ahLst/>
            <a:cxnLst/>
            <a:rect l="l" t="t" r="r" b="b"/>
            <a:pathLst>
              <a:path w="285750" h="1661160">
                <a:moveTo>
                  <a:pt x="113325" y="166068"/>
                </a:moveTo>
                <a:lnTo>
                  <a:pt x="56681" y="173772"/>
                </a:lnTo>
                <a:lnTo>
                  <a:pt x="107568" y="546989"/>
                </a:lnTo>
                <a:lnTo>
                  <a:pt x="228980" y="1660652"/>
                </a:lnTo>
                <a:lnTo>
                  <a:pt x="285750" y="1654429"/>
                </a:lnTo>
                <a:lnTo>
                  <a:pt x="164211" y="539623"/>
                </a:lnTo>
                <a:lnTo>
                  <a:pt x="113325" y="166068"/>
                </a:lnTo>
                <a:close/>
              </a:path>
              <a:path w="285750" h="1661160">
                <a:moveTo>
                  <a:pt x="107441" y="546227"/>
                </a:moveTo>
                <a:lnTo>
                  <a:pt x="107525" y="546989"/>
                </a:lnTo>
                <a:lnTo>
                  <a:pt x="107441" y="546227"/>
                </a:lnTo>
                <a:close/>
              </a:path>
              <a:path w="285750" h="1661160">
                <a:moveTo>
                  <a:pt x="61849" y="0"/>
                </a:moveTo>
                <a:lnTo>
                  <a:pt x="0" y="181483"/>
                </a:lnTo>
                <a:lnTo>
                  <a:pt x="56681" y="173772"/>
                </a:lnTo>
                <a:lnTo>
                  <a:pt x="52831" y="145542"/>
                </a:lnTo>
                <a:lnTo>
                  <a:pt x="109474" y="137795"/>
                </a:lnTo>
                <a:lnTo>
                  <a:pt x="155885" y="137795"/>
                </a:lnTo>
                <a:lnTo>
                  <a:pt x="61849" y="0"/>
                </a:lnTo>
                <a:close/>
              </a:path>
              <a:path w="285750" h="1661160">
                <a:moveTo>
                  <a:pt x="109474" y="137795"/>
                </a:moveTo>
                <a:lnTo>
                  <a:pt x="52831" y="145542"/>
                </a:lnTo>
                <a:lnTo>
                  <a:pt x="56681" y="173772"/>
                </a:lnTo>
                <a:lnTo>
                  <a:pt x="113325" y="166068"/>
                </a:lnTo>
                <a:lnTo>
                  <a:pt x="109474" y="137795"/>
                </a:lnTo>
                <a:close/>
              </a:path>
              <a:path w="285750" h="1661160">
                <a:moveTo>
                  <a:pt x="155885" y="137795"/>
                </a:moveTo>
                <a:lnTo>
                  <a:pt x="109474" y="137795"/>
                </a:lnTo>
                <a:lnTo>
                  <a:pt x="113325" y="166068"/>
                </a:lnTo>
                <a:lnTo>
                  <a:pt x="169925" y="158369"/>
                </a:lnTo>
                <a:lnTo>
                  <a:pt x="155885" y="137795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 rtl="0">
              <a:lnSpc>
                <a:spcPct val="100000"/>
              </a:lnSpc>
              <a:spcBef>
                <a:spcPts val="100"/>
              </a:spcBef>
              <a:buFont typeface="Arial MT"/>
              <a:buChar char="-"/>
              <a:tabLst>
                <a:tab pos="342265" algn="l"/>
                <a:tab pos="342900" algn="l"/>
              </a:tabLst>
            </a:pPr>
            <a:r>
              <a:rPr spc="-5" dirty="0"/>
              <a:t>1</a:t>
            </a:r>
            <a:r>
              <a:rPr spc="-30" dirty="0"/>
              <a:t> </a:t>
            </a:r>
            <a:r>
              <a:rPr dirty="0"/>
              <a:t>inch</a:t>
            </a:r>
            <a:r>
              <a:rPr spc="-30" dirty="0"/>
              <a:t> </a:t>
            </a:r>
            <a:r>
              <a:rPr dirty="0"/>
              <a:t>thick</a:t>
            </a:r>
          </a:p>
          <a:p>
            <a:pPr marL="342265" indent="-342265" rtl="0">
              <a:lnSpc>
                <a:spcPct val="100000"/>
              </a:lnSpc>
              <a:buFont typeface="Arial MT"/>
              <a:buChar char="-"/>
              <a:tabLst>
                <a:tab pos="342265" algn="l"/>
                <a:tab pos="342900" algn="l"/>
              </a:tabLst>
            </a:pPr>
            <a:r>
              <a:rPr spc="-5" dirty="0"/>
              <a:t>3</a:t>
            </a:r>
            <a:r>
              <a:rPr spc="-30" dirty="0"/>
              <a:t> </a:t>
            </a:r>
            <a:r>
              <a:rPr dirty="0"/>
              <a:t>inch</a:t>
            </a:r>
            <a:r>
              <a:rPr spc="-30" dirty="0"/>
              <a:t> </a:t>
            </a:r>
            <a:r>
              <a:rPr dirty="0"/>
              <a:t>broad</a:t>
            </a:r>
          </a:p>
          <a:p>
            <a:pPr marL="342265" indent="-342265" rtl="0">
              <a:lnSpc>
                <a:spcPct val="100000"/>
              </a:lnSpc>
              <a:buFont typeface="Arial MT"/>
              <a:buChar char="-"/>
              <a:tabLst>
                <a:tab pos="342265" algn="l"/>
                <a:tab pos="342900" algn="l"/>
              </a:tabLst>
            </a:pPr>
            <a:r>
              <a:rPr dirty="0"/>
              <a:t>5</a:t>
            </a:r>
            <a:r>
              <a:rPr spc="-25" dirty="0"/>
              <a:t> </a:t>
            </a:r>
            <a:r>
              <a:rPr dirty="0"/>
              <a:t>inch</a:t>
            </a:r>
            <a:r>
              <a:rPr spc="-35" dirty="0"/>
              <a:t> </a:t>
            </a:r>
            <a:r>
              <a:rPr spc="-5" dirty="0"/>
              <a:t>long</a:t>
            </a:r>
          </a:p>
          <a:p>
            <a:pPr marL="342265" marR="2512060" indent="-342265" rtl="0">
              <a:lnSpc>
                <a:spcPct val="100000"/>
              </a:lnSpc>
              <a:buFont typeface="Arial MT"/>
              <a:buChar char="-"/>
              <a:tabLst>
                <a:tab pos="342265" algn="l"/>
                <a:tab pos="342900" algn="l"/>
                <a:tab pos="802640" algn="l"/>
                <a:tab pos="2160270" algn="l"/>
              </a:tabLst>
            </a:pPr>
            <a:r>
              <a:rPr spc="-5" dirty="0"/>
              <a:t>7	</a:t>
            </a:r>
            <a:r>
              <a:rPr dirty="0"/>
              <a:t>oun</a:t>
            </a:r>
            <a:r>
              <a:rPr spc="-10" dirty="0"/>
              <a:t>c</a:t>
            </a:r>
            <a:r>
              <a:rPr spc="-5" dirty="0"/>
              <a:t>es</a:t>
            </a:r>
            <a:r>
              <a:rPr dirty="0"/>
              <a:t>	</a:t>
            </a:r>
            <a:r>
              <a:rPr spc="5" dirty="0"/>
              <a:t>(</a:t>
            </a:r>
            <a:r>
              <a:rPr spc="-10" dirty="0"/>
              <a:t>200  </a:t>
            </a:r>
            <a:r>
              <a:rPr dirty="0"/>
              <a:t>gm)</a:t>
            </a:r>
            <a:r>
              <a:rPr spc="-5" dirty="0"/>
              <a:t> </a:t>
            </a:r>
            <a:r>
              <a:rPr dirty="0"/>
              <a:t>weight</a:t>
            </a:r>
          </a:p>
          <a:p>
            <a:pPr marL="342265" marR="2511425" indent="-342265" rtl="0">
              <a:lnSpc>
                <a:spcPct val="100000"/>
              </a:lnSpc>
              <a:buFont typeface="Arial MT"/>
              <a:buChar char="-"/>
              <a:tabLst>
                <a:tab pos="342265" algn="l"/>
                <a:tab pos="342900" algn="l"/>
              </a:tabLst>
            </a:pPr>
            <a:r>
              <a:rPr dirty="0"/>
              <a:t>lies</a:t>
            </a:r>
            <a:r>
              <a:rPr spc="110" dirty="0"/>
              <a:t> </a:t>
            </a:r>
            <a:r>
              <a:rPr dirty="0"/>
              <a:t>between</a:t>
            </a:r>
            <a:r>
              <a:rPr spc="114" dirty="0"/>
              <a:t> </a:t>
            </a:r>
            <a:r>
              <a:rPr spc="-5" dirty="0"/>
              <a:t>9</a:t>
            </a:r>
            <a:r>
              <a:rPr spc="125" dirty="0"/>
              <a:t> </a:t>
            </a:r>
            <a:r>
              <a:rPr spc="-5" dirty="0"/>
              <a:t>&amp; </a:t>
            </a:r>
            <a:r>
              <a:rPr spc="-655" dirty="0"/>
              <a:t> </a:t>
            </a:r>
            <a:r>
              <a:rPr spc="-70" dirty="0"/>
              <a:t>11</a:t>
            </a:r>
            <a:r>
              <a:rPr spc="-10" dirty="0"/>
              <a:t> </a:t>
            </a:r>
            <a:r>
              <a:rPr dirty="0"/>
              <a:t>ribs.</a:t>
            </a:r>
          </a:p>
          <a:p>
            <a:pPr rtl="0">
              <a:lnSpc>
                <a:spcPct val="100000"/>
              </a:lnSpc>
              <a:spcBef>
                <a:spcPts val="30"/>
              </a:spcBef>
            </a:pPr>
            <a:endParaRPr sz="2250" dirty="0"/>
          </a:p>
          <a:p>
            <a:pPr marL="1769745" marR="5080" rtl="0">
              <a:lnSpc>
                <a:spcPct val="100000"/>
              </a:lnSpc>
            </a:pPr>
            <a:r>
              <a:rPr dirty="0">
                <a:solidFill>
                  <a:srgbClr val="0000CC"/>
                </a:solidFill>
              </a:rPr>
              <a:t>Posterior end </a:t>
            </a:r>
            <a:r>
              <a:rPr spc="-5" dirty="0"/>
              <a:t>(ta</a:t>
            </a:r>
            <a:r>
              <a:rPr u="heavy" spc="-5" dirty="0">
                <a:uFill>
                  <a:solidFill>
                    <a:srgbClr val="000000"/>
                  </a:solidFill>
                </a:uFill>
              </a:rPr>
              <a:t>p</a:t>
            </a:r>
            <a:r>
              <a:rPr spc="-5" dirty="0"/>
              <a:t>ering) </a:t>
            </a:r>
            <a:r>
              <a:rPr spc="-655" dirty="0"/>
              <a:t> </a:t>
            </a:r>
            <a:r>
              <a:rPr spc="-5" dirty="0"/>
              <a:t>directed </a:t>
            </a:r>
            <a:r>
              <a:rPr dirty="0"/>
              <a:t>upwards, </a:t>
            </a:r>
            <a:r>
              <a:rPr spc="5" dirty="0"/>
              <a:t> </a:t>
            </a:r>
            <a:r>
              <a:rPr dirty="0"/>
              <a:t>backwards</a:t>
            </a:r>
            <a:r>
              <a:rPr spc="-3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>
                <a:solidFill>
                  <a:srgbClr val="FF0000"/>
                </a:solidFill>
              </a:rPr>
              <a:t>medially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504" y="1027175"/>
            <a:ext cx="7092950" cy="4511040"/>
          </a:xfrm>
          <a:custGeom>
            <a:avLst/>
            <a:gdLst/>
            <a:ahLst/>
            <a:cxnLst/>
            <a:rect l="l" t="t" r="r" b="b"/>
            <a:pathLst>
              <a:path w="7092950" h="4511040">
                <a:moveTo>
                  <a:pt x="0" y="4511040"/>
                </a:moveTo>
                <a:lnTo>
                  <a:pt x="7092696" y="4511040"/>
                </a:lnTo>
                <a:lnTo>
                  <a:pt x="7092696" y="0"/>
                </a:lnTo>
                <a:lnTo>
                  <a:pt x="0" y="0"/>
                </a:lnTo>
                <a:lnTo>
                  <a:pt x="0" y="4511040"/>
                </a:lnTo>
                <a:close/>
              </a:path>
            </a:pathLst>
          </a:custGeom>
          <a:ln w="952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548" y="1002698"/>
            <a:ext cx="6933565" cy="445198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477135" algn="l" rtl="0">
              <a:lnSpc>
                <a:spcPct val="100000"/>
              </a:lnSpc>
              <a:spcBef>
                <a:spcPts val="960"/>
              </a:spcBef>
            </a:pPr>
            <a:r>
              <a:rPr sz="2400" b="1" spc="-5" dirty="0">
                <a:latin typeface="Arial"/>
                <a:cs typeface="Arial"/>
              </a:rPr>
              <a:t>A-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Middle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line</a:t>
            </a:r>
            <a:endParaRPr sz="2400" dirty="0">
              <a:latin typeface="Arial"/>
              <a:cs typeface="Arial"/>
            </a:endParaRPr>
          </a:p>
          <a:p>
            <a:pPr marL="368935" indent="-356870" algn="l" rtl="0">
              <a:lnSpc>
                <a:spcPct val="100000"/>
              </a:lnSpc>
              <a:spcBef>
                <a:spcPts val="865"/>
              </a:spcBef>
              <a:buAutoNum type="arabicPlain"/>
              <a:tabLst>
                <a:tab pos="3695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Infrahyoid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thyrohyoid</a:t>
            </a:r>
            <a:r>
              <a:rPr sz="2400" b="1" spc="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membrane</a:t>
            </a:r>
            <a:endParaRPr sz="2400" dirty="0">
              <a:latin typeface="Arial"/>
              <a:cs typeface="Arial"/>
            </a:endParaRPr>
          </a:p>
          <a:p>
            <a:pPr marL="12700" marR="239395" algn="l" rtl="0">
              <a:lnSpc>
                <a:spcPct val="130000"/>
              </a:lnSpc>
              <a:buAutoNum type="arabicPlain"/>
              <a:tabLst>
                <a:tab pos="369570" algn="l"/>
              </a:tabLst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Prelaryngeal</a:t>
            </a:r>
            <a:r>
              <a:rPr sz="2400" spc="-5" dirty="0">
                <a:latin typeface="Arial MT"/>
                <a:cs typeface="Arial MT"/>
              </a:rPr>
              <a:t>,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cricothyroid</a:t>
            </a:r>
            <a:r>
              <a:rPr sz="2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membrane </a:t>
            </a:r>
            <a:r>
              <a:rPr sz="2400" b="1" spc="-6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3-</a:t>
            </a:r>
            <a:r>
              <a:rPr sz="2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Pretracheal</a:t>
            </a:r>
            <a:r>
              <a:rPr sz="2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on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tracheal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rings.</a:t>
            </a:r>
            <a:endParaRPr sz="2400" dirty="0">
              <a:latin typeface="Arial"/>
              <a:cs typeface="Arial"/>
            </a:endParaRPr>
          </a:p>
          <a:p>
            <a:pPr marL="12700" algn="l" rtl="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solidFill>
                  <a:srgbClr val="0000CC"/>
                </a:solidFill>
                <a:latin typeface="Arial MT"/>
                <a:cs typeface="Arial MT"/>
              </a:rPr>
              <a:t>4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- Paratracheal</a:t>
            </a:r>
            <a:r>
              <a:rPr sz="24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each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side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trachea</a:t>
            </a:r>
            <a:endParaRPr sz="2400" dirty="0">
              <a:latin typeface="Arial"/>
              <a:cs typeface="Arial"/>
            </a:endParaRPr>
          </a:p>
          <a:p>
            <a:pPr marL="355600" marR="186055" indent="-342900" algn="l" rtl="0">
              <a:lnSpc>
                <a:spcPct val="13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Afferent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 </a:t>
            </a:r>
            <a:r>
              <a:rPr sz="2400" dirty="0">
                <a:latin typeface="Arial MT"/>
                <a:cs typeface="Arial MT"/>
              </a:rPr>
              <a:t>from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larynx</a:t>
            </a:r>
            <a:r>
              <a:rPr sz="2400" b="1" spc="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, </a:t>
            </a:r>
            <a:r>
              <a:rPr sz="2400" b="1" spc="-5" dirty="0">
                <a:latin typeface="Arial"/>
                <a:cs typeface="Arial"/>
              </a:rPr>
              <a:t>trachea, thyroid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gland</a:t>
            </a:r>
            <a:endParaRPr sz="2400" dirty="0">
              <a:latin typeface="Arial"/>
              <a:cs typeface="Arial"/>
            </a:endParaRPr>
          </a:p>
          <a:p>
            <a:pPr marL="355600" indent="-342900" algn="l" rtl="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Efferent</a:t>
            </a:r>
            <a:r>
              <a:rPr sz="2400" b="1" spc="26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2400" b="1" spc="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superior</a:t>
            </a:r>
            <a:r>
              <a:rPr sz="2400" b="1" spc="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2400" b="1" spc="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inferior</a:t>
            </a:r>
            <a:r>
              <a:rPr sz="2400" b="1" spc="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deep</a:t>
            </a:r>
            <a:r>
              <a:rPr sz="2400" b="1" spc="2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cervical</a:t>
            </a:r>
            <a:endParaRPr sz="2400" dirty="0">
              <a:latin typeface="Arial"/>
              <a:cs typeface="Arial"/>
            </a:endParaRPr>
          </a:p>
          <a:p>
            <a:pPr marL="355600" algn="l" rtl="0">
              <a:lnSpc>
                <a:spcPct val="100000"/>
              </a:lnSpc>
              <a:spcBef>
                <a:spcPts val="865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lymph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nodes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580" y="198120"/>
            <a:ext cx="5645150" cy="495300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1029335" indent="-343535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1028700" algn="l"/>
                <a:tab pos="102933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Deep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98892" y="118292"/>
            <a:ext cx="4114800" cy="4487545"/>
            <a:chOff x="7898892" y="118292"/>
            <a:chExt cx="4114800" cy="44875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8892" y="118292"/>
              <a:ext cx="4114800" cy="44872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12884" y="1702561"/>
              <a:ext cx="675640" cy="2252980"/>
            </a:xfrm>
            <a:custGeom>
              <a:avLst/>
              <a:gdLst/>
              <a:ahLst/>
              <a:cxnLst/>
              <a:rect l="l" t="t" r="r" b="b"/>
              <a:pathLst>
                <a:path w="675640" h="2252979">
                  <a:moveTo>
                    <a:pt x="12192" y="37464"/>
                  </a:moveTo>
                  <a:lnTo>
                    <a:pt x="12192" y="37464"/>
                  </a:lnTo>
                  <a:lnTo>
                    <a:pt x="212725" y="37464"/>
                  </a:lnTo>
                  <a:lnTo>
                    <a:pt x="212725" y="50037"/>
                  </a:lnTo>
                  <a:lnTo>
                    <a:pt x="225298" y="50037"/>
                  </a:lnTo>
                  <a:lnTo>
                    <a:pt x="237617" y="50037"/>
                  </a:lnTo>
                  <a:lnTo>
                    <a:pt x="287655" y="50037"/>
                  </a:lnTo>
                  <a:lnTo>
                    <a:pt x="312800" y="50037"/>
                  </a:lnTo>
                  <a:lnTo>
                    <a:pt x="350266" y="62611"/>
                  </a:lnTo>
                  <a:lnTo>
                    <a:pt x="362839" y="62611"/>
                  </a:lnTo>
                  <a:lnTo>
                    <a:pt x="387985" y="62611"/>
                  </a:lnTo>
                  <a:lnTo>
                    <a:pt x="400304" y="62611"/>
                  </a:lnTo>
                  <a:lnTo>
                    <a:pt x="412876" y="62611"/>
                  </a:lnTo>
                  <a:lnTo>
                    <a:pt x="425450" y="75184"/>
                  </a:lnTo>
                  <a:lnTo>
                    <a:pt x="538099" y="75184"/>
                  </a:lnTo>
                  <a:lnTo>
                    <a:pt x="562991" y="62611"/>
                  </a:lnTo>
                  <a:lnTo>
                    <a:pt x="600837" y="62611"/>
                  </a:lnTo>
                  <a:lnTo>
                    <a:pt x="625601" y="50037"/>
                  </a:lnTo>
                  <a:lnTo>
                    <a:pt x="650875" y="50037"/>
                  </a:lnTo>
                  <a:lnTo>
                    <a:pt x="675640" y="50037"/>
                  </a:lnTo>
                  <a:lnTo>
                    <a:pt x="663448" y="50037"/>
                  </a:lnTo>
                  <a:lnTo>
                    <a:pt x="650875" y="37464"/>
                  </a:lnTo>
                  <a:lnTo>
                    <a:pt x="638301" y="25146"/>
                  </a:lnTo>
                  <a:lnTo>
                    <a:pt x="625601" y="25146"/>
                  </a:lnTo>
                  <a:lnTo>
                    <a:pt x="613029" y="12573"/>
                  </a:lnTo>
                  <a:lnTo>
                    <a:pt x="600837" y="12573"/>
                  </a:lnTo>
                  <a:lnTo>
                    <a:pt x="588264" y="12573"/>
                  </a:lnTo>
                  <a:lnTo>
                    <a:pt x="575564" y="0"/>
                  </a:lnTo>
                  <a:lnTo>
                    <a:pt x="475488" y="0"/>
                  </a:lnTo>
                  <a:lnTo>
                    <a:pt x="488061" y="0"/>
                  </a:lnTo>
                  <a:lnTo>
                    <a:pt x="588264" y="0"/>
                  </a:lnTo>
                  <a:lnTo>
                    <a:pt x="588264" y="12573"/>
                  </a:lnTo>
                  <a:lnTo>
                    <a:pt x="600837" y="12573"/>
                  </a:lnTo>
                  <a:lnTo>
                    <a:pt x="613029" y="12573"/>
                  </a:lnTo>
                  <a:lnTo>
                    <a:pt x="625601" y="12573"/>
                  </a:lnTo>
                  <a:lnTo>
                    <a:pt x="638301" y="25146"/>
                  </a:lnTo>
                  <a:lnTo>
                    <a:pt x="650875" y="37464"/>
                  </a:lnTo>
                  <a:lnTo>
                    <a:pt x="650875" y="50037"/>
                  </a:lnTo>
                  <a:lnTo>
                    <a:pt x="650875" y="62611"/>
                  </a:lnTo>
                  <a:lnTo>
                    <a:pt x="650875" y="75184"/>
                  </a:lnTo>
                  <a:lnTo>
                    <a:pt x="650875" y="87502"/>
                  </a:lnTo>
                  <a:lnTo>
                    <a:pt x="650875" y="100075"/>
                  </a:lnTo>
                  <a:lnTo>
                    <a:pt x="638301" y="112649"/>
                  </a:lnTo>
                  <a:lnTo>
                    <a:pt x="638301" y="125222"/>
                  </a:lnTo>
                  <a:lnTo>
                    <a:pt x="638301" y="137795"/>
                  </a:lnTo>
                  <a:lnTo>
                    <a:pt x="638301" y="150113"/>
                  </a:lnTo>
                  <a:lnTo>
                    <a:pt x="625601" y="162687"/>
                  </a:lnTo>
                  <a:lnTo>
                    <a:pt x="613029" y="175260"/>
                  </a:lnTo>
                  <a:lnTo>
                    <a:pt x="600837" y="175260"/>
                  </a:lnTo>
                  <a:lnTo>
                    <a:pt x="600837" y="162687"/>
                  </a:lnTo>
                </a:path>
                <a:path w="675640" h="2252979">
                  <a:moveTo>
                    <a:pt x="74802" y="838453"/>
                  </a:moveTo>
                  <a:lnTo>
                    <a:pt x="74802" y="838453"/>
                  </a:lnTo>
                  <a:lnTo>
                    <a:pt x="375412" y="838453"/>
                  </a:lnTo>
                  <a:lnTo>
                    <a:pt x="412876" y="825753"/>
                  </a:lnTo>
                  <a:lnTo>
                    <a:pt x="425450" y="825753"/>
                  </a:lnTo>
                  <a:lnTo>
                    <a:pt x="438023" y="825753"/>
                  </a:lnTo>
                  <a:lnTo>
                    <a:pt x="450342" y="825753"/>
                  </a:lnTo>
                  <a:lnTo>
                    <a:pt x="462915" y="813562"/>
                  </a:lnTo>
                  <a:lnTo>
                    <a:pt x="475488" y="813562"/>
                  </a:lnTo>
                  <a:lnTo>
                    <a:pt x="488061" y="813562"/>
                  </a:lnTo>
                  <a:lnTo>
                    <a:pt x="488061" y="800988"/>
                  </a:lnTo>
                  <a:lnTo>
                    <a:pt x="475488" y="800988"/>
                  </a:lnTo>
                  <a:lnTo>
                    <a:pt x="462915" y="800988"/>
                  </a:lnTo>
                  <a:lnTo>
                    <a:pt x="450342" y="800988"/>
                  </a:lnTo>
                  <a:lnTo>
                    <a:pt x="438023" y="788415"/>
                  </a:lnTo>
                  <a:lnTo>
                    <a:pt x="425450" y="788415"/>
                  </a:lnTo>
                  <a:lnTo>
                    <a:pt x="412876" y="788415"/>
                  </a:lnTo>
                  <a:lnTo>
                    <a:pt x="400304" y="788415"/>
                  </a:lnTo>
                  <a:lnTo>
                    <a:pt x="412876" y="788415"/>
                  </a:lnTo>
                  <a:lnTo>
                    <a:pt x="425450" y="788415"/>
                  </a:lnTo>
                  <a:lnTo>
                    <a:pt x="438023" y="800988"/>
                  </a:lnTo>
                  <a:lnTo>
                    <a:pt x="450342" y="800988"/>
                  </a:lnTo>
                  <a:lnTo>
                    <a:pt x="462915" y="800988"/>
                  </a:lnTo>
                  <a:lnTo>
                    <a:pt x="475488" y="800988"/>
                  </a:lnTo>
                  <a:lnTo>
                    <a:pt x="488061" y="813562"/>
                  </a:lnTo>
                  <a:lnTo>
                    <a:pt x="500761" y="813562"/>
                  </a:lnTo>
                  <a:lnTo>
                    <a:pt x="512952" y="825753"/>
                  </a:lnTo>
                  <a:lnTo>
                    <a:pt x="512952" y="838453"/>
                  </a:lnTo>
                  <a:lnTo>
                    <a:pt x="512952" y="851026"/>
                  </a:lnTo>
                  <a:lnTo>
                    <a:pt x="500761" y="851026"/>
                  </a:lnTo>
                  <a:lnTo>
                    <a:pt x="488061" y="863600"/>
                  </a:lnTo>
                  <a:lnTo>
                    <a:pt x="475488" y="876173"/>
                  </a:lnTo>
                  <a:lnTo>
                    <a:pt x="475488" y="888491"/>
                  </a:lnTo>
                  <a:lnTo>
                    <a:pt x="462915" y="888491"/>
                  </a:lnTo>
                  <a:lnTo>
                    <a:pt x="462915" y="901064"/>
                  </a:lnTo>
                  <a:lnTo>
                    <a:pt x="450342" y="901064"/>
                  </a:lnTo>
                  <a:lnTo>
                    <a:pt x="438023" y="913638"/>
                  </a:lnTo>
                  <a:lnTo>
                    <a:pt x="438023" y="926211"/>
                  </a:lnTo>
                  <a:lnTo>
                    <a:pt x="425450" y="926211"/>
                  </a:lnTo>
                  <a:lnTo>
                    <a:pt x="425450" y="913638"/>
                  </a:lnTo>
                </a:path>
                <a:path w="675640" h="2252979">
                  <a:moveTo>
                    <a:pt x="0" y="1964817"/>
                  </a:moveTo>
                  <a:lnTo>
                    <a:pt x="0" y="1952244"/>
                  </a:lnTo>
                  <a:lnTo>
                    <a:pt x="12192" y="1952244"/>
                  </a:lnTo>
                  <a:lnTo>
                    <a:pt x="24765" y="1952244"/>
                  </a:lnTo>
                  <a:lnTo>
                    <a:pt x="425450" y="1952244"/>
                  </a:lnTo>
                  <a:lnTo>
                    <a:pt x="438023" y="1939670"/>
                  </a:lnTo>
                  <a:lnTo>
                    <a:pt x="500761" y="1939670"/>
                  </a:lnTo>
                  <a:lnTo>
                    <a:pt x="512952" y="1927352"/>
                  </a:lnTo>
                  <a:lnTo>
                    <a:pt x="525526" y="1927352"/>
                  </a:lnTo>
                  <a:lnTo>
                    <a:pt x="538099" y="1927352"/>
                  </a:lnTo>
                  <a:lnTo>
                    <a:pt x="538099" y="1914779"/>
                  </a:lnTo>
                  <a:lnTo>
                    <a:pt x="525526" y="1914779"/>
                  </a:lnTo>
                  <a:lnTo>
                    <a:pt x="512952" y="1902205"/>
                  </a:lnTo>
                  <a:lnTo>
                    <a:pt x="500761" y="1902205"/>
                  </a:lnTo>
                  <a:lnTo>
                    <a:pt x="488061" y="1889633"/>
                  </a:lnTo>
                  <a:lnTo>
                    <a:pt x="475488" y="1877314"/>
                  </a:lnTo>
                  <a:lnTo>
                    <a:pt x="462915" y="1877314"/>
                  </a:lnTo>
                  <a:lnTo>
                    <a:pt x="450342" y="1877314"/>
                  </a:lnTo>
                  <a:lnTo>
                    <a:pt x="512952" y="1877314"/>
                  </a:lnTo>
                  <a:lnTo>
                    <a:pt x="525526" y="1889633"/>
                  </a:lnTo>
                  <a:lnTo>
                    <a:pt x="538099" y="1902205"/>
                  </a:lnTo>
                  <a:lnTo>
                    <a:pt x="538099" y="1914779"/>
                  </a:lnTo>
                  <a:lnTo>
                    <a:pt x="538099" y="1927352"/>
                  </a:lnTo>
                  <a:lnTo>
                    <a:pt x="538099" y="1939670"/>
                  </a:lnTo>
                  <a:lnTo>
                    <a:pt x="538099" y="1952244"/>
                  </a:lnTo>
                  <a:lnTo>
                    <a:pt x="538099" y="1964817"/>
                  </a:lnTo>
                  <a:lnTo>
                    <a:pt x="538099" y="1977389"/>
                  </a:lnTo>
                  <a:lnTo>
                    <a:pt x="525526" y="2002282"/>
                  </a:lnTo>
                  <a:lnTo>
                    <a:pt x="525526" y="2014855"/>
                  </a:lnTo>
                  <a:lnTo>
                    <a:pt x="512952" y="2039746"/>
                  </a:lnTo>
                  <a:lnTo>
                    <a:pt x="500761" y="2039746"/>
                  </a:lnTo>
                </a:path>
                <a:path w="675640" h="2252979">
                  <a:moveTo>
                    <a:pt x="0" y="2140204"/>
                  </a:moveTo>
                  <a:lnTo>
                    <a:pt x="0" y="2140204"/>
                  </a:lnTo>
                  <a:lnTo>
                    <a:pt x="212725" y="2140204"/>
                  </a:lnTo>
                  <a:lnTo>
                    <a:pt x="237617" y="2152396"/>
                  </a:lnTo>
                  <a:lnTo>
                    <a:pt x="375412" y="2152396"/>
                  </a:lnTo>
                  <a:lnTo>
                    <a:pt x="375412" y="2140204"/>
                  </a:lnTo>
                  <a:lnTo>
                    <a:pt x="362839" y="2140204"/>
                  </a:lnTo>
                  <a:lnTo>
                    <a:pt x="362839" y="2127504"/>
                  </a:lnTo>
                  <a:lnTo>
                    <a:pt x="350266" y="2127504"/>
                  </a:lnTo>
                  <a:lnTo>
                    <a:pt x="325374" y="2114931"/>
                  </a:lnTo>
                  <a:lnTo>
                    <a:pt x="312800" y="2102358"/>
                  </a:lnTo>
                  <a:lnTo>
                    <a:pt x="312800" y="2090165"/>
                  </a:lnTo>
                  <a:lnTo>
                    <a:pt x="325374" y="2090165"/>
                  </a:lnTo>
                  <a:lnTo>
                    <a:pt x="337693" y="2090165"/>
                  </a:lnTo>
                  <a:lnTo>
                    <a:pt x="337693" y="2102358"/>
                  </a:lnTo>
                  <a:lnTo>
                    <a:pt x="350266" y="2102358"/>
                  </a:lnTo>
                  <a:lnTo>
                    <a:pt x="362839" y="2102358"/>
                  </a:lnTo>
                  <a:lnTo>
                    <a:pt x="375412" y="2102358"/>
                  </a:lnTo>
                  <a:lnTo>
                    <a:pt x="375412" y="2114931"/>
                  </a:lnTo>
                  <a:lnTo>
                    <a:pt x="387985" y="2114931"/>
                  </a:lnTo>
                  <a:lnTo>
                    <a:pt x="400304" y="2114931"/>
                  </a:lnTo>
                  <a:lnTo>
                    <a:pt x="412876" y="2114931"/>
                  </a:lnTo>
                  <a:lnTo>
                    <a:pt x="425450" y="2114931"/>
                  </a:lnTo>
                  <a:lnTo>
                    <a:pt x="438023" y="2114931"/>
                  </a:lnTo>
                  <a:lnTo>
                    <a:pt x="438023" y="2127504"/>
                  </a:lnTo>
                  <a:lnTo>
                    <a:pt x="450342" y="2127504"/>
                  </a:lnTo>
                  <a:lnTo>
                    <a:pt x="450342" y="2140204"/>
                  </a:lnTo>
                  <a:lnTo>
                    <a:pt x="438023" y="2140204"/>
                  </a:lnTo>
                  <a:lnTo>
                    <a:pt x="425450" y="2140204"/>
                  </a:lnTo>
                  <a:lnTo>
                    <a:pt x="425450" y="2252472"/>
                  </a:lnTo>
                  <a:lnTo>
                    <a:pt x="412876" y="2252472"/>
                  </a:lnTo>
                  <a:lnTo>
                    <a:pt x="400304" y="2252472"/>
                  </a:lnTo>
                </a:path>
              </a:pathLst>
            </a:custGeom>
            <a:ln w="1905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1283" y="1970532"/>
            <a:ext cx="595121" cy="6774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9372" y="1112519"/>
            <a:ext cx="6780530" cy="3607435"/>
          </a:xfrm>
          <a:prstGeom prst="rect">
            <a:avLst/>
          </a:prstGeom>
          <a:ln w="9525">
            <a:solidFill>
              <a:srgbClr val="000099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91440" algn="l" rtl="0">
              <a:lnSpc>
                <a:spcPct val="100000"/>
              </a:lnSpc>
              <a:spcBef>
                <a:spcPts val="56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5-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Retropharyngeal:</a:t>
            </a:r>
            <a:endParaRPr sz="2400" dirty="0">
              <a:latin typeface="Arial"/>
              <a:cs typeface="Arial"/>
            </a:endParaRPr>
          </a:p>
          <a:p>
            <a:pPr marL="434340" indent="-343535" algn="just" rtl="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43497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Site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between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pharynx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&amp;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prevertebral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fascia</a:t>
            </a:r>
            <a:endParaRPr sz="2400" dirty="0">
              <a:latin typeface="Arial MT"/>
              <a:cs typeface="Arial MT"/>
            </a:endParaRPr>
          </a:p>
          <a:p>
            <a:pPr marL="434340" marR="84455" indent="-342900" algn="just" rtl="0">
              <a:lnSpc>
                <a:spcPct val="120000"/>
              </a:lnSpc>
              <a:buFont typeface="Arial MT"/>
              <a:buChar char="•"/>
              <a:tabLst>
                <a:tab pos="434975" algn="l"/>
              </a:tabLst>
            </a:pP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Afferents</a:t>
            </a:r>
            <a:r>
              <a:rPr sz="2400" spc="-5" dirty="0">
                <a:latin typeface="Arial MT"/>
                <a:cs typeface="Arial MT"/>
              </a:rPr>
              <a:t>: pharynx, auditory tube, sphenoidal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sinus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posterior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ethmoidal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sinus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prevertebral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region</a:t>
            </a:r>
            <a:endParaRPr sz="2400" dirty="0">
              <a:latin typeface="Arial MT"/>
              <a:cs typeface="Arial MT"/>
            </a:endParaRPr>
          </a:p>
          <a:p>
            <a:pPr marL="434340" marR="85090" indent="-342900" algn="just" rtl="0">
              <a:lnSpc>
                <a:spcPct val="120000"/>
              </a:lnSpc>
              <a:spcBef>
                <a:spcPts val="5"/>
              </a:spcBef>
              <a:buChar char="•"/>
              <a:tabLst>
                <a:tab pos="434975" algn="l"/>
              </a:tabLst>
            </a:pPr>
            <a:r>
              <a:rPr sz="2400" spc="-5" dirty="0">
                <a:latin typeface="Arial MT"/>
                <a:cs typeface="Arial MT"/>
              </a:rPr>
              <a:t>When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enlarged,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these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nodes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cause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difficulty</a:t>
            </a:r>
            <a:r>
              <a:rPr sz="2400" spc="-5" dirty="0">
                <a:latin typeface="Arial MT"/>
                <a:cs typeface="Arial MT"/>
              </a:rPr>
              <a:t> in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swallowing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dysphagia</a:t>
            </a:r>
            <a:r>
              <a:rPr sz="2400" spc="-5" dirty="0">
                <a:latin typeface="Arial MT"/>
                <a:cs typeface="Arial MT"/>
              </a:rPr>
              <a:t>)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due</a:t>
            </a:r>
            <a:r>
              <a:rPr sz="2400" dirty="0">
                <a:latin typeface="Arial MT"/>
                <a:cs typeface="Arial MT"/>
              </a:rPr>
              <a:t> to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pressure on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pharynx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7093" y="141727"/>
            <a:ext cx="4277880" cy="6042669"/>
            <a:chOff x="7277093" y="141727"/>
            <a:chExt cx="4277880" cy="604266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7093" y="141727"/>
              <a:ext cx="4277880" cy="60426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9584" y="149352"/>
              <a:ext cx="4212335" cy="59771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7994" y="324865"/>
              <a:ext cx="1752600" cy="2640965"/>
            </a:xfrm>
            <a:custGeom>
              <a:avLst/>
              <a:gdLst/>
              <a:ahLst/>
              <a:cxnLst/>
              <a:rect l="l" t="t" r="r" b="b"/>
              <a:pathLst>
                <a:path w="1752600" h="2640965">
                  <a:moveTo>
                    <a:pt x="1589658" y="2252853"/>
                  </a:moveTo>
                  <a:lnTo>
                    <a:pt x="1577466" y="2240279"/>
                  </a:lnTo>
                  <a:lnTo>
                    <a:pt x="1564894" y="2240279"/>
                  </a:lnTo>
                  <a:lnTo>
                    <a:pt x="1552321" y="2240279"/>
                  </a:lnTo>
                  <a:lnTo>
                    <a:pt x="1539621" y="2252853"/>
                  </a:lnTo>
                  <a:lnTo>
                    <a:pt x="1539621" y="2265044"/>
                  </a:lnTo>
                  <a:lnTo>
                    <a:pt x="1539621" y="2277744"/>
                  </a:lnTo>
                  <a:lnTo>
                    <a:pt x="1527428" y="2277744"/>
                  </a:lnTo>
                  <a:lnTo>
                    <a:pt x="1527428" y="2290317"/>
                  </a:lnTo>
                  <a:lnTo>
                    <a:pt x="1514855" y="2290317"/>
                  </a:lnTo>
                  <a:lnTo>
                    <a:pt x="1514855" y="2302891"/>
                  </a:lnTo>
                  <a:lnTo>
                    <a:pt x="1514855" y="2315082"/>
                  </a:lnTo>
                  <a:lnTo>
                    <a:pt x="1514855" y="2327782"/>
                  </a:lnTo>
                  <a:lnTo>
                    <a:pt x="1514855" y="2340355"/>
                  </a:lnTo>
                  <a:lnTo>
                    <a:pt x="1502282" y="2340355"/>
                  </a:lnTo>
                  <a:lnTo>
                    <a:pt x="1502282" y="2565654"/>
                  </a:lnTo>
                  <a:lnTo>
                    <a:pt x="1514855" y="2577972"/>
                  </a:lnTo>
                  <a:lnTo>
                    <a:pt x="1514855" y="2590545"/>
                  </a:lnTo>
                  <a:lnTo>
                    <a:pt x="1514855" y="2603118"/>
                  </a:lnTo>
                  <a:lnTo>
                    <a:pt x="1527428" y="2615691"/>
                  </a:lnTo>
                  <a:lnTo>
                    <a:pt x="1527428" y="2628010"/>
                  </a:lnTo>
                  <a:lnTo>
                    <a:pt x="1539621" y="2640583"/>
                  </a:lnTo>
                  <a:lnTo>
                    <a:pt x="1539621" y="2628010"/>
                  </a:lnTo>
                  <a:lnTo>
                    <a:pt x="1552321" y="2615691"/>
                  </a:lnTo>
                  <a:lnTo>
                    <a:pt x="1552321" y="2603118"/>
                  </a:lnTo>
                  <a:lnTo>
                    <a:pt x="1564894" y="2590545"/>
                  </a:lnTo>
                  <a:lnTo>
                    <a:pt x="1564894" y="2565654"/>
                  </a:lnTo>
                  <a:lnTo>
                    <a:pt x="1577466" y="2565654"/>
                  </a:lnTo>
                  <a:lnTo>
                    <a:pt x="1577466" y="2553080"/>
                  </a:lnTo>
                  <a:lnTo>
                    <a:pt x="1577466" y="2540507"/>
                  </a:lnTo>
                  <a:lnTo>
                    <a:pt x="1577466" y="2527934"/>
                  </a:lnTo>
                  <a:lnTo>
                    <a:pt x="1589658" y="2515616"/>
                  </a:lnTo>
                  <a:lnTo>
                    <a:pt x="1589658" y="2490469"/>
                  </a:lnTo>
                  <a:lnTo>
                    <a:pt x="1589658" y="2477896"/>
                  </a:lnTo>
                  <a:lnTo>
                    <a:pt x="1602358" y="2477896"/>
                  </a:lnTo>
                  <a:lnTo>
                    <a:pt x="1602358" y="2465196"/>
                  </a:lnTo>
                  <a:lnTo>
                    <a:pt x="1602358" y="2453004"/>
                  </a:lnTo>
                  <a:lnTo>
                    <a:pt x="1602358" y="2440431"/>
                  </a:lnTo>
                  <a:lnTo>
                    <a:pt x="1602358" y="2427858"/>
                  </a:lnTo>
                  <a:lnTo>
                    <a:pt x="1602358" y="2415158"/>
                  </a:lnTo>
                  <a:lnTo>
                    <a:pt x="1614931" y="2415158"/>
                  </a:lnTo>
                  <a:lnTo>
                    <a:pt x="1614931" y="2402966"/>
                  </a:lnTo>
                  <a:lnTo>
                    <a:pt x="1614931" y="2390393"/>
                  </a:lnTo>
                  <a:lnTo>
                    <a:pt x="1614931" y="2377820"/>
                  </a:lnTo>
                  <a:lnTo>
                    <a:pt x="1627504" y="2365120"/>
                  </a:lnTo>
                  <a:lnTo>
                    <a:pt x="1627504" y="2340355"/>
                  </a:lnTo>
                  <a:lnTo>
                    <a:pt x="1639824" y="2327782"/>
                  </a:lnTo>
                  <a:lnTo>
                    <a:pt x="1639824" y="2315082"/>
                  </a:lnTo>
                  <a:lnTo>
                    <a:pt x="1639824" y="2302891"/>
                  </a:lnTo>
                  <a:lnTo>
                    <a:pt x="1639824" y="2277744"/>
                  </a:lnTo>
                  <a:lnTo>
                    <a:pt x="1639824" y="2265044"/>
                  </a:lnTo>
                  <a:lnTo>
                    <a:pt x="1639824" y="2252853"/>
                  </a:lnTo>
                  <a:lnTo>
                    <a:pt x="1652397" y="2227579"/>
                  </a:lnTo>
                  <a:lnTo>
                    <a:pt x="1652397" y="2215006"/>
                  </a:lnTo>
                  <a:lnTo>
                    <a:pt x="1652397" y="2202433"/>
                  </a:lnTo>
                  <a:lnTo>
                    <a:pt x="1652397" y="2177541"/>
                  </a:lnTo>
                  <a:lnTo>
                    <a:pt x="1664970" y="2140204"/>
                  </a:lnTo>
                  <a:lnTo>
                    <a:pt x="1664970" y="1814702"/>
                  </a:lnTo>
                  <a:lnTo>
                    <a:pt x="1639824" y="1814702"/>
                  </a:lnTo>
                  <a:lnTo>
                    <a:pt x="1639824" y="1827275"/>
                  </a:lnTo>
                  <a:lnTo>
                    <a:pt x="1627504" y="1827275"/>
                  </a:lnTo>
                  <a:lnTo>
                    <a:pt x="1627504" y="1839594"/>
                  </a:lnTo>
                  <a:lnTo>
                    <a:pt x="1614931" y="1839594"/>
                  </a:lnTo>
                  <a:lnTo>
                    <a:pt x="1602358" y="1852167"/>
                  </a:lnTo>
                  <a:lnTo>
                    <a:pt x="1602358" y="1864740"/>
                  </a:lnTo>
                  <a:lnTo>
                    <a:pt x="1589658" y="1877313"/>
                  </a:lnTo>
                  <a:lnTo>
                    <a:pt x="1589658" y="1889632"/>
                  </a:lnTo>
                  <a:lnTo>
                    <a:pt x="1589658" y="1902205"/>
                  </a:lnTo>
                  <a:lnTo>
                    <a:pt x="1577466" y="1914778"/>
                  </a:lnTo>
                  <a:lnTo>
                    <a:pt x="1564894" y="1939670"/>
                  </a:lnTo>
                  <a:lnTo>
                    <a:pt x="1564894" y="1952243"/>
                  </a:lnTo>
                  <a:lnTo>
                    <a:pt x="1552321" y="1964816"/>
                  </a:lnTo>
                  <a:lnTo>
                    <a:pt x="1539621" y="1977389"/>
                  </a:lnTo>
                  <a:lnTo>
                    <a:pt x="1539621" y="2002281"/>
                  </a:lnTo>
                  <a:lnTo>
                    <a:pt x="1539621" y="2014854"/>
                  </a:lnTo>
                  <a:lnTo>
                    <a:pt x="1527428" y="2027427"/>
                  </a:lnTo>
                  <a:lnTo>
                    <a:pt x="1527428" y="2040127"/>
                  </a:lnTo>
                  <a:lnTo>
                    <a:pt x="1527428" y="2052319"/>
                  </a:lnTo>
                  <a:lnTo>
                    <a:pt x="1514855" y="2064892"/>
                  </a:lnTo>
                  <a:lnTo>
                    <a:pt x="1514855" y="2077465"/>
                  </a:lnTo>
                  <a:lnTo>
                    <a:pt x="1502282" y="2077465"/>
                  </a:lnTo>
                  <a:lnTo>
                    <a:pt x="1502282" y="2090165"/>
                  </a:lnTo>
                  <a:lnTo>
                    <a:pt x="1502282" y="2102357"/>
                  </a:lnTo>
                  <a:lnTo>
                    <a:pt x="1489582" y="2114930"/>
                  </a:lnTo>
                  <a:lnTo>
                    <a:pt x="1489582" y="2140204"/>
                  </a:lnTo>
                  <a:lnTo>
                    <a:pt x="1489582" y="2164968"/>
                  </a:lnTo>
                  <a:lnTo>
                    <a:pt x="1477009" y="2177541"/>
                  </a:lnTo>
                  <a:lnTo>
                    <a:pt x="1477009" y="2290317"/>
                  </a:lnTo>
                  <a:lnTo>
                    <a:pt x="1464817" y="2315082"/>
                  </a:lnTo>
                  <a:lnTo>
                    <a:pt x="1464817" y="2540507"/>
                  </a:lnTo>
                  <a:lnTo>
                    <a:pt x="1477009" y="2553080"/>
                  </a:lnTo>
                  <a:lnTo>
                    <a:pt x="1489582" y="2565654"/>
                  </a:lnTo>
                  <a:lnTo>
                    <a:pt x="1502282" y="2565654"/>
                  </a:lnTo>
                  <a:lnTo>
                    <a:pt x="1514855" y="2565654"/>
                  </a:lnTo>
                  <a:lnTo>
                    <a:pt x="1527428" y="2565654"/>
                  </a:lnTo>
                  <a:lnTo>
                    <a:pt x="1552321" y="2565654"/>
                  </a:lnTo>
                  <a:lnTo>
                    <a:pt x="1577466" y="2565654"/>
                  </a:lnTo>
                  <a:lnTo>
                    <a:pt x="1602358" y="2553080"/>
                  </a:lnTo>
                  <a:lnTo>
                    <a:pt x="1614931" y="2553080"/>
                  </a:lnTo>
                  <a:lnTo>
                    <a:pt x="1614931" y="2540507"/>
                  </a:lnTo>
                  <a:lnTo>
                    <a:pt x="1627504" y="2540507"/>
                  </a:lnTo>
                  <a:lnTo>
                    <a:pt x="1639824" y="2515616"/>
                  </a:lnTo>
                  <a:lnTo>
                    <a:pt x="1639824" y="2503042"/>
                  </a:lnTo>
                  <a:lnTo>
                    <a:pt x="1652397" y="2490469"/>
                  </a:lnTo>
                  <a:lnTo>
                    <a:pt x="1664970" y="2477896"/>
                  </a:lnTo>
                  <a:lnTo>
                    <a:pt x="1664970" y="2465196"/>
                  </a:lnTo>
                  <a:lnTo>
                    <a:pt x="1677542" y="2440431"/>
                  </a:lnTo>
                  <a:lnTo>
                    <a:pt x="1677542" y="2427858"/>
                  </a:lnTo>
                  <a:lnTo>
                    <a:pt x="1677542" y="2402966"/>
                  </a:lnTo>
                  <a:lnTo>
                    <a:pt x="1690115" y="2402966"/>
                  </a:lnTo>
                  <a:lnTo>
                    <a:pt x="1690115" y="2390393"/>
                  </a:lnTo>
                  <a:lnTo>
                    <a:pt x="1690115" y="2377820"/>
                  </a:lnTo>
                  <a:lnTo>
                    <a:pt x="1690115" y="2365120"/>
                  </a:lnTo>
                  <a:lnTo>
                    <a:pt x="1690115" y="2340355"/>
                  </a:lnTo>
                  <a:lnTo>
                    <a:pt x="1715007" y="2315082"/>
                  </a:lnTo>
                  <a:lnTo>
                    <a:pt x="1727580" y="2290317"/>
                  </a:lnTo>
                  <a:lnTo>
                    <a:pt x="1727580" y="2265044"/>
                  </a:lnTo>
                  <a:lnTo>
                    <a:pt x="1727580" y="2252853"/>
                  </a:lnTo>
                  <a:lnTo>
                    <a:pt x="1752473" y="2215006"/>
                  </a:lnTo>
                  <a:lnTo>
                    <a:pt x="1752473" y="2202433"/>
                  </a:lnTo>
                  <a:lnTo>
                    <a:pt x="1752473" y="2177541"/>
                  </a:lnTo>
                  <a:lnTo>
                    <a:pt x="1752473" y="1914778"/>
                  </a:lnTo>
                  <a:lnTo>
                    <a:pt x="1740153" y="1914778"/>
                  </a:lnTo>
                  <a:lnTo>
                    <a:pt x="1727580" y="1914778"/>
                  </a:lnTo>
                  <a:lnTo>
                    <a:pt x="1727580" y="1927351"/>
                  </a:lnTo>
                  <a:lnTo>
                    <a:pt x="1715007" y="1939670"/>
                  </a:lnTo>
                  <a:lnTo>
                    <a:pt x="1702434" y="1939670"/>
                  </a:lnTo>
                  <a:lnTo>
                    <a:pt x="1702434" y="1952243"/>
                  </a:lnTo>
                  <a:lnTo>
                    <a:pt x="1690115" y="1952243"/>
                  </a:lnTo>
                  <a:lnTo>
                    <a:pt x="1690115" y="1964816"/>
                  </a:lnTo>
                  <a:lnTo>
                    <a:pt x="1677542" y="1964816"/>
                  </a:lnTo>
                </a:path>
                <a:path w="1752600" h="2640965">
                  <a:moveTo>
                    <a:pt x="1614931" y="1889632"/>
                  </a:moveTo>
                  <a:lnTo>
                    <a:pt x="1602358" y="1889632"/>
                  </a:lnTo>
                  <a:lnTo>
                    <a:pt x="1602358" y="1902205"/>
                  </a:lnTo>
                  <a:lnTo>
                    <a:pt x="1602358" y="1914778"/>
                  </a:lnTo>
                  <a:lnTo>
                    <a:pt x="1602358" y="1989708"/>
                  </a:lnTo>
                  <a:lnTo>
                    <a:pt x="1589658" y="2002281"/>
                  </a:lnTo>
                  <a:lnTo>
                    <a:pt x="1589658" y="2027427"/>
                  </a:lnTo>
                  <a:lnTo>
                    <a:pt x="1589658" y="2052319"/>
                  </a:lnTo>
                  <a:lnTo>
                    <a:pt x="1589658" y="2077465"/>
                  </a:lnTo>
                  <a:lnTo>
                    <a:pt x="1589658" y="2102357"/>
                  </a:lnTo>
                  <a:lnTo>
                    <a:pt x="1577466" y="2114930"/>
                  </a:lnTo>
                  <a:lnTo>
                    <a:pt x="1564894" y="2152395"/>
                  </a:lnTo>
                  <a:lnTo>
                    <a:pt x="1564894" y="2190241"/>
                  </a:lnTo>
                  <a:lnTo>
                    <a:pt x="1564894" y="2215006"/>
                  </a:lnTo>
                  <a:lnTo>
                    <a:pt x="1564894" y="2240279"/>
                  </a:lnTo>
                  <a:lnTo>
                    <a:pt x="1564894" y="2252853"/>
                  </a:lnTo>
                  <a:lnTo>
                    <a:pt x="1564894" y="2277744"/>
                  </a:lnTo>
                  <a:lnTo>
                    <a:pt x="1564894" y="2302891"/>
                  </a:lnTo>
                  <a:lnTo>
                    <a:pt x="1552321" y="2327782"/>
                  </a:lnTo>
                  <a:lnTo>
                    <a:pt x="1552321" y="2427858"/>
                  </a:lnTo>
                  <a:lnTo>
                    <a:pt x="1552321" y="2415158"/>
                  </a:lnTo>
                  <a:lnTo>
                    <a:pt x="1552321" y="2390393"/>
                  </a:lnTo>
                  <a:lnTo>
                    <a:pt x="1564894" y="2377820"/>
                  </a:lnTo>
                  <a:lnTo>
                    <a:pt x="1577466" y="2352929"/>
                  </a:lnTo>
                  <a:lnTo>
                    <a:pt x="1589658" y="2315082"/>
                  </a:lnTo>
                  <a:lnTo>
                    <a:pt x="1602358" y="2277744"/>
                  </a:lnTo>
                  <a:lnTo>
                    <a:pt x="1614931" y="2265044"/>
                  </a:lnTo>
                  <a:lnTo>
                    <a:pt x="1627504" y="2240279"/>
                  </a:lnTo>
                  <a:lnTo>
                    <a:pt x="1627504" y="2215006"/>
                  </a:lnTo>
                  <a:lnTo>
                    <a:pt x="1627504" y="2202433"/>
                  </a:lnTo>
                  <a:lnTo>
                    <a:pt x="1639824" y="2190241"/>
                  </a:lnTo>
                  <a:lnTo>
                    <a:pt x="1639824" y="2164968"/>
                  </a:lnTo>
                  <a:lnTo>
                    <a:pt x="1639824" y="2152395"/>
                  </a:lnTo>
                  <a:lnTo>
                    <a:pt x="1639824" y="2140204"/>
                  </a:lnTo>
                  <a:lnTo>
                    <a:pt x="1639824" y="2114930"/>
                  </a:lnTo>
                  <a:lnTo>
                    <a:pt x="1652397" y="2102357"/>
                  </a:lnTo>
                  <a:lnTo>
                    <a:pt x="1652397" y="2090165"/>
                  </a:lnTo>
                  <a:lnTo>
                    <a:pt x="1652397" y="2077465"/>
                  </a:lnTo>
                  <a:lnTo>
                    <a:pt x="1652397" y="2052319"/>
                  </a:lnTo>
                  <a:lnTo>
                    <a:pt x="1652397" y="2040127"/>
                  </a:lnTo>
                  <a:lnTo>
                    <a:pt x="1639824" y="2052319"/>
                  </a:lnTo>
                  <a:lnTo>
                    <a:pt x="1627504" y="2064892"/>
                  </a:lnTo>
                  <a:lnTo>
                    <a:pt x="1614931" y="2090165"/>
                  </a:lnTo>
                  <a:lnTo>
                    <a:pt x="1614931" y="2114930"/>
                  </a:lnTo>
                  <a:lnTo>
                    <a:pt x="1602358" y="2152395"/>
                  </a:lnTo>
                  <a:lnTo>
                    <a:pt x="1589658" y="2177541"/>
                  </a:lnTo>
                  <a:lnTo>
                    <a:pt x="1577466" y="2215006"/>
                  </a:lnTo>
                  <a:lnTo>
                    <a:pt x="1552321" y="2252853"/>
                  </a:lnTo>
                  <a:lnTo>
                    <a:pt x="1539621" y="2290317"/>
                  </a:lnTo>
                  <a:lnTo>
                    <a:pt x="1539621" y="2327782"/>
                  </a:lnTo>
                  <a:lnTo>
                    <a:pt x="1539621" y="2352929"/>
                  </a:lnTo>
                  <a:lnTo>
                    <a:pt x="1527428" y="2352929"/>
                  </a:lnTo>
                  <a:lnTo>
                    <a:pt x="1527428" y="2377820"/>
                  </a:lnTo>
                  <a:lnTo>
                    <a:pt x="1514855" y="2390393"/>
                  </a:lnTo>
                </a:path>
                <a:path w="1752600" h="2640965">
                  <a:moveTo>
                    <a:pt x="1302130" y="2177541"/>
                  </a:moveTo>
                  <a:lnTo>
                    <a:pt x="1302130" y="2177541"/>
                  </a:lnTo>
                  <a:lnTo>
                    <a:pt x="1302130" y="2327782"/>
                  </a:lnTo>
                  <a:lnTo>
                    <a:pt x="1326896" y="2327782"/>
                  </a:lnTo>
                  <a:lnTo>
                    <a:pt x="1352169" y="2302891"/>
                  </a:lnTo>
                  <a:lnTo>
                    <a:pt x="1376933" y="2290317"/>
                  </a:lnTo>
                  <a:lnTo>
                    <a:pt x="1414779" y="2265044"/>
                  </a:lnTo>
                  <a:lnTo>
                    <a:pt x="1426972" y="2265044"/>
                  </a:lnTo>
                  <a:lnTo>
                    <a:pt x="1464817" y="2240279"/>
                  </a:lnTo>
                  <a:lnTo>
                    <a:pt x="1502282" y="2227579"/>
                  </a:lnTo>
                  <a:lnTo>
                    <a:pt x="1552321" y="2190241"/>
                  </a:lnTo>
                  <a:lnTo>
                    <a:pt x="1602358" y="2164968"/>
                  </a:lnTo>
                  <a:lnTo>
                    <a:pt x="1639824" y="2152395"/>
                  </a:lnTo>
                  <a:lnTo>
                    <a:pt x="1652397" y="2127504"/>
                  </a:lnTo>
                  <a:lnTo>
                    <a:pt x="1664970" y="2127504"/>
                  </a:lnTo>
                </a:path>
                <a:path w="1752600" h="2640965">
                  <a:moveTo>
                    <a:pt x="988822" y="1176400"/>
                  </a:moveTo>
                  <a:lnTo>
                    <a:pt x="988822" y="1189100"/>
                  </a:lnTo>
                  <a:lnTo>
                    <a:pt x="988822" y="1201292"/>
                  </a:lnTo>
                  <a:lnTo>
                    <a:pt x="964056" y="1226438"/>
                  </a:lnTo>
                  <a:lnTo>
                    <a:pt x="951483" y="1226438"/>
                  </a:lnTo>
                  <a:lnTo>
                    <a:pt x="951483" y="1239138"/>
                  </a:lnTo>
                  <a:lnTo>
                    <a:pt x="951483" y="1263903"/>
                  </a:lnTo>
                  <a:lnTo>
                    <a:pt x="951483" y="1276476"/>
                  </a:lnTo>
                  <a:lnTo>
                    <a:pt x="951483" y="1289176"/>
                  </a:lnTo>
                  <a:lnTo>
                    <a:pt x="951483" y="1313941"/>
                  </a:lnTo>
                  <a:lnTo>
                    <a:pt x="938783" y="1326514"/>
                  </a:lnTo>
                  <a:lnTo>
                    <a:pt x="938783" y="1339214"/>
                  </a:lnTo>
                  <a:lnTo>
                    <a:pt x="938783" y="1363979"/>
                  </a:lnTo>
                  <a:lnTo>
                    <a:pt x="926591" y="1376552"/>
                  </a:lnTo>
                  <a:lnTo>
                    <a:pt x="926591" y="1389252"/>
                  </a:lnTo>
                  <a:lnTo>
                    <a:pt x="926591" y="1401825"/>
                  </a:lnTo>
                  <a:lnTo>
                    <a:pt x="926591" y="1414017"/>
                  </a:lnTo>
                  <a:lnTo>
                    <a:pt x="938783" y="1414017"/>
                  </a:lnTo>
                  <a:lnTo>
                    <a:pt x="951483" y="1414017"/>
                  </a:lnTo>
                  <a:lnTo>
                    <a:pt x="964056" y="1389252"/>
                  </a:lnTo>
                  <a:lnTo>
                    <a:pt x="976629" y="1389252"/>
                  </a:lnTo>
                  <a:lnTo>
                    <a:pt x="988822" y="1376552"/>
                  </a:lnTo>
                  <a:lnTo>
                    <a:pt x="1001522" y="1363979"/>
                  </a:lnTo>
                  <a:lnTo>
                    <a:pt x="1014095" y="1363979"/>
                  </a:lnTo>
                  <a:lnTo>
                    <a:pt x="1038859" y="1351787"/>
                  </a:lnTo>
                  <a:lnTo>
                    <a:pt x="1051559" y="1339214"/>
                  </a:lnTo>
                  <a:lnTo>
                    <a:pt x="1076705" y="1326514"/>
                  </a:lnTo>
                  <a:lnTo>
                    <a:pt x="1101598" y="1313941"/>
                  </a:lnTo>
                  <a:lnTo>
                    <a:pt x="1126744" y="1301749"/>
                  </a:lnTo>
                  <a:lnTo>
                    <a:pt x="1139316" y="1301749"/>
                  </a:lnTo>
                  <a:lnTo>
                    <a:pt x="1151635" y="1301749"/>
                  </a:lnTo>
                  <a:lnTo>
                    <a:pt x="1164208" y="1289176"/>
                  </a:lnTo>
                  <a:lnTo>
                    <a:pt x="1189354" y="1276476"/>
                  </a:lnTo>
                  <a:lnTo>
                    <a:pt x="1201674" y="1263903"/>
                  </a:lnTo>
                  <a:lnTo>
                    <a:pt x="1214247" y="1263903"/>
                  </a:lnTo>
                </a:path>
                <a:path w="1752600" h="2640965">
                  <a:moveTo>
                    <a:pt x="726058" y="738377"/>
                  </a:moveTo>
                  <a:lnTo>
                    <a:pt x="738631" y="738377"/>
                  </a:lnTo>
                  <a:lnTo>
                    <a:pt x="738631" y="750950"/>
                  </a:lnTo>
                  <a:lnTo>
                    <a:pt x="738631" y="763523"/>
                  </a:lnTo>
                  <a:lnTo>
                    <a:pt x="738631" y="776096"/>
                  </a:lnTo>
                  <a:lnTo>
                    <a:pt x="751331" y="788415"/>
                  </a:lnTo>
                  <a:lnTo>
                    <a:pt x="763524" y="788415"/>
                  </a:lnTo>
                  <a:lnTo>
                    <a:pt x="776097" y="788415"/>
                  </a:lnTo>
                  <a:lnTo>
                    <a:pt x="801370" y="776096"/>
                  </a:lnTo>
                  <a:lnTo>
                    <a:pt x="813942" y="763523"/>
                  </a:lnTo>
                  <a:lnTo>
                    <a:pt x="826134" y="763523"/>
                  </a:lnTo>
                  <a:lnTo>
                    <a:pt x="851407" y="750950"/>
                  </a:lnTo>
                  <a:lnTo>
                    <a:pt x="876173" y="738377"/>
                  </a:lnTo>
                  <a:lnTo>
                    <a:pt x="888746" y="738377"/>
                  </a:lnTo>
                  <a:lnTo>
                    <a:pt x="914019" y="725677"/>
                  </a:lnTo>
                  <a:lnTo>
                    <a:pt x="926591" y="725677"/>
                  </a:lnTo>
                  <a:lnTo>
                    <a:pt x="938783" y="713485"/>
                  </a:lnTo>
                  <a:lnTo>
                    <a:pt x="951483" y="713485"/>
                  </a:lnTo>
                  <a:lnTo>
                    <a:pt x="964056" y="700912"/>
                  </a:lnTo>
                  <a:lnTo>
                    <a:pt x="976629" y="700912"/>
                  </a:lnTo>
                  <a:lnTo>
                    <a:pt x="988822" y="700912"/>
                  </a:lnTo>
                  <a:lnTo>
                    <a:pt x="1001522" y="688339"/>
                  </a:lnTo>
                  <a:lnTo>
                    <a:pt x="1014095" y="675639"/>
                  </a:lnTo>
                  <a:lnTo>
                    <a:pt x="1026667" y="675639"/>
                  </a:lnTo>
                  <a:lnTo>
                    <a:pt x="1038859" y="675639"/>
                  </a:lnTo>
                  <a:lnTo>
                    <a:pt x="1051559" y="675639"/>
                  </a:lnTo>
                  <a:lnTo>
                    <a:pt x="1076705" y="663447"/>
                  </a:lnTo>
                  <a:lnTo>
                    <a:pt x="1101598" y="650874"/>
                  </a:lnTo>
                  <a:lnTo>
                    <a:pt x="1114171" y="650874"/>
                  </a:lnTo>
                  <a:lnTo>
                    <a:pt x="1126744" y="650874"/>
                  </a:lnTo>
                  <a:lnTo>
                    <a:pt x="1139316" y="638301"/>
                  </a:lnTo>
                  <a:lnTo>
                    <a:pt x="1151635" y="625601"/>
                  </a:lnTo>
                  <a:lnTo>
                    <a:pt x="1176781" y="625601"/>
                  </a:lnTo>
                  <a:lnTo>
                    <a:pt x="1201674" y="625601"/>
                  </a:lnTo>
                  <a:lnTo>
                    <a:pt x="1226820" y="625601"/>
                  </a:lnTo>
                  <a:lnTo>
                    <a:pt x="1252092" y="625601"/>
                  </a:lnTo>
                  <a:lnTo>
                    <a:pt x="1264284" y="625601"/>
                  </a:lnTo>
                  <a:lnTo>
                    <a:pt x="1276857" y="625601"/>
                  </a:lnTo>
                </a:path>
                <a:path w="1752600" h="2640965">
                  <a:moveTo>
                    <a:pt x="12573" y="37718"/>
                  </a:moveTo>
                  <a:lnTo>
                    <a:pt x="12573" y="37718"/>
                  </a:lnTo>
                  <a:lnTo>
                    <a:pt x="12573" y="175259"/>
                  </a:lnTo>
                  <a:lnTo>
                    <a:pt x="0" y="212724"/>
                  </a:lnTo>
                  <a:lnTo>
                    <a:pt x="0" y="225297"/>
                  </a:lnTo>
                  <a:lnTo>
                    <a:pt x="0" y="237870"/>
                  </a:lnTo>
                  <a:lnTo>
                    <a:pt x="0" y="250189"/>
                  </a:lnTo>
                  <a:lnTo>
                    <a:pt x="12573" y="237870"/>
                  </a:lnTo>
                  <a:lnTo>
                    <a:pt x="12573" y="225297"/>
                  </a:lnTo>
                  <a:lnTo>
                    <a:pt x="25146" y="225297"/>
                  </a:lnTo>
                  <a:lnTo>
                    <a:pt x="25146" y="212724"/>
                  </a:lnTo>
                  <a:lnTo>
                    <a:pt x="37719" y="200151"/>
                  </a:lnTo>
                  <a:lnTo>
                    <a:pt x="50419" y="200151"/>
                  </a:lnTo>
                  <a:lnTo>
                    <a:pt x="50419" y="187832"/>
                  </a:lnTo>
                  <a:lnTo>
                    <a:pt x="62610" y="187832"/>
                  </a:lnTo>
                  <a:lnTo>
                    <a:pt x="62610" y="175259"/>
                  </a:lnTo>
                  <a:lnTo>
                    <a:pt x="75183" y="175259"/>
                  </a:lnTo>
                  <a:lnTo>
                    <a:pt x="87756" y="150113"/>
                  </a:lnTo>
                  <a:lnTo>
                    <a:pt x="100456" y="150113"/>
                  </a:lnTo>
                  <a:lnTo>
                    <a:pt x="112649" y="137794"/>
                  </a:lnTo>
                  <a:lnTo>
                    <a:pt x="125222" y="137794"/>
                  </a:lnTo>
                  <a:lnTo>
                    <a:pt x="137795" y="125221"/>
                  </a:lnTo>
                  <a:lnTo>
                    <a:pt x="150495" y="112648"/>
                  </a:lnTo>
                  <a:lnTo>
                    <a:pt x="162686" y="112648"/>
                  </a:lnTo>
                  <a:lnTo>
                    <a:pt x="187832" y="100075"/>
                  </a:lnTo>
                  <a:lnTo>
                    <a:pt x="213105" y="87756"/>
                  </a:lnTo>
                  <a:lnTo>
                    <a:pt x="225298" y="75183"/>
                  </a:lnTo>
                  <a:lnTo>
                    <a:pt x="250571" y="75183"/>
                  </a:lnTo>
                  <a:lnTo>
                    <a:pt x="275335" y="62610"/>
                  </a:lnTo>
                  <a:lnTo>
                    <a:pt x="300608" y="50037"/>
                  </a:lnTo>
                  <a:lnTo>
                    <a:pt x="313181" y="50037"/>
                  </a:lnTo>
                  <a:lnTo>
                    <a:pt x="313181" y="37718"/>
                  </a:lnTo>
                  <a:lnTo>
                    <a:pt x="325754" y="37718"/>
                  </a:lnTo>
                  <a:lnTo>
                    <a:pt x="325754" y="25145"/>
                  </a:lnTo>
                  <a:lnTo>
                    <a:pt x="337947" y="25145"/>
                  </a:lnTo>
                  <a:lnTo>
                    <a:pt x="337947" y="12573"/>
                  </a:lnTo>
                  <a:lnTo>
                    <a:pt x="350647" y="12573"/>
                  </a:lnTo>
                  <a:lnTo>
                    <a:pt x="363220" y="0"/>
                  </a:lnTo>
                  <a:lnTo>
                    <a:pt x="375792" y="0"/>
                  </a:lnTo>
                  <a:lnTo>
                    <a:pt x="387984" y="0"/>
                  </a:lnTo>
                </a:path>
              </a:pathLst>
            </a:custGeom>
            <a:ln w="1905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30580" y="198120"/>
            <a:ext cx="5645150" cy="441146"/>
          </a:xfrm>
          <a:prstGeom prst="rect">
            <a:avLst/>
          </a:prstGeom>
          <a:ln w="57150">
            <a:solidFill>
              <a:srgbClr val="0000CC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1029335" indent="-343535" algn="l" rtl="0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1028700" algn="l"/>
                <a:tab pos="102933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Deep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cervical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nodes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545" y="118292"/>
            <a:ext cx="11840210" cy="4487545"/>
            <a:chOff x="173545" y="118292"/>
            <a:chExt cx="11840210" cy="4487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8891" y="118292"/>
              <a:ext cx="4114800" cy="44872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307" y="124967"/>
              <a:ext cx="7720965" cy="4270375"/>
            </a:xfrm>
            <a:custGeom>
              <a:avLst/>
              <a:gdLst/>
              <a:ahLst/>
              <a:cxnLst/>
              <a:rect l="l" t="t" r="r" b="b"/>
              <a:pathLst>
                <a:path w="7720965" h="4270375">
                  <a:moveTo>
                    <a:pt x="0" y="4270248"/>
                  </a:moveTo>
                  <a:lnTo>
                    <a:pt x="7720583" y="4270248"/>
                  </a:lnTo>
                  <a:lnTo>
                    <a:pt x="7720583" y="0"/>
                  </a:lnTo>
                  <a:lnTo>
                    <a:pt x="0" y="0"/>
                  </a:lnTo>
                  <a:lnTo>
                    <a:pt x="0" y="4270248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6438" y="36067"/>
            <a:ext cx="7566025" cy="426910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745490" indent="-343535" algn="just" rtl="0">
              <a:lnSpc>
                <a:spcPct val="100000"/>
              </a:lnSpc>
              <a:spcBef>
                <a:spcPts val="1250"/>
              </a:spcBef>
              <a:buFont typeface="Arial MT"/>
              <a:buChar char="•"/>
              <a:tabLst>
                <a:tab pos="746125" algn="l"/>
              </a:tabLst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Deep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Cervical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Lymph</a:t>
            </a:r>
            <a:r>
              <a:rPr sz="2400" b="1" spc="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Nodes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on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side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neck</a:t>
            </a:r>
            <a:endParaRPr sz="2400">
              <a:latin typeface="Arial"/>
              <a:cs typeface="Arial"/>
            </a:endParaRPr>
          </a:p>
          <a:p>
            <a:pPr marL="355600" marR="5080" indent="-342900" algn="just" rtl="0">
              <a:lnSpc>
                <a:spcPct val="120000"/>
              </a:lnSpc>
              <a:spcBef>
                <a:spcPts val="57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Upper</a:t>
            </a:r>
            <a:r>
              <a:rPr sz="2400" b="1" dirty="0">
                <a:latin typeface="Arial"/>
                <a:cs typeface="Arial"/>
              </a:rPr>
              <a:t> deep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cervical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lymph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nodes: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Jugulo-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digastric lymph node </a:t>
            </a:r>
            <a:r>
              <a:rPr sz="2400" spc="-5" dirty="0">
                <a:latin typeface="Arial MT"/>
                <a:cs typeface="Arial MT"/>
              </a:rPr>
              <a:t>at junction of internal </a:t>
            </a:r>
            <a:r>
              <a:rPr sz="2400" dirty="0">
                <a:latin typeface="Arial MT"/>
                <a:cs typeface="Arial MT"/>
              </a:rPr>
              <a:t>jugular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vein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posterior</a:t>
            </a:r>
            <a:r>
              <a:rPr sz="2400" b="1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belly</a:t>
            </a:r>
            <a:r>
              <a:rPr sz="2400" b="1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digastric</a:t>
            </a:r>
            <a:r>
              <a:rPr sz="2400" b="1" spc="-2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muscle</a:t>
            </a:r>
            <a:r>
              <a:rPr sz="2400" spc="-5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  <a:p>
            <a:pPr marL="355600" marR="5080" indent="-342900" algn="just" rtl="0">
              <a:lnSpc>
                <a:spcPct val="120000"/>
              </a:lnSpc>
              <a:spcBef>
                <a:spcPts val="58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Lower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deep</a:t>
            </a:r>
            <a:r>
              <a:rPr sz="2400" b="1" dirty="0">
                <a:latin typeface="Arial"/>
                <a:cs typeface="Arial"/>
              </a:rPr>
              <a:t> cervical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lymph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nodes: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Jugulo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omohyoid lymph node </a:t>
            </a:r>
            <a:r>
              <a:rPr sz="2400" spc="-5" dirty="0">
                <a:latin typeface="Arial MT"/>
                <a:cs typeface="Arial MT"/>
              </a:rPr>
              <a:t>at junction of </a:t>
            </a:r>
            <a:r>
              <a:rPr sz="2400" dirty="0">
                <a:latin typeface="Arial MT"/>
                <a:cs typeface="Arial MT"/>
              </a:rPr>
              <a:t>internal </a:t>
            </a:r>
            <a:r>
              <a:rPr sz="2400" spc="-5" dirty="0">
                <a:latin typeface="Arial MT"/>
                <a:cs typeface="Arial MT"/>
              </a:rPr>
              <a:t>jugular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vein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intermediate</a:t>
            </a:r>
            <a:r>
              <a:rPr sz="2400" b="1" spc="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tendon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99"/>
                </a:solidFill>
                <a:latin typeface="Arial"/>
                <a:cs typeface="Arial"/>
              </a:rPr>
              <a:t>of</a:t>
            </a:r>
            <a:r>
              <a:rPr sz="2400" b="1" spc="65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omohyoid 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 muscle</a:t>
            </a:r>
            <a:r>
              <a:rPr sz="2400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  <a:p>
            <a:pPr marL="355600" indent="-342900" algn="l" rtl="0">
              <a:lnSpc>
                <a:spcPct val="100000"/>
              </a:lnSpc>
              <a:spcBef>
                <a:spcPts val="1150"/>
              </a:spcBef>
              <a:buFont typeface="Candara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ndara"/>
                <a:cs typeface="Candara"/>
              </a:rPr>
              <a:t>They concerned</a:t>
            </a:r>
            <a:r>
              <a:rPr sz="2400" b="1" spc="20" dirty="0">
                <a:latin typeface="Candara"/>
                <a:cs typeface="Candara"/>
              </a:rPr>
              <a:t> </a:t>
            </a:r>
            <a:r>
              <a:rPr sz="2400" b="1" dirty="0">
                <a:latin typeface="Candara"/>
                <a:cs typeface="Candara"/>
              </a:rPr>
              <a:t>with</a:t>
            </a:r>
            <a:r>
              <a:rPr sz="2400" b="1" spc="5" dirty="0">
                <a:latin typeface="Candara"/>
                <a:cs typeface="Candara"/>
              </a:rPr>
              <a:t> </a:t>
            </a:r>
            <a:r>
              <a:rPr sz="2400" b="1" spc="-5" dirty="0">
                <a:latin typeface="Candara"/>
                <a:cs typeface="Candara"/>
              </a:rPr>
              <a:t>lymphatic</a:t>
            </a:r>
            <a:r>
              <a:rPr sz="2400" b="1" dirty="0">
                <a:latin typeface="Candara"/>
                <a:cs typeface="Candara"/>
              </a:rPr>
              <a:t> </a:t>
            </a:r>
            <a:r>
              <a:rPr sz="2400" b="1" spc="-5" dirty="0">
                <a:latin typeface="Candara"/>
                <a:cs typeface="Candara"/>
              </a:rPr>
              <a:t>drainage</a:t>
            </a:r>
            <a:r>
              <a:rPr sz="2400" b="1" spc="10" dirty="0">
                <a:latin typeface="Candara"/>
                <a:cs typeface="Candara"/>
              </a:rPr>
              <a:t> </a:t>
            </a:r>
            <a:r>
              <a:rPr sz="2400" b="1" dirty="0">
                <a:latin typeface="Candara"/>
                <a:cs typeface="Candara"/>
              </a:rPr>
              <a:t>of</a:t>
            </a:r>
            <a:r>
              <a:rPr sz="2400" b="1" spc="-15" dirty="0">
                <a:latin typeface="Candara"/>
                <a:cs typeface="Candara"/>
              </a:rPr>
              <a:t> </a:t>
            </a:r>
            <a:r>
              <a:rPr sz="2400" b="1" dirty="0">
                <a:latin typeface="Candara"/>
                <a:cs typeface="Candara"/>
              </a:rPr>
              <a:t>the</a:t>
            </a:r>
            <a:r>
              <a:rPr sz="2400" b="1" spc="10" dirty="0">
                <a:latin typeface="Candara"/>
                <a:cs typeface="Candara"/>
              </a:rPr>
              <a:t> </a:t>
            </a:r>
            <a:r>
              <a:rPr sz="2400" b="1" dirty="0">
                <a:latin typeface="Candara"/>
                <a:cs typeface="Candara"/>
              </a:rPr>
              <a:t>tongue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8307" y="4520184"/>
            <a:ext cx="7720965" cy="2268220"/>
          </a:xfrm>
          <a:prstGeom prst="rect">
            <a:avLst/>
          </a:prstGeom>
          <a:ln w="9525">
            <a:solidFill>
              <a:srgbClr val="0000CC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 marL="433705" indent="-342900" algn="l" rtl="0">
              <a:lnSpc>
                <a:spcPct val="100000"/>
              </a:lnSpc>
              <a:spcBef>
                <a:spcPts val="555"/>
              </a:spcBef>
              <a:buFont typeface="Arial MT"/>
              <a:buChar char="-"/>
              <a:tabLst>
                <a:tab pos="433070" algn="l"/>
                <a:tab pos="434340" algn="l"/>
                <a:tab pos="958850" algn="l"/>
                <a:tab pos="1927225" algn="l"/>
                <a:tab pos="2876550" algn="l"/>
                <a:tab pos="3930015" algn="l"/>
                <a:tab pos="4490720" algn="l"/>
                <a:tab pos="5440045" algn="l"/>
                <a:tab pos="6594475" algn="l"/>
                <a:tab pos="7374255" algn="l"/>
              </a:tabLst>
            </a:pP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All	</a:t>
            </a:r>
            <a:r>
              <a:rPr sz="2400" spc="-5" dirty="0">
                <a:latin typeface="Arial MT"/>
                <a:cs typeface="Arial MT"/>
              </a:rPr>
              <a:t>above	lymph	</a:t>
            </a:r>
            <a:r>
              <a:rPr sz="2400" dirty="0">
                <a:latin typeface="Arial MT"/>
                <a:cs typeface="Arial MT"/>
              </a:rPr>
              <a:t>nodes,	the	</a:t>
            </a:r>
            <a:r>
              <a:rPr sz="2400" spc="-5" dirty="0">
                <a:latin typeface="Arial MT"/>
                <a:cs typeface="Arial MT"/>
              </a:rPr>
              <a:t>lymph	vessels	pass	</a:t>
            </a:r>
            <a:r>
              <a:rPr sz="2400" dirty="0">
                <a:latin typeface="Arial MT"/>
                <a:cs typeface="Arial MT"/>
              </a:rPr>
              <a:t>to</a:t>
            </a:r>
          </a:p>
          <a:p>
            <a:pPr marL="433705" marR="83820" algn="l" rtl="0">
              <a:lnSpc>
                <a:spcPct val="120000"/>
              </a:lnSpc>
              <a:spcBef>
                <a:spcPts val="5"/>
              </a:spcBef>
              <a:tabLst>
                <a:tab pos="1059815" algn="l"/>
                <a:tab pos="1972945" algn="l"/>
                <a:tab pos="3312795" algn="l"/>
                <a:tab pos="4327525" algn="l"/>
                <a:tab pos="5362575" algn="l"/>
                <a:tab pos="6158230" algn="l"/>
                <a:tab pos="6614159" algn="l"/>
              </a:tabLst>
            </a:pPr>
            <a:r>
              <a:rPr sz="2400" spc="-5" dirty="0">
                <a:latin typeface="Arial MT"/>
                <a:cs typeface="Arial MT"/>
              </a:rPr>
              <a:t>the	</a:t>
            </a:r>
            <a:r>
              <a:rPr sz="2400" b="1" spc="-5" dirty="0">
                <a:solidFill>
                  <a:srgbClr val="000099"/>
                </a:solidFill>
                <a:latin typeface="Arial"/>
                <a:cs typeface="Arial"/>
              </a:rPr>
              <a:t>deep	cervi</a:t>
            </a:r>
            <a:r>
              <a:rPr sz="2400" b="1" dirty="0">
                <a:solidFill>
                  <a:srgbClr val="000099"/>
                </a:solidFill>
                <a:latin typeface="Arial"/>
                <a:cs typeface="Arial"/>
              </a:rPr>
              <a:t>cal	</a:t>
            </a:r>
            <a:r>
              <a:rPr sz="2400" spc="-5" dirty="0">
                <a:latin typeface="Arial MT"/>
                <a:cs typeface="Arial MT"/>
              </a:rPr>
              <a:t>lymph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node</a:t>
            </a:r>
            <a:r>
              <a:rPr sz="2400" dirty="0">
                <a:latin typeface="Arial MT"/>
                <a:cs typeface="Arial MT"/>
              </a:rPr>
              <a:t>s	</a:t>
            </a:r>
            <a:r>
              <a:rPr sz="2400" spc="-5" dirty="0">
                <a:latin typeface="Arial MT"/>
                <a:cs typeface="Arial MT"/>
              </a:rPr>
              <a:t>then</a:t>
            </a:r>
            <a:r>
              <a:rPr sz="2400" dirty="0">
                <a:latin typeface="Arial MT"/>
                <a:cs typeface="Arial MT"/>
              </a:rPr>
              <a:t>	to	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ju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ular 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lymph</a:t>
            </a:r>
            <a:r>
              <a:rPr sz="2400" b="1" spc="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trunk,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ends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endParaRPr sz="2400" dirty="0">
              <a:latin typeface="Arial"/>
              <a:cs typeface="Arial"/>
            </a:endParaRPr>
          </a:p>
          <a:p>
            <a:pPr marL="433705" indent="-343535" algn="l" rtl="0">
              <a:lnSpc>
                <a:spcPct val="100000"/>
              </a:lnSpc>
              <a:spcBef>
                <a:spcPts val="575"/>
              </a:spcBef>
              <a:buFont typeface="Arial MT"/>
              <a:buChar char="-"/>
              <a:tabLst>
                <a:tab pos="433070" algn="l"/>
                <a:tab pos="434340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drains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thoracic </a:t>
            </a:r>
            <a:r>
              <a:rPr sz="2400" dirty="0">
                <a:latin typeface="Arial MT"/>
                <a:cs typeface="Arial MT"/>
              </a:rPr>
              <a:t>duct</a:t>
            </a:r>
          </a:p>
          <a:p>
            <a:pPr marL="433705" indent="-343535" algn="l" rtl="0">
              <a:lnSpc>
                <a:spcPct val="100000"/>
              </a:lnSpc>
              <a:spcBef>
                <a:spcPts val="580"/>
              </a:spcBef>
              <a:buFont typeface="Arial MT"/>
              <a:buChar char="-"/>
              <a:tabLst>
                <a:tab pos="433070" algn="l"/>
                <a:tab pos="434340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Right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drains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right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lymphatic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duct</a:t>
            </a:r>
          </a:p>
        </p:txBody>
      </p:sp>
      <p:sp>
        <p:nvSpPr>
          <p:cNvPr id="7" name="object 7"/>
          <p:cNvSpPr/>
          <p:nvPr/>
        </p:nvSpPr>
        <p:spPr>
          <a:xfrm>
            <a:off x="5720079" y="599948"/>
            <a:ext cx="5507990" cy="2903855"/>
          </a:xfrm>
          <a:custGeom>
            <a:avLst/>
            <a:gdLst/>
            <a:ahLst/>
            <a:cxnLst/>
            <a:rect l="l" t="t" r="r" b="b"/>
            <a:pathLst>
              <a:path w="5507990" h="2903854">
                <a:moveTo>
                  <a:pt x="0" y="0"/>
                </a:moveTo>
                <a:lnTo>
                  <a:pt x="0" y="12573"/>
                </a:lnTo>
                <a:lnTo>
                  <a:pt x="12573" y="12573"/>
                </a:lnTo>
                <a:lnTo>
                  <a:pt x="25146" y="12573"/>
                </a:lnTo>
                <a:lnTo>
                  <a:pt x="175260" y="12573"/>
                </a:lnTo>
                <a:lnTo>
                  <a:pt x="200152" y="0"/>
                </a:lnTo>
                <a:lnTo>
                  <a:pt x="1051560" y="0"/>
                </a:lnTo>
                <a:lnTo>
                  <a:pt x="1089025" y="12573"/>
                </a:lnTo>
                <a:lnTo>
                  <a:pt x="1114171" y="12573"/>
                </a:lnTo>
                <a:lnTo>
                  <a:pt x="1151636" y="25146"/>
                </a:lnTo>
                <a:lnTo>
                  <a:pt x="1189101" y="25146"/>
                </a:lnTo>
                <a:lnTo>
                  <a:pt x="1639824" y="25146"/>
                </a:lnTo>
                <a:lnTo>
                  <a:pt x="1664589" y="37464"/>
                </a:lnTo>
                <a:lnTo>
                  <a:pt x="1689862" y="50037"/>
                </a:lnTo>
                <a:lnTo>
                  <a:pt x="1702435" y="50037"/>
                </a:lnTo>
                <a:lnTo>
                  <a:pt x="1715008" y="50037"/>
                </a:lnTo>
                <a:lnTo>
                  <a:pt x="1727327" y="50037"/>
                </a:lnTo>
                <a:lnTo>
                  <a:pt x="1739900" y="50037"/>
                </a:lnTo>
              </a:path>
              <a:path w="5507990" h="2903854">
                <a:moveTo>
                  <a:pt x="5407533" y="600837"/>
                </a:moveTo>
                <a:lnTo>
                  <a:pt x="5407533" y="588263"/>
                </a:lnTo>
                <a:lnTo>
                  <a:pt x="5407533" y="575563"/>
                </a:lnTo>
                <a:lnTo>
                  <a:pt x="5394960" y="575563"/>
                </a:lnTo>
                <a:lnTo>
                  <a:pt x="5382387" y="575563"/>
                </a:lnTo>
                <a:lnTo>
                  <a:pt x="5370068" y="562990"/>
                </a:lnTo>
                <a:lnTo>
                  <a:pt x="5357495" y="562990"/>
                </a:lnTo>
                <a:lnTo>
                  <a:pt x="5269738" y="562990"/>
                </a:lnTo>
                <a:lnTo>
                  <a:pt x="5269738" y="575563"/>
                </a:lnTo>
                <a:lnTo>
                  <a:pt x="5257419" y="575563"/>
                </a:lnTo>
                <a:lnTo>
                  <a:pt x="5244846" y="575563"/>
                </a:lnTo>
                <a:lnTo>
                  <a:pt x="5232273" y="588263"/>
                </a:lnTo>
                <a:lnTo>
                  <a:pt x="5219700" y="588263"/>
                </a:lnTo>
                <a:lnTo>
                  <a:pt x="5219700" y="600837"/>
                </a:lnTo>
                <a:lnTo>
                  <a:pt x="5207381" y="600837"/>
                </a:lnTo>
                <a:lnTo>
                  <a:pt x="5194808" y="613028"/>
                </a:lnTo>
                <a:lnTo>
                  <a:pt x="5194808" y="625601"/>
                </a:lnTo>
                <a:lnTo>
                  <a:pt x="5182235" y="625601"/>
                </a:lnTo>
                <a:lnTo>
                  <a:pt x="5182235" y="638301"/>
                </a:lnTo>
                <a:lnTo>
                  <a:pt x="5169662" y="638301"/>
                </a:lnTo>
                <a:lnTo>
                  <a:pt x="5169662" y="650875"/>
                </a:lnTo>
                <a:lnTo>
                  <a:pt x="5157343" y="650875"/>
                </a:lnTo>
                <a:lnTo>
                  <a:pt x="5157343" y="663066"/>
                </a:lnTo>
                <a:lnTo>
                  <a:pt x="5157343" y="675639"/>
                </a:lnTo>
                <a:lnTo>
                  <a:pt x="5144770" y="688339"/>
                </a:lnTo>
                <a:lnTo>
                  <a:pt x="5144770" y="700913"/>
                </a:lnTo>
                <a:lnTo>
                  <a:pt x="5144770" y="713104"/>
                </a:lnTo>
                <a:lnTo>
                  <a:pt x="5144770" y="725677"/>
                </a:lnTo>
                <a:lnTo>
                  <a:pt x="5144770" y="738377"/>
                </a:lnTo>
                <a:lnTo>
                  <a:pt x="5132197" y="738377"/>
                </a:lnTo>
                <a:lnTo>
                  <a:pt x="5132197" y="875791"/>
                </a:lnTo>
                <a:lnTo>
                  <a:pt x="5144770" y="888491"/>
                </a:lnTo>
                <a:lnTo>
                  <a:pt x="5157343" y="888491"/>
                </a:lnTo>
                <a:lnTo>
                  <a:pt x="5157343" y="901064"/>
                </a:lnTo>
                <a:lnTo>
                  <a:pt x="5169662" y="901064"/>
                </a:lnTo>
                <a:lnTo>
                  <a:pt x="5169662" y="913638"/>
                </a:lnTo>
                <a:lnTo>
                  <a:pt x="5182235" y="913638"/>
                </a:lnTo>
                <a:lnTo>
                  <a:pt x="5194808" y="913638"/>
                </a:lnTo>
                <a:lnTo>
                  <a:pt x="5282311" y="913638"/>
                </a:lnTo>
                <a:lnTo>
                  <a:pt x="5294884" y="901064"/>
                </a:lnTo>
                <a:lnTo>
                  <a:pt x="5307457" y="901064"/>
                </a:lnTo>
                <a:lnTo>
                  <a:pt x="5320030" y="901064"/>
                </a:lnTo>
                <a:lnTo>
                  <a:pt x="5332349" y="901064"/>
                </a:lnTo>
                <a:lnTo>
                  <a:pt x="5344922" y="901064"/>
                </a:lnTo>
                <a:lnTo>
                  <a:pt x="5357495" y="888491"/>
                </a:lnTo>
                <a:lnTo>
                  <a:pt x="5370068" y="888491"/>
                </a:lnTo>
                <a:lnTo>
                  <a:pt x="5382387" y="875791"/>
                </a:lnTo>
                <a:lnTo>
                  <a:pt x="5394960" y="875791"/>
                </a:lnTo>
                <a:lnTo>
                  <a:pt x="5407533" y="875791"/>
                </a:lnTo>
                <a:lnTo>
                  <a:pt x="5420106" y="875791"/>
                </a:lnTo>
                <a:lnTo>
                  <a:pt x="5432425" y="863600"/>
                </a:lnTo>
                <a:lnTo>
                  <a:pt x="5444998" y="863600"/>
                </a:lnTo>
                <a:lnTo>
                  <a:pt x="5457571" y="851026"/>
                </a:lnTo>
                <a:lnTo>
                  <a:pt x="5470144" y="851026"/>
                </a:lnTo>
                <a:lnTo>
                  <a:pt x="5482844" y="838453"/>
                </a:lnTo>
                <a:lnTo>
                  <a:pt x="5482844" y="825753"/>
                </a:lnTo>
                <a:lnTo>
                  <a:pt x="5495036" y="813562"/>
                </a:lnTo>
                <a:lnTo>
                  <a:pt x="5507609" y="800988"/>
                </a:lnTo>
                <a:lnTo>
                  <a:pt x="5507609" y="788415"/>
                </a:lnTo>
                <a:lnTo>
                  <a:pt x="5507609" y="775715"/>
                </a:lnTo>
                <a:lnTo>
                  <a:pt x="5507609" y="688339"/>
                </a:lnTo>
                <a:lnTo>
                  <a:pt x="5495036" y="663066"/>
                </a:lnTo>
                <a:lnTo>
                  <a:pt x="5495036" y="650875"/>
                </a:lnTo>
                <a:lnTo>
                  <a:pt x="5482844" y="650875"/>
                </a:lnTo>
                <a:lnTo>
                  <a:pt x="5482844" y="638301"/>
                </a:lnTo>
                <a:lnTo>
                  <a:pt x="5482844" y="625601"/>
                </a:lnTo>
                <a:lnTo>
                  <a:pt x="5470144" y="613028"/>
                </a:lnTo>
                <a:lnTo>
                  <a:pt x="5457571" y="600837"/>
                </a:lnTo>
                <a:lnTo>
                  <a:pt x="5457571" y="588263"/>
                </a:lnTo>
                <a:lnTo>
                  <a:pt x="5457571" y="575563"/>
                </a:lnTo>
                <a:lnTo>
                  <a:pt x="5444998" y="575563"/>
                </a:lnTo>
                <a:lnTo>
                  <a:pt x="5432425" y="562990"/>
                </a:lnTo>
                <a:lnTo>
                  <a:pt x="5420106" y="550799"/>
                </a:lnTo>
                <a:lnTo>
                  <a:pt x="5394960" y="538099"/>
                </a:lnTo>
                <a:lnTo>
                  <a:pt x="5394960" y="525526"/>
                </a:lnTo>
                <a:lnTo>
                  <a:pt x="5282311" y="525526"/>
                </a:lnTo>
                <a:lnTo>
                  <a:pt x="5282311" y="538099"/>
                </a:lnTo>
                <a:lnTo>
                  <a:pt x="5269738" y="538099"/>
                </a:lnTo>
                <a:lnTo>
                  <a:pt x="5257419" y="538099"/>
                </a:lnTo>
                <a:lnTo>
                  <a:pt x="5257419" y="550799"/>
                </a:lnTo>
                <a:lnTo>
                  <a:pt x="5244846" y="550799"/>
                </a:lnTo>
                <a:lnTo>
                  <a:pt x="5244846" y="562990"/>
                </a:lnTo>
                <a:lnTo>
                  <a:pt x="5232273" y="562990"/>
                </a:lnTo>
                <a:lnTo>
                  <a:pt x="5232273" y="575563"/>
                </a:lnTo>
                <a:lnTo>
                  <a:pt x="5232273" y="588263"/>
                </a:lnTo>
                <a:lnTo>
                  <a:pt x="5219700" y="600837"/>
                </a:lnTo>
                <a:lnTo>
                  <a:pt x="5219700" y="613028"/>
                </a:lnTo>
                <a:lnTo>
                  <a:pt x="5207381" y="625601"/>
                </a:lnTo>
                <a:lnTo>
                  <a:pt x="5194808" y="638301"/>
                </a:lnTo>
                <a:lnTo>
                  <a:pt x="5194808" y="650875"/>
                </a:lnTo>
                <a:lnTo>
                  <a:pt x="5182235" y="650875"/>
                </a:lnTo>
                <a:lnTo>
                  <a:pt x="5182235" y="663066"/>
                </a:lnTo>
                <a:lnTo>
                  <a:pt x="5182235" y="675639"/>
                </a:lnTo>
                <a:lnTo>
                  <a:pt x="5182235" y="688339"/>
                </a:lnTo>
                <a:lnTo>
                  <a:pt x="5169662" y="713104"/>
                </a:lnTo>
                <a:lnTo>
                  <a:pt x="5157343" y="713104"/>
                </a:lnTo>
                <a:lnTo>
                  <a:pt x="5157343" y="725677"/>
                </a:lnTo>
                <a:lnTo>
                  <a:pt x="5157343" y="738377"/>
                </a:lnTo>
                <a:lnTo>
                  <a:pt x="5144770" y="750951"/>
                </a:lnTo>
                <a:lnTo>
                  <a:pt x="5144770" y="763524"/>
                </a:lnTo>
                <a:lnTo>
                  <a:pt x="5144770" y="888491"/>
                </a:lnTo>
                <a:lnTo>
                  <a:pt x="5157343" y="888491"/>
                </a:lnTo>
                <a:lnTo>
                  <a:pt x="5169662" y="901064"/>
                </a:lnTo>
                <a:lnTo>
                  <a:pt x="5182235" y="901064"/>
                </a:lnTo>
                <a:lnTo>
                  <a:pt x="5194808" y="913638"/>
                </a:lnTo>
                <a:lnTo>
                  <a:pt x="5344922" y="913638"/>
                </a:lnTo>
                <a:lnTo>
                  <a:pt x="5370068" y="901064"/>
                </a:lnTo>
                <a:lnTo>
                  <a:pt x="5382387" y="901064"/>
                </a:lnTo>
                <a:lnTo>
                  <a:pt x="5394960" y="888491"/>
                </a:lnTo>
                <a:lnTo>
                  <a:pt x="5407533" y="888491"/>
                </a:lnTo>
                <a:lnTo>
                  <a:pt x="5432425" y="875791"/>
                </a:lnTo>
                <a:lnTo>
                  <a:pt x="5432425" y="863600"/>
                </a:lnTo>
                <a:lnTo>
                  <a:pt x="5444998" y="863600"/>
                </a:lnTo>
                <a:lnTo>
                  <a:pt x="5457571" y="851026"/>
                </a:lnTo>
                <a:lnTo>
                  <a:pt x="5470144" y="851026"/>
                </a:lnTo>
                <a:lnTo>
                  <a:pt x="5482844" y="838453"/>
                </a:lnTo>
                <a:lnTo>
                  <a:pt x="5495036" y="825753"/>
                </a:lnTo>
                <a:lnTo>
                  <a:pt x="5495036" y="813562"/>
                </a:lnTo>
                <a:lnTo>
                  <a:pt x="5495036" y="800988"/>
                </a:lnTo>
                <a:lnTo>
                  <a:pt x="5495036" y="650875"/>
                </a:lnTo>
                <a:lnTo>
                  <a:pt x="5482844" y="625601"/>
                </a:lnTo>
              </a:path>
              <a:path w="5507990" h="2903854">
                <a:moveTo>
                  <a:pt x="3680333" y="700913"/>
                </a:moveTo>
                <a:lnTo>
                  <a:pt x="3680333" y="688339"/>
                </a:lnTo>
                <a:lnTo>
                  <a:pt x="3667633" y="688339"/>
                </a:lnTo>
                <a:lnTo>
                  <a:pt x="3667633" y="675639"/>
                </a:lnTo>
                <a:lnTo>
                  <a:pt x="3655060" y="663066"/>
                </a:lnTo>
                <a:lnTo>
                  <a:pt x="3642487" y="663066"/>
                </a:lnTo>
                <a:lnTo>
                  <a:pt x="3629914" y="650875"/>
                </a:lnTo>
                <a:lnTo>
                  <a:pt x="3617595" y="650875"/>
                </a:lnTo>
                <a:lnTo>
                  <a:pt x="3605022" y="638301"/>
                </a:lnTo>
                <a:lnTo>
                  <a:pt x="3592449" y="638301"/>
                </a:lnTo>
                <a:lnTo>
                  <a:pt x="3579876" y="638301"/>
                </a:lnTo>
                <a:lnTo>
                  <a:pt x="3567556" y="638301"/>
                </a:lnTo>
                <a:lnTo>
                  <a:pt x="3554984" y="625601"/>
                </a:lnTo>
                <a:lnTo>
                  <a:pt x="3542411" y="613028"/>
                </a:lnTo>
                <a:lnTo>
                  <a:pt x="3529838" y="613028"/>
                </a:lnTo>
                <a:lnTo>
                  <a:pt x="3517519" y="613028"/>
                </a:lnTo>
                <a:lnTo>
                  <a:pt x="3504946" y="600837"/>
                </a:lnTo>
                <a:lnTo>
                  <a:pt x="3492373" y="600837"/>
                </a:lnTo>
                <a:lnTo>
                  <a:pt x="3479800" y="600837"/>
                </a:lnTo>
                <a:lnTo>
                  <a:pt x="3379724" y="600837"/>
                </a:lnTo>
                <a:lnTo>
                  <a:pt x="3379724" y="613028"/>
                </a:lnTo>
                <a:lnTo>
                  <a:pt x="3367024" y="613028"/>
                </a:lnTo>
                <a:lnTo>
                  <a:pt x="3354831" y="625601"/>
                </a:lnTo>
                <a:lnTo>
                  <a:pt x="3342259" y="638301"/>
                </a:lnTo>
                <a:lnTo>
                  <a:pt x="3329686" y="650875"/>
                </a:lnTo>
                <a:lnTo>
                  <a:pt x="3316986" y="663066"/>
                </a:lnTo>
                <a:lnTo>
                  <a:pt x="3316986" y="675639"/>
                </a:lnTo>
                <a:lnTo>
                  <a:pt x="3316986" y="800988"/>
                </a:lnTo>
                <a:lnTo>
                  <a:pt x="3329686" y="813562"/>
                </a:lnTo>
                <a:lnTo>
                  <a:pt x="3329686" y="825753"/>
                </a:lnTo>
                <a:lnTo>
                  <a:pt x="3329686" y="838453"/>
                </a:lnTo>
                <a:lnTo>
                  <a:pt x="3342259" y="851026"/>
                </a:lnTo>
                <a:lnTo>
                  <a:pt x="3354831" y="863600"/>
                </a:lnTo>
                <a:lnTo>
                  <a:pt x="3367024" y="875791"/>
                </a:lnTo>
                <a:lnTo>
                  <a:pt x="3392297" y="875791"/>
                </a:lnTo>
                <a:lnTo>
                  <a:pt x="3404870" y="901064"/>
                </a:lnTo>
                <a:lnTo>
                  <a:pt x="3417062" y="901064"/>
                </a:lnTo>
                <a:lnTo>
                  <a:pt x="3417062" y="913638"/>
                </a:lnTo>
                <a:lnTo>
                  <a:pt x="3429762" y="913638"/>
                </a:lnTo>
                <a:lnTo>
                  <a:pt x="3442335" y="925829"/>
                </a:lnTo>
                <a:lnTo>
                  <a:pt x="3454908" y="925829"/>
                </a:lnTo>
                <a:lnTo>
                  <a:pt x="3467100" y="925829"/>
                </a:lnTo>
                <a:lnTo>
                  <a:pt x="3605022" y="925829"/>
                </a:lnTo>
                <a:lnTo>
                  <a:pt x="3617595" y="913638"/>
                </a:lnTo>
                <a:lnTo>
                  <a:pt x="3642487" y="913638"/>
                </a:lnTo>
                <a:lnTo>
                  <a:pt x="3655060" y="901064"/>
                </a:lnTo>
                <a:lnTo>
                  <a:pt x="3667633" y="901064"/>
                </a:lnTo>
                <a:lnTo>
                  <a:pt x="3680333" y="901064"/>
                </a:lnTo>
                <a:lnTo>
                  <a:pt x="3692525" y="888491"/>
                </a:lnTo>
                <a:lnTo>
                  <a:pt x="3705098" y="875791"/>
                </a:lnTo>
                <a:lnTo>
                  <a:pt x="3705098" y="863600"/>
                </a:lnTo>
                <a:lnTo>
                  <a:pt x="3705098" y="851026"/>
                </a:lnTo>
                <a:lnTo>
                  <a:pt x="3717671" y="838453"/>
                </a:lnTo>
                <a:lnTo>
                  <a:pt x="3717671" y="825753"/>
                </a:lnTo>
                <a:lnTo>
                  <a:pt x="3717671" y="813562"/>
                </a:lnTo>
                <a:lnTo>
                  <a:pt x="3717671" y="800988"/>
                </a:lnTo>
                <a:lnTo>
                  <a:pt x="3730371" y="788415"/>
                </a:lnTo>
                <a:lnTo>
                  <a:pt x="3730371" y="775715"/>
                </a:lnTo>
                <a:lnTo>
                  <a:pt x="3730371" y="763524"/>
                </a:lnTo>
                <a:lnTo>
                  <a:pt x="3730371" y="750951"/>
                </a:lnTo>
                <a:lnTo>
                  <a:pt x="3717671" y="750951"/>
                </a:lnTo>
                <a:lnTo>
                  <a:pt x="3717671" y="738377"/>
                </a:lnTo>
                <a:lnTo>
                  <a:pt x="3717671" y="725677"/>
                </a:lnTo>
                <a:lnTo>
                  <a:pt x="3705098" y="713104"/>
                </a:lnTo>
                <a:lnTo>
                  <a:pt x="3705098" y="700913"/>
                </a:lnTo>
                <a:lnTo>
                  <a:pt x="3692525" y="688339"/>
                </a:lnTo>
                <a:lnTo>
                  <a:pt x="3680333" y="675639"/>
                </a:lnTo>
                <a:lnTo>
                  <a:pt x="3680333" y="663066"/>
                </a:lnTo>
                <a:lnTo>
                  <a:pt x="3667633" y="650875"/>
                </a:lnTo>
              </a:path>
              <a:path w="5507990" h="2903854">
                <a:moveTo>
                  <a:pt x="3817747" y="2503042"/>
                </a:moveTo>
                <a:lnTo>
                  <a:pt x="3817747" y="2490469"/>
                </a:lnTo>
                <a:lnTo>
                  <a:pt x="3817747" y="2477897"/>
                </a:lnTo>
                <a:lnTo>
                  <a:pt x="3805174" y="2465197"/>
                </a:lnTo>
                <a:lnTo>
                  <a:pt x="3805174" y="2452624"/>
                </a:lnTo>
                <a:lnTo>
                  <a:pt x="3805174" y="2440431"/>
                </a:lnTo>
                <a:lnTo>
                  <a:pt x="3792981" y="2427859"/>
                </a:lnTo>
                <a:lnTo>
                  <a:pt x="3780409" y="2427859"/>
                </a:lnTo>
                <a:lnTo>
                  <a:pt x="3780409" y="2415159"/>
                </a:lnTo>
                <a:lnTo>
                  <a:pt x="3767709" y="2415159"/>
                </a:lnTo>
                <a:lnTo>
                  <a:pt x="3767709" y="2402586"/>
                </a:lnTo>
                <a:lnTo>
                  <a:pt x="3755136" y="2402586"/>
                </a:lnTo>
                <a:lnTo>
                  <a:pt x="3742563" y="2390393"/>
                </a:lnTo>
                <a:lnTo>
                  <a:pt x="3730371" y="2377821"/>
                </a:lnTo>
                <a:lnTo>
                  <a:pt x="3717671" y="2377821"/>
                </a:lnTo>
                <a:lnTo>
                  <a:pt x="3705098" y="2377821"/>
                </a:lnTo>
                <a:lnTo>
                  <a:pt x="3692525" y="2365121"/>
                </a:lnTo>
                <a:lnTo>
                  <a:pt x="3680333" y="2365121"/>
                </a:lnTo>
                <a:lnTo>
                  <a:pt x="3667633" y="2365121"/>
                </a:lnTo>
                <a:lnTo>
                  <a:pt x="3655060" y="2365121"/>
                </a:lnTo>
                <a:lnTo>
                  <a:pt x="3642487" y="2352548"/>
                </a:lnTo>
                <a:lnTo>
                  <a:pt x="3629914" y="2352548"/>
                </a:lnTo>
                <a:lnTo>
                  <a:pt x="3617595" y="2352548"/>
                </a:lnTo>
                <a:lnTo>
                  <a:pt x="3605022" y="2340355"/>
                </a:lnTo>
                <a:lnTo>
                  <a:pt x="3592449" y="2340355"/>
                </a:lnTo>
                <a:lnTo>
                  <a:pt x="3517519" y="2340355"/>
                </a:lnTo>
                <a:lnTo>
                  <a:pt x="3504946" y="2352548"/>
                </a:lnTo>
                <a:lnTo>
                  <a:pt x="3492373" y="2352548"/>
                </a:lnTo>
                <a:lnTo>
                  <a:pt x="3467100" y="2365121"/>
                </a:lnTo>
                <a:lnTo>
                  <a:pt x="3454908" y="2377821"/>
                </a:lnTo>
                <a:lnTo>
                  <a:pt x="3442335" y="2377821"/>
                </a:lnTo>
                <a:lnTo>
                  <a:pt x="3442335" y="2390393"/>
                </a:lnTo>
                <a:lnTo>
                  <a:pt x="3429762" y="2402586"/>
                </a:lnTo>
                <a:lnTo>
                  <a:pt x="3417062" y="2402586"/>
                </a:lnTo>
                <a:lnTo>
                  <a:pt x="3404870" y="2402586"/>
                </a:lnTo>
                <a:lnTo>
                  <a:pt x="3404870" y="2415159"/>
                </a:lnTo>
                <a:lnTo>
                  <a:pt x="3392297" y="2415159"/>
                </a:lnTo>
                <a:lnTo>
                  <a:pt x="3379724" y="2427859"/>
                </a:lnTo>
                <a:lnTo>
                  <a:pt x="3367024" y="2440431"/>
                </a:lnTo>
                <a:lnTo>
                  <a:pt x="3354831" y="2452624"/>
                </a:lnTo>
                <a:lnTo>
                  <a:pt x="3354831" y="2465197"/>
                </a:lnTo>
                <a:lnTo>
                  <a:pt x="3342259" y="2465197"/>
                </a:lnTo>
                <a:lnTo>
                  <a:pt x="3342259" y="2477897"/>
                </a:lnTo>
                <a:lnTo>
                  <a:pt x="3342259" y="2490469"/>
                </a:lnTo>
                <a:lnTo>
                  <a:pt x="3342259" y="2503042"/>
                </a:lnTo>
                <a:lnTo>
                  <a:pt x="3329686" y="2515235"/>
                </a:lnTo>
                <a:lnTo>
                  <a:pt x="3329686" y="2527935"/>
                </a:lnTo>
                <a:lnTo>
                  <a:pt x="3304413" y="2553080"/>
                </a:lnTo>
                <a:lnTo>
                  <a:pt x="3304413" y="2565273"/>
                </a:lnTo>
                <a:lnTo>
                  <a:pt x="3304413" y="2577973"/>
                </a:lnTo>
                <a:lnTo>
                  <a:pt x="3304413" y="2590546"/>
                </a:lnTo>
                <a:lnTo>
                  <a:pt x="3304413" y="2603118"/>
                </a:lnTo>
                <a:lnTo>
                  <a:pt x="3304413" y="2615311"/>
                </a:lnTo>
                <a:lnTo>
                  <a:pt x="3292221" y="2615311"/>
                </a:lnTo>
                <a:lnTo>
                  <a:pt x="3292221" y="2765805"/>
                </a:lnTo>
                <a:lnTo>
                  <a:pt x="3304413" y="2765805"/>
                </a:lnTo>
                <a:lnTo>
                  <a:pt x="3304413" y="2778125"/>
                </a:lnTo>
                <a:lnTo>
                  <a:pt x="3304413" y="2790698"/>
                </a:lnTo>
                <a:lnTo>
                  <a:pt x="3316986" y="2803271"/>
                </a:lnTo>
                <a:lnTo>
                  <a:pt x="3329686" y="2803271"/>
                </a:lnTo>
                <a:lnTo>
                  <a:pt x="3329686" y="2815843"/>
                </a:lnTo>
                <a:lnTo>
                  <a:pt x="3329686" y="2828163"/>
                </a:lnTo>
                <a:lnTo>
                  <a:pt x="3342259" y="2828163"/>
                </a:lnTo>
                <a:lnTo>
                  <a:pt x="3342259" y="2840736"/>
                </a:lnTo>
                <a:lnTo>
                  <a:pt x="3354831" y="2853309"/>
                </a:lnTo>
                <a:lnTo>
                  <a:pt x="3367024" y="2865881"/>
                </a:lnTo>
                <a:lnTo>
                  <a:pt x="3379724" y="2865881"/>
                </a:lnTo>
                <a:lnTo>
                  <a:pt x="3392297" y="2865881"/>
                </a:lnTo>
                <a:lnTo>
                  <a:pt x="3404870" y="2878201"/>
                </a:lnTo>
                <a:lnTo>
                  <a:pt x="3417062" y="2878201"/>
                </a:lnTo>
                <a:lnTo>
                  <a:pt x="3429762" y="2878201"/>
                </a:lnTo>
                <a:lnTo>
                  <a:pt x="3442335" y="2890774"/>
                </a:lnTo>
                <a:lnTo>
                  <a:pt x="3454908" y="2903347"/>
                </a:lnTo>
                <a:lnTo>
                  <a:pt x="3467100" y="2903347"/>
                </a:lnTo>
                <a:lnTo>
                  <a:pt x="3642487" y="2903347"/>
                </a:lnTo>
                <a:lnTo>
                  <a:pt x="3655060" y="2890774"/>
                </a:lnTo>
                <a:lnTo>
                  <a:pt x="3680333" y="2890774"/>
                </a:lnTo>
                <a:lnTo>
                  <a:pt x="3692525" y="2890774"/>
                </a:lnTo>
                <a:lnTo>
                  <a:pt x="3705098" y="2878201"/>
                </a:lnTo>
                <a:lnTo>
                  <a:pt x="3717671" y="2878201"/>
                </a:lnTo>
                <a:lnTo>
                  <a:pt x="3717671" y="2865881"/>
                </a:lnTo>
                <a:lnTo>
                  <a:pt x="3730371" y="2865881"/>
                </a:lnTo>
                <a:lnTo>
                  <a:pt x="3742563" y="2865881"/>
                </a:lnTo>
                <a:lnTo>
                  <a:pt x="3767709" y="2853309"/>
                </a:lnTo>
                <a:lnTo>
                  <a:pt x="3767709" y="2840736"/>
                </a:lnTo>
                <a:lnTo>
                  <a:pt x="3780409" y="2840736"/>
                </a:lnTo>
                <a:lnTo>
                  <a:pt x="3805174" y="2840736"/>
                </a:lnTo>
                <a:lnTo>
                  <a:pt x="3817747" y="2828163"/>
                </a:lnTo>
                <a:lnTo>
                  <a:pt x="3830447" y="2828163"/>
                </a:lnTo>
                <a:lnTo>
                  <a:pt x="3843020" y="2815843"/>
                </a:lnTo>
                <a:lnTo>
                  <a:pt x="3843020" y="2803271"/>
                </a:lnTo>
                <a:lnTo>
                  <a:pt x="3855212" y="2803271"/>
                </a:lnTo>
                <a:lnTo>
                  <a:pt x="3867785" y="2790698"/>
                </a:lnTo>
                <a:lnTo>
                  <a:pt x="3880485" y="2790698"/>
                </a:lnTo>
                <a:lnTo>
                  <a:pt x="3880485" y="2778125"/>
                </a:lnTo>
                <a:lnTo>
                  <a:pt x="3893058" y="2778125"/>
                </a:lnTo>
                <a:lnTo>
                  <a:pt x="3893058" y="2765805"/>
                </a:lnTo>
                <a:lnTo>
                  <a:pt x="3893058" y="2753232"/>
                </a:lnTo>
                <a:lnTo>
                  <a:pt x="3893058" y="2740660"/>
                </a:lnTo>
                <a:lnTo>
                  <a:pt x="3893058" y="2728087"/>
                </a:lnTo>
                <a:lnTo>
                  <a:pt x="3905250" y="2715767"/>
                </a:lnTo>
                <a:lnTo>
                  <a:pt x="3905250" y="2615311"/>
                </a:lnTo>
                <a:lnTo>
                  <a:pt x="3893058" y="2615311"/>
                </a:lnTo>
                <a:lnTo>
                  <a:pt x="3893058" y="2603118"/>
                </a:lnTo>
                <a:lnTo>
                  <a:pt x="3880485" y="2590546"/>
                </a:lnTo>
                <a:lnTo>
                  <a:pt x="3880485" y="2565273"/>
                </a:lnTo>
                <a:lnTo>
                  <a:pt x="3880485" y="2553080"/>
                </a:lnTo>
                <a:lnTo>
                  <a:pt x="3867785" y="2540507"/>
                </a:lnTo>
                <a:lnTo>
                  <a:pt x="3867785" y="2527935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1144" y="5555615"/>
            <a:ext cx="1214755" cy="25400"/>
          </a:xfrm>
          <a:custGeom>
            <a:avLst/>
            <a:gdLst/>
            <a:ahLst/>
            <a:cxnLst/>
            <a:rect l="l" t="t" r="r" b="b"/>
            <a:pathLst>
              <a:path w="1214754" h="25400">
                <a:moveTo>
                  <a:pt x="0" y="0"/>
                </a:moveTo>
                <a:lnTo>
                  <a:pt x="12573" y="0"/>
                </a:lnTo>
                <a:lnTo>
                  <a:pt x="25273" y="0"/>
                </a:lnTo>
                <a:lnTo>
                  <a:pt x="37846" y="0"/>
                </a:lnTo>
                <a:lnTo>
                  <a:pt x="50419" y="0"/>
                </a:lnTo>
                <a:lnTo>
                  <a:pt x="50419" y="12700"/>
                </a:lnTo>
                <a:lnTo>
                  <a:pt x="62610" y="12700"/>
                </a:lnTo>
                <a:lnTo>
                  <a:pt x="75310" y="12700"/>
                </a:lnTo>
                <a:lnTo>
                  <a:pt x="87883" y="12700"/>
                </a:lnTo>
                <a:lnTo>
                  <a:pt x="100456" y="12700"/>
                </a:lnTo>
                <a:lnTo>
                  <a:pt x="125349" y="25273"/>
                </a:lnTo>
                <a:lnTo>
                  <a:pt x="1201674" y="25273"/>
                </a:lnTo>
                <a:lnTo>
                  <a:pt x="1214247" y="25273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6479" y="5868504"/>
            <a:ext cx="538480" cy="300355"/>
          </a:xfrm>
          <a:custGeom>
            <a:avLst/>
            <a:gdLst/>
            <a:ahLst/>
            <a:cxnLst/>
            <a:rect l="l" t="t" r="r" b="b"/>
            <a:pathLst>
              <a:path w="538479" h="300354">
                <a:moveTo>
                  <a:pt x="0" y="162725"/>
                </a:moveTo>
                <a:lnTo>
                  <a:pt x="0" y="162725"/>
                </a:lnTo>
                <a:lnTo>
                  <a:pt x="0" y="300240"/>
                </a:lnTo>
                <a:lnTo>
                  <a:pt x="24765" y="300240"/>
                </a:lnTo>
                <a:lnTo>
                  <a:pt x="37337" y="288010"/>
                </a:lnTo>
                <a:lnTo>
                  <a:pt x="87503" y="250202"/>
                </a:lnTo>
                <a:lnTo>
                  <a:pt x="112649" y="237959"/>
                </a:lnTo>
                <a:lnTo>
                  <a:pt x="175260" y="200164"/>
                </a:lnTo>
                <a:lnTo>
                  <a:pt x="225298" y="187921"/>
                </a:lnTo>
                <a:lnTo>
                  <a:pt x="275336" y="150126"/>
                </a:lnTo>
                <a:lnTo>
                  <a:pt x="337947" y="112687"/>
                </a:lnTo>
                <a:lnTo>
                  <a:pt x="412877" y="75247"/>
                </a:lnTo>
                <a:lnTo>
                  <a:pt x="475488" y="37439"/>
                </a:lnTo>
                <a:lnTo>
                  <a:pt x="500761" y="25209"/>
                </a:lnTo>
                <a:lnTo>
                  <a:pt x="512953" y="12611"/>
                </a:lnTo>
                <a:lnTo>
                  <a:pt x="538099" y="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07203" y="6531991"/>
            <a:ext cx="387985" cy="137795"/>
          </a:xfrm>
          <a:custGeom>
            <a:avLst/>
            <a:gdLst/>
            <a:ahLst/>
            <a:cxnLst/>
            <a:rect l="l" t="t" r="r" b="b"/>
            <a:pathLst>
              <a:path w="387985" h="137795">
                <a:moveTo>
                  <a:pt x="0" y="0"/>
                </a:moveTo>
                <a:lnTo>
                  <a:pt x="0" y="0"/>
                </a:lnTo>
                <a:lnTo>
                  <a:pt x="0" y="137515"/>
                </a:lnTo>
                <a:lnTo>
                  <a:pt x="12192" y="137515"/>
                </a:lnTo>
                <a:lnTo>
                  <a:pt x="24764" y="137515"/>
                </a:lnTo>
                <a:lnTo>
                  <a:pt x="50037" y="137515"/>
                </a:lnTo>
                <a:lnTo>
                  <a:pt x="74802" y="137515"/>
                </a:lnTo>
                <a:lnTo>
                  <a:pt x="100075" y="124917"/>
                </a:lnTo>
                <a:lnTo>
                  <a:pt x="112268" y="124917"/>
                </a:lnTo>
                <a:lnTo>
                  <a:pt x="137541" y="112318"/>
                </a:lnTo>
                <a:lnTo>
                  <a:pt x="162687" y="87477"/>
                </a:lnTo>
                <a:lnTo>
                  <a:pt x="187579" y="87477"/>
                </a:lnTo>
                <a:lnTo>
                  <a:pt x="212725" y="62280"/>
                </a:lnTo>
                <a:lnTo>
                  <a:pt x="237617" y="50037"/>
                </a:lnTo>
                <a:lnTo>
                  <a:pt x="250189" y="50037"/>
                </a:lnTo>
                <a:lnTo>
                  <a:pt x="300227" y="24841"/>
                </a:lnTo>
                <a:lnTo>
                  <a:pt x="325374" y="24841"/>
                </a:lnTo>
                <a:lnTo>
                  <a:pt x="350266" y="0"/>
                </a:lnTo>
                <a:lnTo>
                  <a:pt x="362838" y="0"/>
                </a:lnTo>
                <a:lnTo>
                  <a:pt x="387731" y="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4435" y="5369052"/>
            <a:ext cx="3426460" cy="777777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FF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265555" marR="120650" indent="-1132840" algn="l" rtl="0">
              <a:lnSpc>
                <a:spcPct val="100000"/>
              </a:lnSpc>
              <a:spcBef>
                <a:spcPts val="305"/>
              </a:spcBef>
            </a:pPr>
            <a:r>
              <a:rPr sz="2400" b="1" spc="-5" dirty="0">
                <a:latin typeface="Arial"/>
                <a:cs typeface="Arial"/>
              </a:rPr>
              <a:t>2-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Bronchopulmonary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54271" y="1443608"/>
            <a:ext cx="6000115" cy="2409190"/>
            <a:chOff x="4454271" y="1443608"/>
            <a:chExt cx="6000115" cy="2409190"/>
          </a:xfrm>
        </p:grpSpPr>
        <p:sp>
          <p:nvSpPr>
            <p:cNvPr id="4" name="object 4"/>
            <p:cNvSpPr/>
            <p:nvPr/>
          </p:nvSpPr>
          <p:spPr>
            <a:xfrm>
              <a:off x="7418832" y="2665475"/>
              <a:ext cx="2879090" cy="1158240"/>
            </a:xfrm>
            <a:custGeom>
              <a:avLst/>
              <a:gdLst/>
              <a:ahLst/>
              <a:cxnLst/>
              <a:rect l="l" t="t" r="r" b="b"/>
              <a:pathLst>
                <a:path w="2879090" h="1158239">
                  <a:moveTo>
                    <a:pt x="2878835" y="0"/>
                  </a:moveTo>
                  <a:lnTo>
                    <a:pt x="0" y="0"/>
                  </a:lnTo>
                  <a:lnTo>
                    <a:pt x="0" y="1158240"/>
                  </a:lnTo>
                  <a:lnTo>
                    <a:pt x="2878835" y="1158240"/>
                  </a:lnTo>
                  <a:lnTo>
                    <a:pt x="2878835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18832" y="2665475"/>
              <a:ext cx="2879090" cy="1158240"/>
            </a:xfrm>
            <a:custGeom>
              <a:avLst/>
              <a:gdLst/>
              <a:ahLst/>
              <a:cxnLst/>
              <a:rect l="l" t="t" r="r" b="b"/>
              <a:pathLst>
                <a:path w="2879090" h="1158239">
                  <a:moveTo>
                    <a:pt x="0" y="1158240"/>
                  </a:moveTo>
                  <a:lnTo>
                    <a:pt x="2878835" y="1158240"/>
                  </a:lnTo>
                  <a:lnTo>
                    <a:pt x="2878835" y="0"/>
                  </a:lnTo>
                  <a:lnTo>
                    <a:pt x="0" y="0"/>
                  </a:lnTo>
                  <a:lnTo>
                    <a:pt x="0" y="1158240"/>
                  </a:lnTo>
                  <a:close/>
                </a:path>
              </a:pathLst>
            </a:custGeom>
            <a:ln w="57150">
              <a:solidFill>
                <a:srgbClr val="66FF33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54271" y="1472183"/>
              <a:ext cx="5971540" cy="1410335"/>
            </a:xfrm>
            <a:custGeom>
              <a:avLst/>
              <a:gdLst/>
              <a:ahLst/>
              <a:cxnLst/>
              <a:rect l="l" t="t" r="r" b="b"/>
              <a:pathLst>
                <a:path w="5971540" h="1410335">
                  <a:moveTo>
                    <a:pt x="2888361" y="1278890"/>
                  </a:moveTo>
                  <a:lnTo>
                    <a:pt x="1459865" y="1278890"/>
                  </a:lnTo>
                  <a:lnTo>
                    <a:pt x="171069" y="1295793"/>
                  </a:lnTo>
                  <a:lnTo>
                    <a:pt x="170307" y="1238631"/>
                  </a:lnTo>
                  <a:lnTo>
                    <a:pt x="0" y="1326515"/>
                  </a:lnTo>
                  <a:lnTo>
                    <a:pt x="172593" y="1410081"/>
                  </a:lnTo>
                  <a:lnTo>
                    <a:pt x="171831" y="1353312"/>
                  </a:lnTo>
                  <a:lnTo>
                    <a:pt x="171831" y="1352943"/>
                  </a:lnTo>
                  <a:lnTo>
                    <a:pt x="1460500" y="1336040"/>
                  </a:lnTo>
                  <a:lnTo>
                    <a:pt x="2888361" y="1336040"/>
                  </a:lnTo>
                  <a:lnTo>
                    <a:pt x="2888361" y="1278890"/>
                  </a:lnTo>
                  <a:close/>
                </a:path>
                <a:path w="5971540" h="1410335">
                  <a:moveTo>
                    <a:pt x="5971413" y="0"/>
                  </a:moveTo>
                  <a:lnTo>
                    <a:pt x="3330321" y="0"/>
                  </a:lnTo>
                  <a:lnTo>
                    <a:pt x="3330321" y="1164336"/>
                  </a:lnTo>
                  <a:lnTo>
                    <a:pt x="5971413" y="1164336"/>
                  </a:lnTo>
                  <a:lnTo>
                    <a:pt x="5971413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84592" y="1472183"/>
              <a:ext cx="2641600" cy="1164590"/>
            </a:xfrm>
            <a:custGeom>
              <a:avLst/>
              <a:gdLst/>
              <a:ahLst/>
              <a:cxnLst/>
              <a:rect l="l" t="t" r="r" b="b"/>
              <a:pathLst>
                <a:path w="2641600" h="1164589">
                  <a:moveTo>
                    <a:pt x="0" y="1164336"/>
                  </a:moveTo>
                  <a:lnTo>
                    <a:pt x="2641092" y="1164336"/>
                  </a:lnTo>
                  <a:lnTo>
                    <a:pt x="2641092" y="0"/>
                  </a:lnTo>
                  <a:lnTo>
                    <a:pt x="0" y="0"/>
                  </a:lnTo>
                  <a:lnTo>
                    <a:pt x="0" y="1164336"/>
                  </a:lnTo>
                  <a:close/>
                </a:path>
              </a:pathLst>
            </a:custGeom>
            <a:ln w="57150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2371" y="1557781"/>
              <a:ext cx="3216275" cy="838200"/>
            </a:xfrm>
            <a:custGeom>
              <a:avLst/>
              <a:gdLst/>
              <a:ahLst/>
              <a:cxnLst/>
              <a:rect l="l" t="t" r="r" b="b"/>
              <a:pathLst>
                <a:path w="3216275" h="838200">
                  <a:moveTo>
                    <a:pt x="140334" y="673734"/>
                  </a:moveTo>
                  <a:lnTo>
                    <a:pt x="0" y="804290"/>
                  </a:lnTo>
                  <a:lnTo>
                    <a:pt x="188721" y="838200"/>
                  </a:lnTo>
                  <a:lnTo>
                    <a:pt x="174971" y="791463"/>
                  </a:lnTo>
                  <a:lnTo>
                    <a:pt x="145161" y="791463"/>
                  </a:lnTo>
                  <a:lnTo>
                    <a:pt x="129031" y="736600"/>
                  </a:lnTo>
                  <a:lnTo>
                    <a:pt x="156457" y="728534"/>
                  </a:lnTo>
                  <a:lnTo>
                    <a:pt x="140334" y="673734"/>
                  </a:lnTo>
                  <a:close/>
                </a:path>
                <a:path w="3216275" h="838200">
                  <a:moveTo>
                    <a:pt x="156457" y="728534"/>
                  </a:moveTo>
                  <a:lnTo>
                    <a:pt x="129031" y="736600"/>
                  </a:lnTo>
                  <a:lnTo>
                    <a:pt x="145161" y="791463"/>
                  </a:lnTo>
                  <a:lnTo>
                    <a:pt x="172598" y="783395"/>
                  </a:lnTo>
                  <a:lnTo>
                    <a:pt x="156457" y="728534"/>
                  </a:lnTo>
                  <a:close/>
                </a:path>
                <a:path w="3216275" h="838200">
                  <a:moveTo>
                    <a:pt x="172598" y="783395"/>
                  </a:moveTo>
                  <a:lnTo>
                    <a:pt x="145161" y="791463"/>
                  </a:lnTo>
                  <a:lnTo>
                    <a:pt x="174971" y="791463"/>
                  </a:lnTo>
                  <a:lnTo>
                    <a:pt x="172598" y="783395"/>
                  </a:lnTo>
                  <a:close/>
                </a:path>
                <a:path w="3216275" h="838200">
                  <a:moveTo>
                    <a:pt x="3216021" y="0"/>
                  </a:moveTo>
                  <a:lnTo>
                    <a:pt x="2633853" y="0"/>
                  </a:lnTo>
                  <a:lnTo>
                    <a:pt x="156457" y="728534"/>
                  </a:lnTo>
                  <a:lnTo>
                    <a:pt x="172598" y="783395"/>
                  </a:lnTo>
                  <a:lnTo>
                    <a:pt x="2642158" y="57150"/>
                  </a:lnTo>
                  <a:lnTo>
                    <a:pt x="2637917" y="57150"/>
                  </a:lnTo>
                  <a:lnTo>
                    <a:pt x="2646045" y="56006"/>
                  </a:lnTo>
                  <a:lnTo>
                    <a:pt x="3216021" y="56006"/>
                  </a:lnTo>
                  <a:lnTo>
                    <a:pt x="3216021" y="0"/>
                  </a:lnTo>
                  <a:close/>
                </a:path>
                <a:path w="3216275" h="838200">
                  <a:moveTo>
                    <a:pt x="2646045" y="56006"/>
                  </a:moveTo>
                  <a:lnTo>
                    <a:pt x="2637917" y="57150"/>
                  </a:lnTo>
                  <a:lnTo>
                    <a:pt x="2642158" y="57150"/>
                  </a:lnTo>
                  <a:lnTo>
                    <a:pt x="2646045" y="56006"/>
                  </a:lnTo>
                  <a:close/>
                </a:path>
                <a:path w="3216275" h="838200">
                  <a:moveTo>
                    <a:pt x="3216021" y="56006"/>
                  </a:moveTo>
                  <a:lnTo>
                    <a:pt x="2646045" y="56006"/>
                  </a:lnTo>
                  <a:lnTo>
                    <a:pt x="2642158" y="57150"/>
                  </a:lnTo>
                  <a:lnTo>
                    <a:pt x="3216021" y="57150"/>
                  </a:lnTo>
                  <a:lnTo>
                    <a:pt x="3216021" y="56006"/>
                  </a:lnTo>
                  <a:close/>
                </a:path>
              </a:pathLst>
            </a:custGeom>
            <a:solidFill>
              <a:srgbClr val="9900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447406" y="1497025"/>
            <a:ext cx="2950210" cy="2344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6395" algn="ctr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4-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Paratracheal</a:t>
            </a:r>
            <a:endParaRPr sz="2400">
              <a:latin typeface="Arial"/>
              <a:cs typeface="Arial"/>
            </a:endParaRPr>
          </a:p>
          <a:p>
            <a:pPr marL="365760" algn="ctr" rtl="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  <a:p>
            <a:pPr algn="l" rtl="0">
              <a:lnSpc>
                <a:spcPct val="100000"/>
              </a:lnSpc>
              <a:spcBef>
                <a:spcPts val="15"/>
              </a:spcBef>
            </a:pPr>
            <a:endParaRPr sz="3150">
              <a:latin typeface="Arial"/>
              <a:cs typeface="Arial"/>
            </a:endParaRPr>
          </a:p>
          <a:p>
            <a:pPr marL="175260" marR="295910" indent="3175" algn="ctr" rtl="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3- </a:t>
            </a:r>
            <a:r>
              <a:rPr sz="2400" b="1" dirty="0">
                <a:latin typeface="Arial"/>
                <a:cs typeface="Arial"/>
              </a:rPr>
              <a:t>Superior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trac</a:t>
            </a:r>
            <a:r>
              <a:rPr sz="2400" b="1" spc="-15" dirty="0">
                <a:latin typeface="Arial"/>
                <a:cs typeface="Arial"/>
              </a:rPr>
              <a:t>h</a:t>
            </a:r>
            <a:r>
              <a:rPr sz="2400" b="1" dirty="0">
                <a:latin typeface="Arial"/>
                <a:cs typeface="Arial"/>
              </a:rPr>
              <a:t>eo</a:t>
            </a:r>
            <a:r>
              <a:rPr sz="2400" b="1" spc="-1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ronc</a:t>
            </a:r>
            <a:r>
              <a:rPr sz="2400" b="1" spc="-10" dirty="0">
                <a:latin typeface="Arial"/>
                <a:cs typeface="Arial"/>
              </a:rPr>
              <a:t>h</a:t>
            </a:r>
            <a:r>
              <a:rPr sz="2400" b="1" dirty="0">
                <a:latin typeface="Arial"/>
                <a:cs typeface="Arial"/>
              </a:rPr>
              <a:t>ial  nodes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66416" y="185673"/>
            <a:ext cx="4240530" cy="6466840"/>
            <a:chOff x="2566416" y="185673"/>
            <a:chExt cx="4240530" cy="6466840"/>
          </a:xfrm>
        </p:grpSpPr>
        <p:sp>
          <p:nvSpPr>
            <p:cNvPr id="11" name="object 11"/>
            <p:cNvSpPr/>
            <p:nvPr/>
          </p:nvSpPr>
          <p:spPr>
            <a:xfrm>
              <a:off x="4016883" y="185673"/>
              <a:ext cx="2790190" cy="1710689"/>
            </a:xfrm>
            <a:custGeom>
              <a:avLst/>
              <a:gdLst/>
              <a:ahLst/>
              <a:cxnLst/>
              <a:rect l="l" t="t" r="r" b="b"/>
              <a:pathLst>
                <a:path w="2790190" h="1710689">
                  <a:moveTo>
                    <a:pt x="0" y="1519301"/>
                  </a:moveTo>
                  <a:lnTo>
                    <a:pt x="11811" y="1710563"/>
                  </a:lnTo>
                  <a:lnTo>
                    <a:pt x="152964" y="1590293"/>
                  </a:lnTo>
                  <a:lnTo>
                    <a:pt x="93979" y="1590293"/>
                  </a:lnTo>
                  <a:lnTo>
                    <a:pt x="41401" y="1567941"/>
                  </a:lnTo>
                  <a:lnTo>
                    <a:pt x="52581" y="1541612"/>
                  </a:lnTo>
                  <a:lnTo>
                    <a:pt x="0" y="1519301"/>
                  </a:lnTo>
                  <a:close/>
                </a:path>
                <a:path w="2790190" h="1710689">
                  <a:moveTo>
                    <a:pt x="52581" y="1541612"/>
                  </a:moveTo>
                  <a:lnTo>
                    <a:pt x="41401" y="1567941"/>
                  </a:lnTo>
                  <a:lnTo>
                    <a:pt x="93979" y="1590293"/>
                  </a:lnTo>
                  <a:lnTo>
                    <a:pt x="105175" y="1563928"/>
                  </a:lnTo>
                  <a:lnTo>
                    <a:pt x="52581" y="1541612"/>
                  </a:lnTo>
                  <a:close/>
                </a:path>
                <a:path w="2790190" h="1710689">
                  <a:moveTo>
                    <a:pt x="105175" y="1563928"/>
                  </a:moveTo>
                  <a:lnTo>
                    <a:pt x="93979" y="1590293"/>
                  </a:lnTo>
                  <a:lnTo>
                    <a:pt x="152964" y="1590293"/>
                  </a:lnTo>
                  <a:lnTo>
                    <a:pt x="157733" y="1586229"/>
                  </a:lnTo>
                  <a:lnTo>
                    <a:pt x="105175" y="1563928"/>
                  </a:lnTo>
                  <a:close/>
                </a:path>
                <a:path w="2790190" h="1710689">
                  <a:moveTo>
                    <a:pt x="707136" y="0"/>
                  </a:moveTo>
                  <a:lnTo>
                    <a:pt x="52581" y="1541612"/>
                  </a:lnTo>
                  <a:lnTo>
                    <a:pt x="105175" y="1563928"/>
                  </a:lnTo>
                  <a:lnTo>
                    <a:pt x="744155" y="59162"/>
                  </a:lnTo>
                  <a:lnTo>
                    <a:pt x="724280" y="58166"/>
                  </a:lnTo>
                  <a:lnTo>
                    <a:pt x="751966" y="40767"/>
                  </a:lnTo>
                  <a:lnTo>
                    <a:pt x="1520541" y="40767"/>
                  </a:lnTo>
                  <a:lnTo>
                    <a:pt x="707136" y="0"/>
                  </a:lnTo>
                  <a:close/>
                </a:path>
                <a:path w="2790190" h="1710689">
                  <a:moveTo>
                    <a:pt x="1520541" y="40767"/>
                  </a:moveTo>
                  <a:lnTo>
                    <a:pt x="751966" y="40767"/>
                  </a:lnTo>
                  <a:lnTo>
                    <a:pt x="744155" y="59162"/>
                  </a:lnTo>
                  <a:lnTo>
                    <a:pt x="2787141" y="161544"/>
                  </a:lnTo>
                  <a:lnTo>
                    <a:pt x="2790063" y="104394"/>
                  </a:lnTo>
                  <a:lnTo>
                    <a:pt x="1520541" y="40767"/>
                  </a:lnTo>
                  <a:close/>
                </a:path>
                <a:path w="2790190" h="1710689">
                  <a:moveTo>
                    <a:pt x="751966" y="40767"/>
                  </a:moveTo>
                  <a:lnTo>
                    <a:pt x="724280" y="58166"/>
                  </a:lnTo>
                  <a:lnTo>
                    <a:pt x="744155" y="59162"/>
                  </a:lnTo>
                  <a:lnTo>
                    <a:pt x="751966" y="40767"/>
                  </a:lnTo>
                  <a:close/>
                </a:path>
              </a:pathLst>
            </a:custGeom>
            <a:solidFill>
              <a:srgbClr val="9900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59122" y="3319144"/>
              <a:ext cx="2139315" cy="819785"/>
            </a:xfrm>
            <a:custGeom>
              <a:avLst/>
              <a:gdLst/>
              <a:ahLst/>
              <a:cxnLst/>
              <a:rect l="l" t="t" r="r" b="b"/>
              <a:pathLst>
                <a:path w="2139315" h="819785">
                  <a:moveTo>
                    <a:pt x="147924" y="91384"/>
                  </a:moveTo>
                  <a:lnTo>
                    <a:pt x="110289" y="134396"/>
                  </a:lnTo>
                  <a:lnTo>
                    <a:pt x="893317" y="819530"/>
                  </a:lnTo>
                  <a:lnTo>
                    <a:pt x="2139314" y="819530"/>
                  </a:lnTo>
                  <a:lnTo>
                    <a:pt x="2139314" y="769492"/>
                  </a:lnTo>
                  <a:lnTo>
                    <a:pt x="922781" y="769492"/>
                  </a:lnTo>
                  <a:lnTo>
                    <a:pt x="903986" y="762380"/>
                  </a:lnTo>
                  <a:lnTo>
                    <a:pt x="914655" y="762380"/>
                  </a:lnTo>
                  <a:lnTo>
                    <a:pt x="147924" y="91384"/>
                  </a:lnTo>
                  <a:close/>
                </a:path>
                <a:path w="2139315" h="819785">
                  <a:moveTo>
                    <a:pt x="914655" y="762380"/>
                  </a:moveTo>
                  <a:lnTo>
                    <a:pt x="903986" y="762380"/>
                  </a:lnTo>
                  <a:lnTo>
                    <a:pt x="922781" y="769492"/>
                  </a:lnTo>
                  <a:lnTo>
                    <a:pt x="914655" y="762380"/>
                  </a:lnTo>
                  <a:close/>
                </a:path>
                <a:path w="2139315" h="819785">
                  <a:moveTo>
                    <a:pt x="2139314" y="762380"/>
                  </a:moveTo>
                  <a:lnTo>
                    <a:pt x="914655" y="762380"/>
                  </a:lnTo>
                  <a:lnTo>
                    <a:pt x="922781" y="769492"/>
                  </a:lnTo>
                  <a:lnTo>
                    <a:pt x="2139314" y="769492"/>
                  </a:lnTo>
                  <a:lnTo>
                    <a:pt x="2139314" y="762380"/>
                  </a:lnTo>
                  <a:close/>
                </a:path>
                <a:path w="2139315" h="819785">
                  <a:moveTo>
                    <a:pt x="0" y="0"/>
                  </a:moveTo>
                  <a:lnTo>
                    <a:pt x="72643" y="177418"/>
                  </a:lnTo>
                  <a:lnTo>
                    <a:pt x="110289" y="134396"/>
                  </a:lnTo>
                  <a:lnTo>
                    <a:pt x="88773" y="115569"/>
                  </a:lnTo>
                  <a:lnTo>
                    <a:pt x="126364" y="72516"/>
                  </a:lnTo>
                  <a:lnTo>
                    <a:pt x="164433" y="72516"/>
                  </a:lnTo>
                  <a:lnTo>
                    <a:pt x="185547" y="48387"/>
                  </a:lnTo>
                  <a:lnTo>
                    <a:pt x="0" y="0"/>
                  </a:lnTo>
                  <a:close/>
                </a:path>
                <a:path w="2139315" h="819785">
                  <a:moveTo>
                    <a:pt x="126364" y="72516"/>
                  </a:moveTo>
                  <a:lnTo>
                    <a:pt x="88773" y="115569"/>
                  </a:lnTo>
                  <a:lnTo>
                    <a:pt x="110289" y="134396"/>
                  </a:lnTo>
                  <a:lnTo>
                    <a:pt x="147924" y="91384"/>
                  </a:lnTo>
                  <a:lnTo>
                    <a:pt x="126364" y="72516"/>
                  </a:lnTo>
                  <a:close/>
                </a:path>
                <a:path w="2139315" h="819785">
                  <a:moveTo>
                    <a:pt x="164433" y="72516"/>
                  </a:moveTo>
                  <a:lnTo>
                    <a:pt x="126364" y="72516"/>
                  </a:lnTo>
                  <a:lnTo>
                    <a:pt x="147924" y="91384"/>
                  </a:lnTo>
                  <a:lnTo>
                    <a:pt x="164433" y="72516"/>
                  </a:lnTo>
                  <a:close/>
                </a:path>
              </a:pathLst>
            </a:custGeom>
            <a:solidFill>
              <a:srgbClr val="3333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6416" y="5803391"/>
              <a:ext cx="2546985" cy="848994"/>
            </a:xfrm>
            <a:custGeom>
              <a:avLst/>
              <a:gdLst/>
              <a:ahLst/>
              <a:cxnLst/>
              <a:rect l="l" t="t" r="r" b="b"/>
              <a:pathLst>
                <a:path w="2546985" h="848995">
                  <a:moveTo>
                    <a:pt x="2546604" y="0"/>
                  </a:moveTo>
                  <a:lnTo>
                    <a:pt x="0" y="0"/>
                  </a:lnTo>
                  <a:lnTo>
                    <a:pt x="0" y="848868"/>
                  </a:lnTo>
                  <a:lnTo>
                    <a:pt x="2546604" y="848868"/>
                  </a:lnTo>
                  <a:lnTo>
                    <a:pt x="2546604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53055" y="3725545"/>
              <a:ext cx="1047750" cy="2146935"/>
            </a:xfrm>
            <a:custGeom>
              <a:avLst/>
              <a:gdLst/>
              <a:ahLst/>
              <a:cxnLst/>
              <a:rect l="l" t="t" r="r" b="b"/>
              <a:pathLst>
                <a:path w="1047750" h="2146935">
                  <a:moveTo>
                    <a:pt x="441132" y="2005159"/>
                  </a:moveTo>
                  <a:lnTo>
                    <a:pt x="0" y="2090381"/>
                  </a:lnTo>
                  <a:lnTo>
                    <a:pt x="10794" y="2146490"/>
                  </a:lnTo>
                  <a:lnTo>
                    <a:pt x="487044" y="2054491"/>
                  </a:lnTo>
                  <a:lnTo>
                    <a:pt x="495662" y="2022411"/>
                  </a:lnTo>
                  <a:lnTo>
                    <a:pt x="436498" y="2022411"/>
                  </a:lnTo>
                  <a:lnTo>
                    <a:pt x="441132" y="2005159"/>
                  </a:lnTo>
                  <a:close/>
                </a:path>
                <a:path w="1047750" h="2146935">
                  <a:moveTo>
                    <a:pt x="458723" y="2001761"/>
                  </a:moveTo>
                  <a:lnTo>
                    <a:pt x="441132" y="2005159"/>
                  </a:lnTo>
                  <a:lnTo>
                    <a:pt x="436498" y="2022411"/>
                  </a:lnTo>
                  <a:lnTo>
                    <a:pt x="458723" y="2001761"/>
                  </a:lnTo>
                  <a:close/>
                </a:path>
                <a:path w="1047750" h="2146935">
                  <a:moveTo>
                    <a:pt x="501209" y="2001761"/>
                  </a:moveTo>
                  <a:lnTo>
                    <a:pt x="458723" y="2001761"/>
                  </a:lnTo>
                  <a:lnTo>
                    <a:pt x="436498" y="2022411"/>
                  </a:lnTo>
                  <a:lnTo>
                    <a:pt x="495662" y="2022411"/>
                  </a:lnTo>
                  <a:lnTo>
                    <a:pt x="501209" y="2001761"/>
                  </a:lnTo>
                  <a:close/>
                </a:path>
                <a:path w="1047750" h="2146935">
                  <a:moveTo>
                    <a:pt x="937202" y="158195"/>
                  </a:moveTo>
                  <a:lnTo>
                    <a:pt x="441132" y="2005159"/>
                  </a:lnTo>
                  <a:lnTo>
                    <a:pt x="458723" y="2001761"/>
                  </a:lnTo>
                  <a:lnTo>
                    <a:pt x="501209" y="2001761"/>
                  </a:lnTo>
                  <a:lnTo>
                    <a:pt x="992454" y="173025"/>
                  </a:lnTo>
                  <a:lnTo>
                    <a:pt x="937202" y="158195"/>
                  </a:lnTo>
                  <a:close/>
                </a:path>
                <a:path w="1047750" h="2146935">
                  <a:moveTo>
                    <a:pt x="1035927" y="130555"/>
                  </a:moveTo>
                  <a:lnTo>
                    <a:pt x="944625" y="130555"/>
                  </a:lnTo>
                  <a:lnTo>
                    <a:pt x="999870" y="145414"/>
                  </a:lnTo>
                  <a:lnTo>
                    <a:pt x="992454" y="173025"/>
                  </a:lnTo>
                  <a:lnTo>
                    <a:pt x="1047622" y="187832"/>
                  </a:lnTo>
                  <a:lnTo>
                    <a:pt x="1035927" y="130555"/>
                  </a:lnTo>
                  <a:close/>
                </a:path>
                <a:path w="1047750" h="2146935">
                  <a:moveTo>
                    <a:pt x="944625" y="130555"/>
                  </a:moveTo>
                  <a:lnTo>
                    <a:pt x="937202" y="158195"/>
                  </a:lnTo>
                  <a:lnTo>
                    <a:pt x="992454" y="173025"/>
                  </a:lnTo>
                  <a:lnTo>
                    <a:pt x="999870" y="145414"/>
                  </a:lnTo>
                  <a:lnTo>
                    <a:pt x="944625" y="130555"/>
                  </a:lnTo>
                  <a:close/>
                </a:path>
                <a:path w="1047750" h="2146935">
                  <a:moveTo>
                    <a:pt x="1009269" y="0"/>
                  </a:moveTo>
                  <a:lnTo>
                    <a:pt x="882015" y="143382"/>
                  </a:lnTo>
                  <a:lnTo>
                    <a:pt x="937202" y="158195"/>
                  </a:lnTo>
                  <a:lnTo>
                    <a:pt x="944625" y="130555"/>
                  </a:lnTo>
                  <a:lnTo>
                    <a:pt x="1035927" y="130555"/>
                  </a:lnTo>
                  <a:lnTo>
                    <a:pt x="1009269" y="0"/>
                  </a:lnTo>
                  <a:close/>
                </a:path>
              </a:pathLst>
            </a:custGeom>
            <a:solidFill>
              <a:srgbClr val="9900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888480" y="204215"/>
            <a:ext cx="3537585" cy="777777"/>
          </a:xfrm>
          <a:prstGeom prst="rect">
            <a:avLst/>
          </a:prstGeom>
          <a:solidFill>
            <a:srgbClr val="FF9900"/>
          </a:solidFill>
          <a:ln w="57150">
            <a:solidFill>
              <a:srgbClr val="9900FF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388110" marR="120014" indent="-1262380" rtl="0">
              <a:lnSpc>
                <a:spcPct val="100000"/>
              </a:lnSpc>
              <a:spcBef>
                <a:spcPts val="305"/>
              </a:spcBef>
            </a:pPr>
            <a:r>
              <a:rPr sz="2400" spc="-5" dirty="0">
                <a:solidFill>
                  <a:srgbClr val="000000"/>
                </a:solidFill>
              </a:rPr>
              <a:t>5-</a:t>
            </a:r>
            <a:r>
              <a:rPr sz="2400" spc="-3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Bronchomediastinal </a:t>
            </a:r>
            <a:r>
              <a:rPr sz="2400" spc="-65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trunk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6874764" y="3995928"/>
            <a:ext cx="2880360" cy="1158240"/>
          </a:xfrm>
          <a:prstGeom prst="rect">
            <a:avLst/>
          </a:prstGeom>
          <a:solidFill>
            <a:srgbClr val="FFFF00"/>
          </a:solidFill>
          <a:ln w="57150">
            <a:solidFill>
              <a:srgbClr val="3333FF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204470" marR="195580" algn="ctr" rtl="0">
              <a:lnSpc>
                <a:spcPct val="100000"/>
              </a:lnSpc>
              <a:spcBef>
                <a:spcPts val="305"/>
              </a:spcBef>
            </a:pPr>
            <a:r>
              <a:rPr sz="2400" b="1" spc="-5" dirty="0">
                <a:latin typeface="Arial"/>
                <a:cs typeface="Arial"/>
              </a:rPr>
              <a:t>3- </a:t>
            </a:r>
            <a:r>
              <a:rPr sz="2400" b="1" dirty="0">
                <a:latin typeface="Arial"/>
                <a:cs typeface="Arial"/>
              </a:rPr>
              <a:t>Inferior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trach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-1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ron</a:t>
            </a: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hial  </a:t>
            </a:r>
            <a:r>
              <a:rPr sz="2400" b="1" spc="-5" dirty="0"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66416" y="5803391"/>
            <a:ext cx="2546985" cy="779059"/>
          </a:xfrm>
          <a:prstGeom prst="rect">
            <a:avLst/>
          </a:prstGeom>
          <a:ln w="57150">
            <a:solidFill>
              <a:srgbClr val="9900FF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9955" marR="298450" indent="-599440" algn="l" rtl="0">
              <a:lnSpc>
                <a:spcPct val="100000"/>
              </a:lnSpc>
              <a:spcBef>
                <a:spcPts val="315"/>
              </a:spcBef>
            </a:pPr>
            <a:r>
              <a:rPr sz="2400" b="1" spc="-5" dirty="0">
                <a:latin typeface="Arial"/>
                <a:cs typeface="Arial"/>
              </a:rPr>
              <a:t>1-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Pulmonary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nods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479" y="409571"/>
            <a:ext cx="3748404" cy="101282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52400" indent="-140335" algn="l" rtl="0">
              <a:lnSpc>
                <a:spcPct val="100000"/>
              </a:lnSpc>
              <a:spcBef>
                <a:spcPts val="530"/>
              </a:spcBef>
              <a:buChar char="-"/>
              <a:tabLst>
                <a:tab pos="153035" algn="l"/>
              </a:tabLst>
            </a:pPr>
            <a:r>
              <a:rPr sz="1800" b="1" spc="-5" dirty="0">
                <a:solidFill>
                  <a:srgbClr val="0000CC"/>
                </a:solidFill>
                <a:latin typeface="Arial"/>
                <a:cs typeface="Arial"/>
              </a:rPr>
              <a:t>lymph</a:t>
            </a:r>
            <a:r>
              <a:rPr sz="18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trunk,</a:t>
            </a:r>
            <a:r>
              <a:rPr sz="18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ends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endParaRPr sz="1800">
              <a:latin typeface="Arial"/>
              <a:cs typeface="Arial"/>
            </a:endParaRPr>
          </a:p>
          <a:p>
            <a:pPr marL="152400" indent="-140335" algn="l" rtl="0">
              <a:lnSpc>
                <a:spcPct val="100000"/>
              </a:lnSpc>
              <a:spcBef>
                <a:spcPts val="430"/>
              </a:spcBef>
              <a:buChar char="-"/>
              <a:tabLst>
                <a:tab pos="153035" algn="l"/>
              </a:tabLst>
            </a:pP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18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drains </a:t>
            </a:r>
            <a:r>
              <a:rPr sz="1800" b="1" dirty="0">
                <a:latin typeface="Arial"/>
                <a:cs typeface="Arial"/>
              </a:rPr>
              <a:t>into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thoracic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duct</a:t>
            </a:r>
            <a:endParaRPr sz="1800">
              <a:latin typeface="Arial"/>
              <a:cs typeface="Arial"/>
            </a:endParaRPr>
          </a:p>
          <a:p>
            <a:pPr marL="152400" indent="-140335" algn="l" rtl="0">
              <a:lnSpc>
                <a:spcPct val="100000"/>
              </a:lnSpc>
              <a:spcBef>
                <a:spcPts val="434"/>
              </a:spcBef>
              <a:buChar char="-"/>
              <a:tabLst>
                <a:tab pos="153035" algn="l"/>
              </a:tabLst>
            </a:pP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Right</a:t>
            </a:r>
            <a:r>
              <a:rPr sz="18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drains</a:t>
            </a:r>
            <a:r>
              <a:rPr sz="18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right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lymphatic</a:t>
            </a:r>
            <a:r>
              <a:rPr sz="1800" b="1" dirty="0">
                <a:latin typeface="Arial"/>
                <a:cs typeface="Arial"/>
              </a:rPr>
              <a:t> duct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9435" y="708215"/>
            <a:ext cx="4234815" cy="4422140"/>
            <a:chOff x="6659435" y="708215"/>
            <a:chExt cx="4234815" cy="4422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023" y="717803"/>
              <a:ext cx="4215383" cy="44028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64197" y="712977"/>
              <a:ext cx="4225290" cy="4412615"/>
            </a:xfrm>
            <a:custGeom>
              <a:avLst/>
              <a:gdLst/>
              <a:ahLst/>
              <a:cxnLst/>
              <a:rect l="l" t="t" r="r" b="b"/>
              <a:pathLst>
                <a:path w="4225290" h="4412615">
                  <a:moveTo>
                    <a:pt x="0" y="4412361"/>
                  </a:moveTo>
                  <a:lnTo>
                    <a:pt x="4224909" y="4412361"/>
                  </a:lnTo>
                  <a:lnTo>
                    <a:pt x="4224909" y="0"/>
                  </a:lnTo>
                  <a:lnTo>
                    <a:pt x="0" y="0"/>
                  </a:lnTo>
                  <a:lnTo>
                    <a:pt x="0" y="44123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80498" y="153634"/>
            <a:ext cx="4826635" cy="369570"/>
            <a:chOff x="7080498" y="153634"/>
            <a:chExt cx="4826635" cy="3695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0498" y="153634"/>
              <a:ext cx="4826516" cy="3692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8415" y="158457"/>
              <a:ext cx="4758689" cy="29950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9644380" y="1295400"/>
            <a:ext cx="2547620" cy="872490"/>
            <a:chOff x="9644380" y="1295400"/>
            <a:chExt cx="2547620" cy="872490"/>
          </a:xfrm>
        </p:grpSpPr>
        <p:sp>
          <p:nvSpPr>
            <p:cNvPr id="9" name="object 9"/>
            <p:cNvSpPr/>
            <p:nvPr/>
          </p:nvSpPr>
          <p:spPr>
            <a:xfrm>
              <a:off x="9644380" y="1479042"/>
              <a:ext cx="814069" cy="303530"/>
            </a:xfrm>
            <a:custGeom>
              <a:avLst/>
              <a:gdLst/>
              <a:ahLst/>
              <a:cxnLst/>
              <a:rect l="l" t="t" r="r" b="b"/>
              <a:pathLst>
                <a:path w="814070" h="303530">
                  <a:moveTo>
                    <a:pt x="119761" y="147700"/>
                  </a:moveTo>
                  <a:lnTo>
                    <a:pt x="0" y="297307"/>
                  </a:lnTo>
                  <a:lnTo>
                    <a:pt x="191643" y="303403"/>
                  </a:lnTo>
                  <a:lnTo>
                    <a:pt x="173232" y="263525"/>
                  </a:lnTo>
                  <a:lnTo>
                    <a:pt x="141731" y="263525"/>
                  </a:lnTo>
                  <a:lnTo>
                    <a:pt x="117728" y="211582"/>
                  </a:lnTo>
                  <a:lnTo>
                    <a:pt x="143722" y="199602"/>
                  </a:lnTo>
                  <a:lnTo>
                    <a:pt x="119761" y="147700"/>
                  </a:lnTo>
                  <a:close/>
                </a:path>
                <a:path w="814070" h="303530">
                  <a:moveTo>
                    <a:pt x="143722" y="199602"/>
                  </a:moveTo>
                  <a:lnTo>
                    <a:pt x="117728" y="211582"/>
                  </a:lnTo>
                  <a:lnTo>
                    <a:pt x="141731" y="263525"/>
                  </a:lnTo>
                  <a:lnTo>
                    <a:pt x="167704" y="251551"/>
                  </a:lnTo>
                  <a:lnTo>
                    <a:pt x="143722" y="199602"/>
                  </a:lnTo>
                  <a:close/>
                </a:path>
                <a:path w="814070" h="303530">
                  <a:moveTo>
                    <a:pt x="167704" y="251551"/>
                  </a:moveTo>
                  <a:lnTo>
                    <a:pt x="141731" y="263525"/>
                  </a:lnTo>
                  <a:lnTo>
                    <a:pt x="173232" y="263525"/>
                  </a:lnTo>
                  <a:lnTo>
                    <a:pt x="167704" y="251551"/>
                  </a:lnTo>
                  <a:close/>
                </a:path>
                <a:path w="814070" h="303530">
                  <a:moveTo>
                    <a:pt x="576834" y="0"/>
                  </a:moveTo>
                  <a:lnTo>
                    <a:pt x="143722" y="199602"/>
                  </a:lnTo>
                  <a:lnTo>
                    <a:pt x="167704" y="251551"/>
                  </a:lnTo>
                  <a:lnTo>
                    <a:pt x="581971" y="60567"/>
                  </a:lnTo>
                  <a:lnTo>
                    <a:pt x="572008" y="57912"/>
                  </a:lnTo>
                  <a:lnTo>
                    <a:pt x="591312" y="56261"/>
                  </a:lnTo>
                  <a:lnTo>
                    <a:pt x="787446" y="56261"/>
                  </a:lnTo>
                  <a:lnTo>
                    <a:pt x="576834" y="0"/>
                  </a:lnTo>
                  <a:close/>
                </a:path>
                <a:path w="814070" h="303530">
                  <a:moveTo>
                    <a:pt x="787446" y="56261"/>
                  </a:moveTo>
                  <a:lnTo>
                    <a:pt x="591312" y="56261"/>
                  </a:lnTo>
                  <a:lnTo>
                    <a:pt x="581971" y="60567"/>
                  </a:lnTo>
                  <a:lnTo>
                    <a:pt x="799338" y="118491"/>
                  </a:lnTo>
                  <a:lnTo>
                    <a:pt x="814070" y="63373"/>
                  </a:lnTo>
                  <a:lnTo>
                    <a:pt x="787446" y="56261"/>
                  </a:lnTo>
                  <a:close/>
                </a:path>
                <a:path w="814070" h="303530">
                  <a:moveTo>
                    <a:pt x="591312" y="56261"/>
                  </a:moveTo>
                  <a:lnTo>
                    <a:pt x="572008" y="57912"/>
                  </a:lnTo>
                  <a:lnTo>
                    <a:pt x="581971" y="60567"/>
                  </a:lnTo>
                  <a:lnTo>
                    <a:pt x="591312" y="5626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55580" y="1295400"/>
              <a:ext cx="1836418" cy="5676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5580" y="1600200"/>
              <a:ext cx="845057" cy="56768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504423" y="1359534"/>
            <a:ext cx="15913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External</a:t>
            </a:r>
            <a:r>
              <a:rPr sz="2000" b="1" spc="-9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CC"/>
                </a:solidFill>
                <a:latin typeface="Arial"/>
                <a:cs typeface="Arial"/>
              </a:rPr>
              <a:t>iliac </a:t>
            </a:r>
            <a:r>
              <a:rPr sz="2000" b="1" spc="-55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CC"/>
                </a:solidFill>
                <a:latin typeface="Arial"/>
                <a:cs typeface="Arial"/>
              </a:rPr>
              <a:t>vein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776" y="182879"/>
            <a:ext cx="6419215" cy="6588759"/>
          </a:xfrm>
          <a:custGeom>
            <a:avLst/>
            <a:gdLst/>
            <a:ahLst/>
            <a:cxnLst/>
            <a:rect l="l" t="t" r="r" b="b"/>
            <a:pathLst>
              <a:path w="6419215" h="6588759">
                <a:moveTo>
                  <a:pt x="0" y="6588252"/>
                </a:moveTo>
                <a:lnTo>
                  <a:pt x="6419088" y="6588252"/>
                </a:lnTo>
                <a:lnTo>
                  <a:pt x="6419088" y="0"/>
                </a:lnTo>
                <a:lnTo>
                  <a:pt x="0" y="0"/>
                </a:lnTo>
                <a:lnTo>
                  <a:pt x="0" y="6588252"/>
                </a:lnTo>
                <a:close/>
              </a:path>
            </a:pathLst>
          </a:custGeom>
          <a:ln w="5715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1211" y="224739"/>
            <a:ext cx="626364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  <a:tabLst>
                <a:tab pos="596265" algn="l"/>
                <a:tab pos="1716405" algn="l"/>
                <a:tab pos="3616325" algn="l"/>
                <a:tab pos="4799965" algn="l"/>
                <a:tab pos="5842635" algn="l"/>
              </a:tabLst>
            </a:pPr>
            <a:r>
              <a:rPr sz="2300" dirty="0">
                <a:solidFill>
                  <a:srgbClr val="0000FF"/>
                </a:solidFill>
              </a:rPr>
              <a:t>A-	Up</a:t>
            </a:r>
            <a:r>
              <a:rPr sz="2300" spc="-10" dirty="0">
                <a:solidFill>
                  <a:srgbClr val="0000FF"/>
                </a:solidFill>
              </a:rPr>
              <a:t>p</a:t>
            </a:r>
            <a:r>
              <a:rPr sz="2300" dirty="0">
                <a:solidFill>
                  <a:srgbClr val="0000FF"/>
                </a:solidFill>
              </a:rPr>
              <a:t>er	(Horiz</a:t>
            </a:r>
            <a:r>
              <a:rPr sz="2300" spc="-15" dirty="0">
                <a:solidFill>
                  <a:srgbClr val="0000FF"/>
                </a:solidFill>
              </a:rPr>
              <a:t>o</a:t>
            </a:r>
            <a:r>
              <a:rPr sz="2300" dirty="0">
                <a:solidFill>
                  <a:srgbClr val="0000FF"/>
                </a:solidFill>
              </a:rPr>
              <a:t>nta</a:t>
            </a:r>
            <a:r>
              <a:rPr sz="2300" spc="-10" dirty="0">
                <a:solidFill>
                  <a:srgbClr val="0000FF"/>
                </a:solidFill>
              </a:rPr>
              <a:t>l</a:t>
            </a:r>
            <a:r>
              <a:rPr sz="2300" dirty="0">
                <a:solidFill>
                  <a:srgbClr val="0000FF"/>
                </a:solidFill>
              </a:rPr>
              <a:t>)	gr</a:t>
            </a:r>
            <a:r>
              <a:rPr sz="2300" spc="-10" dirty="0">
                <a:solidFill>
                  <a:srgbClr val="0000FF"/>
                </a:solidFill>
              </a:rPr>
              <a:t>o</a:t>
            </a:r>
            <a:r>
              <a:rPr sz="2300" dirty="0">
                <a:solidFill>
                  <a:srgbClr val="0000FF"/>
                </a:solidFill>
              </a:rPr>
              <a:t>u</a:t>
            </a:r>
            <a:r>
              <a:rPr sz="2300" spc="-5" dirty="0">
                <a:solidFill>
                  <a:srgbClr val="0000FF"/>
                </a:solidFill>
              </a:rPr>
              <a:t>p</a:t>
            </a:r>
            <a:r>
              <a:rPr sz="2300" b="0" dirty="0">
                <a:solidFill>
                  <a:srgbClr val="0000FF"/>
                </a:solidFill>
                <a:latin typeface="Arial MT"/>
                <a:cs typeface="Arial MT"/>
              </a:rPr>
              <a:t>:	</a:t>
            </a:r>
            <a:r>
              <a:rPr sz="2300" b="0" dirty="0">
                <a:solidFill>
                  <a:srgbClr val="000000"/>
                </a:solidFill>
                <a:latin typeface="Arial MT"/>
                <a:cs typeface="Arial MT"/>
              </a:rPr>
              <a:t>b</a:t>
            </a:r>
            <a:r>
              <a:rPr sz="2300" b="0" spc="5" dirty="0">
                <a:solidFill>
                  <a:srgbClr val="000000"/>
                </a:solidFill>
                <a:latin typeface="Arial MT"/>
                <a:cs typeface="Arial MT"/>
              </a:rPr>
              <a:t>e</a:t>
            </a:r>
            <a:r>
              <a:rPr sz="2300" b="0" dirty="0">
                <a:solidFill>
                  <a:srgbClr val="000000"/>
                </a:solidFill>
                <a:latin typeface="Arial MT"/>
                <a:cs typeface="Arial MT"/>
              </a:rPr>
              <a:t>low	the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1211" y="577951"/>
            <a:ext cx="6261100" cy="405574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505"/>
              </a:spcBef>
            </a:pPr>
            <a:r>
              <a:rPr sz="2300" dirty="0">
                <a:latin typeface="Arial MT"/>
                <a:cs typeface="Arial MT"/>
              </a:rPr>
              <a:t>inguinal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ligament.</a:t>
            </a:r>
          </a:p>
          <a:p>
            <a:pPr marL="12700" marR="5080" algn="l" rtl="0">
              <a:lnSpc>
                <a:spcPts val="3180"/>
              </a:lnSpc>
              <a:spcBef>
                <a:spcPts val="165"/>
              </a:spcBef>
              <a:tabLst>
                <a:tab pos="462280" algn="l"/>
                <a:tab pos="1470660" algn="l"/>
                <a:tab pos="2846070" algn="l"/>
                <a:tab pos="3897629" algn="l"/>
                <a:tab pos="4949825" algn="l"/>
                <a:tab pos="5498465" algn="l"/>
              </a:tabLst>
            </a:pP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B-	L</a:t>
            </a:r>
            <a:r>
              <a:rPr sz="23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300" b="1" spc="4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er	(</a:t>
            </a:r>
            <a:r>
              <a:rPr sz="2300" b="1" spc="-13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ertical)	gro</a:t>
            </a:r>
            <a:r>
              <a:rPr sz="2300" b="1" spc="-1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300" b="1" spc="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2300" dirty="0">
                <a:solidFill>
                  <a:srgbClr val="FF0000"/>
                </a:solidFill>
                <a:latin typeface="Arial MT"/>
                <a:cs typeface="Arial MT"/>
              </a:rPr>
              <a:t>;	</a:t>
            </a:r>
            <a:r>
              <a:rPr sz="2300" dirty="0">
                <a:latin typeface="Arial MT"/>
                <a:cs typeface="Arial MT"/>
              </a:rPr>
              <a:t>aro</a:t>
            </a:r>
            <a:r>
              <a:rPr sz="2300" spc="5" dirty="0">
                <a:latin typeface="Arial MT"/>
                <a:cs typeface="Arial MT"/>
              </a:rPr>
              <a:t>u</a:t>
            </a:r>
            <a:r>
              <a:rPr sz="2300" dirty="0">
                <a:latin typeface="Arial MT"/>
                <a:cs typeface="Arial MT"/>
              </a:rPr>
              <a:t>nd	the	up</a:t>
            </a:r>
            <a:r>
              <a:rPr sz="2300" spc="5" dirty="0">
                <a:latin typeface="Arial MT"/>
                <a:cs typeface="Arial MT"/>
              </a:rPr>
              <a:t>p</a:t>
            </a:r>
            <a:r>
              <a:rPr sz="2300" dirty="0">
                <a:latin typeface="Arial MT"/>
                <a:cs typeface="Arial MT"/>
              </a:rPr>
              <a:t>er  part</a:t>
            </a:r>
            <a:r>
              <a:rPr sz="2300" spc="-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</a:t>
            </a:r>
            <a:r>
              <a:rPr sz="2300" spc="-1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 great saphenous</a:t>
            </a:r>
            <a:r>
              <a:rPr sz="2300" spc="-5" dirty="0">
                <a:latin typeface="Arial MT"/>
                <a:cs typeface="Arial MT"/>
              </a:rPr>
              <a:t> vein.</a:t>
            </a:r>
            <a:endParaRPr sz="23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229"/>
              </a:spcBef>
            </a:pP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sz="23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Afferent</a:t>
            </a:r>
            <a:r>
              <a:rPr sz="2300" dirty="0">
                <a:solidFill>
                  <a:srgbClr val="FF0000"/>
                </a:solidFill>
                <a:latin typeface="Arial MT"/>
                <a:cs typeface="Arial MT"/>
              </a:rPr>
              <a:t>:</a:t>
            </a:r>
            <a:endParaRPr sz="2300" dirty="0">
              <a:latin typeface="Arial MT"/>
              <a:cs typeface="Arial MT"/>
            </a:endParaRPr>
          </a:p>
          <a:p>
            <a:pPr marL="582930" indent="-342900" algn="l" rtl="0">
              <a:lnSpc>
                <a:spcPct val="100000"/>
              </a:lnSpc>
              <a:spcBef>
                <a:spcPts val="425"/>
              </a:spcBef>
              <a:buAutoNum type="arabicPlain"/>
              <a:tabLst>
                <a:tab pos="583565" algn="l"/>
              </a:tabLst>
            </a:pPr>
            <a:r>
              <a:rPr sz="2300" dirty="0">
                <a:latin typeface="Arial MT"/>
                <a:cs typeface="Arial MT"/>
              </a:rPr>
              <a:t>From</a:t>
            </a:r>
            <a:r>
              <a:rPr sz="2300" spc="-1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whole</a:t>
            </a:r>
            <a:r>
              <a:rPr sz="2300" spc="-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-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lower</a:t>
            </a:r>
            <a:r>
              <a:rPr sz="2300" spc="-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limb.</a:t>
            </a:r>
          </a:p>
          <a:p>
            <a:pPr marL="240665" marR="7620" algn="l" rtl="0">
              <a:lnSpc>
                <a:spcPts val="3180"/>
              </a:lnSpc>
              <a:spcBef>
                <a:spcPts val="165"/>
              </a:spcBef>
              <a:buAutoNum type="arabicPlain"/>
              <a:tabLst>
                <a:tab pos="600075" algn="l"/>
              </a:tabLst>
            </a:pPr>
            <a:r>
              <a:rPr sz="2300" dirty="0">
                <a:latin typeface="Arial MT"/>
                <a:cs typeface="Arial MT"/>
              </a:rPr>
              <a:t>Anterior</a:t>
            </a:r>
            <a:r>
              <a:rPr sz="2300" spc="3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abdominal</a:t>
            </a:r>
            <a:r>
              <a:rPr sz="2300" spc="3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wall</a:t>
            </a:r>
            <a:r>
              <a:rPr sz="2300" spc="33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below</a:t>
            </a:r>
            <a:r>
              <a:rPr sz="2300" spc="34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330" dirty="0">
                <a:latin typeface="Arial MT"/>
                <a:cs typeface="Arial MT"/>
              </a:rPr>
              <a:t> </a:t>
            </a:r>
            <a:r>
              <a:rPr sz="2300" spc="-5" dirty="0">
                <a:latin typeface="Arial MT"/>
                <a:cs typeface="Arial MT"/>
              </a:rPr>
              <a:t>level</a:t>
            </a:r>
            <a:r>
              <a:rPr sz="2300" spc="34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 </a:t>
            </a:r>
            <a:r>
              <a:rPr sz="2300" spc="-6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umbilicus.</a:t>
            </a:r>
          </a:p>
          <a:p>
            <a:pPr marL="582930" indent="-342900" algn="l" rtl="0">
              <a:lnSpc>
                <a:spcPct val="100000"/>
              </a:lnSpc>
              <a:spcBef>
                <a:spcPts val="229"/>
              </a:spcBef>
              <a:buAutoNum type="arabicPlain"/>
              <a:tabLst>
                <a:tab pos="583565" algn="l"/>
              </a:tabLst>
            </a:pPr>
            <a:r>
              <a:rPr sz="2300" dirty="0">
                <a:latin typeface="Arial MT"/>
                <a:cs typeface="Arial MT"/>
              </a:rPr>
              <a:t>External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genital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organs.</a:t>
            </a:r>
          </a:p>
          <a:p>
            <a:pPr marL="240665" marR="6985" algn="l" rtl="0">
              <a:lnSpc>
                <a:spcPct val="114799"/>
              </a:lnSpc>
              <a:spcBef>
                <a:spcPts val="15"/>
              </a:spcBef>
              <a:buAutoNum type="arabicPlain"/>
              <a:tabLst>
                <a:tab pos="583565" algn="l"/>
              </a:tabLst>
            </a:pPr>
            <a:r>
              <a:rPr sz="2300" dirty="0">
                <a:latin typeface="Arial MT"/>
                <a:cs typeface="Arial MT"/>
              </a:rPr>
              <a:t>Perineum and Lower part of the anal canal. </a:t>
            </a:r>
            <a:r>
              <a:rPr sz="2300" spc="-6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5-</a:t>
            </a:r>
            <a:r>
              <a:rPr sz="2300" spc="5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Fundus</a:t>
            </a:r>
            <a:r>
              <a:rPr sz="2300" spc="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</a:t>
            </a:r>
            <a:r>
              <a:rPr sz="2300" spc="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uterus</a:t>
            </a:r>
            <a:r>
              <a:rPr sz="2300" spc="7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related</a:t>
            </a:r>
            <a:r>
              <a:rPr sz="2300" spc="5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to</a:t>
            </a:r>
            <a:r>
              <a:rPr sz="2300" spc="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opening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91211" y="4609924"/>
            <a:ext cx="6262370" cy="205676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0665" algn="just" rtl="0">
              <a:lnSpc>
                <a:spcPct val="100000"/>
              </a:lnSpc>
              <a:spcBef>
                <a:spcPts val="505"/>
              </a:spcBef>
            </a:pPr>
            <a:r>
              <a:rPr sz="2300" dirty="0">
                <a:latin typeface="Arial MT"/>
                <a:cs typeface="Arial MT"/>
              </a:rPr>
              <a:t>of</a:t>
            </a:r>
            <a:r>
              <a:rPr sz="2300" spc="126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12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uterine</a:t>
            </a:r>
            <a:r>
              <a:rPr sz="2300" spc="126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tubes    </a:t>
            </a:r>
            <a:r>
              <a:rPr sz="2300" spc="600" dirty="0">
                <a:latin typeface="Arial MT"/>
                <a:cs typeface="Arial MT"/>
              </a:rPr>
              <a:t> </a:t>
            </a: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along</a:t>
            </a:r>
            <a:r>
              <a:rPr sz="2300" b="1" spc="125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the</a:t>
            </a:r>
            <a:r>
              <a:rPr sz="2300" b="1" spc="126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round</a:t>
            </a:r>
            <a:endParaRPr sz="2300">
              <a:latin typeface="Arial"/>
              <a:cs typeface="Arial"/>
            </a:endParaRPr>
          </a:p>
          <a:p>
            <a:pPr marL="240665" algn="just" rtl="0">
              <a:lnSpc>
                <a:spcPct val="100000"/>
              </a:lnSpc>
              <a:spcBef>
                <a:spcPts val="405"/>
              </a:spcBef>
            </a:pP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ligament</a:t>
            </a:r>
            <a:r>
              <a:rPr sz="2300" b="1" spc="-1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of</a:t>
            </a:r>
            <a:r>
              <a:rPr sz="2300" b="1" spc="-1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33CC"/>
                </a:solidFill>
                <a:latin typeface="Arial"/>
                <a:cs typeface="Arial"/>
              </a:rPr>
              <a:t>the</a:t>
            </a:r>
            <a:r>
              <a:rPr sz="2300" b="1" spc="-1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0033CC"/>
                </a:solidFill>
                <a:latin typeface="Arial"/>
                <a:cs typeface="Arial"/>
              </a:rPr>
              <a:t>uterus</a:t>
            </a:r>
            <a:r>
              <a:rPr sz="2300" spc="-5" dirty="0">
                <a:latin typeface="Arial MT"/>
                <a:cs typeface="Arial MT"/>
              </a:rPr>
              <a:t>.</a:t>
            </a:r>
            <a:endParaRPr sz="2300">
              <a:latin typeface="Arial MT"/>
              <a:cs typeface="Arial MT"/>
            </a:endParaRPr>
          </a:p>
          <a:p>
            <a:pPr marL="12700" marR="5715" algn="just" rtl="0">
              <a:lnSpc>
                <a:spcPct val="115100"/>
              </a:lnSpc>
              <a:spcBef>
                <a:spcPts val="5"/>
              </a:spcBef>
            </a:pPr>
            <a:r>
              <a:rPr sz="2300" b="1" dirty="0">
                <a:solidFill>
                  <a:srgbClr val="FF3399"/>
                </a:solidFill>
                <a:latin typeface="Arial"/>
                <a:cs typeface="Arial"/>
              </a:rPr>
              <a:t>**</a:t>
            </a:r>
            <a:r>
              <a:rPr sz="2300" b="1" spc="5" dirty="0">
                <a:solidFill>
                  <a:srgbClr val="FF3399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3399"/>
                </a:solidFill>
                <a:latin typeface="Arial"/>
                <a:cs typeface="Arial"/>
              </a:rPr>
              <a:t>Efferent:</a:t>
            </a:r>
            <a:r>
              <a:rPr sz="2300" b="1" spc="5" dirty="0">
                <a:solidFill>
                  <a:srgbClr val="FF3399"/>
                </a:solidFill>
                <a:latin typeface="Arial"/>
                <a:cs typeface="Arial"/>
              </a:rPr>
              <a:t> </a:t>
            </a:r>
            <a:r>
              <a:rPr sz="2300" dirty="0">
                <a:latin typeface="Arial MT"/>
                <a:cs typeface="Arial MT"/>
              </a:rPr>
              <a:t>to</a:t>
            </a:r>
            <a:r>
              <a:rPr sz="2300" spc="5" dirty="0">
                <a:latin typeface="Arial MT"/>
                <a:cs typeface="Arial MT"/>
              </a:rPr>
              <a:t> 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deep</a:t>
            </a:r>
            <a:r>
              <a:rPr sz="23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F0000"/>
                </a:solidFill>
                <a:latin typeface="Arial"/>
                <a:cs typeface="Arial"/>
              </a:rPr>
              <a:t>inguinal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0000"/>
                </a:solidFill>
                <a:latin typeface="Arial"/>
                <a:cs typeface="Arial"/>
              </a:rPr>
              <a:t>lymph</a:t>
            </a:r>
            <a:r>
              <a:rPr sz="23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nodes </a:t>
            </a:r>
            <a:r>
              <a:rPr sz="2300" b="1" spc="-6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close to femoral vein </a:t>
            </a:r>
            <a:r>
              <a:rPr sz="2300" dirty="0">
                <a:latin typeface="Arial MT"/>
                <a:cs typeface="Arial MT"/>
              </a:rPr>
              <a:t>then</a:t>
            </a:r>
            <a:r>
              <a:rPr sz="2300" spc="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to </a:t>
            </a:r>
            <a:r>
              <a:rPr sz="2300" b="1" dirty="0">
                <a:solidFill>
                  <a:srgbClr val="0000FF"/>
                </a:solidFill>
                <a:latin typeface="Arial"/>
                <a:cs typeface="Arial"/>
              </a:rPr>
              <a:t>external </a:t>
            </a:r>
            <a:r>
              <a:rPr sz="2300" b="1" spc="-5" dirty="0">
                <a:solidFill>
                  <a:srgbClr val="0000FF"/>
                </a:solidFill>
                <a:latin typeface="Arial"/>
                <a:cs typeface="Arial"/>
              </a:rPr>
              <a:t>iliac </a:t>
            </a:r>
            <a:r>
              <a:rPr sz="23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0FF"/>
                </a:solidFill>
                <a:latin typeface="Arial"/>
                <a:cs typeface="Arial"/>
              </a:rPr>
              <a:t>lymph</a:t>
            </a:r>
            <a:r>
              <a:rPr sz="23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nodes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close</a:t>
            </a:r>
            <a:r>
              <a:rPr sz="2400" dirty="0">
                <a:latin typeface="Arial MT"/>
                <a:cs typeface="Arial MT"/>
              </a:rPr>
              <a:t> to </a:t>
            </a:r>
            <a:r>
              <a:rPr sz="2400" spc="-5" dirty="0">
                <a:latin typeface="Arial MT"/>
                <a:cs typeface="Arial MT"/>
              </a:rPr>
              <a:t>external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iliac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vein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075673" y="2240279"/>
            <a:ext cx="3116580" cy="748030"/>
            <a:chOff x="9075673" y="2240279"/>
            <a:chExt cx="3116580" cy="748030"/>
          </a:xfrm>
        </p:grpSpPr>
        <p:sp>
          <p:nvSpPr>
            <p:cNvPr id="18" name="object 18"/>
            <p:cNvSpPr/>
            <p:nvPr/>
          </p:nvSpPr>
          <p:spPr>
            <a:xfrm>
              <a:off x="9075673" y="2500756"/>
              <a:ext cx="1432560" cy="487680"/>
            </a:xfrm>
            <a:custGeom>
              <a:avLst/>
              <a:gdLst/>
              <a:ahLst/>
              <a:cxnLst/>
              <a:rect l="l" t="t" r="r" b="b"/>
              <a:pathLst>
                <a:path w="1432559" h="487680">
                  <a:moveTo>
                    <a:pt x="113410" y="332993"/>
                  </a:moveTo>
                  <a:lnTo>
                    <a:pt x="0" y="487552"/>
                  </a:lnTo>
                  <a:lnTo>
                    <a:pt x="191770" y="485520"/>
                  </a:lnTo>
                  <a:lnTo>
                    <a:pt x="172327" y="447675"/>
                  </a:lnTo>
                  <a:lnTo>
                    <a:pt x="140207" y="447675"/>
                  </a:lnTo>
                  <a:lnTo>
                    <a:pt x="114046" y="396875"/>
                  </a:lnTo>
                  <a:lnTo>
                    <a:pt x="139510" y="383797"/>
                  </a:lnTo>
                  <a:lnTo>
                    <a:pt x="113410" y="332993"/>
                  </a:lnTo>
                  <a:close/>
                </a:path>
                <a:path w="1432559" h="487680">
                  <a:moveTo>
                    <a:pt x="139510" y="383797"/>
                  </a:moveTo>
                  <a:lnTo>
                    <a:pt x="114046" y="396875"/>
                  </a:lnTo>
                  <a:lnTo>
                    <a:pt x="140207" y="447675"/>
                  </a:lnTo>
                  <a:lnTo>
                    <a:pt x="165624" y="434629"/>
                  </a:lnTo>
                  <a:lnTo>
                    <a:pt x="139510" y="383797"/>
                  </a:lnTo>
                  <a:close/>
                </a:path>
                <a:path w="1432559" h="487680">
                  <a:moveTo>
                    <a:pt x="165624" y="434629"/>
                  </a:moveTo>
                  <a:lnTo>
                    <a:pt x="140207" y="447675"/>
                  </a:lnTo>
                  <a:lnTo>
                    <a:pt x="172327" y="447675"/>
                  </a:lnTo>
                  <a:lnTo>
                    <a:pt x="165624" y="434629"/>
                  </a:lnTo>
                  <a:close/>
                </a:path>
                <a:path w="1432559" h="487680">
                  <a:moveTo>
                    <a:pt x="1422780" y="0"/>
                  </a:moveTo>
                  <a:lnTo>
                    <a:pt x="620522" y="136778"/>
                  </a:lnTo>
                  <a:lnTo>
                    <a:pt x="139510" y="383797"/>
                  </a:lnTo>
                  <a:lnTo>
                    <a:pt x="165624" y="434629"/>
                  </a:lnTo>
                  <a:lnTo>
                    <a:pt x="637550" y="192404"/>
                  </a:lnTo>
                  <a:lnTo>
                    <a:pt x="634492" y="192404"/>
                  </a:lnTo>
                  <a:lnTo>
                    <a:pt x="642747" y="189737"/>
                  </a:lnTo>
                  <a:lnTo>
                    <a:pt x="650135" y="189737"/>
                  </a:lnTo>
                  <a:lnTo>
                    <a:pt x="1432305" y="56387"/>
                  </a:lnTo>
                  <a:lnTo>
                    <a:pt x="1422780" y="0"/>
                  </a:lnTo>
                  <a:close/>
                </a:path>
                <a:path w="1432559" h="487680">
                  <a:moveTo>
                    <a:pt x="642747" y="189737"/>
                  </a:moveTo>
                  <a:lnTo>
                    <a:pt x="634492" y="192404"/>
                  </a:lnTo>
                  <a:lnTo>
                    <a:pt x="639072" y="191624"/>
                  </a:lnTo>
                  <a:lnTo>
                    <a:pt x="642747" y="189737"/>
                  </a:lnTo>
                  <a:close/>
                </a:path>
                <a:path w="1432559" h="487680">
                  <a:moveTo>
                    <a:pt x="639072" y="191624"/>
                  </a:moveTo>
                  <a:lnTo>
                    <a:pt x="634492" y="192404"/>
                  </a:lnTo>
                  <a:lnTo>
                    <a:pt x="637550" y="192404"/>
                  </a:lnTo>
                  <a:lnTo>
                    <a:pt x="639072" y="191624"/>
                  </a:lnTo>
                  <a:close/>
                </a:path>
                <a:path w="1432559" h="487680">
                  <a:moveTo>
                    <a:pt x="650135" y="189737"/>
                  </a:moveTo>
                  <a:lnTo>
                    <a:pt x="642747" y="189737"/>
                  </a:lnTo>
                  <a:lnTo>
                    <a:pt x="639072" y="191624"/>
                  </a:lnTo>
                  <a:lnTo>
                    <a:pt x="650135" y="189737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66247" y="2240279"/>
              <a:ext cx="1396746" cy="56768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23903" y="2240279"/>
              <a:ext cx="768095" cy="56768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514838" y="2303780"/>
            <a:ext cx="15900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Femoral</a:t>
            </a:r>
            <a:r>
              <a:rPr sz="2000" b="1" spc="-9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CC"/>
                </a:solidFill>
                <a:latin typeface="Arial"/>
                <a:cs typeface="Arial"/>
              </a:rPr>
              <a:t>vein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775447" y="4527677"/>
            <a:ext cx="3059430" cy="1094105"/>
            <a:chOff x="7775447" y="4527677"/>
            <a:chExt cx="3059430" cy="1094105"/>
          </a:xfrm>
        </p:grpSpPr>
        <p:sp>
          <p:nvSpPr>
            <p:cNvPr id="23" name="object 23"/>
            <p:cNvSpPr/>
            <p:nvPr/>
          </p:nvSpPr>
          <p:spPr>
            <a:xfrm>
              <a:off x="9540874" y="4527677"/>
              <a:ext cx="514984" cy="713740"/>
            </a:xfrm>
            <a:custGeom>
              <a:avLst/>
              <a:gdLst/>
              <a:ahLst/>
              <a:cxnLst/>
              <a:rect l="l" t="t" r="r" b="b"/>
              <a:pathLst>
                <a:path w="514984" h="713739">
                  <a:moveTo>
                    <a:pt x="358342" y="254730"/>
                  </a:moveTo>
                  <a:lnTo>
                    <a:pt x="459104" y="713486"/>
                  </a:lnTo>
                  <a:lnTo>
                    <a:pt x="514984" y="701167"/>
                  </a:lnTo>
                  <a:lnTo>
                    <a:pt x="418237" y="261112"/>
                  </a:lnTo>
                  <a:lnTo>
                    <a:pt x="368680" y="261112"/>
                  </a:lnTo>
                  <a:lnTo>
                    <a:pt x="358342" y="254730"/>
                  </a:lnTo>
                  <a:close/>
                </a:path>
                <a:path w="514984" h="713739">
                  <a:moveTo>
                    <a:pt x="355726" y="242824"/>
                  </a:moveTo>
                  <a:lnTo>
                    <a:pt x="358342" y="254730"/>
                  </a:lnTo>
                  <a:lnTo>
                    <a:pt x="368680" y="261112"/>
                  </a:lnTo>
                  <a:lnTo>
                    <a:pt x="355726" y="242824"/>
                  </a:lnTo>
                  <a:close/>
                </a:path>
                <a:path w="514984" h="713739">
                  <a:moveTo>
                    <a:pt x="414217" y="242824"/>
                  </a:moveTo>
                  <a:lnTo>
                    <a:pt x="355726" y="242824"/>
                  </a:lnTo>
                  <a:lnTo>
                    <a:pt x="368680" y="261112"/>
                  </a:lnTo>
                  <a:lnTo>
                    <a:pt x="418237" y="261112"/>
                  </a:lnTo>
                  <a:lnTo>
                    <a:pt x="414217" y="242824"/>
                  </a:lnTo>
                  <a:close/>
                </a:path>
                <a:path w="514984" h="713739">
                  <a:moveTo>
                    <a:pt x="160906" y="65722"/>
                  </a:moveTo>
                  <a:lnTo>
                    <a:pt x="130903" y="114344"/>
                  </a:lnTo>
                  <a:lnTo>
                    <a:pt x="358342" y="254730"/>
                  </a:lnTo>
                  <a:lnTo>
                    <a:pt x="355726" y="242824"/>
                  </a:lnTo>
                  <a:lnTo>
                    <a:pt x="414217" y="242824"/>
                  </a:lnTo>
                  <a:lnTo>
                    <a:pt x="408940" y="218821"/>
                  </a:lnTo>
                  <a:lnTo>
                    <a:pt x="160906" y="65722"/>
                  </a:lnTo>
                  <a:close/>
                </a:path>
                <a:path w="514984" h="713739">
                  <a:moveTo>
                    <a:pt x="0" y="0"/>
                  </a:moveTo>
                  <a:lnTo>
                    <a:pt x="100838" y="163068"/>
                  </a:lnTo>
                  <a:lnTo>
                    <a:pt x="130903" y="114344"/>
                  </a:lnTo>
                  <a:lnTo>
                    <a:pt x="106552" y="99314"/>
                  </a:lnTo>
                  <a:lnTo>
                    <a:pt x="136525" y="50673"/>
                  </a:lnTo>
                  <a:lnTo>
                    <a:pt x="170192" y="50673"/>
                  </a:lnTo>
                  <a:lnTo>
                    <a:pt x="190880" y="17145"/>
                  </a:lnTo>
                  <a:lnTo>
                    <a:pt x="0" y="0"/>
                  </a:lnTo>
                  <a:close/>
                </a:path>
                <a:path w="514984" h="713739">
                  <a:moveTo>
                    <a:pt x="136525" y="50673"/>
                  </a:moveTo>
                  <a:lnTo>
                    <a:pt x="106552" y="99314"/>
                  </a:lnTo>
                  <a:lnTo>
                    <a:pt x="130903" y="114344"/>
                  </a:lnTo>
                  <a:lnTo>
                    <a:pt x="160906" y="65722"/>
                  </a:lnTo>
                  <a:lnTo>
                    <a:pt x="136525" y="50673"/>
                  </a:lnTo>
                  <a:close/>
                </a:path>
                <a:path w="514984" h="713739">
                  <a:moveTo>
                    <a:pt x="170192" y="50673"/>
                  </a:moveTo>
                  <a:lnTo>
                    <a:pt x="136525" y="50673"/>
                  </a:lnTo>
                  <a:lnTo>
                    <a:pt x="160906" y="65722"/>
                  </a:lnTo>
                  <a:lnTo>
                    <a:pt x="170192" y="50673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5447" y="5053584"/>
              <a:ext cx="2553461" cy="5676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89819" y="5053584"/>
              <a:ext cx="845057" cy="56768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923021" y="5117719"/>
            <a:ext cx="2747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  <a:tabLst>
                <a:tab pos="2226945" algn="l"/>
              </a:tabLst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Great</a:t>
            </a:r>
            <a:r>
              <a:rPr sz="20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saphenous	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ein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830054" y="2936748"/>
            <a:ext cx="2335530" cy="567690"/>
            <a:chOff x="9830054" y="2936748"/>
            <a:chExt cx="2335530" cy="567690"/>
          </a:xfrm>
        </p:grpSpPr>
        <p:sp>
          <p:nvSpPr>
            <p:cNvPr id="28" name="object 28"/>
            <p:cNvSpPr/>
            <p:nvPr/>
          </p:nvSpPr>
          <p:spPr>
            <a:xfrm>
              <a:off x="9830054" y="2956941"/>
              <a:ext cx="636905" cy="225425"/>
            </a:xfrm>
            <a:custGeom>
              <a:avLst/>
              <a:gdLst/>
              <a:ahLst/>
              <a:cxnLst/>
              <a:rect l="l" t="t" r="r" b="b"/>
              <a:pathLst>
                <a:path w="636904" h="225425">
                  <a:moveTo>
                    <a:pt x="397672" y="137641"/>
                  </a:moveTo>
                  <a:lnTo>
                    <a:pt x="615061" y="225171"/>
                  </a:lnTo>
                  <a:lnTo>
                    <a:pt x="636397" y="172212"/>
                  </a:lnTo>
                  <a:lnTo>
                    <a:pt x="551588" y="138049"/>
                  </a:lnTo>
                  <a:lnTo>
                    <a:pt x="401574" y="138049"/>
                  </a:lnTo>
                  <a:lnTo>
                    <a:pt x="397672" y="137641"/>
                  </a:lnTo>
                  <a:close/>
                </a:path>
                <a:path w="636904" h="225425">
                  <a:moveTo>
                    <a:pt x="179450" y="0"/>
                  </a:moveTo>
                  <a:lnTo>
                    <a:pt x="0" y="67437"/>
                  </a:lnTo>
                  <a:lnTo>
                    <a:pt x="161544" y="170434"/>
                  </a:lnTo>
                  <a:lnTo>
                    <a:pt x="167516" y="113590"/>
                  </a:lnTo>
                  <a:lnTo>
                    <a:pt x="139065" y="110617"/>
                  </a:lnTo>
                  <a:lnTo>
                    <a:pt x="145034" y="53848"/>
                  </a:lnTo>
                  <a:lnTo>
                    <a:pt x="173793" y="53848"/>
                  </a:lnTo>
                  <a:lnTo>
                    <a:pt x="179450" y="0"/>
                  </a:lnTo>
                  <a:close/>
                </a:path>
                <a:path w="636904" h="225425">
                  <a:moveTo>
                    <a:pt x="393953" y="136144"/>
                  </a:moveTo>
                  <a:lnTo>
                    <a:pt x="397672" y="137641"/>
                  </a:lnTo>
                  <a:lnTo>
                    <a:pt x="401574" y="138049"/>
                  </a:lnTo>
                  <a:lnTo>
                    <a:pt x="393953" y="136144"/>
                  </a:lnTo>
                  <a:close/>
                </a:path>
                <a:path w="636904" h="225425">
                  <a:moveTo>
                    <a:pt x="546859" y="136144"/>
                  </a:moveTo>
                  <a:lnTo>
                    <a:pt x="393953" y="136144"/>
                  </a:lnTo>
                  <a:lnTo>
                    <a:pt x="401574" y="138049"/>
                  </a:lnTo>
                  <a:lnTo>
                    <a:pt x="551588" y="138049"/>
                  </a:lnTo>
                  <a:lnTo>
                    <a:pt x="546859" y="136144"/>
                  </a:lnTo>
                  <a:close/>
                </a:path>
                <a:path w="636904" h="225425">
                  <a:moveTo>
                    <a:pt x="173481" y="56816"/>
                  </a:moveTo>
                  <a:lnTo>
                    <a:pt x="167516" y="113590"/>
                  </a:lnTo>
                  <a:lnTo>
                    <a:pt x="397672" y="137641"/>
                  </a:lnTo>
                  <a:lnTo>
                    <a:pt x="393953" y="136144"/>
                  </a:lnTo>
                  <a:lnTo>
                    <a:pt x="546859" y="136144"/>
                  </a:lnTo>
                  <a:lnTo>
                    <a:pt x="411606" y="81661"/>
                  </a:lnTo>
                  <a:lnTo>
                    <a:pt x="173481" y="56816"/>
                  </a:lnTo>
                  <a:close/>
                </a:path>
                <a:path w="636904" h="225425">
                  <a:moveTo>
                    <a:pt x="145034" y="53848"/>
                  </a:moveTo>
                  <a:lnTo>
                    <a:pt x="139065" y="110617"/>
                  </a:lnTo>
                  <a:lnTo>
                    <a:pt x="167516" y="113590"/>
                  </a:lnTo>
                  <a:lnTo>
                    <a:pt x="173481" y="56816"/>
                  </a:lnTo>
                  <a:lnTo>
                    <a:pt x="145034" y="53848"/>
                  </a:lnTo>
                  <a:close/>
                </a:path>
                <a:path w="636904" h="225425">
                  <a:moveTo>
                    <a:pt x="173793" y="53848"/>
                  </a:moveTo>
                  <a:lnTo>
                    <a:pt x="145034" y="53848"/>
                  </a:lnTo>
                  <a:lnTo>
                    <a:pt x="173481" y="56816"/>
                  </a:lnTo>
                  <a:lnTo>
                    <a:pt x="173793" y="53848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02824" y="2936748"/>
              <a:ext cx="1381505" cy="5676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45240" y="2936748"/>
              <a:ext cx="720090" cy="56768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0551414" y="3001137"/>
            <a:ext cx="14497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Inguinal</a:t>
            </a:r>
            <a:r>
              <a:rPr sz="2000" b="1" spc="-1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Lig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8223" y="1329004"/>
            <a:ext cx="5108575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6370" marR="5080" indent="-142367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</a:rPr>
              <a:t>Thoracic  duct</a:t>
            </a:r>
            <a:endParaRPr sz="9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0123"/>
            <a:ext cx="5027930" cy="6628130"/>
            <a:chOff x="0" y="230123"/>
            <a:chExt cx="5027930" cy="6628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4448" y="230123"/>
              <a:ext cx="2503020" cy="6627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15133" y="3768216"/>
              <a:ext cx="906144" cy="193675"/>
            </a:xfrm>
            <a:custGeom>
              <a:avLst/>
              <a:gdLst/>
              <a:ahLst/>
              <a:cxnLst/>
              <a:rect l="l" t="t" r="r" b="b"/>
              <a:pathLst>
                <a:path w="906144" h="193675">
                  <a:moveTo>
                    <a:pt x="732410" y="136976"/>
                  </a:moveTo>
                  <a:lnTo>
                    <a:pt x="725170" y="193674"/>
                  </a:lnTo>
                  <a:lnTo>
                    <a:pt x="876768" y="140588"/>
                  </a:lnTo>
                  <a:lnTo>
                    <a:pt x="760730" y="140588"/>
                  </a:lnTo>
                  <a:lnTo>
                    <a:pt x="732410" y="136976"/>
                  </a:lnTo>
                  <a:close/>
                </a:path>
                <a:path w="906144" h="193675">
                  <a:moveTo>
                    <a:pt x="739644" y="80332"/>
                  </a:moveTo>
                  <a:lnTo>
                    <a:pt x="732410" y="136976"/>
                  </a:lnTo>
                  <a:lnTo>
                    <a:pt x="760730" y="140588"/>
                  </a:lnTo>
                  <a:lnTo>
                    <a:pt x="767969" y="83946"/>
                  </a:lnTo>
                  <a:lnTo>
                    <a:pt x="739644" y="80332"/>
                  </a:lnTo>
                  <a:close/>
                </a:path>
                <a:path w="906144" h="193675">
                  <a:moveTo>
                    <a:pt x="746887" y="23621"/>
                  </a:moveTo>
                  <a:lnTo>
                    <a:pt x="739644" y="80332"/>
                  </a:lnTo>
                  <a:lnTo>
                    <a:pt x="767969" y="83946"/>
                  </a:lnTo>
                  <a:lnTo>
                    <a:pt x="760730" y="140588"/>
                  </a:lnTo>
                  <a:lnTo>
                    <a:pt x="876768" y="140588"/>
                  </a:lnTo>
                  <a:lnTo>
                    <a:pt x="906145" y="130301"/>
                  </a:lnTo>
                  <a:lnTo>
                    <a:pt x="746887" y="23621"/>
                  </a:lnTo>
                  <a:close/>
                </a:path>
                <a:path w="906144" h="193675">
                  <a:moveTo>
                    <a:pt x="559947" y="57403"/>
                  </a:moveTo>
                  <a:lnTo>
                    <a:pt x="108585" y="57403"/>
                  </a:lnTo>
                  <a:lnTo>
                    <a:pt x="112014" y="57657"/>
                  </a:lnTo>
                  <a:lnTo>
                    <a:pt x="110576" y="57657"/>
                  </a:lnTo>
                  <a:lnTo>
                    <a:pt x="732410" y="136976"/>
                  </a:lnTo>
                  <a:lnTo>
                    <a:pt x="739644" y="80332"/>
                  </a:lnTo>
                  <a:lnTo>
                    <a:pt x="561938" y="57657"/>
                  </a:lnTo>
                  <a:lnTo>
                    <a:pt x="112014" y="57657"/>
                  </a:lnTo>
                  <a:lnTo>
                    <a:pt x="561885" y="57651"/>
                  </a:lnTo>
                  <a:lnTo>
                    <a:pt x="559947" y="57403"/>
                  </a:lnTo>
                  <a:close/>
                </a:path>
                <a:path w="906144" h="193675">
                  <a:moveTo>
                    <a:pt x="108585" y="57403"/>
                  </a:moveTo>
                  <a:lnTo>
                    <a:pt x="110523" y="57651"/>
                  </a:lnTo>
                  <a:lnTo>
                    <a:pt x="112014" y="57657"/>
                  </a:lnTo>
                  <a:lnTo>
                    <a:pt x="108585" y="57403"/>
                  </a:lnTo>
                  <a:close/>
                </a:path>
                <a:path w="906144" h="193675">
                  <a:moveTo>
                    <a:pt x="381" y="0"/>
                  </a:moveTo>
                  <a:lnTo>
                    <a:pt x="0" y="57149"/>
                  </a:lnTo>
                  <a:lnTo>
                    <a:pt x="110523" y="57651"/>
                  </a:lnTo>
                  <a:lnTo>
                    <a:pt x="108585" y="57403"/>
                  </a:lnTo>
                  <a:lnTo>
                    <a:pt x="559947" y="57403"/>
                  </a:lnTo>
                  <a:lnTo>
                    <a:pt x="114046" y="507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91483"/>
              <a:ext cx="2302002" cy="67741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8739" y="3570223"/>
            <a:ext cx="2023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Thoracic</a:t>
            </a:r>
            <a:r>
              <a:rPr sz="2400" b="1" spc="-6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duct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98491" y="67056"/>
            <a:ext cx="7329170" cy="5293360"/>
          </a:xfrm>
          <a:custGeom>
            <a:avLst/>
            <a:gdLst/>
            <a:ahLst/>
            <a:cxnLst/>
            <a:rect l="l" t="t" r="r" b="b"/>
            <a:pathLst>
              <a:path w="7329170" h="5293360">
                <a:moveTo>
                  <a:pt x="0" y="5292852"/>
                </a:moveTo>
                <a:lnTo>
                  <a:pt x="7328915" y="5292852"/>
                </a:lnTo>
                <a:lnTo>
                  <a:pt x="7328915" y="0"/>
                </a:lnTo>
                <a:lnTo>
                  <a:pt x="0" y="0"/>
                </a:lnTo>
                <a:lnTo>
                  <a:pt x="0" y="5292852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78121" y="46736"/>
            <a:ext cx="7171690" cy="322643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819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Thoracic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Duct</a:t>
            </a:r>
            <a:endParaRPr sz="2400" dirty="0">
              <a:latin typeface="Arial"/>
              <a:cs typeface="Arial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latin typeface="Arial MT"/>
                <a:cs typeface="Arial MT"/>
              </a:rPr>
              <a:t>-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largest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lymphatic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vessels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40" dirty="0">
                <a:latin typeface="Arial MT"/>
                <a:cs typeface="Arial MT"/>
              </a:rPr>
              <a:t>body.</a:t>
            </a:r>
            <a:endParaRPr sz="2400" dirty="0">
              <a:latin typeface="Arial MT"/>
              <a:cs typeface="Arial MT"/>
            </a:endParaRPr>
          </a:p>
          <a:p>
            <a:pPr marL="12700" marR="6350" algn="l" rtl="0">
              <a:lnSpc>
                <a:spcPct val="125000"/>
              </a:lnSpc>
              <a:tabLst>
                <a:tab pos="452755" algn="l"/>
                <a:tab pos="2177415" algn="l"/>
                <a:tab pos="2940685" algn="l"/>
                <a:tab pos="3515995" algn="l"/>
                <a:tab pos="4446905" algn="l"/>
                <a:tab pos="5106670" algn="l"/>
                <a:tab pos="5513070" algn="l"/>
                <a:tab pos="608901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**	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ginnin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2400" dirty="0">
                <a:latin typeface="Arial MT"/>
                <a:cs typeface="Arial MT"/>
              </a:rPr>
              <a:t>,	f</a:t>
            </a:r>
            <a:r>
              <a:rPr sz="2400" spc="5" dirty="0">
                <a:latin typeface="Arial MT"/>
                <a:cs typeface="Arial MT"/>
              </a:rPr>
              <a:t>r</a:t>
            </a:r>
            <a:r>
              <a:rPr sz="2400" spc="-5" dirty="0">
                <a:latin typeface="Arial MT"/>
                <a:cs typeface="Arial MT"/>
              </a:rPr>
              <a:t>om</a:t>
            </a:r>
            <a:r>
              <a:rPr sz="2400" dirty="0">
                <a:latin typeface="Arial MT"/>
                <a:cs typeface="Arial MT"/>
              </a:rPr>
              <a:t>	the	</a:t>
            </a:r>
            <a:r>
              <a:rPr sz="2400" spc="-5" dirty="0">
                <a:latin typeface="Arial MT"/>
                <a:cs typeface="Arial MT"/>
              </a:rPr>
              <a:t>up</a:t>
            </a:r>
            <a:r>
              <a:rPr sz="2400" spc="-15" dirty="0">
                <a:latin typeface="Arial MT"/>
                <a:cs typeface="Arial MT"/>
              </a:rPr>
              <a:t>p</a:t>
            </a:r>
            <a:r>
              <a:rPr sz="2400" spc="-5" dirty="0">
                <a:latin typeface="Arial MT"/>
                <a:cs typeface="Arial MT"/>
              </a:rPr>
              <a:t>er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end</a:t>
            </a:r>
            <a:r>
              <a:rPr sz="2400" dirty="0">
                <a:latin typeface="Arial MT"/>
                <a:cs typeface="Arial MT"/>
              </a:rPr>
              <a:t>	of	the	</a:t>
            </a:r>
            <a:r>
              <a:rPr sz="2400" spc="-5" dirty="0">
                <a:latin typeface="Arial MT"/>
                <a:cs typeface="Arial MT"/>
              </a:rPr>
              <a:t>cisterna  chyli</a:t>
            </a:r>
            <a:r>
              <a:rPr sz="2400" dirty="0">
                <a:latin typeface="Arial MT"/>
                <a:cs typeface="Arial MT"/>
              </a:rPr>
              <a:t> at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lower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T12 </a:t>
            </a:r>
            <a:r>
              <a:rPr sz="2400" spc="-5" dirty="0">
                <a:latin typeface="Arial MT"/>
                <a:cs typeface="Arial MT"/>
              </a:rPr>
              <a:t>in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abdomen.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  <a:tabLst>
                <a:tab pos="426720" algn="l"/>
                <a:tab pos="1602105" algn="l"/>
                <a:tab pos="1950085" algn="l"/>
                <a:tab pos="2346325" algn="l"/>
                <a:tab pos="2693035" algn="l"/>
                <a:tab pos="4325620" algn="l"/>
                <a:tab pos="5365750" algn="l"/>
                <a:tab pos="6319520" algn="l"/>
                <a:tab pos="6988175" algn="l"/>
              </a:tabLst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**	Sh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00CC"/>
                </a:solidFill>
                <a:latin typeface="Arial MT"/>
                <a:cs typeface="Arial MT"/>
              </a:rPr>
              <a:t>;	</a:t>
            </a:r>
            <a:r>
              <a:rPr sz="2400" dirty="0">
                <a:latin typeface="Arial MT"/>
                <a:cs typeface="Arial MT"/>
              </a:rPr>
              <a:t>It	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thi</a:t>
            </a:r>
            <a:r>
              <a:rPr sz="2400" dirty="0">
                <a:latin typeface="Arial MT"/>
                <a:cs typeface="Arial MT"/>
              </a:rPr>
              <a:t>n-</a:t>
            </a:r>
            <a:r>
              <a:rPr sz="2400" spc="-5" dirty="0">
                <a:latin typeface="Arial MT"/>
                <a:cs typeface="Arial MT"/>
              </a:rPr>
              <a:t>w</a:t>
            </a:r>
            <a:r>
              <a:rPr sz="2400" spc="-15" dirty="0">
                <a:latin typeface="Arial MT"/>
                <a:cs typeface="Arial MT"/>
              </a:rPr>
              <a:t>a</a:t>
            </a:r>
            <a:r>
              <a:rPr sz="2400" spc="-5" dirty="0">
                <a:latin typeface="Arial MT"/>
                <a:cs typeface="Arial MT"/>
              </a:rPr>
              <a:t>l</a:t>
            </a:r>
            <a:r>
              <a:rPr sz="2400" spc="-15" dirty="0">
                <a:latin typeface="Arial MT"/>
                <a:cs typeface="Arial MT"/>
              </a:rPr>
              <a:t>l</a:t>
            </a:r>
            <a:r>
              <a:rPr sz="2400" spc="-5" dirty="0">
                <a:latin typeface="Arial MT"/>
                <a:cs typeface="Arial MT"/>
              </a:rPr>
              <a:t>ed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vessel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w</a:t>
            </a:r>
            <a:r>
              <a:rPr sz="2400" spc="-15" dirty="0">
                <a:latin typeface="Arial MT"/>
                <a:cs typeface="Arial MT"/>
              </a:rPr>
              <a:t>h</a:t>
            </a:r>
            <a:r>
              <a:rPr sz="2400" spc="-5" dirty="0">
                <a:latin typeface="Arial MT"/>
                <a:cs typeface="Arial MT"/>
              </a:rPr>
              <a:t>ich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has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" dirty="0">
                <a:latin typeface="Arial MT"/>
                <a:cs typeface="Arial MT"/>
              </a:rPr>
              <a:t>a</a:t>
            </a:r>
            <a:endParaRPr sz="24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720"/>
              </a:spcBef>
              <a:tabLst>
                <a:tab pos="1306195" algn="l"/>
                <a:tab pos="3227070" algn="l"/>
                <a:tab pos="3964304" algn="l"/>
                <a:tab pos="4446905" algn="l"/>
                <a:tab pos="5927725" algn="l"/>
                <a:tab pos="6412230" algn="l"/>
              </a:tabLst>
            </a:pPr>
            <a:r>
              <a:rPr sz="2400" b="1" dirty="0">
                <a:latin typeface="Arial"/>
                <a:cs typeface="Arial"/>
              </a:rPr>
              <a:t>b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ed	a</a:t>
            </a:r>
            <a:r>
              <a:rPr sz="2400" b="1" spc="-1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ara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ce	</a:t>
            </a:r>
            <a:r>
              <a:rPr sz="2400" dirty="0">
                <a:latin typeface="Arial MT"/>
                <a:cs typeface="Arial MT"/>
              </a:rPr>
              <a:t>d</a:t>
            </a:r>
            <a:r>
              <a:rPr sz="2400" spc="-10" dirty="0">
                <a:latin typeface="Arial MT"/>
                <a:cs typeface="Arial MT"/>
              </a:rPr>
              <a:t>u</a:t>
            </a:r>
            <a:r>
              <a:rPr sz="2400" dirty="0">
                <a:latin typeface="Arial MT"/>
                <a:cs typeface="Arial MT"/>
              </a:rPr>
              <a:t>e	to	pres</a:t>
            </a:r>
            <a:r>
              <a:rPr sz="2400" spc="-10" dirty="0">
                <a:latin typeface="Arial MT"/>
                <a:cs typeface="Arial MT"/>
              </a:rPr>
              <a:t>e</a:t>
            </a:r>
            <a:r>
              <a:rPr sz="2400" dirty="0">
                <a:latin typeface="Arial MT"/>
                <a:cs typeface="Arial MT"/>
              </a:rPr>
              <a:t>nce	of	many</a:t>
            </a:r>
          </a:p>
          <a:p>
            <a:pPr marL="12700" algn="l" rtl="0">
              <a:lnSpc>
                <a:spcPct val="100000"/>
              </a:lnSpc>
              <a:spcBef>
                <a:spcPts val="725"/>
              </a:spcBef>
            </a:pPr>
            <a:r>
              <a:rPr sz="2400" spc="-5" dirty="0">
                <a:latin typeface="Arial MT"/>
                <a:cs typeface="Arial MT"/>
              </a:rPr>
              <a:t>valves.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78121" y="3247770"/>
            <a:ext cx="7172325" cy="185483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algn="just" rtl="0">
              <a:lnSpc>
                <a:spcPct val="100000"/>
              </a:lnSpc>
              <a:spcBef>
                <a:spcPts val="82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Course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 marR="5080" algn="just" rtl="0">
              <a:lnSpc>
                <a:spcPct val="125000"/>
              </a:lnSpc>
            </a:pPr>
            <a:r>
              <a:rPr sz="2400" b="1" dirty="0">
                <a:latin typeface="Arial"/>
                <a:cs typeface="Arial"/>
              </a:rPr>
              <a:t>- </a:t>
            </a:r>
            <a:r>
              <a:rPr sz="2400" dirty="0">
                <a:latin typeface="Arial MT"/>
                <a:cs typeface="Arial MT"/>
              </a:rPr>
              <a:t>It </a:t>
            </a:r>
            <a:r>
              <a:rPr sz="2400" b="1" spc="-5" dirty="0">
                <a:latin typeface="Arial"/>
                <a:cs typeface="Arial"/>
              </a:rPr>
              <a:t>enters </a:t>
            </a:r>
            <a:r>
              <a:rPr sz="2400" b="1" dirty="0">
                <a:latin typeface="Arial"/>
                <a:cs typeface="Arial"/>
              </a:rPr>
              <a:t>the thorax </a:t>
            </a:r>
            <a:r>
              <a:rPr sz="2400" spc="-5" dirty="0">
                <a:latin typeface="Arial MT"/>
                <a:cs typeface="Arial MT"/>
              </a:rPr>
              <a:t>through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 aortic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opening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of </a:t>
            </a:r>
            <a:r>
              <a:rPr sz="2400" b="1" spc="-6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diaphragm </a:t>
            </a:r>
            <a:r>
              <a:rPr sz="2400" spc="-5" dirty="0">
                <a:latin typeface="Arial MT"/>
                <a:cs typeface="Arial MT"/>
              </a:rPr>
              <a:t>between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aorta </a:t>
            </a:r>
            <a:r>
              <a:rPr sz="2400" spc="-5" dirty="0">
                <a:latin typeface="Arial MT"/>
                <a:cs typeface="Arial MT"/>
              </a:rPr>
              <a:t>(on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left) and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azygos</a:t>
            </a:r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vein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(on</a:t>
            </a:r>
            <a:r>
              <a:rPr sz="2400" dirty="0">
                <a:latin typeface="Arial MT"/>
                <a:cs typeface="Arial MT"/>
              </a:rPr>
              <a:t> the right).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1148" y="5600953"/>
            <a:ext cx="3221990" cy="1094740"/>
            <a:chOff x="41148" y="5600953"/>
            <a:chExt cx="3221990" cy="1094740"/>
          </a:xfrm>
        </p:grpSpPr>
        <p:sp>
          <p:nvSpPr>
            <p:cNvPr id="11" name="object 11"/>
            <p:cNvSpPr/>
            <p:nvPr/>
          </p:nvSpPr>
          <p:spPr>
            <a:xfrm>
              <a:off x="2843021" y="5613653"/>
              <a:ext cx="407034" cy="909955"/>
            </a:xfrm>
            <a:custGeom>
              <a:avLst/>
              <a:gdLst/>
              <a:ahLst/>
              <a:cxnLst/>
              <a:rect l="l" t="t" r="r" b="b"/>
              <a:pathLst>
                <a:path w="407035" h="909954">
                  <a:moveTo>
                    <a:pt x="203453" y="0"/>
                  </a:moveTo>
                  <a:lnTo>
                    <a:pt x="149357" y="16249"/>
                  </a:lnTo>
                  <a:lnTo>
                    <a:pt x="100753" y="62108"/>
                  </a:lnTo>
                  <a:lnTo>
                    <a:pt x="79116" y="94786"/>
                  </a:lnTo>
                  <a:lnTo>
                    <a:pt x="59578" y="133240"/>
                  </a:lnTo>
                  <a:lnTo>
                    <a:pt x="42382" y="176928"/>
                  </a:lnTo>
                  <a:lnTo>
                    <a:pt x="27770" y="225309"/>
                  </a:lnTo>
                  <a:lnTo>
                    <a:pt x="15984" y="277840"/>
                  </a:lnTo>
                  <a:lnTo>
                    <a:pt x="7265" y="333979"/>
                  </a:lnTo>
                  <a:lnTo>
                    <a:pt x="1856" y="393184"/>
                  </a:lnTo>
                  <a:lnTo>
                    <a:pt x="0" y="454914"/>
                  </a:lnTo>
                  <a:lnTo>
                    <a:pt x="1856" y="516643"/>
                  </a:lnTo>
                  <a:lnTo>
                    <a:pt x="7265" y="575848"/>
                  </a:lnTo>
                  <a:lnTo>
                    <a:pt x="15984" y="631987"/>
                  </a:lnTo>
                  <a:lnTo>
                    <a:pt x="27770" y="684518"/>
                  </a:lnTo>
                  <a:lnTo>
                    <a:pt x="42382" y="732899"/>
                  </a:lnTo>
                  <a:lnTo>
                    <a:pt x="59578" y="776587"/>
                  </a:lnTo>
                  <a:lnTo>
                    <a:pt x="79116" y="815041"/>
                  </a:lnTo>
                  <a:lnTo>
                    <a:pt x="100753" y="847719"/>
                  </a:lnTo>
                  <a:lnTo>
                    <a:pt x="149357" y="893578"/>
                  </a:lnTo>
                  <a:lnTo>
                    <a:pt x="203453" y="909828"/>
                  </a:lnTo>
                  <a:lnTo>
                    <a:pt x="231067" y="905675"/>
                  </a:lnTo>
                  <a:lnTo>
                    <a:pt x="282660" y="874078"/>
                  </a:lnTo>
                  <a:lnTo>
                    <a:pt x="327791" y="815041"/>
                  </a:lnTo>
                  <a:lnTo>
                    <a:pt x="347329" y="776587"/>
                  </a:lnTo>
                  <a:lnTo>
                    <a:pt x="364525" y="732899"/>
                  </a:lnTo>
                  <a:lnTo>
                    <a:pt x="379137" y="684518"/>
                  </a:lnTo>
                  <a:lnTo>
                    <a:pt x="390923" y="631987"/>
                  </a:lnTo>
                  <a:lnTo>
                    <a:pt x="399642" y="575848"/>
                  </a:lnTo>
                  <a:lnTo>
                    <a:pt x="405051" y="516643"/>
                  </a:lnTo>
                  <a:lnTo>
                    <a:pt x="406907" y="454914"/>
                  </a:lnTo>
                  <a:lnTo>
                    <a:pt x="405051" y="393184"/>
                  </a:lnTo>
                  <a:lnTo>
                    <a:pt x="399642" y="333979"/>
                  </a:lnTo>
                  <a:lnTo>
                    <a:pt x="390923" y="277840"/>
                  </a:lnTo>
                  <a:lnTo>
                    <a:pt x="379137" y="225309"/>
                  </a:lnTo>
                  <a:lnTo>
                    <a:pt x="364525" y="176928"/>
                  </a:lnTo>
                  <a:lnTo>
                    <a:pt x="347329" y="133240"/>
                  </a:lnTo>
                  <a:lnTo>
                    <a:pt x="327791" y="94786"/>
                  </a:lnTo>
                  <a:lnTo>
                    <a:pt x="306154" y="62108"/>
                  </a:lnTo>
                  <a:lnTo>
                    <a:pt x="257550" y="16249"/>
                  </a:lnTo>
                  <a:lnTo>
                    <a:pt x="203453" y="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3021" y="5613653"/>
              <a:ext cx="407034" cy="909955"/>
            </a:xfrm>
            <a:custGeom>
              <a:avLst/>
              <a:gdLst/>
              <a:ahLst/>
              <a:cxnLst/>
              <a:rect l="l" t="t" r="r" b="b"/>
              <a:pathLst>
                <a:path w="407035" h="909954">
                  <a:moveTo>
                    <a:pt x="0" y="454914"/>
                  </a:moveTo>
                  <a:lnTo>
                    <a:pt x="1856" y="393184"/>
                  </a:lnTo>
                  <a:lnTo>
                    <a:pt x="7265" y="333979"/>
                  </a:lnTo>
                  <a:lnTo>
                    <a:pt x="15984" y="277840"/>
                  </a:lnTo>
                  <a:lnTo>
                    <a:pt x="27770" y="225309"/>
                  </a:lnTo>
                  <a:lnTo>
                    <a:pt x="42382" y="176928"/>
                  </a:lnTo>
                  <a:lnTo>
                    <a:pt x="59578" y="133240"/>
                  </a:lnTo>
                  <a:lnTo>
                    <a:pt x="79116" y="94786"/>
                  </a:lnTo>
                  <a:lnTo>
                    <a:pt x="100753" y="62108"/>
                  </a:lnTo>
                  <a:lnTo>
                    <a:pt x="149357" y="16249"/>
                  </a:lnTo>
                  <a:lnTo>
                    <a:pt x="203453" y="0"/>
                  </a:lnTo>
                  <a:lnTo>
                    <a:pt x="231067" y="4152"/>
                  </a:lnTo>
                  <a:lnTo>
                    <a:pt x="282660" y="35749"/>
                  </a:lnTo>
                  <a:lnTo>
                    <a:pt x="327791" y="94786"/>
                  </a:lnTo>
                  <a:lnTo>
                    <a:pt x="347329" y="133240"/>
                  </a:lnTo>
                  <a:lnTo>
                    <a:pt x="364525" y="176928"/>
                  </a:lnTo>
                  <a:lnTo>
                    <a:pt x="379137" y="225309"/>
                  </a:lnTo>
                  <a:lnTo>
                    <a:pt x="390923" y="277840"/>
                  </a:lnTo>
                  <a:lnTo>
                    <a:pt x="399642" y="333979"/>
                  </a:lnTo>
                  <a:lnTo>
                    <a:pt x="405051" y="393184"/>
                  </a:lnTo>
                  <a:lnTo>
                    <a:pt x="406907" y="454914"/>
                  </a:lnTo>
                  <a:lnTo>
                    <a:pt x="405051" y="516643"/>
                  </a:lnTo>
                  <a:lnTo>
                    <a:pt x="399642" y="575848"/>
                  </a:lnTo>
                  <a:lnTo>
                    <a:pt x="390923" y="631987"/>
                  </a:lnTo>
                  <a:lnTo>
                    <a:pt x="379137" y="684518"/>
                  </a:lnTo>
                  <a:lnTo>
                    <a:pt x="364525" y="732899"/>
                  </a:lnTo>
                  <a:lnTo>
                    <a:pt x="347329" y="776587"/>
                  </a:lnTo>
                  <a:lnTo>
                    <a:pt x="327791" y="815041"/>
                  </a:lnTo>
                  <a:lnTo>
                    <a:pt x="306154" y="847719"/>
                  </a:lnTo>
                  <a:lnTo>
                    <a:pt x="257550" y="893578"/>
                  </a:lnTo>
                  <a:lnTo>
                    <a:pt x="203453" y="909828"/>
                  </a:lnTo>
                  <a:lnTo>
                    <a:pt x="175840" y="905675"/>
                  </a:lnTo>
                  <a:lnTo>
                    <a:pt x="124247" y="874078"/>
                  </a:lnTo>
                  <a:lnTo>
                    <a:pt x="79116" y="815041"/>
                  </a:lnTo>
                  <a:lnTo>
                    <a:pt x="59578" y="776587"/>
                  </a:lnTo>
                  <a:lnTo>
                    <a:pt x="42382" y="732899"/>
                  </a:lnTo>
                  <a:lnTo>
                    <a:pt x="27770" y="684518"/>
                  </a:lnTo>
                  <a:lnTo>
                    <a:pt x="15984" y="631987"/>
                  </a:lnTo>
                  <a:lnTo>
                    <a:pt x="7265" y="575848"/>
                  </a:lnTo>
                  <a:lnTo>
                    <a:pt x="1856" y="516643"/>
                  </a:lnTo>
                  <a:lnTo>
                    <a:pt x="0" y="454914"/>
                  </a:lnTo>
                  <a:close/>
                </a:path>
              </a:pathLst>
            </a:custGeom>
            <a:ln w="25400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56865" y="6181788"/>
              <a:ext cx="695960" cy="172085"/>
            </a:xfrm>
            <a:custGeom>
              <a:avLst/>
              <a:gdLst/>
              <a:ahLst/>
              <a:cxnLst/>
              <a:rect l="l" t="t" r="r" b="b"/>
              <a:pathLst>
                <a:path w="695960" h="172085">
                  <a:moveTo>
                    <a:pt x="381" y="113842"/>
                  </a:moveTo>
                  <a:lnTo>
                    <a:pt x="0" y="170992"/>
                  </a:lnTo>
                  <a:lnTo>
                    <a:pt x="114172" y="171551"/>
                  </a:lnTo>
                  <a:lnTo>
                    <a:pt x="519356" y="114668"/>
                  </a:lnTo>
                  <a:lnTo>
                    <a:pt x="108331" y="114668"/>
                  </a:lnTo>
                  <a:lnTo>
                    <a:pt x="110390" y="114379"/>
                  </a:lnTo>
                  <a:lnTo>
                    <a:pt x="381" y="113842"/>
                  </a:lnTo>
                  <a:close/>
                </a:path>
                <a:path w="695960" h="172085">
                  <a:moveTo>
                    <a:pt x="670492" y="52616"/>
                  </a:moveTo>
                  <a:lnTo>
                    <a:pt x="550163" y="52616"/>
                  </a:lnTo>
                  <a:lnTo>
                    <a:pt x="558164" y="109220"/>
                  </a:lnTo>
                  <a:lnTo>
                    <a:pt x="529803" y="113201"/>
                  </a:lnTo>
                  <a:lnTo>
                    <a:pt x="537717" y="169786"/>
                  </a:lnTo>
                  <a:lnTo>
                    <a:pt x="695578" y="61048"/>
                  </a:lnTo>
                  <a:lnTo>
                    <a:pt x="670492" y="52616"/>
                  </a:lnTo>
                  <a:close/>
                </a:path>
                <a:path w="695960" h="172085">
                  <a:moveTo>
                    <a:pt x="110390" y="114379"/>
                  </a:moveTo>
                  <a:lnTo>
                    <a:pt x="108331" y="114668"/>
                  </a:lnTo>
                  <a:lnTo>
                    <a:pt x="112394" y="114388"/>
                  </a:lnTo>
                  <a:lnTo>
                    <a:pt x="110390" y="114379"/>
                  </a:lnTo>
                  <a:close/>
                </a:path>
                <a:path w="695960" h="172085">
                  <a:moveTo>
                    <a:pt x="521884" y="56587"/>
                  </a:moveTo>
                  <a:lnTo>
                    <a:pt x="110390" y="114379"/>
                  </a:lnTo>
                  <a:lnTo>
                    <a:pt x="112394" y="114388"/>
                  </a:lnTo>
                  <a:lnTo>
                    <a:pt x="108331" y="114668"/>
                  </a:lnTo>
                  <a:lnTo>
                    <a:pt x="519356" y="114668"/>
                  </a:lnTo>
                  <a:lnTo>
                    <a:pt x="529803" y="113201"/>
                  </a:lnTo>
                  <a:lnTo>
                    <a:pt x="521884" y="56587"/>
                  </a:lnTo>
                  <a:close/>
                </a:path>
                <a:path w="695960" h="172085">
                  <a:moveTo>
                    <a:pt x="550163" y="52616"/>
                  </a:moveTo>
                  <a:lnTo>
                    <a:pt x="521884" y="56587"/>
                  </a:lnTo>
                  <a:lnTo>
                    <a:pt x="529803" y="113201"/>
                  </a:lnTo>
                  <a:lnTo>
                    <a:pt x="558164" y="109220"/>
                  </a:lnTo>
                  <a:lnTo>
                    <a:pt x="550163" y="52616"/>
                  </a:lnTo>
                  <a:close/>
                </a:path>
                <a:path w="695960" h="172085">
                  <a:moveTo>
                    <a:pt x="513969" y="0"/>
                  </a:moveTo>
                  <a:lnTo>
                    <a:pt x="521884" y="56587"/>
                  </a:lnTo>
                  <a:lnTo>
                    <a:pt x="550163" y="52616"/>
                  </a:lnTo>
                  <a:lnTo>
                    <a:pt x="670492" y="52616"/>
                  </a:lnTo>
                  <a:lnTo>
                    <a:pt x="513969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" y="6018275"/>
              <a:ext cx="2399538" cy="67741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19557" y="6098235"/>
            <a:ext cx="2021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Cisterna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chyli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6035" y="146304"/>
            <a:ext cx="8693150" cy="4680585"/>
          </a:xfrm>
          <a:custGeom>
            <a:avLst/>
            <a:gdLst/>
            <a:ahLst/>
            <a:cxnLst/>
            <a:rect l="l" t="t" r="r" b="b"/>
            <a:pathLst>
              <a:path w="8693150" h="4680585">
                <a:moveTo>
                  <a:pt x="0" y="4680204"/>
                </a:moveTo>
                <a:lnTo>
                  <a:pt x="8692896" y="4680204"/>
                </a:lnTo>
                <a:lnTo>
                  <a:pt x="8692896" y="0"/>
                </a:lnTo>
                <a:lnTo>
                  <a:pt x="0" y="0"/>
                </a:lnTo>
                <a:lnTo>
                  <a:pt x="0" y="4680204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15029" y="126619"/>
            <a:ext cx="5460365" cy="139763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169545" algn="r">
              <a:lnSpc>
                <a:spcPct val="100000"/>
              </a:lnSpc>
              <a:spcBef>
                <a:spcPts val="819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Thoracic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Duct</a:t>
            </a:r>
            <a:endParaRPr sz="2400">
              <a:latin typeface="Arial"/>
              <a:cs typeface="Arial"/>
            </a:endParaRPr>
          </a:p>
          <a:p>
            <a:pPr marL="342265" marR="230504" indent="-342265" algn="r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Posterior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mediastinum</a:t>
            </a:r>
            <a:r>
              <a:rPr sz="2400" b="1" dirty="0">
                <a:latin typeface="Arial"/>
                <a:cs typeface="Arial"/>
              </a:rPr>
              <a:t>,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It ascends</a:t>
            </a:r>
            <a:endParaRPr sz="2400">
              <a:latin typeface="Arial MT"/>
              <a:cs typeface="Arial MT"/>
            </a:endParaRPr>
          </a:p>
          <a:p>
            <a:pPr marL="584200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latin typeface="Arial MT"/>
                <a:cs typeface="Arial MT"/>
              </a:rPr>
              <a:t>-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Behind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right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esophagus</a:t>
            </a:r>
            <a:r>
              <a:rPr sz="2400" b="1" spc="-5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5029" y="1498473"/>
            <a:ext cx="8541385" cy="322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12065" algn="just">
              <a:lnSpc>
                <a:spcPct val="125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front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anterior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longitudinal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ligament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vertebral column, right posterior intercostal arteries, and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hemiazygos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veins.</a:t>
            </a:r>
            <a:endParaRPr sz="2400">
              <a:latin typeface="Arial MT"/>
              <a:cs typeface="Arial MT"/>
            </a:endParaRPr>
          </a:p>
          <a:p>
            <a:pPr marL="355600" marR="12065" indent="-342900" algn="just">
              <a:lnSpc>
                <a:spcPct val="125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At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 level of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T4-T6, </a:t>
            </a:r>
            <a:r>
              <a:rPr sz="2400" dirty="0">
                <a:latin typeface="Arial MT"/>
                <a:cs typeface="Arial MT"/>
              </a:rPr>
              <a:t>it crosses the </a:t>
            </a:r>
            <a:r>
              <a:rPr sz="2400" spc="-5" dirty="0">
                <a:latin typeface="Arial MT"/>
                <a:cs typeface="Arial MT"/>
              </a:rPr>
              <a:t>median plane </a:t>
            </a:r>
            <a:r>
              <a:rPr sz="2400" dirty="0">
                <a:latin typeface="Arial MT"/>
                <a:cs typeface="Arial MT"/>
              </a:rPr>
              <a:t>from </a:t>
            </a:r>
            <a:r>
              <a:rPr sz="2400" spc="-5" dirty="0">
                <a:latin typeface="Arial MT"/>
                <a:cs typeface="Arial MT"/>
              </a:rPr>
              <a:t>right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 </a:t>
            </a:r>
            <a:r>
              <a:rPr sz="2400" spc="-5" dirty="0">
                <a:latin typeface="Arial MT"/>
                <a:cs typeface="Arial MT"/>
              </a:rPr>
              <a:t>left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behind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esophagus.</a:t>
            </a:r>
            <a:endParaRPr sz="2400">
              <a:latin typeface="Arial MT"/>
              <a:cs typeface="Arial MT"/>
            </a:endParaRPr>
          </a:p>
          <a:p>
            <a:pPr marL="355600" indent="-34290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Superior</a:t>
            </a:r>
            <a:r>
              <a:rPr sz="2400" b="1" spc="68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mediastinum</a:t>
            </a:r>
            <a:r>
              <a:rPr sz="2400" dirty="0">
                <a:solidFill>
                  <a:srgbClr val="0000CC"/>
                </a:solidFill>
                <a:latin typeface="Arial MT"/>
                <a:cs typeface="Arial MT"/>
              </a:rPr>
              <a:t>,</a:t>
            </a:r>
            <a:r>
              <a:rPr sz="2400" spc="690" dirty="0">
                <a:solidFill>
                  <a:srgbClr val="0000CC"/>
                </a:solidFill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6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ascends</a:t>
            </a:r>
            <a:r>
              <a:rPr sz="2400" spc="68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behind</a:t>
            </a:r>
            <a:r>
              <a:rPr sz="2400" spc="6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left</a:t>
            </a:r>
            <a:r>
              <a:rPr sz="2400" spc="6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border</a:t>
            </a:r>
            <a:r>
              <a:rPr sz="2400" spc="7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endParaRPr sz="24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725"/>
              </a:spcBef>
            </a:pPr>
            <a:r>
              <a:rPr sz="2400" spc="-5" dirty="0">
                <a:latin typeface="Arial MT"/>
                <a:cs typeface="Arial MT"/>
              </a:rPr>
              <a:t>esophagus.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47242"/>
            <a:ext cx="3237230" cy="6764020"/>
            <a:chOff x="0" y="47242"/>
            <a:chExt cx="3237230" cy="67640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3351" y="47242"/>
              <a:ext cx="1563624" cy="67635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3749" y="2221229"/>
              <a:ext cx="1849120" cy="1120140"/>
            </a:xfrm>
            <a:custGeom>
              <a:avLst/>
              <a:gdLst/>
              <a:ahLst/>
              <a:cxnLst/>
              <a:rect l="l" t="t" r="r" b="b"/>
              <a:pathLst>
                <a:path w="1849120" h="1120139">
                  <a:moveTo>
                    <a:pt x="1299921" y="581279"/>
                  </a:moveTo>
                  <a:lnTo>
                    <a:pt x="1108532" y="572516"/>
                  </a:lnTo>
                  <a:lnTo>
                    <a:pt x="1131722" y="624763"/>
                  </a:lnTo>
                  <a:lnTo>
                    <a:pt x="316445" y="987310"/>
                  </a:lnTo>
                  <a:lnTo>
                    <a:pt x="166408" y="1006640"/>
                  </a:lnTo>
                  <a:lnTo>
                    <a:pt x="159143" y="949960"/>
                  </a:lnTo>
                  <a:lnTo>
                    <a:pt x="0" y="1056767"/>
                  </a:lnTo>
                  <a:lnTo>
                    <a:pt x="180975" y="1120013"/>
                  </a:lnTo>
                  <a:lnTo>
                    <a:pt x="174155" y="1066927"/>
                  </a:lnTo>
                  <a:lnTo>
                    <a:pt x="173685" y="1063282"/>
                  </a:lnTo>
                  <a:lnTo>
                    <a:pt x="331863" y="1042924"/>
                  </a:lnTo>
                  <a:lnTo>
                    <a:pt x="452970" y="989076"/>
                  </a:lnTo>
                  <a:lnTo>
                    <a:pt x="458101" y="986790"/>
                  </a:lnTo>
                  <a:lnTo>
                    <a:pt x="1154912" y="676973"/>
                  </a:lnTo>
                  <a:lnTo>
                    <a:pt x="1178128" y="729234"/>
                  </a:lnTo>
                  <a:lnTo>
                    <a:pt x="1273670" y="613156"/>
                  </a:lnTo>
                  <a:lnTo>
                    <a:pt x="1299921" y="581279"/>
                  </a:lnTo>
                  <a:close/>
                </a:path>
                <a:path w="1849120" h="1120139">
                  <a:moveTo>
                    <a:pt x="1848815" y="97028"/>
                  </a:moveTo>
                  <a:lnTo>
                    <a:pt x="1683461" y="0"/>
                  </a:lnTo>
                  <a:lnTo>
                    <a:pt x="1679651" y="57023"/>
                  </a:lnTo>
                  <a:lnTo>
                    <a:pt x="1392631" y="37846"/>
                  </a:lnTo>
                  <a:lnTo>
                    <a:pt x="871042" y="65532"/>
                  </a:lnTo>
                  <a:lnTo>
                    <a:pt x="874090" y="122555"/>
                  </a:lnTo>
                  <a:lnTo>
                    <a:pt x="1391983" y="95097"/>
                  </a:lnTo>
                  <a:lnTo>
                    <a:pt x="1675841" y="114046"/>
                  </a:lnTo>
                  <a:lnTo>
                    <a:pt x="1672031" y="171069"/>
                  </a:lnTo>
                  <a:lnTo>
                    <a:pt x="1803628" y="115951"/>
                  </a:lnTo>
                  <a:lnTo>
                    <a:pt x="1848815" y="97028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82724"/>
              <a:ext cx="1902714" cy="67741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49936" y="2936748"/>
            <a:ext cx="572770" cy="677545"/>
            <a:chOff x="249936" y="2936748"/>
            <a:chExt cx="572770" cy="6775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783" y="3114058"/>
              <a:ext cx="205474" cy="2455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936" y="2936748"/>
              <a:ext cx="572262" cy="67741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41198" y="3015488"/>
            <a:ext cx="38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T5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87" y="2060828"/>
            <a:ext cx="16662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oph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gus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4947" y="255328"/>
            <a:ext cx="6868795" cy="5093335"/>
            <a:chOff x="3774947" y="283463"/>
            <a:chExt cx="6868795" cy="5093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5611" y="427029"/>
              <a:ext cx="6127537" cy="49496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9141" y="560831"/>
              <a:ext cx="424180" cy="1044575"/>
            </a:xfrm>
            <a:custGeom>
              <a:avLst/>
              <a:gdLst/>
              <a:ahLst/>
              <a:cxnLst/>
              <a:rect l="l" t="t" r="r" b="b"/>
              <a:pathLst>
                <a:path w="424179" h="1044575">
                  <a:moveTo>
                    <a:pt x="313624" y="886073"/>
                  </a:moveTo>
                  <a:lnTo>
                    <a:pt x="258445" y="900938"/>
                  </a:lnTo>
                  <a:lnTo>
                    <a:pt x="385825" y="1044193"/>
                  </a:lnTo>
                  <a:lnTo>
                    <a:pt x="412307" y="913638"/>
                  </a:lnTo>
                  <a:lnTo>
                    <a:pt x="321056" y="913638"/>
                  </a:lnTo>
                  <a:lnTo>
                    <a:pt x="313624" y="886073"/>
                  </a:lnTo>
                  <a:close/>
                </a:path>
                <a:path w="424179" h="1044575">
                  <a:moveTo>
                    <a:pt x="368747" y="871224"/>
                  </a:moveTo>
                  <a:lnTo>
                    <a:pt x="313624" y="886073"/>
                  </a:lnTo>
                  <a:lnTo>
                    <a:pt x="321056" y="913638"/>
                  </a:lnTo>
                  <a:lnTo>
                    <a:pt x="376174" y="898778"/>
                  </a:lnTo>
                  <a:lnTo>
                    <a:pt x="368747" y="871224"/>
                  </a:lnTo>
                  <a:close/>
                </a:path>
                <a:path w="424179" h="1044575">
                  <a:moveTo>
                    <a:pt x="423926" y="856360"/>
                  </a:moveTo>
                  <a:lnTo>
                    <a:pt x="368747" y="871224"/>
                  </a:lnTo>
                  <a:lnTo>
                    <a:pt x="376174" y="898778"/>
                  </a:lnTo>
                  <a:lnTo>
                    <a:pt x="321056" y="913638"/>
                  </a:lnTo>
                  <a:lnTo>
                    <a:pt x="412307" y="913638"/>
                  </a:lnTo>
                  <a:lnTo>
                    <a:pt x="423926" y="856360"/>
                  </a:lnTo>
                  <a:close/>
                </a:path>
                <a:path w="424179" h="1044575">
                  <a:moveTo>
                    <a:pt x="143798" y="36575"/>
                  </a:moveTo>
                  <a:lnTo>
                    <a:pt x="84582" y="36575"/>
                  </a:lnTo>
                  <a:lnTo>
                    <a:pt x="112013" y="57657"/>
                  </a:lnTo>
                  <a:lnTo>
                    <a:pt x="90266" y="57657"/>
                  </a:lnTo>
                  <a:lnTo>
                    <a:pt x="313624" y="886073"/>
                  </a:lnTo>
                  <a:lnTo>
                    <a:pt x="368747" y="871224"/>
                  </a:lnTo>
                  <a:lnTo>
                    <a:pt x="149480" y="57657"/>
                  </a:lnTo>
                  <a:lnTo>
                    <a:pt x="112013" y="57657"/>
                  </a:lnTo>
                  <a:lnTo>
                    <a:pt x="149453" y="57559"/>
                  </a:lnTo>
                  <a:lnTo>
                    <a:pt x="143798" y="36575"/>
                  </a:lnTo>
                  <a:close/>
                </a:path>
                <a:path w="424179" h="1044575">
                  <a:moveTo>
                    <a:pt x="84582" y="36575"/>
                  </a:moveTo>
                  <a:lnTo>
                    <a:pt x="90239" y="57559"/>
                  </a:lnTo>
                  <a:lnTo>
                    <a:pt x="112013" y="57657"/>
                  </a:lnTo>
                  <a:lnTo>
                    <a:pt x="84582" y="36575"/>
                  </a:lnTo>
                  <a:close/>
                </a:path>
                <a:path w="424179" h="1044575">
                  <a:moveTo>
                    <a:pt x="381" y="0"/>
                  </a:moveTo>
                  <a:lnTo>
                    <a:pt x="0" y="57150"/>
                  </a:lnTo>
                  <a:lnTo>
                    <a:pt x="90239" y="57559"/>
                  </a:lnTo>
                  <a:lnTo>
                    <a:pt x="84582" y="36575"/>
                  </a:lnTo>
                  <a:lnTo>
                    <a:pt x="143798" y="36575"/>
                  </a:lnTo>
                  <a:lnTo>
                    <a:pt x="134112" y="63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4947" y="283463"/>
              <a:ext cx="2401062" cy="67741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52494" y="362203"/>
            <a:ext cx="20250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Thoracic</a:t>
            </a:r>
            <a:r>
              <a:rPr sz="2400" b="1" spc="-9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duct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47890" y="169163"/>
            <a:ext cx="4650740" cy="2327275"/>
            <a:chOff x="7247890" y="169163"/>
            <a:chExt cx="4650740" cy="2327275"/>
          </a:xfrm>
        </p:grpSpPr>
        <p:sp>
          <p:nvSpPr>
            <p:cNvPr id="8" name="object 8"/>
            <p:cNvSpPr/>
            <p:nvPr/>
          </p:nvSpPr>
          <p:spPr>
            <a:xfrm>
              <a:off x="7247890" y="601726"/>
              <a:ext cx="2116455" cy="786130"/>
            </a:xfrm>
            <a:custGeom>
              <a:avLst/>
              <a:gdLst/>
              <a:ahLst/>
              <a:cxnLst/>
              <a:rect l="l" t="t" r="r" b="b"/>
              <a:pathLst>
                <a:path w="2116454" h="786130">
                  <a:moveTo>
                    <a:pt x="130936" y="624839"/>
                  </a:moveTo>
                  <a:lnTo>
                    <a:pt x="0" y="764921"/>
                  </a:lnTo>
                  <a:lnTo>
                    <a:pt x="190626" y="785622"/>
                  </a:lnTo>
                  <a:lnTo>
                    <a:pt x="174407" y="741934"/>
                  </a:lnTo>
                  <a:lnTo>
                    <a:pt x="143890" y="741934"/>
                  </a:lnTo>
                  <a:lnTo>
                    <a:pt x="124078" y="688339"/>
                  </a:lnTo>
                  <a:lnTo>
                    <a:pt x="150826" y="678415"/>
                  </a:lnTo>
                  <a:lnTo>
                    <a:pt x="130936" y="624839"/>
                  </a:lnTo>
                  <a:close/>
                </a:path>
                <a:path w="2116454" h="786130">
                  <a:moveTo>
                    <a:pt x="150826" y="678415"/>
                  </a:moveTo>
                  <a:lnTo>
                    <a:pt x="124078" y="688339"/>
                  </a:lnTo>
                  <a:lnTo>
                    <a:pt x="143890" y="741934"/>
                  </a:lnTo>
                  <a:lnTo>
                    <a:pt x="170712" y="731980"/>
                  </a:lnTo>
                  <a:lnTo>
                    <a:pt x="150826" y="678415"/>
                  </a:lnTo>
                  <a:close/>
                </a:path>
                <a:path w="2116454" h="786130">
                  <a:moveTo>
                    <a:pt x="170712" y="731980"/>
                  </a:moveTo>
                  <a:lnTo>
                    <a:pt x="143890" y="741934"/>
                  </a:lnTo>
                  <a:lnTo>
                    <a:pt x="174407" y="741934"/>
                  </a:lnTo>
                  <a:lnTo>
                    <a:pt x="170712" y="731980"/>
                  </a:lnTo>
                  <a:close/>
                </a:path>
                <a:path w="2116454" h="786130">
                  <a:moveTo>
                    <a:pt x="2100071" y="0"/>
                  </a:moveTo>
                  <a:lnTo>
                    <a:pt x="1558162" y="156210"/>
                  </a:lnTo>
                  <a:lnTo>
                    <a:pt x="150826" y="678415"/>
                  </a:lnTo>
                  <a:lnTo>
                    <a:pt x="170712" y="731980"/>
                  </a:lnTo>
                  <a:lnTo>
                    <a:pt x="1577085" y="210058"/>
                  </a:lnTo>
                  <a:lnTo>
                    <a:pt x="1577698" y="210058"/>
                  </a:lnTo>
                  <a:lnTo>
                    <a:pt x="2115946" y="54990"/>
                  </a:lnTo>
                  <a:lnTo>
                    <a:pt x="2100071" y="0"/>
                  </a:lnTo>
                  <a:close/>
                </a:path>
                <a:path w="2116454" h="786130">
                  <a:moveTo>
                    <a:pt x="1577698" y="210058"/>
                  </a:moveTo>
                  <a:lnTo>
                    <a:pt x="1577085" y="210058"/>
                  </a:lnTo>
                  <a:lnTo>
                    <a:pt x="1575053" y="210820"/>
                  </a:lnTo>
                  <a:lnTo>
                    <a:pt x="1577698" y="2100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95816" y="169163"/>
              <a:ext cx="2230374" cy="6774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5816" y="534923"/>
              <a:ext cx="2111502" cy="6774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19616" y="1504569"/>
              <a:ext cx="887730" cy="991869"/>
            </a:xfrm>
            <a:custGeom>
              <a:avLst/>
              <a:gdLst/>
              <a:ahLst/>
              <a:cxnLst/>
              <a:rect l="l" t="t" r="r" b="b"/>
              <a:pathLst>
                <a:path w="887729" h="991869">
                  <a:moveTo>
                    <a:pt x="0" y="801242"/>
                  </a:moveTo>
                  <a:lnTo>
                    <a:pt x="23367" y="991615"/>
                  </a:lnTo>
                  <a:lnTo>
                    <a:pt x="153485" y="866520"/>
                  </a:lnTo>
                  <a:lnTo>
                    <a:pt x="98170" y="866520"/>
                  </a:lnTo>
                  <a:lnTo>
                    <a:pt x="44323" y="847343"/>
                  </a:lnTo>
                  <a:lnTo>
                    <a:pt x="53889" y="820434"/>
                  </a:lnTo>
                  <a:lnTo>
                    <a:pt x="0" y="801242"/>
                  </a:lnTo>
                  <a:close/>
                </a:path>
                <a:path w="887729" h="991869">
                  <a:moveTo>
                    <a:pt x="53889" y="820434"/>
                  </a:moveTo>
                  <a:lnTo>
                    <a:pt x="44323" y="847343"/>
                  </a:lnTo>
                  <a:lnTo>
                    <a:pt x="98170" y="866520"/>
                  </a:lnTo>
                  <a:lnTo>
                    <a:pt x="107733" y="839610"/>
                  </a:lnTo>
                  <a:lnTo>
                    <a:pt x="53889" y="820434"/>
                  </a:lnTo>
                  <a:close/>
                </a:path>
                <a:path w="887729" h="991869">
                  <a:moveTo>
                    <a:pt x="107733" y="839610"/>
                  </a:moveTo>
                  <a:lnTo>
                    <a:pt x="98170" y="866520"/>
                  </a:lnTo>
                  <a:lnTo>
                    <a:pt x="153485" y="866520"/>
                  </a:lnTo>
                  <a:lnTo>
                    <a:pt x="161543" y="858773"/>
                  </a:lnTo>
                  <a:lnTo>
                    <a:pt x="107733" y="839610"/>
                  </a:lnTo>
                  <a:close/>
                </a:path>
                <a:path w="887729" h="991869">
                  <a:moveTo>
                    <a:pt x="872108" y="0"/>
                  </a:moveTo>
                  <a:lnTo>
                    <a:pt x="288670" y="160019"/>
                  </a:lnTo>
                  <a:lnTo>
                    <a:pt x="53889" y="820434"/>
                  </a:lnTo>
                  <a:lnTo>
                    <a:pt x="107733" y="839610"/>
                  </a:lnTo>
                  <a:lnTo>
                    <a:pt x="331030" y="211200"/>
                  </a:lnTo>
                  <a:lnTo>
                    <a:pt x="318134" y="211200"/>
                  </a:lnTo>
                  <a:lnTo>
                    <a:pt x="337438" y="193166"/>
                  </a:lnTo>
                  <a:lnTo>
                    <a:pt x="383887" y="193166"/>
                  </a:lnTo>
                  <a:lnTo>
                    <a:pt x="887222" y="55117"/>
                  </a:lnTo>
                  <a:lnTo>
                    <a:pt x="872108" y="0"/>
                  </a:lnTo>
                  <a:close/>
                </a:path>
                <a:path w="887729" h="991869">
                  <a:moveTo>
                    <a:pt x="337438" y="193166"/>
                  </a:moveTo>
                  <a:lnTo>
                    <a:pt x="318134" y="211200"/>
                  </a:lnTo>
                  <a:lnTo>
                    <a:pt x="332423" y="207282"/>
                  </a:lnTo>
                  <a:lnTo>
                    <a:pt x="337438" y="193166"/>
                  </a:lnTo>
                  <a:close/>
                </a:path>
                <a:path w="887729" h="991869">
                  <a:moveTo>
                    <a:pt x="332423" y="207282"/>
                  </a:moveTo>
                  <a:lnTo>
                    <a:pt x="318134" y="211200"/>
                  </a:lnTo>
                  <a:lnTo>
                    <a:pt x="331030" y="211200"/>
                  </a:lnTo>
                  <a:lnTo>
                    <a:pt x="332423" y="207282"/>
                  </a:lnTo>
                  <a:close/>
                </a:path>
                <a:path w="887729" h="991869">
                  <a:moveTo>
                    <a:pt x="383887" y="193166"/>
                  </a:moveTo>
                  <a:lnTo>
                    <a:pt x="337438" y="193166"/>
                  </a:lnTo>
                  <a:lnTo>
                    <a:pt x="332423" y="207282"/>
                  </a:lnTo>
                  <a:lnTo>
                    <a:pt x="383887" y="1931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35896" y="1072896"/>
              <a:ext cx="1046226" cy="677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5896" y="1438655"/>
              <a:ext cx="2062733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35896" y="1804415"/>
              <a:ext cx="1012698" cy="67741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373869" y="248539"/>
            <a:ext cx="2240915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4345" algn="l" rtl="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2400" b="1" spc="-9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internal </a:t>
            </a:r>
            <a:r>
              <a:rPr sz="2400" b="1" spc="-65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jugular</a:t>
            </a:r>
            <a:r>
              <a:rPr sz="2400" b="1" spc="-8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vein</a:t>
            </a:r>
            <a:endParaRPr sz="2400" dirty="0">
              <a:latin typeface="Arial"/>
              <a:cs typeface="Arial"/>
            </a:endParaRPr>
          </a:p>
          <a:p>
            <a:pPr marL="652780" marR="5080" algn="l" rtl="0">
              <a:lnSpc>
                <a:spcPct val="100000"/>
              </a:lnSpc>
              <a:spcBef>
                <a:spcPts val="1345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 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su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clavian  vein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97908" y="3316985"/>
            <a:ext cx="3449954" cy="2824480"/>
            <a:chOff x="4597908" y="3316985"/>
            <a:chExt cx="3449954" cy="2824480"/>
          </a:xfrm>
        </p:grpSpPr>
        <p:sp>
          <p:nvSpPr>
            <p:cNvPr id="17" name="object 17"/>
            <p:cNvSpPr/>
            <p:nvPr/>
          </p:nvSpPr>
          <p:spPr>
            <a:xfrm>
              <a:off x="6798437" y="3316985"/>
              <a:ext cx="303530" cy="1890395"/>
            </a:xfrm>
            <a:custGeom>
              <a:avLst/>
              <a:gdLst/>
              <a:ahLst/>
              <a:cxnLst/>
              <a:rect l="l" t="t" r="r" b="b"/>
              <a:pathLst>
                <a:path w="303529" h="1890395">
                  <a:moveTo>
                    <a:pt x="190429" y="164248"/>
                  </a:moveTo>
                  <a:lnTo>
                    <a:pt x="2921" y="1269111"/>
                  </a:lnTo>
                  <a:lnTo>
                    <a:pt x="0" y="1890014"/>
                  </a:lnTo>
                  <a:lnTo>
                    <a:pt x="57150" y="1890268"/>
                  </a:lnTo>
                  <a:lnTo>
                    <a:pt x="60048" y="1276350"/>
                  </a:lnTo>
                  <a:lnTo>
                    <a:pt x="59690" y="1276350"/>
                  </a:lnTo>
                  <a:lnTo>
                    <a:pt x="60071" y="1271651"/>
                  </a:lnTo>
                  <a:lnTo>
                    <a:pt x="60487" y="1271651"/>
                  </a:lnTo>
                  <a:lnTo>
                    <a:pt x="246808" y="173821"/>
                  </a:lnTo>
                  <a:lnTo>
                    <a:pt x="190429" y="164248"/>
                  </a:lnTo>
                  <a:close/>
                </a:path>
                <a:path w="303529" h="1890395">
                  <a:moveTo>
                    <a:pt x="60071" y="1271651"/>
                  </a:moveTo>
                  <a:lnTo>
                    <a:pt x="59690" y="1276350"/>
                  </a:lnTo>
                  <a:lnTo>
                    <a:pt x="60059" y="1274175"/>
                  </a:lnTo>
                  <a:lnTo>
                    <a:pt x="60071" y="1271651"/>
                  </a:lnTo>
                  <a:close/>
                </a:path>
                <a:path w="303529" h="1890395">
                  <a:moveTo>
                    <a:pt x="60059" y="1274175"/>
                  </a:moveTo>
                  <a:lnTo>
                    <a:pt x="59690" y="1276350"/>
                  </a:lnTo>
                  <a:lnTo>
                    <a:pt x="60048" y="1276350"/>
                  </a:lnTo>
                  <a:lnTo>
                    <a:pt x="60059" y="1274175"/>
                  </a:lnTo>
                  <a:close/>
                </a:path>
                <a:path w="303529" h="1890395">
                  <a:moveTo>
                    <a:pt x="60487" y="1271651"/>
                  </a:moveTo>
                  <a:lnTo>
                    <a:pt x="60071" y="1271651"/>
                  </a:lnTo>
                  <a:lnTo>
                    <a:pt x="60059" y="1274175"/>
                  </a:lnTo>
                  <a:lnTo>
                    <a:pt x="60487" y="1271651"/>
                  </a:lnTo>
                  <a:close/>
                </a:path>
                <a:path w="303529" h="1890395">
                  <a:moveTo>
                    <a:pt x="288753" y="136143"/>
                  </a:moveTo>
                  <a:lnTo>
                    <a:pt x="195199" y="136143"/>
                  </a:lnTo>
                  <a:lnTo>
                    <a:pt x="251587" y="145668"/>
                  </a:lnTo>
                  <a:lnTo>
                    <a:pt x="246808" y="173821"/>
                  </a:lnTo>
                  <a:lnTo>
                    <a:pt x="303149" y="183387"/>
                  </a:lnTo>
                  <a:lnTo>
                    <a:pt x="288753" y="136143"/>
                  </a:lnTo>
                  <a:close/>
                </a:path>
                <a:path w="303529" h="1890395">
                  <a:moveTo>
                    <a:pt x="195199" y="136143"/>
                  </a:moveTo>
                  <a:lnTo>
                    <a:pt x="190429" y="164248"/>
                  </a:lnTo>
                  <a:lnTo>
                    <a:pt x="246808" y="173821"/>
                  </a:lnTo>
                  <a:lnTo>
                    <a:pt x="251587" y="145668"/>
                  </a:lnTo>
                  <a:lnTo>
                    <a:pt x="195199" y="136143"/>
                  </a:lnTo>
                  <a:close/>
                </a:path>
                <a:path w="303529" h="1890395">
                  <a:moveTo>
                    <a:pt x="247269" y="0"/>
                  </a:moveTo>
                  <a:lnTo>
                    <a:pt x="134112" y="154686"/>
                  </a:lnTo>
                  <a:lnTo>
                    <a:pt x="190429" y="164248"/>
                  </a:lnTo>
                  <a:lnTo>
                    <a:pt x="195199" y="136143"/>
                  </a:lnTo>
                  <a:lnTo>
                    <a:pt x="288753" y="136143"/>
                  </a:lnTo>
                  <a:lnTo>
                    <a:pt x="24726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97908" y="5097779"/>
              <a:ext cx="3449574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97908" y="5463539"/>
              <a:ext cx="1012698" cy="67741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775708" y="5178044"/>
            <a:ext cx="29883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brachiocephalic </a:t>
            </a:r>
            <a:r>
              <a:rPr sz="2400" b="1" spc="-66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vein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2795" y="925067"/>
            <a:ext cx="4243070" cy="5596255"/>
          </a:xfrm>
          <a:custGeom>
            <a:avLst/>
            <a:gdLst/>
            <a:ahLst/>
            <a:cxnLst/>
            <a:rect l="l" t="t" r="r" b="b"/>
            <a:pathLst>
              <a:path w="4243070" h="5596255">
                <a:moveTo>
                  <a:pt x="0" y="5596128"/>
                </a:moveTo>
                <a:lnTo>
                  <a:pt x="4242816" y="5596128"/>
                </a:lnTo>
                <a:lnTo>
                  <a:pt x="4242816" y="0"/>
                </a:lnTo>
                <a:lnTo>
                  <a:pt x="0" y="0"/>
                </a:lnTo>
                <a:lnTo>
                  <a:pt x="0" y="5596128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4540" y="904285"/>
            <a:ext cx="4076065" cy="551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8255" indent="-342900" algn="just" rtl="0">
              <a:lnSpc>
                <a:spcPct val="125099"/>
              </a:lnSpc>
              <a:spcBef>
                <a:spcPts val="100"/>
              </a:spcBef>
              <a:buFont typeface="Arial MT"/>
              <a:buChar char="•"/>
              <a:tabLst>
                <a:tab pos="342900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 the neck, </a:t>
            </a:r>
            <a:r>
              <a:rPr sz="2400" dirty="0">
                <a:latin typeface="Arial MT"/>
                <a:cs typeface="Arial MT"/>
              </a:rPr>
              <a:t>at the </a:t>
            </a:r>
            <a:r>
              <a:rPr sz="2400" spc="-5" dirty="0">
                <a:latin typeface="Arial MT"/>
                <a:cs typeface="Arial MT"/>
              </a:rPr>
              <a:t>level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C7</a:t>
            </a:r>
            <a:r>
              <a:rPr sz="2400" spc="-5" dirty="0">
                <a:latin typeface="Arial MT"/>
                <a:cs typeface="Arial MT"/>
              </a:rPr>
              <a:t>,</a:t>
            </a:r>
            <a:r>
              <a:rPr sz="2400" dirty="0">
                <a:latin typeface="Arial MT"/>
                <a:cs typeface="Arial MT"/>
              </a:rPr>
              <a:t> it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curved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behind</a:t>
            </a:r>
            <a:r>
              <a:rPr sz="2400" dirty="0">
                <a:latin typeface="Arial MT"/>
                <a:cs typeface="Arial MT"/>
              </a:rPr>
              <a:t> the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carotid </a:t>
            </a:r>
            <a:r>
              <a:rPr sz="2400" dirty="0">
                <a:latin typeface="Arial MT"/>
                <a:cs typeface="Arial MT"/>
              </a:rPr>
              <a:t>sheath.</a:t>
            </a:r>
          </a:p>
          <a:p>
            <a:pPr marL="342900" marR="5080" indent="-342900" algn="just" rtl="0">
              <a:lnSpc>
                <a:spcPct val="125000"/>
              </a:lnSpc>
              <a:buFont typeface="Arial MT"/>
              <a:buChar char="•"/>
              <a:tabLst>
                <a:tab pos="342900" algn="l"/>
              </a:tabLst>
            </a:pP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Finally, </a:t>
            </a:r>
            <a:r>
              <a:rPr sz="2400" dirty="0">
                <a:latin typeface="Arial MT"/>
                <a:cs typeface="Arial MT"/>
              </a:rPr>
              <a:t>it </a:t>
            </a:r>
            <a:r>
              <a:rPr sz="2400" spc="-5" dirty="0">
                <a:latin typeface="Arial MT"/>
                <a:cs typeface="Arial MT"/>
              </a:rPr>
              <a:t>descends </a:t>
            </a:r>
            <a:r>
              <a:rPr sz="2400" b="1" dirty="0">
                <a:latin typeface="Arial"/>
                <a:cs typeface="Arial"/>
              </a:rPr>
              <a:t>to end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into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junction </a:t>
            </a:r>
            <a:r>
              <a:rPr sz="2400" dirty="0">
                <a:latin typeface="Arial MT"/>
                <a:cs typeface="Arial MT"/>
              </a:rPr>
              <a:t>of the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 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subclavian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and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left 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internal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jugular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veins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to </a:t>
            </a:r>
            <a:r>
              <a:rPr sz="2400" b="1" spc="-6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from left brachiocephalic </a:t>
            </a:r>
            <a:r>
              <a:rPr sz="2400" b="1" spc="-6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vein.</a:t>
            </a:r>
            <a:endParaRPr sz="2400" dirty="0">
              <a:latin typeface="Arial"/>
              <a:cs typeface="Arial"/>
            </a:endParaRPr>
          </a:p>
          <a:p>
            <a:pPr marL="114300" marR="7620" algn="just" rtl="0">
              <a:lnSpc>
                <a:spcPct val="125000"/>
              </a:lnSpc>
            </a:pPr>
            <a:r>
              <a:rPr sz="2400" b="1" spc="-5" dirty="0">
                <a:latin typeface="Times New Roman"/>
                <a:cs typeface="Times New Roman"/>
              </a:rPr>
              <a:t>N.B;</a:t>
            </a:r>
            <a:r>
              <a:rPr sz="2400" b="1" dirty="0">
                <a:latin typeface="Times New Roman"/>
                <a:cs typeface="Times New Roman"/>
              </a:rPr>
              <a:t> at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the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end</a:t>
            </a:r>
            <a:r>
              <a:rPr sz="2400" b="1" dirty="0">
                <a:latin typeface="Times New Roman"/>
                <a:cs typeface="Times New Roman"/>
              </a:rPr>
              <a:t> of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the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duct </a:t>
            </a:r>
            <a:r>
              <a:rPr sz="2400" b="1" spc="-58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there </a:t>
            </a:r>
            <a:r>
              <a:rPr sz="2400" b="1" spc="-20" dirty="0">
                <a:latin typeface="Times New Roman"/>
                <a:cs typeface="Times New Roman"/>
              </a:rPr>
              <a:t>are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2 valves </a:t>
            </a:r>
            <a:r>
              <a:rPr sz="2400" b="1" dirty="0">
                <a:latin typeface="Times New Roman"/>
                <a:cs typeface="Times New Roman"/>
              </a:rPr>
              <a:t>to </a:t>
            </a:r>
            <a:r>
              <a:rPr sz="2400" b="1" spc="-10" dirty="0">
                <a:latin typeface="Times New Roman"/>
                <a:cs typeface="Times New Roman"/>
              </a:rPr>
              <a:t>prevent </a:t>
            </a:r>
            <a:r>
              <a:rPr sz="2400" b="1" spc="-5" dirty="0">
                <a:latin typeface="Times New Roman"/>
                <a:cs typeface="Times New Roman"/>
              </a:rPr>
              <a:t> regurgitation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5" dirty="0">
                <a:latin typeface="Times New Roman"/>
                <a:cs typeface="Times New Roman"/>
              </a:rPr>
              <a:t> the </a:t>
            </a:r>
            <a:r>
              <a:rPr sz="2400" b="1" dirty="0">
                <a:latin typeface="Times New Roman"/>
                <a:cs typeface="Times New Roman"/>
              </a:rPr>
              <a:t>lymph.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/>
              <a:t>**</a:t>
            </a:r>
            <a:r>
              <a:rPr sz="1300" spc="-10" dirty="0"/>
              <a:t> </a:t>
            </a:r>
            <a:r>
              <a:rPr spc="-15" dirty="0"/>
              <a:t>Tributaries</a:t>
            </a:r>
            <a:r>
              <a:rPr spc="10" dirty="0"/>
              <a:t> </a:t>
            </a:r>
            <a:r>
              <a:rPr spc="-5" dirty="0"/>
              <a:t>of</a:t>
            </a:r>
            <a:r>
              <a:rPr dirty="0"/>
              <a:t> </a:t>
            </a:r>
            <a:r>
              <a:rPr spc="-5" dirty="0"/>
              <a:t>thoracic</a:t>
            </a:r>
            <a:r>
              <a:rPr spc="20" dirty="0"/>
              <a:t> </a:t>
            </a:r>
            <a:r>
              <a:rPr spc="-5" dirty="0"/>
              <a:t>duct:</a:t>
            </a:r>
            <a:endParaRPr sz="1300"/>
          </a:p>
        </p:txBody>
      </p:sp>
      <p:sp>
        <p:nvSpPr>
          <p:cNvPr id="3" name="object 3"/>
          <p:cNvSpPr txBox="1"/>
          <p:nvPr/>
        </p:nvSpPr>
        <p:spPr>
          <a:xfrm>
            <a:off x="78739" y="402996"/>
            <a:ext cx="9615170" cy="3005951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39725" indent="-327660" algn="l" rtl="0">
              <a:lnSpc>
                <a:spcPct val="100000"/>
              </a:lnSpc>
              <a:spcBef>
                <a:spcPts val="760"/>
              </a:spcBef>
              <a:buAutoNum type="arabicParenR"/>
              <a:tabLst>
                <a:tab pos="340360" algn="l"/>
              </a:tabLst>
            </a:pP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Cisterna</a:t>
            </a:r>
            <a:r>
              <a:rPr sz="22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chyli</a:t>
            </a:r>
            <a:r>
              <a:rPr sz="2200" spc="-5" dirty="0">
                <a:solidFill>
                  <a:srgbClr val="FF0000"/>
                </a:solidFill>
                <a:latin typeface="Arial MT"/>
                <a:cs typeface="Arial MT"/>
              </a:rPr>
              <a:t>,</a:t>
            </a:r>
            <a:r>
              <a:rPr sz="2200" spc="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receives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lymphatic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from</a:t>
            </a:r>
            <a:r>
              <a:rPr sz="2200" spc="3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lower</a:t>
            </a:r>
            <a:r>
              <a:rPr sz="2200" spc="2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part</a:t>
            </a:r>
            <a:r>
              <a:rPr sz="2200" spc="2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of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body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through;</a:t>
            </a:r>
            <a:endParaRPr sz="2200" dirty="0">
              <a:latin typeface="Arial MT"/>
              <a:cs typeface="Arial MT"/>
            </a:endParaRPr>
          </a:p>
          <a:p>
            <a:pPr marL="1254760" lvl="1" indent="-328295" algn="l" rtl="0">
              <a:lnSpc>
                <a:spcPct val="100000"/>
              </a:lnSpc>
              <a:spcBef>
                <a:spcPts val="660"/>
              </a:spcBef>
              <a:buAutoNum type="alphaLcPeriod"/>
              <a:tabLst>
                <a:tab pos="1255395" algn="l"/>
              </a:tabLst>
            </a:pPr>
            <a:r>
              <a:rPr sz="2200" b="1" spc="-5" dirty="0">
                <a:latin typeface="Arial"/>
                <a:cs typeface="Arial"/>
              </a:rPr>
              <a:t>Intestinal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trunk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from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abdomen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and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pelvis</a:t>
            </a:r>
            <a:endParaRPr sz="2200" dirty="0">
              <a:latin typeface="Arial"/>
              <a:cs typeface="Arial"/>
            </a:endParaRPr>
          </a:p>
          <a:p>
            <a:pPr marL="1270000" lvl="1" indent="-343535" algn="l" rtl="0">
              <a:lnSpc>
                <a:spcPct val="100000"/>
              </a:lnSpc>
              <a:spcBef>
                <a:spcPts val="660"/>
              </a:spcBef>
              <a:buAutoNum type="alphaLcPeriod"/>
              <a:tabLst>
                <a:tab pos="1270635" algn="l"/>
              </a:tabLst>
            </a:pPr>
            <a:r>
              <a:rPr sz="2200" b="1" spc="-5" dirty="0">
                <a:latin typeface="Arial"/>
                <a:cs typeface="Arial"/>
              </a:rPr>
              <a:t>Right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lumbar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5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trunk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 MT"/>
                <a:cs typeface="Arial MT"/>
              </a:rPr>
              <a:t>(from</a:t>
            </a:r>
            <a:r>
              <a:rPr sz="2200" spc="3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right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lower</a:t>
            </a:r>
            <a:r>
              <a:rPr sz="2200" spc="2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limb).</a:t>
            </a:r>
            <a:endParaRPr sz="2200" dirty="0">
              <a:latin typeface="Arial MT"/>
              <a:cs typeface="Arial MT"/>
            </a:endParaRPr>
          </a:p>
          <a:p>
            <a:pPr marL="1254760" lvl="1" indent="-328295" algn="l" rtl="0">
              <a:lnSpc>
                <a:spcPct val="100000"/>
              </a:lnSpc>
              <a:spcBef>
                <a:spcPts val="660"/>
              </a:spcBef>
              <a:buAutoNum type="alphaLcPeriod"/>
              <a:tabLst>
                <a:tab pos="1255395" algn="l"/>
              </a:tabLst>
            </a:pPr>
            <a:r>
              <a:rPr sz="2200" b="1" spc="-5" dirty="0">
                <a:latin typeface="Arial"/>
                <a:cs typeface="Arial"/>
              </a:rPr>
              <a:t>Left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lumbar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4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trunk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spc="-5" dirty="0">
                <a:latin typeface="Arial MT"/>
                <a:cs typeface="Arial MT"/>
              </a:rPr>
              <a:t>(from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left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lower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limb).</a:t>
            </a:r>
            <a:endParaRPr sz="2200" dirty="0">
              <a:latin typeface="Arial MT"/>
              <a:cs typeface="Arial MT"/>
            </a:endParaRPr>
          </a:p>
          <a:p>
            <a:pPr marL="340360" indent="-327660" algn="l" rtl="0">
              <a:lnSpc>
                <a:spcPct val="100000"/>
              </a:lnSpc>
              <a:spcBef>
                <a:spcPts val="660"/>
              </a:spcBef>
              <a:buAutoNum type="arabicParenR"/>
              <a:tabLst>
                <a:tab pos="340360" algn="l"/>
              </a:tabLst>
            </a:pPr>
            <a:r>
              <a:rPr sz="2200" b="1" spc="-5" dirty="0">
                <a:latin typeface="Arial"/>
                <a:cs typeface="Arial"/>
              </a:rPr>
              <a:t>Left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broncho-mediastinal</a:t>
            </a:r>
            <a:r>
              <a:rPr sz="2200" b="1" spc="6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:</a:t>
            </a:r>
            <a:r>
              <a:rPr sz="2200" spc="3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drains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left</a:t>
            </a:r>
            <a:r>
              <a:rPr sz="2200" spc="3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1/2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of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thoracic</a:t>
            </a:r>
            <a:r>
              <a:rPr sz="2200" spc="15" dirty="0">
                <a:latin typeface="Arial MT"/>
                <a:cs typeface="Arial MT"/>
              </a:rPr>
              <a:t> </a:t>
            </a:r>
            <a:r>
              <a:rPr sz="2200" spc="-30" dirty="0">
                <a:latin typeface="Arial MT"/>
                <a:cs typeface="Arial MT"/>
              </a:rPr>
              <a:t>cavity.</a:t>
            </a:r>
            <a:endParaRPr sz="2200" dirty="0">
              <a:latin typeface="Arial MT"/>
              <a:cs typeface="Arial MT"/>
            </a:endParaRPr>
          </a:p>
          <a:p>
            <a:pPr marL="340360" indent="-327660" algn="l" rtl="0">
              <a:lnSpc>
                <a:spcPct val="100000"/>
              </a:lnSpc>
              <a:spcBef>
                <a:spcPts val="660"/>
              </a:spcBef>
              <a:buAutoNum type="arabicParenR"/>
              <a:tabLst>
                <a:tab pos="340360" algn="l"/>
              </a:tabLst>
            </a:pPr>
            <a:r>
              <a:rPr sz="2200" b="1" spc="-5" dirty="0">
                <a:latin typeface="Arial"/>
                <a:cs typeface="Arial"/>
              </a:rPr>
              <a:t>Left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subclavian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:</a:t>
            </a:r>
            <a:r>
              <a:rPr sz="2200" spc="1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drains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left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upper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limb.</a:t>
            </a:r>
            <a:endParaRPr sz="2200" dirty="0">
              <a:latin typeface="Arial MT"/>
              <a:cs typeface="Arial MT"/>
            </a:endParaRPr>
          </a:p>
          <a:p>
            <a:pPr marL="340360" indent="-327660" algn="l" rtl="0">
              <a:lnSpc>
                <a:spcPct val="100000"/>
              </a:lnSpc>
              <a:spcBef>
                <a:spcPts val="660"/>
              </a:spcBef>
              <a:buAutoNum type="arabicParenR"/>
              <a:tabLst>
                <a:tab pos="340360" algn="l"/>
              </a:tabLst>
            </a:pPr>
            <a:r>
              <a:rPr sz="2200" b="1" spc="-5" dirty="0">
                <a:latin typeface="Arial"/>
                <a:cs typeface="Arial"/>
              </a:rPr>
              <a:t>Left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jugular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4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: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drains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left</a:t>
            </a:r>
            <a:r>
              <a:rPr sz="2200" spc="3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1/2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of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head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and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neck.</a:t>
            </a:r>
            <a:endParaRPr sz="2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3756431"/>
            <a:ext cx="9362440" cy="25406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804410" indent="-343535" algn="l" rtl="0">
              <a:lnSpc>
                <a:spcPct val="100000"/>
              </a:lnSpc>
              <a:spcBef>
                <a:spcPts val="760"/>
              </a:spcBef>
              <a:buSzPct val="63636"/>
              <a:buFont typeface="Symbol"/>
              <a:buChar char=""/>
              <a:tabLst>
                <a:tab pos="4804410" algn="l"/>
                <a:tab pos="4805045" algn="l"/>
              </a:tabLst>
            </a:pP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Right</a:t>
            </a:r>
            <a:r>
              <a:rPr sz="2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lymphatic</a:t>
            </a:r>
            <a:r>
              <a:rPr sz="22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duct</a:t>
            </a:r>
            <a:endParaRPr sz="2200" dirty="0">
              <a:latin typeface="Arial"/>
              <a:cs typeface="Arial"/>
            </a:endParaRPr>
          </a:p>
          <a:p>
            <a:pPr marL="12700" algn="l" rtl="0">
              <a:lnSpc>
                <a:spcPct val="100000"/>
              </a:lnSpc>
              <a:spcBef>
                <a:spcPts val="660"/>
              </a:spcBef>
            </a:pPr>
            <a:r>
              <a:rPr sz="2200" b="1" spc="-5" dirty="0">
                <a:latin typeface="Arial"/>
                <a:cs typeface="Arial"/>
              </a:rPr>
              <a:t>-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 MT"/>
                <a:cs typeface="Arial MT"/>
              </a:rPr>
              <a:t>It</a:t>
            </a:r>
            <a:r>
              <a:rPr sz="2200" spc="2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ends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at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junction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of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right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internal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jugular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vein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and</a:t>
            </a:r>
            <a:r>
              <a:rPr sz="2200" spc="1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subclavian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vein.</a:t>
            </a:r>
            <a:endParaRPr sz="2200" dirty="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spcBef>
                <a:spcPts val="660"/>
              </a:spcBef>
            </a:pPr>
            <a:r>
              <a:rPr sz="2200" spc="-5" dirty="0">
                <a:latin typeface="Arial MT"/>
                <a:cs typeface="Arial MT"/>
              </a:rPr>
              <a:t>**</a:t>
            </a:r>
            <a:r>
              <a:rPr sz="2200" spc="-35" dirty="0">
                <a:latin typeface="Arial MT"/>
                <a:cs typeface="Arial MT"/>
              </a:rPr>
              <a:t> </a:t>
            </a:r>
            <a:r>
              <a:rPr sz="2200" b="1" spc="-15" dirty="0">
                <a:latin typeface="Arial"/>
                <a:cs typeface="Arial"/>
              </a:rPr>
              <a:t>Tributaries:</a:t>
            </a:r>
            <a:endParaRPr sz="2200" dirty="0">
              <a:latin typeface="Arial"/>
              <a:cs typeface="Arial"/>
            </a:endParaRPr>
          </a:p>
          <a:p>
            <a:pPr marL="12700" algn="l" rtl="0">
              <a:lnSpc>
                <a:spcPct val="100000"/>
              </a:lnSpc>
              <a:spcBef>
                <a:spcPts val="660"/>
              </a:spcBef>
            </a:pPr>
            <a:r>
              <a:rPr sz="2200" b="1" spc="-5" dirty="0">
                <a:latin typeface="Arial"/>
                <a:cs typeface="Arial"/>
              </a:rPr>
              <a:t>I-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Right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broncho-mediastinal</a:t>
            </a:r>
            <a:r>
              <a:rPr sz="2200" b="1" spc="7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.</a:t>
            </a:r>
          </a:p>
          <a:p>
            <a:pPr marL="12700" marR="5017135" algn="l" rtl="0">
              <a:lnSpc>
                <a:spcPct val="125000"/>
              </a:lnSpc>
            </a:pPr>
            <a:r>
              <a:rPr sz="2200" b="1" spc="-5" dirty="0">
                <a:latin typeface="Arial"/>
                <a:cs typeface="Arial"/>
              </a:rPr>
              <a:t>2-</a:t>
            </a:r>
            <a:r>
              <a:rPr sz="2200" b="1" spc="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Right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subclavian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. </a:t>
            </a:r>
            <a:r>
              <a:rPr sz="2200" spc="-595" dirty="0">
                <a:latin typeface="Arial MT"/>
                <a:cs typeface="Arial MT"/>
              </a:rPr>
              <a:t> </a:t>
            </a:r>
            <a:r>
              <a:rPr sz="2200" b="1" spc="-5" dirty="0">
                <a:latin typeface="Arial"/>
                <a:cs typeface="Arial"/>
              </a:rPr>
              <a:t>3-</a:t>
            </a:r>
            <a:r>
              <a:rPr sz="2200" b="1" spc="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Right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jugular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lymph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trunk</a:t>
            </a:r>
            <a:r>
              <a:rPr sz="2200" dirty="0">
                <a:latin typeface="Arial MT"/>
                <a:cs typeface="Arial MT"/>
              </a:rPr>
              <a:t>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7692" y="-28135"/>
            <a:ext cx="2464307" cy="44287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55834" y="1019302"/>
            <a:ext cx="610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Rig</a:t>
            </a:r>
            <a:r>
              <a:rPr sz="1800" b="1" spc="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0478" y="6419"/>
            <a:ext cx="8970645" cy="6851650"/>
            <a:chOff x="1430478" y="6419"/>
            <a:chExt cx="8970645" cy="6851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0478" y="6419"/>
              <a:ext cx="8970567" cy="68515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86426" y="356615"/>
              <a:ext cx="1246505" cy="574040"/>
            </a:xfrm>
            <a:custGeom>
              <a:avLst/>
              <a:gdLst/>
              <a:ahLst/>
              <a:cxnLst/>
              <a:rect l="l" t="t" r="r" b="b"/>
              <a:pathLst>
                <a:path w="1246504" h="574040">
                  <a:moveTo>
                    <a:pt x="1082618" y="515348"/>
                  </a:moveTo>
                  <a:lnTo>
                    <a:pt x="1054862" y="565276"/>
                  </a:lnTo>
                  <a:lnTo>
                    <a:pt x="1246377" y="573532"/>
                  </a:lnTo>
                  <a:lnTo>
                    <a:pt x="1216046" y="529209"/>
                  </a:lnTo>
                  <a:lnTo>
                    <a:pt x="1107567" y="529209"/>
                  </a:lnTo>
                  <a:lnTo>
                    <a:pt x="1082618" y="515348"/>
                  </a:lnTo>
                  <a:close/>
                </a:path>
                <a:path w="1246504" h="574040">
                  <a:moveTo>
                    <a:pt x="1110434" y="465313"/>
                  </a:moveTo>
                  <a:lnTo>
                    <a:pt x="1082618" y="515348"/>
                  </a:lnTo>
                  <a:lnTo>
                    <a:pt x="1107567" y="529209"/>
                  </a:lnTo>
                  <a:lnTo>
                    <a:pt x="1135380" y="479171"/>
                  </a:lnTo>
                  <a:lnTo>
                    <a:pt x="1110434" y="465313"/>
                  </a:lnTo>
                  <a:close/>
                </a:path>
                <a:path w="1246504" h="574040">
                  <a:moveTo>
                    <a:pt x="1138174" y="415417"/>
                  </a:moveTo>
                  <a:lnTo>
                    <a:pt x="1110434" y="465313"/>
                  </a:lnTo>
                  <a:lnTo>
                    <a:pt x="1135380" y="479171"/>
                  </a:lnTo>
                  <a:lnTo>
                    <a:pt x="1107567" y="529209"/>
                  </a:lnTo>
                  <a:lnTo>
                    <a:pt x="1216046" y="529209"/>
                  </a:lnTo>
                  <a:lnTo>
                    <a:pt x="1138174" y="415417"/>
                  </a:lnTo>
                  <a:close/>
                </a:path>
                <a:path w="1246504" h="574040">
                  <a:moveTo>
                    <a:pt x="372703" y="55499"/>
                  </a:moveTo>
                  <a:lnTo>
                    <a:pt x="254888" y="55499"/>
                  </a:lnTo>
                  <a:lnTo>
                    <a:pt x="275717" y="58293"/>
                  </a:lnTo>
                  <a:lnTo>
                    <a:pt x="264845" y="61030"/>
                  </a:lnTo>
                  <a:lnTo>
                    <a:pt x="1082618" y="515348"/>
                  </a:lnTo>
                  <a:lnTo>
                    <a:pt x="1110434" y="465313"/>
                  </a:lnTo>
                  <a:lnTo>
                    <a:pt x="372703" y="55499"/>
                  </a:lnTo>
                  <a:close/>
                </a:path>
                <a:path w="1246504" h="574040">
                  <a:moveTo>
                    <a:pt x="272796" y="0"/>
                  </a:moveTo>
                  <a:lnTo>
                    <a:pt x="0" y="68834"/>
                  </a:lnTo>
                  <a:lnTo>
                    <a:pt x="13970" y="124206"/>
                  </a:lnTo>
                  <a:lnTo>
                    <a:pt x="264845" y="61030"/>
                  </a:lnTo>
                  <a:lnTo>
                    <a:pt x="254888" y="55499"/>
                  </a:lnTo>
                  <a:lnTo>
                    <a:pt x="372703" y="55499"/>
                  </a:lnTo>
                  <a:lnTo>
                    <a:pt x="272796" y="0"/>
                  </a:lnTo>
                  <a:close/>
                </a:path>
                <a:path w="1246504" h="574040">
                  <a:moveTo>
                    <a:pt x="254888" y="55499"/>
                  </a:moveTo>
                  <a:lnTo>
                    <a:pt x="264845" y="61030"/>
                  </a:lnTo>
                  <a:lnTo>
                    <a:pt x="275717" y="58293"/>
                  </a:lnTo>
                  <a:lnTo>
                    <a:pt x="254888" y="55499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8530" y="177800"/>
            <a:ext cx="2936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Upper</a:t>
            </a:r>
            <a:r>
              <a:rPr spc="-35" dirty="0"/>
              <a:t> </a:t>
            </a:r>
            <a:r>
              <a:rPr spc="-20" dirty="0"/>
              <a:t>border</a:t>
            </a:r>
            <a:r>
              <a:rPr spc="-20" dirty="0">
                <a:solidFill>
                  <a:srgbClr val="000000"/>
                </a:solidFill>
              </a:rPr>
              <a:t>,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sharp</a:t>
            </a:r>
          </a:p>
        </p:txBody>
      </p:sp>
      <p:sp>
        <p:nvSpPr>
          <p:cNvPr id="6" name="object 6"/>
          <p:cNvSpPr/>
          <p:nvPr/>
        </p:nvSpPr>
        <p:spPr>
          <a:xfrm>
            <a:off x="3641852" y="5178678"/>
            <a:ext cx="1440815" cy="591185"/>
          </a:xfrm>
          <a:custGeom>
            <a:avLst/>
            <a:gdLst/>
            <a:ahLst/>
            <a:cxnLst/>
            <a:rect l="l" t="t" r="r" b="b"/>
            <a:pathLst>
              <a:path w="1440814" h="591185">
                <a:moveTo>
                  <a:pt x="787071" y="315796"/>
                </a:moveTo>
                <a:lnTo>
                  <a:pt x="0" y="535520"/>
                </a:lnTo>
                <a:lnTo>
                  <a:pt x="15367" y="590562"/>
                </a:lnTo>
                <a:lnTo>
                  <a:pt x="808355" y="369189"/>
                </a:lnTo>
                <a:lnTo>
                  <a:pt x="905807" y="317246"/>
                </a:lnTo>
                <a:lnTo>
                  <a:pt x="784351" y="317246"/>
                </a:lnTo>
                <a:lnTo>
                  <a:pt x="787071" y="315796"/>
                </a:lnTo>
                <a:close/>
              </a:path>
              <a:path w="1440814" h="591185">
                <a:moveTo>
                  <a:pt x="790067" y="314960"/>
                </a:moveTo>
                <a:lnTo>
                  <a:pt x="787071" y="315796"/>
                </a:lnTo>
                <a:lnTo>
                  <a:pt x="784351" y="317246"/>
                </a:lnTo>
                <a:lnTo>
                  <a:pt x="790067" y="314960"/>
                </a:lnTo>
                <a:close/>
              </a:path>
              <a:path w="1440814" h="591185">
                <a:moveTo>
                  <a:pt x="910096" y="314960"/>
                </a:moveTo>
                <a:lnTo>
                  <a:pt x="790067" y="314960"/>
                </a:lnTo>
                <a:lnTo>
                  <a:pt x="784351" y="317246"/>
                </a:lnTo>
                <a:lnTo>
                  <a:pt x="905807" y="317246"/>
                </a:lnTo>
                <a:lnTo>
                  <a:pt x="910096" y="314960"/>
                </a:lnTo>
                <a:close/>
              </a:path>
              <a:path w="1440814" h="591185">
                <a:moveTo>
                  <a:pt x="1275658" y="55344"/>
                </a:moveTo>
                <a:lnTo>
                  <a:pt x="787071" y="315796"/>
                </a:lnTo>
                <a:lnTo>
                  <a:pt x="790067" y="314960"/>
                </a:lnTo>
                <a:lnTo>
                  <a:pt x="910096" y="314960"/>
                </a:lnTo>
                <a:lnTo>
                  <a:pt x="1302548" y="105780"/>
                </a:lnTo>
                <a:lnTo>
                  <a:pt x="1275658" y="55344"/>
                </a:lnTo>
                <a:close/>
              </a:path>
              <a:path w="1440814" h="591185">
                <a:moveTo>
                  <a:pt x="1410654" y="41910"/>
                </a:moveTo>
                <a:lnTo>
                  <a:pt x="1300861" y="41910"/>
                </a:lnTo>
                <a:lnTo>
                  <a:pt x="1327785" y="92329"/>
                </a:lnTo>
                <a:lnTo>
                  <a:pt x="1302548" y="105780"/>
                </a:lnTo>
                <a:lnTo>
                  <a:pt x="1329436" y="156210"/>
                </a:lnTo>
                <a:lnTo>
                  <a:pt x="1410654" y="41910"/>
                </a:lnTo>
                <a:close/>
              </a:path>
              <a:path w="1440814" h="591185">
                <a:moveTo>
                  <a:pt x="1300861" y="41910"/>
                </a:moveTo>
                <a:lnTo>
                  <a:pt x="1275658" y="55344"/>
                </a:lnTo>
                <a:lnTo>
                  <a:pt x="1302548" y="105780"/>
                </a:lnTo>
                <a:lnTo>
                  <a:pt x="1327785" y="92329"/>
                </a:lnTo>
                <a:lnTo>
                  <a:pt x="1300861" y="41910"/>
                </a:lnTo>
                <a:close/>
              </a:path>
              <a:path w="1440814" h="591185">
                <a:moveTo>
                  <a:pt x="1440434" y="0"/>
                </a:moveTo>
                <a:lnTo>
                  <a:pt x="1248790" y="4953"/>
                </a:lnTo>
                <a:lnTo>
                  <a:pt x="1275658" y="55344"/>
                </a:lnTo>
                <a:lnTo>
                  <a:pt x="1300861" y="41910"/>
                </a:lnTo>
                <a:lnTo>
                  <a:pt x="1410654" y="41910"/>
                </a:lnTo>
                <a:lnTo>
                  <a:pt x="1440434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00529" y="5833059"/>
            <a:ext cx="3460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7305" marR="5080" indent="-12852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Lower</a:t>
            </a:r>
            <a:r>
              <a:rPr sz="2400" b="1" spc="-6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border</a:t>
            </a:r>
            <a:r>
              <a:rPr sz="2400" b="1" spc="-20" dirty="0">
                <a:latin typeface="Arial"/>
                <a:cs typeface="Arial"/>
              </a:rPr>
              <a:t>,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thick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round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51114" y="1307845"/>
            <a:ext cx="1572260" cy="2480945"/>
          </a:xfrm>
          <a:custGeom>
            <a:avLst/>
            <a:gdLst/>
            <a:ahLst/>
            <a:cxnLst/>
            <a:rect l="l" t="t" r="r" b="b"/>
            <a:pathLst>
              <a:path w="1572259" h="2480945">
                <a:moveTo>
                  <a:pt x="1093470" y="32258"/>
                </a:moveTo>
                <a:lnTo>
                  <a:pt x="1046226" y="0"/>
                </a:lnTo>
                <a:lnTo>
                  <a:pt x="849731" y="288391"/>
                </a:lnTo>
                <a:lnTo>
                  <a:pt x="115862" y="876858"/>
                </a:lnTo>
                <a:lnTo>
                  <a:pt x="80137" y="832231"/>
                </a:lnTo>
                <a:lnTo>
                  <a:pt x="0" y="1006475"/>
                </a:lnTo>
                <a:lnTo>
                  <a:pt x="187325" y="966089"/>
                </a:lnTo>
                <a:lnTo>
                  <a:pt x="165862" y="939292"/>
                </a:lnTo>
                <a:lnTo>
                  <a:pt x="151561" y="921435"/>
                </a:lnTo>
                <a:lnTo>
                  <a:pt x="892302" y="327533"/>
                </a:lnTo>
                <a:lnTo>
                  <a:pt x="916698" y="291719"/>
                </a:lnTo>
                <a:lnTo>
                  <a:pt x="920851" y="285623"/>
                </a:lnTo>
                <a:lnTo>
                  <a:pt x="1093470" y="32258"/>
                </a:lnTo>
                <a:close/>
              </a:path>
              <a:path w="1572259" h="2480945">
                <a:moveTo>
                  <a:pt x="1572260" y="1420749"/>
                </a:moveTo>
                <a:lnTo>
                  <a:pt x="1535430" y="1377061"/>
                </a:lnTo>
                <a:lnTo>
                  <a:pt x="1222375" y="1640459"/>
                </a:lnTo>
                <a:lnTo>
                  <a:pt x="885024" y="2314308"/>
                </a:lnTo>
                <a:lnTo>
                  <a:pt x="833882" y="2288667"/>
                </a:lnTo>
                <a:lnTo>
                  <a:pt x="833755" y="2480437"/>
                </a:lnTo>
                <a:lnTo>
                  <a:pt x="987171" y="2365502"/>
                </a:lnTo>
                <a:lnTo>
                  <a:pt x="986917" y="2365375"/>
                </a:lnTo>
                <a:lnTo>
                  <a:pt x="936053" y="2339886"/>
                </a:lnTo>
                <a:lnTo>
                  <a:pt x="1266304" y="1680464"/>
                </a:lnTo>
                <a:lnTo>
                  <a:pt x="1268234" y="1676603"/>
                </a:lnTo>
                <a:lnTo>
                  <a:pt x="1274508" y="1671320"/>
                </a:lnTo>
                <a:lnTo>
                  <a:pt x="1572260" y="1420749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64805" y="489965"/>
            <a:ext cx="4116704" cy="309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353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Upper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border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shows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more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2400" b="1" spc="-5" dirty="0">
                <a:latin typeface="Arial"/>
                <a:cs typeface="Arial"/>
              </a:rPr>
              <a:t>otches near </a:t>
            </a:r>
            <a:r>
              <a:rPr sz="2400" b="1" dirty="0">
                <a:latin typeface="Arial"/>
                <a:cs typeface="Arial"/>
              </a:rPr>
              <a:t>its a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terior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end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Arial"/>
              <a:cs typeface="Arial"/>
            </a:endParaRPr>
          </a:p>
          <a:p>
            <a:pPr marL="1582420" marR="5080" algn="ctr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Angle </a:t>
            </a:r>
            <a:r>
              <a:rPr sz="2400" b="1" dirty="0">
                <a:latin typeface="Arial"/>
                <a:cs typeface="Arial"/>
              </a:rPr>
              <a:t>between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upper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border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anterior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end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176"/>
            <a:ext cx="12000229" cy="4394200"/>
          </a:xfrm>
          <a:custGeom>
            <a:avLst/>
            <a:gdLst/>
            <a:ahLst/>
            <a:cxnLst/>
            <a:rect l="l" t="t" r="r" b="b"/>
            <a:pathLst>
              <a:path w="7245350" h="4394200">
                <a:moveTo>
                  <a:pt x="0" y="4393691"/>
                </a:moveTo>
                <a:lnTo>
                  <a:pt x="7245096" y="4393691"/>
                </a:lnTo>
                <a:lnTo>
                  <a:pt x="7245096" y="0"/>
                </a:lnTo>
                <a:lnTo>
                  <a:pt x="0" y="0"/>
                </a:lnTo>
                <a:lnTo>
                  <a:pt x="0" y="4393691"/>
                </a:lnTo>
                <a:close/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186918"/>
            <a:ext cx="11911329" cy="387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1540" marR="671830" indent="-1468120" algn="l" rtl="0">
              <a:lnSpc>
                <a:spcPct val="125000"/>
              </a:lnSpc>
              <a:spcBef>
                <a:spcPts val="100"/>
              </a:spcBef>
            </a:pPr>
            <a:r>
              <a:rPr sz="2600" b="1" dirty="0">
                <a:latin typeface="Times New Roman"/>
                <a:cs typeface="Times New Roman"/>
              </a:rPr>
              <a:t>**</a:t>
            </a:r>
            <a:r>
              <a:rPr sz="2600" b="1" spc="-15" dirty="0">
                <a:latin typeface="Times New Roman"/>
                <a:cs typeface="Times New Roman"/>
              </a:rPr>
              <a:t> </a:t>
            </a:r>
            <a:r>
              <a:rPr sz="2600" b="1" spc="5" dirty="0">
                <a:latin typeface="Times New Roman"/>
                <a:cs typeface="Times New Roman"/>
              </a:rPr>
              <a:t>How</a:t>
            </a:r>
            <a:r>
              <a:rPr sz="2600" b="1" spc="-2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to</a:t>
            </a:r>
            <a:r>
              <a:rPr sz="2600" b="1" spc="-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place</a:t>
            </a:r>
            <a:r>
              <a:rPr sz="2600" b="1" spc="-1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the</a:t>
            </a:r>
            <a:r>
              <a:rPr sz="2600" b="1" spc="-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spleen in</a:t>
            </a:r>
            <a:r>
              <a:rPr sz="2600" b="1" spc="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the</a:t>
            </a:r>
            <a:r>
              <a:rPr sz="2600" b="1" spc="-20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correct </a:t>
            </a:r>
            <a:r>
              <a:rPr sz="2600" b="1" spc="-63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anatomical</a:t>
            </a:r>
            <a:r>
              <a:rPr sz="2600" b="1" spc="-3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position</a:t>
            </a:r>
            <a:endParaRPr sz="2600" dirty="0">
              <a:latin typeface="Times New Roman"/>
              <a:cs typeface="Times New Roman"/>
            </a:endParaRPr>
          </a:p>
          <a:p>
            <a:pPr marL="12700" algn="l" rtl="0">
              <a:lnSpc>
                <a:spcPct val="100000"/>
              </a:lnSpc>
              <a:spcBef>
                <a:spcPts val="780"/>
              </a:spcBef>
            </a:pPr>
            <a:r>
              <a:rPr sz="2600" b="1" dirty="0">
                <a:latin typeface="Times New Roman"/>
                <a:cs typeface="Times New Roman"/>
              </a:rPr>
              <a:t>1-</a:t>
            </a:r>
            <a:r>
              <a:rPr sz="2600" b="1" spc="-1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Hold the </a:t>
            </a:r>
            <a:r>
              <a:rPr sz="2600" spc="-5" dirty="0">
                <a:latin typeface="Times New Roman"/>
                <a:cs typeface="Times New Roman"/>
              </a:rPr>
              <a:t>spleen </a:t>
            </a:r>
            <a:r>
              <a:rPr sz="2600" dirty="0">
                <a:latin typeface="Times New Roman"/>
                <a:cs typeface="Times New Roman"/>
              </a:rPr>
              <a:t>in </a:t>
            </a:r>
            <a:r>
              <a:rPr sz="2600" spc="5" dirty="0">
                <a:latin typeface="Times New Roman"/>
                <a:cs typeface="Times New Roman"/>
              </a:rPr>
              <a:t>your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left</a:t>
            </a:r>
            <a:r>
              <a:rPr sz="2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hand</a:t>
            </a:r>
            <a:r>
              <a:rPr sz="2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with</a:t>
            </a:r>
          </a:p>
          <a:p>
            <a:pPr marL="469900" indent="-457200" algn="l" rtl="0">
              <a:lnSpc>
                <a:spcPct val="100000"/>
              </a:lnSpc>
              <a:spcBef>
                <a:spcPts val="780"/>
              </a:spcBef>
              <a:buFont typeface="Times New Roman"/>
              <a:buChar char="-"/>
              <a:tabLst>
                <a:tab pos="469265" algn="l"/>
                <a:tab pos="469900" algn="l"/>
              </a:tabLst>
            </a:pP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Convex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surface </a:t>
            </a:r>
            <a:r>
              <a:rPr sz="2600" dirty="0">
                <a:latin typeface="Times New Roman"/>
                <a:cs typeface="Times New Roman"/>
              </a:rPr>
              <a:t>applied to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the </a:t>
            </a:r>
            <a:r>
              <a:rPr sz="2600" spc="-5" dirty="0">
                <a:latin typeface="Times New Roman"/>
                <a:cs typeface="Times New Roman"/>
              </a:rPr>
              <a:t>palm</a:t>
            </a:r>
            <a:endParaRPr sz="2600" dirty="0">
              <a:latin typeface="Times New Roman"/>
              <a:cs typeface="Times New Roman"/>
            </a:endParaRPr>
          </a:p>
          <a:p>
            <a:pPr marL="469900" indent="-457200" algn="l" rtl="0">
              <a:lnSpc>
                <a:spcPct val="100000"/>
              </a:lnSpc>
              <a:spcBef>
                <a:spcPts val="780"/>
              </a:spcBef>
              <a:buFont typeface="Times New Roman"/>
              <a:buChar char="-"/>
              <a:tabLst>
                <a:tab pos="469265" algn="l"/>
                <a:tab pos="469900" algn="l"/>
              </a:tabLst>
            </a:pPr>
            <a:r>
              <a:rPr sz="2600" b="1" spc="5" dirty="0">
                <a:solidFill>
                  <a:srgbClr val="0000CC"/>
                </a:solidFill>
                <a:latin typeface="Times New Roman"/>
                <a:cs typeface="Times New Roman"/>
              </a:rPr>
              <a:t>Round</a:t>
            </a:r>
            <a:r>
              <a:rPr sz="2600" b="1" spc="-1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00CC"/>
                </a:solidFill>
                <a:latin typeface="Times New Roman"/>
                <a:cs typeface="Times New Roman"/>
              </a:rPr>
              <a:t>posterior</a:t>
            </a:r>
            <a:r>
              <a:rPr sz="2600" b="1" spc="-6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00CC"/>
                </a:solidFill>
                <a:latin typeface="Times New Roman"/>
                <a:cs typeface="Times New Roman"/>
              </a:rPr>
              <a:t>end</a:t>
            </a:r>
            <a:r>
              <a:rPr sz="2600" b="1" spc="-1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towards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the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wrist</a:t>
            </a:r>
            <a:endParaRPr sz="2600" dirty="0">
              <a:latin typeface="Times New Roman"/>
              <a:cs typeface="Times New Roman"/>
            </a:endParaRPr>
          </a:p>
          <a:p>
            <a:pPr marL="469900" indent="-457200" algn="l" rtl="0">
              <a:lnSpc>
                <a:spcPct val="100000"/>
              </a:lnSpc>
              <a:spcBef>
                <a:spcPts val="780"/>
              </a:spcBef>
              <a:buFont typeface="Times New Roman"/>
              <a:buChar char="-"/>
              <a:tabLst>
                <a:tab pos="469265" algn="l"/>
                <a:tab pos="469900" algn="l"/>
              </a:tabLst>
            </a:pPr>
            <a:r>
              <a:rPr sz="2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Broad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anterior</a:t>
            </a:r>
            <a:r>
              <a:rPr sz="26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end</a:t>
            </a:r>
            <a:r>
              <a:rPr sz="2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towards</a:t>
            </a:r>
            <a:r>
              <a:rPr sz="2600" spc="-5" dirty="0">
                <a:latin typeface="Times New Roman"/>
                <a:cs typeface="Times New Roman"/>
              </a:rPr>
              <a:t> the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tips </a:t>
            </a:r>
            <a:r>
              <a:rPr sz="2600" dirty="0">
                <a:latin typeface="Times New Roman"/>
                <a:cs typeface="Times New Roman"/>
              </a:rPr>
              <a:t>of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fingers</a:t>
            </a:r>
            <a:endParaRPr sz="2600" dirty="0">
              <a:latin typeface="Times New Roman"/>
              <a:cs typeface="Times New Roman"/>
            </a:endParaRPr>
          </a:p>
          <a:p>
            <a:pPr marL="469900" indent="-457200" algn="l" rtl="0">
              <a:lnSpc>
                <a:spcPct val="100000"/>
              </a:lnSpc>
              <a:spcBef>
                <a:spcPts val="785"/>
              </a:spcBef>
              <a:buFont typeface="Times New Roman"/>
              <a:buChar char="-"/>
              <a:tabLst>
                <a:tab pos="469265" algn="l"/>
                <a:tab pos="469900" algn="l"/>
              </a:tabLst>
            </a:pPr>
            <a:r>
              <a:rPr sz="2600" b="1" dirty="0">
                <a:solidFill>
                  <a:srgbClr val="0000CC"/>
                </a:solidFill>
                <a:latin typeface="Times New Roman"/>
                <a:cs typeface="Times New Roman"/>
              </a:rPr>
              <a:t>Notched</a:t>
            </a:r>
            <a:r>
              <a:rPr sz="2600" b="1" spc="-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00CC"/>
                </a:solidFill>
                <a:latin typeface="Times New Roman"/>
                <a:cs typeface="Times New Roman"/>
              </a:rPr>
              <a:t>upper</a:t>
            </a:r>
            <a:r>
              <a:rPr sz="2600" b="1" spc="-5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00CC"/>
                </a:solidFill>
                <a:latin typeface="Times New Roman"/>
                <a:cs typeface="Times New Roman"/>
              </a:rPr>
              <a:t>border</a:t>
            </a:r>
            <a:r>
              <a:rPr sz="2600" b="1" spc="-7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applied to the </a:t>
            </a:r>
            <a:r>
              <a:rPr sz="2600" spc="-5" dirty="0">
                <a:latin typeface="Times New Roman"/>
                <a:cs typeface="Times New Roman"/>
              </a:rPr>
              <a:t>thumb.</a:t>
            </a:r>
            <a:endParaRPr sz="2600" dirty="0">
              <a:latin typeface="Times New Roman"/>
              <a:cs typeface="Times New Roman"/>
            </a:endParaRPr>
          </a:p>
          <a:p>
            <a:pPr marL="12700" marR="5080" algn="l" rtl="0">
              <a:lnSpc>
                <a:spcPct val="100000"/>
              </a:lnSpc>
              <a:spcBef>
                <a:spcPts val="359"/>
              </a:spcBef>
            </a:pPr>
            <a:r>
              <a:rPr sz="2600" b="1" dirty="0">
                <a:latin typeface="Times New Roman"/>
                <a:cs typeface="Times New Roman"/>
              </a:rPr>
              <a:t>2-</a:t>
            </a:r>
            <a:r>
              <a:rPr sz="2600" b="1" spc="-2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Put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your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hand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behind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the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left midaxillary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line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with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an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angle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45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degrees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with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the horizontal.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6585" y="6345244"/>
            <a:ext cx="3741150" cy="3961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0555" y="260604"/>
            <a:ext cx="7964170" cy="5968365"/>
            <a:chOff x="1400555" y="260604"/>
            <a:chExt cx="7964170" cy="5968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3373" y="289517"/>
              <a:ext cx="6154412" cy="5683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7603" y="260604"/>
              <a:ext cx="6408420" cy="57271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51301" y="305943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4239006" y="0"/>
                  </a:moveTo>
                  <a:lnTo>
                    <a:pt x="207899" y="2531109"/>
                  </a:lnTo>
                  <a:lnTo>
                    <a:pt x="112775" y="2379598"/>
                  </a:lnTo>
                  <a:lnTo>
                    <a:pt x="0" y="2872993"/>
                  </a:lnTo>
                  <a:lnTo>
                    <a:pt x="493395" y="2985769"/>
                  </a:lnTo>
                  <a:lnTo>
                    <a:pt x="398272" y="2834131"/>
                  </a:lnTo>
                  <a:lnTo>
                    <a:pt x="4429252" y="303148"/>
                  </a:lnTo>
                  <a:lnTo>
                    <a:pt x="423900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51301" y="305943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112775" y="2379598"/>
                  </a:moveTo>
                  <a:lnTo>
                    <a:pt x="207899" y="2531109"/>
                  </a:lnTo>
                  <a:lnTo>
                    <a:pt x="4239006" y="0"/>
                  </a:lnTo>
                  <a:lnTo>
                    <a:pt x="4429252" y="303148"/>
                  </a:lnTo>
                  <a:lnTo>
                    <a:pt x="398272" y="2834131"/>
                  </a:lnTo>
                  <a:lnTo>
                    <a:pt x="493395" y="2985769"/>
                  </a:lnTo>
                  <a:lnTo>
                    <a:pt x="0" y="2872993"/>
                  </a:lnTo>
                  <a:lnTo>
                    <a:pt x="112775" y="237959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61839" y="1386840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4239006" y="0"/>
                  </a:moveTo>
                  <a:lnTo>
                    <a:pt x="207899" y="2531110"/>
                  </a:lnTo>
                  <a:lnTo>
                    <a:pt x="112775" y="2379599"/>
                  </a:lnTo>
                  <a:lnTo>
                    <a:pt x="0" y="2872867"/>
                  </a:lnTo>
                  <a:lnTo>
                    <a:pt x="493395" y="2985643"/>
                  </a:lnTo>
                  <a:lnTo>
                    <a:pt x="398272" y="2834132"/>
                  </a:lnTo>
                  <a:lnTo>
                    <a:pt x="4429252" y="303022"/>
                  </a:lnTo>
                  <a:lnTo>
                    <a:pt x="423900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61839" y="1386840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112775" y="2379599"/>
                  </a:moveTo>
                  <a:lnTo>
                    <a:pt x="207899" y="2531110"/>
                  </a:lnTo>
                  <a:lnTo>
                    <a:pt x="4239006" y="0"/>
                  </a:lnTo>
                  <a:lnTo>
                    <a:pt x="4429252" y="303022"/>
                  </a:lnTo>
                  <a:lnTo>
                    <a:pt x="398272" y="2834132"/>
                  </a:lnTo>
                  <a:lnTo>
                    <a:pt x="493395" y="2985643"/>
                  </a:lnTo>
                  <a:lnTo>
                    <a:pt x="0" y="2872867"/>
                  </a:lnTo>
                  <a:lnTo>
                    <a:pt x="112775" y="237959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68415" y="2765933"/>
              <a:ext cx="2989580" cy="3129280"/>
            </a:xfrm>
            <a:custGeom>
              <a:avLst/>
              <a:gdLst/>
              <a:ahLst/>
              <a:cxnLst/>
              <a:rect l="l" t="t" r="r" b="b"/>
              <a:pathLst>
                <a:path w="2989579" h="3129279">
                  <a:moveTo>
                    <a:pt x="2701543" y="0"/>
                  </a:moveTo>
                  <a:lnTo>
                    <a:pt x="144017" y="2704845"/>
                  </a:lnTo>
                  <a:lnTo>
                    <a:pt x="0" y="2568702"/>
                  </a:lnTo>
                  <a:lnTo>
                    <a:pt x="15621" y="3129114"/>
                  </a:lnTo>
                  <a:lnTo>
                    <a:pt x="576071" y="3113430"/>
                  </a:lnTo>
                  <a:lnTo>
                    <a:pt x="432054" y="2977235"/>
                  </a:lnTo>
                  <a:lnTo>
                    <a:pt x="2989580" y="272414"/>
                  </a:lnTo>
                  <a:lnTo>
                    <a:pt x="270154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68415" y="2765933"/>
              <a:ext cx="2989580" cy="3129280"/>
            </a:xfrm>
            <a:custGeom>
              <a:avLst/>
              <a:gdLst/>
              <a:ahLst/>
              <a:cxnLst/>
              <a:rect l="l" t="t" r="r" b="b"/>
              <a:pathLst>
                <a:path w="2989579" h="3129279">
                  <a:moveTo>
                    <a:pt x="0" y="2568702"/>
                  </a:moveTo>
                  <a:lnTo>
                    <a:pt x="144017" y="2704845"/>
                  </a:lnTo>
                  <a:lnTo>
                    <a:pt x="2701543" y="0"/>
                  </a:lnTo>
                  <a:lnTo>
                    <a:pt x="2989580" y="272414"/>
                  </a:lnTo>
                  <a:lnTo>
                    <a:pt x="432054" y="2977235"/>
                  </a:lnTo>
                  <a:lnTo>
                    <a:pt x="576071" y="3113430"/>
                  </a:lnTo>
                  <a:lnTo>
                    <a:pt x="15621" y="3129114"/>
                  </a:lnTo>
                  <a:lnTo>
                    <a:pt x="0" y="2568702"/>
                  </a:lnTo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9300" y="1083576"/>
              <a:ext cx="547090" cy="9113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4520" y="1139964"/>
              <a:ext cx="827531" cy="9037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13842" y="1115059"/>
              <a:ext cx="436245" cy="798830"/>
            </a:xfrm>
            <a:custGeom>
              <a:avLst/>
              <a:gdLst/>
              <a:ahLst/>
              <a:cxnLst/>
              <a:rect l="l" t="t" r="r" b="b"/>
              <a:pathLst>
                <a:path w="436245" h="798830">
                  <a:moveTo>
                    <a:pt x="252896" y="0"/>
                  </a:moveTo>
                  <a:lnTo>
                    <a:pt x="189264" y="11458"/>
                  </a:lnTo>
                  <a:lnTo>
                    <a:pt x="130104" y="54058"/>
                  </a:lnTo>
                  <a:lnTo>
                    <a:pt x="103166" y="85567"/>
                  </a:lnTo>
                  <a:lnTo>
                    <a:pt x="78504" y="123097"/>
                  </a:lnTo>
                  <a:lnTo>
                    <a:pt x="56503" y="166060"/>
                  </a:lnTo>
                  <a:lnTo>
                    <a:pt x="37549" y="213869"/>
                  </a:lnTo>
                  <a:lnTo>
                    <a:pt x="22029" y="265936"/>
                  </a:lnTo>
                  <a:lnTo>
                    <a:pt x="10328" y="321673"/>
                  </a:lnTo>
                  <a:lnTo>
                    <a:pt x="2833" y="380491"/>
                  </a:lnTo>
                  <a:lnTo>
                    <a:pt x="0" y="439690"/>
                  </a:lnTo>
                  <a:lnTo>
                    <a:pt x="1844" y="496597"/>
                  </a:lnTo>
                  <a:lnTo>
                    <a:pt x="8086" y="550562"/>
                  </a:lnTo>
                  <a:lnTo>
                    <a:pt x="18449" y="600938"/>
                  </a:lnTo>
                  <a:lnTo>
                    <a:pt x="32652" y="647076"/>
                  </a:lnTo>
                  <a:lnTo>
                    <a:pt x="50418" y="688327"/>
                  </a:lnTo>
                  <a:lnTo>
                    <a:pt x="71467" y="724042"/>
                  </a:lnTo>
                  <a:lnTo>
                    <a:pt x="122299" y="776272"/>
                  </a:lnTo>
                  <a:lnTo>
                    <a:pt x="182919" y="798576"/>
                  </a:lnTo>
                  <a:lnTo>
                    <a:pt x="215072" y="797033"/>
                  </a:lnTo>
                  <a:lnTo>
                    <a:pt x="276828" y="769418"/>
                  </a:lnTo>
                  <a:lnTo>
                    <a:pt x="332597" y="713020"/>
                  </a:lnTo>
                  <a:lnTo>
                    <a:pt x="357268" y="675499"/>
                  </a:lnTo>
                  <a:lnTo>
                    <a:pt x="379279" y="632548"/>
                  </a:lnTo>
                  <a:lnTo>
                    <a:pt x="398244" y="584754"/>
                  </a:lnTo>
                  <a:lnTo>
                    <a:pt x="413775" y="532708"/>
                  </a:lnTo>
                  <a:lnTo>
                    <a:pt x="425483" y="476997"/>
                  </a:lnTo>
                  <a:lnTo>
                    <a:pt x="432982" y="418211"/>
                  </a:lnTo>
                  <a:lnTo>
                    <a:pt x="435815" y="358983"/>
                  </a:lnTo>
                  <a:lnTo>
                    <a:pt x="433971" y="302058"/>
                  </a:lnTo>
                  <a:lnTo>
                    <a:pt x="427728" y="248082"/>
                  </a:lnTo>
                  <a:lnTo>
                    <a:pt x="417365" y="197701"/>
                  </a:lnTo>
                  <a:lnTo>
                    <a:pt x="403162" y="151563"/>
                  </a:lnTo>
                  <a:lnTo>
                    <a:pt x="385396" y="110312"/>
                  </a:lnTo>
                  <a:lnTo>
                    <a:pt x="364348" y="74595"/>
                  </a:lnTo>
                  <a:lnTo>
                    <a:pt x="313515" y="22350"/>
                  </a:lnTo>
                  <a:lnTo>
                    <a:pt x="2528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13842" y="1115059"/>
              <a:ext cx="436245" cy="798830"/>
            </a:xfrm>
            <a:custGeom>
              <a:avLst/>
              <a:gdLst/>
              <a:ahLst/>
              <a:cxnLst/>
              <a:rect l="l" t="t" r="r" b="b"/>
              <a:pathLst>
                <a:path w="436245" h="798830">
                  <a:moveTo>
                    <a:pt x="2833" y="380491"/>
                  </a:moveTo>
                  <a:lnTo>
                    <a:pt x="10328" y="321673"/>
                  </a:lnTo>
                  <a:lnTo>
                    <a:pt x="22029" y="265936"/>
                  </a:lnTo>
                  <a:lnTo>
                    <a:pt x="37549" y="213869"/>
                  </a:lnTo>
                  <a:lnTo>
                    <a:pt x="56503" y="166060"/>
                  </a:lnTo>
                  <a:lnTo>
                    <a:pt x="78504" y="123097"/>
                  </a:lnTo>
                  <a:lnTo>
                    <a:pt x="103166" y="85567"/>
                  </a:lnTo>
                  <a:lnTo>
                    <a:pt x="130104" y="54058"/>
                  </a:lnTo>
                  <a:lnTo>
                    <a:pt x="189264" y="11458"/>
                  </a:lnTo>
                  <a:lnTo>
                    <a:pt x="252896" y="0"/>
                  </a:lnTo>
                  <a:lnTo>
                    <a:pt x="284290" y="7115"/>
                  </a:lnTo>
                  <a:lnTo>
                    <a:pt x="340294" y="45059"/>
                  </a:lnTo>
                  <a:lnTo>
                    <a:pt x="385396" y="110312"/>
                  </a:lnTo>
                  <a:lnTo>
                    <a:pt x="403162" y="151563"/>
                  </a:lnTo>
                  <a:lnTo>
                    <a:pt x="417365" y="197701"/>
                  </a:lnTo>
                  <a:lnTo>
                    <a:pt x="427728" y="248082"/>
                  </a:lnTo>
                  <a:lnTo>
                    <a:pt x="433971" y="302058"/>
                  </a:lnTo>
                  <a:lnTo>
                    <a:pt x="435815" y="358983"/>
                  </a:lnTo>
                  <a:lnTo>
                    <a:pt x="432982" y="418211"/>
                  </a:lnTo>
                  <a:lnTo>
                    <a:pt x="425483" y="476997"/>
                  </a:lnTo>
                  <a:lnTo>
                    <a:pt x="413775" y="532708"/>
                  </a:lnTo>
                  <a:lnTo>
                    <a:pt x="398244" y="584754"/>
                  </a:lnTo>
                  <a:lnTo>
                    <a:pt x="379279" y="632548"/>
                  </a:lnTo>
                  <a:lnTo>
                    <a:pt x="357268" y="675499"/>
                  </a:lnTo>
                  <a:lnTo>
                    <a:pt x="332597" y="713020"/>
                  </a:lnTo>
                  <a:lnTo>
                    <a:pt x="305654" y="744523"/>
                  </a:lnTo>
                  <a:lnTo>
                    <a:pt x="246504" y="787118"/>
                  </a:lnTo>
                  <a:lnTo>
                    <a:pt x="182919" y="798576"/>
                  </a:lnTo>
                  <a:lnTo>
                    <a:pt x="151525" y="791489"/>
                  </a:lnTo>
                  <a:lnTo>
                    <a:pt x="95520" y="753573"/>
                  </a:lnTo>
                  <a:lnTo>
                    <a:pt x="50418" y="688327"/>
                  </a:lnTo>
                  <a:lnTo>
                    <a:pt x="32652" y="647076"/>
                  </a:lnTo>
                  <a:lnTo>
                    <a:pt x="18449" y="600938"/>
                  </a:lnTo>
                  <a:lnTo>
                    <a:pt x="8086" y="550562"/>
                  </a:lnTo>
                  <a:lnTo>
                    <a:pt x="1844" y="496597"/>
                  </a:lnTo>
                  <a:lnTo>
                    <a:pt x="0" y="439690"/>
                  </a:lnTo>
                  <a:lnTo>
                    <a:pt x="2833" y="38049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26784" y="1375479"/>
              <a:ext cx="210820" cy="262890"/>
            </a:xfrm>
            <a:custGeom>
              <a:avLst/>
              <a:gdLst/>
              <a:ahLst/>
              <a:cxnLst/>
              <a:rect l="l" t="t" r="r" b="b"/>
              <a:pathLst>
                <a:path w="210820" h="262889">
                  <a:moveTo>
                    <a:pt x="70738" y="190557"/>
                  </a:moveTo>
                  <a:lnTo>
                    <a:pt x="0" y="193351"/>
                  </a:lnTo>
                  <a:lnTo>
                    <a:pt x="2571" y="203330"/>
                  </a:lnTo>
                  <a:lnTo>
                    <a:pt x="5905" y="212512"/>
                  </a:lnTo>
                  <a:lnTo>
                    <a:pt x="34039" y="246872"/>
                  </a:lnTo>
                  <a:lnTo>
                    <a:pt x="74844" y="261000"/>
                  </a:lnTo>
                  <a:lnTo>
                    <a:pt x="113466" y="262840"/>
                  </a:lnTo>
                  <a:lnTo>
                    <a:pt x="135350" y="258724"/>
                  </a:lnTo>
                  <a:lnTo>
                    <a:pt x="154805" y="250370"/>
                  </a:lnTo>
                  <a:lnTo>
                    <a:pt x="171830" y="237801"/>
                  </a:lnTo>
                  <a:lnTo>
                    <a:pt x="186047" y="220680"/>
                  </a:lnTo>
                  <a:lnTo>
                    <a:pt x="186567" y="219640"/>
                  </a:lnTo>
                  <a:lnTo>
                    <a:pt x="93725" y="219640"/>
                  </a:lnTo>
                  <a:lnTo>
                    <a:pt x="87375" y="219005"/>
                  </a:lnTo>
                  <a:lnTo>
                    <a:pt x="82168" y="216592"/>
                  </a:lnTo>
                  <a:lnTo>
                    <a:pt x="78231" y="212147"/>
                  </a:lnTo>
                  <a:lnTo>
                    <a:pt x="74167" y="207702"/>
                  </a:lnTo>
                  <a:lnTo>
                    <a:pt x="71627" y="200590"/>
                  </a:lnTo>
                  <a:lnTo>
                    <a:pt x="70738" y="190557"/>
                  </a:lnTo>
                  <a:close/>
                </a:path>
                <a:path w="210820" h="262889">
                  <a:moveTo>
                    <a:pt x="207734" y="152330"/>
                  </a:moveTo>
                  <a:lnTo>
                    <a:pt x="136651" y="152330"/>
                  </a:lnTo>
                  <a:lnTo>
                    <a:pt x="133078" y="170813"/>
                  </a:lnTo>
                  <a:lnTo>
                    <a:pt x="129397" y="185699"/>
                  </a:lnTo>
                  <a:lnTo>
                    <a:pt x="101824" y="219283"/>
                  </a:lnTo>
                  <a:lnTo>
                    <a:pt x="93725" y="219640"/>
                  </a:lnTo>
                  <a:lnTo>
                    <a:pt x="186567" y="219640"/>
                  </a:lnTo>
                  <a:lnTo>
                    <a:pt x="197072" y="198653"/>
                  </a:lnTo>
                  <a:lnTo>
                    <a:pt x="204906" y="171721"/>
                  </a:lnTo>
                  <a:lnTo>
                    <a:pt x="207734" y="152330"/>
                  </a:lnTo>
                  <a:close/>
                </a:path>
                <a:path w="210820" h="262889">
                  <a:moveTo>
                    <a:pt x="94261" y="0"/>
                  </a:moveTo>
                  <a:lnTo>
                    <a:pt x="56006" y="6661"/>
                  </a:lnTo>
                  <a:lnTo>
                    <a:pt x="20447" y="35109"/>
                  </a:lnTo>
                  <a:lnTo>
                    <a:pt x="4444" y="80067"/>
                  </a:lnTo>
                  <a:lnTo>
                    <a:pt x="4369" y="97877"/>
                  </a:lnTo>
                  <a:lnTo>
                    <a:pt x="7365" y="114341"/>
                  </a:lnTo>
                  <a:lnTo>
                    <a:pt x="33934" y="154876"/>
                  </a:lnTo>
                  <a:lnTo>
                    <a:pt x="77850" y="172396"/>
                  </a:lnTo>
                  <a:lnTo>
                    <a:pt x="86375" y="172773"/>
                  </a:lnTo>
                  <a:lnTo>
                    <a:pt x="94424" y="172364"/>
                  </a:lnTo>
                  <a:lnTo>
                    <a:pt x="129792" y="157807"/>
                  </a:lnTo>
                  <a:lnTo>
                    <a:pt x="136651" y="152330"/>
                  </a:lnTo>
                  <a:lnTo>
                    <a:pt x="207734" y="152330"/>
                  </a:lnTo>
                  <a:lnTo>
                    <a:pt x="209550" y="139884"/>
                  </a:lnTo>
                  <a:lnTo>
                    <a:pt x="209987" y="130613"/>
                  </a:lnTo>
                  <a:lnTo>
                    <a:pt x="101218" y="130613"/>
                  </a:lnTo>
                  <a:lnTo>
                    <a:pt x="94359" y="129351"/>
                  </a:lnTo>
                  <a:lnTo>
                    <a:pt x="71213" y="94025"/>
                  </a:lnTo>
                  <a:lnTo>
                    <a:pt x="71500" y="84004"/>
                  </a:lnTo>
                  <a:lnTo>
                    <a:pt x="88854" y="48974"/>
                  </a:lnTo>
                  <a:lnTo>
                    <a:pt x="107695" y="44634"/>
                  </a:lnTo>
                  <a:lnTo>
                    <a:pt x="192773" y="44634"/>
                  </a:lnTo>
                  <a:lnTo>
                    <a:pt x="188420" y="37713"/>
                  </a:lnTo>
                  <a:lnTo>
                    <a:pt x="157337" y="12193"/>
                  </a:lnTo>
                  <a:lnTo>
                    <a:pt x="109474" y="692"/>
                  </a:lnTo>
                  <a:lnTo>
                    <a:pt x="94261" y="0"/>
                  </a:lnTo>
                  <a:close/>
                </a:path>
                <a:path w="210820" h="262889">
                  <a:moveTo>
                    <a:pt x="192773" y="44634"/>
                  </a:moveTo>
                  <a:lnTo>
                    <a:pt x="107695" y="44634"/>
                  </a:lnTo>
                  <a:lnTo>
                    <a:pt x="114770" y="46013"/>
                  </a:lnTo>
                  <a:lnTo>
                    <a:pt x="121142" y="48809"/>
                  </a:lnTo>
                  <a:lnTo>
                    <a:pt x="139612" y="81911"/>
                  </a:lnTo>
                  <a:lnTo>
                    <a:pt x="139445" y="91624"/>
                  </a:lnTo>
                  <a:lnTo>
                    <a:pt x="121203" y="126184"/>
                  </a:lnTo>
                  <a:lnTo>
                    <a:pt x="101218" y="130613"/>
                  </a:lnTo>
                  <a:lnTo>
                    <a:pt x="209987" y="130613"/>
                  </a:lnTo>
                  <a:lnTo>
                    <a:pt x="206978" y="79537"/>
                  </a:lnTo>
                  <a:lnTo>
                    <a:pt x="196026" y="49805"/>
                  </a:lnTo>
                  <a:lnTo>
                    <a:pt x="192773" y="44634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2135" y="2474976"/>
              <a:ext cx="708660" cy="1008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779" y="2570962"/>
              <a:ext cx="1062240" cy="9235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06910" y="2506852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337753" y="0"/>
                  </a:moveTo>
                  <a:lnTo>
                    <a:pt x="263689" y="7294"/>
                  </a:lnTo>
                  <a:lnTo>
                    <a:pt x="194045" y="40310"/>
                  </a:lnTo>
                  <a:lnTo>
                    <a:pt x="161665" y="65472"/>
                  </a:lnTo>
                  <a:lnTo>
                    <a:pt x="131330" y="95875"/>
                  </a:lnTo>
                  <a:lnTo>
                    <a:pt x="103354" y="131123"/>
                  </a:lnTo>
                  <a:lnTo>
                    <a:pt x="78051" y="170819"/>
                  </a:lnTo>
                  <a:lnTo>
                    <a:pt x="55734" y="214567"/>
                  </a:lnTo>
                  <a:lnTo>
                    <a:pt x="36717" y="261970"/>
                  </a:lnTo>
                  <a:lnTo>
                    <a:pt x="21314" y="312632"/>
                  </a:lnTo>
                  <a:lnTo>
                    <a:pt x="9837" y="366157"/>
                  </a:lnTo>
                  <a:lnTo>
                    <a:pt x="2600" y="422148"/>
                  </a:lnTo>
                  <a:lnTo>
                    <a:pt x="0" y="478567"/>
                  </a:lnTo>
                  <a:lnTo>
                    <a:pt x="2001" y="533290"/>
                  </a:lnTo>
                  <a:lnTo>
                    <a:pt x="8366" y="585871"/>
                  </a:lnTo>
                  <a:lnTo>
                    <a:pt x="18855" y="635867"/>
                  </a:lnTo>
                  <a:lnTo>
                    <a:pt x="33228" y="682834"/>
                  </a:lnTo>
                  <a:lnTo>
                    <a:pt x="51244" y="726327"/>
                  </a:lnTo>
                  <a:lnTo>
                    <a:pt x="72666" y="765903"/>
                  </a:lnTo>
                  <a:lnTo>
                    <a:pt x="97252" y="801118"/>
                  </a:lnTo>
                  <a:lnTo>
                    <a:pt x="124763" y="831528"/>
                  </a:lnTo>
                  <a:lnTo>
                    <a:pt x="154960" y="856689"/>
                  </a:lnTo>
                  <a:lnTo>
                    <a:pt x="222452" y="889488"/>
                  </a:lnTo>
                  <a:lnTo>
                    <a:pt x="259267" y="896238"/>
                  </a:lnTo>
                  <a:lnTo>
                    <a:pt x="296670" y="896005"/>
                  </a:lnTo>
                  <a:lnTo>
                    <a:pt x="368809" y="875452"/>
                  </a:lnTo>
                  <a:lnTo>
                    <a:pt x="402916" y="855925"/>
                  </a:lnTo>
                  <a:lnTo>
                    <a:pt x="435293" y="830759"/>
                  </a:lnTo>
                  <a:lnTo>
                    <a:pt x="465628" y="800350"/>
                  </a:lnTo>
                  <a:lnTo>
                    <a:pt x="493603" y="765095"/>
                  </a:lnTo>
                  <a:lnTo>
                    <a:pt x="518906" y="725389"/>
                  </a:lnTo>
                  <a:lnTo>
                    <a:pt x="541220" y="681629"/>
                  </a:lnTo>
                  <a:lnTo>
                    <a:pt x="560230" y="634210"/>
                  </a:lnTo>
                  <a:lnTo>
                    <a:pt x="575623" y="583529"/>
                  </a:lnTo>
                  <a:lnTo>
                    <a:pt x="587082" y="529981"/>
                  </a:lnTo>
                  <a:lnTo>
                    <a:pt x="594293" y="473963"/>
                  </a:lnTo>
                  <a:lnTo>
                    <a:pt x="596920" y="417569"/>
                  </a:lnTo>
                  <a:lnTo>
                    <a:pt x="594935" y="362863"/>
                  </a:lnTo>
                  <a:lnTo>
                    <a:pt x="588581" y="310293"/>
                  </a:lnTo>
                  <a:lnTo>
                    <a:pt x="578099" y="260304"/>
                  </a:lnTo>
                  <a:lnTo>
                    <a:pt x="563729" y="213340"/>
                  </a:lnTo>
                  <a:lnTo>
                    <a:pt x="545713" y="169847"/>
                  </a:lnTo>
                  <a:lnTo>
                    <a:pt x="524292" y="130271"/>
                  </a:lnTo>
                  <a:lnTo>
                    <a:pt x="499707" y="95057"/>
                  </a:lnTo>
                  <a:lnTo>
                    <a:pt x="472198" y="64650"/>
                  </a:lnTo>
                  <a:lnTo>
                    <a:pt x="442007" y="39495"/>
                  </a:lnTo>
                  <a:lnTo>
                    <a:pt x="374544" y="6725"/>
                  </a:lnTo>
                  <a:lnTo>
                    <a:pt x="3377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06910" y="2506852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2600" y="422148"/>
                  </a:moveTo>
                  <a:lnTo>
                    <a:pt x="9837" y="366157"/>
                  </a:lnTo>
                  <a:lnTo>
                    <a:pt x="21314" y="312632"/>
                  </a:lnTo>
                  <a:lnTo>
                    <a:pt x="36717" y="261970"/>
                  </a:lnTo>
                  <a:lnTo>
                    <a:pt x="55734" y="214567"/>
                  </a:lnTo>
                  <a:lnTo>
                    <a:pt x="78051" y="170819"/>
                  </a:lnTo>
                  <a:lnTo>
                    <a:pt x="103354" y="131123"/>
                  </a:lnTo>
                  <a:lnTo>
                    <a:pt x="131330" y="95875"/>
                  </a:lnTo>
                  <a:lnTo>
                    <a:pt x="161665" y="65472"/>
                  </a:lnTo>
                  <a:lnTo>
                    <a:pt x="194045" y="40310"/>
                  </a:lnTo>
                  <a:lnTo>
                    <a:pt x="228158" y="20785"/>
                  </a:lnTo>
                  <a:lnTo>
                    <a:pt x="300326" y="233"/>
                  </a:lnTo>
                  <a:lnTo>
                    <a:pt x="337753" y="0"/>
                  </a:lnTo>
                  <a:lnTo>
                    <a:pt x="374544" y="6725"/>
                  </a:lnTo>
                  <a:lnTo>
                    <a:pt x="442007" y="39495"/>
                  </a:lnTo>
                  <a:lnTo>
                    <a:pt x="472198" y="64650"/>
                  </a:lnTo>
                  <a:lnTo>
                    <a:pt x="499707" y="95057"/>
                  </a:lnTo>
                  <a:lnTo>
                    <a:pt x="524292" y="130271"/>
                  </a:lnTo>
                  <a:lnTo>
                    <a:pt x="545713" y="169847"/>
                  </a:lnTo>
                  <a:lnTo>
                    <a:pt x="563729" y="213340"/>
                  </a:lnTo>
                  <a:lnTo>
                    <a:pt x="578099" y="260304"/>
                  </a:lnTo>
                  <a:lnTo>
                    <a:pt x="588581" y="310293"/>
                  </a:lnTo>
                  <a:lnTo>
                    <a:pt x="594935" y="362863"/>
                  </a:lnTo>
                  <a:lnTo>
                    <a:pt x="596920" y="417569"/>
                  </a:lnTo>
                  <a:lnTo>
                    <a:pt x="594293" y="473963"/>
                  </a:lnTo>
                  <a:lnTo>
                    <a:pt x="587082" y="529981"/>
                  </a:lnTo>
                  <a:lnTo>
                    <a:pt x="575623" y="583529"/>
                  </a:lnTo>
                  <a:lnTo>
                    <a:pt x="560230" y="634210"/>
                  </a:lnTo>
                  <a:lnTo>
                    <a:pt x="541220" y="681629"/>
                  </a:lnTo>
                  <a:lnTo>
                    <a:pt x="518906" y="725389"/>
                  </a:lnTo>
                  <a:lnTo>
                    <a:pt x="493603" y="765095"/>
                  </a:lnTo>
                  <a:lnTo>
                    <a:pt x="465628" y="800350"/>
                  </a:lnTo>
                  <a:lnTo>
                    <a:pt x="435293" y="830759"/>
                  </a:lnTo>
                  <a:lnTo>
                    <a:pt x="402916" y="855925"/>
                  </a:lnTo>
                  <a:lnTo>
                    <a:pt x="368809" y="875452"/>
                  </a:lnTo>
                  <a:lnTo>
                    <a:pt x="296670" y="896005"/>
                  </a:lnTo>
                  <a:lnTo>
                    <a:pt x="259267" y="896238"/>
                  </a:lnTo>
                  <a:lnTo>
                    <a:pt x="222452" y="889488"/>
                  </a:lnTo>
                  <a:lnTo>
                    <a:pt x="154960" y="856689"/>
                  </a:lnTo>
                  <a:lnTo>
                    <a:pt x="124763" y="831528"/>
                  </a:lnTo>
                  <a:lnTo>
                    <a:pt x="97252" y="801118"/>
                  </a:lnTo>
                  <a:lnTo>
                    <a:pt x="72666" y="765903"/>
                  </a:lnTo>
                  <a:lnTo>
                    <a:pt x="51244" y="726327"/>
                  </a:lnTo>
                  <a:lnTo>
                    <a:pt x="33228" y="682834"/>
                  </a:lnTo>
                  <a:lnTo>
                    <a:pt x="18855" y="635867"/>
                  </a:lnTo>
                  <a:lnTo>
                    <a:pt x="8366" y="585871"/>
                  </a:lnTo>
                  <a:lnTo>
                    <a:pt x="2001" y="533290"/>
                  </a:lnTo>
                  <a:lnTo>
                    <a:pt x="0" y="478567"/>
                  </a:lnTo>
                  <a:lnTo>
                    <a:pt x="2600" y="4221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00571" y="2806954"/>
              <a:ext cx="428625" cy="283210"/>
            </a:xfrm>
            <a:custGeom>
              <a:avLst/>
              <a:gdLst/>
              <a:ahLst/>
              <a:cxnLst/>
              <a:rect l="l" t="t" r="r" b="b"/>
              <a:pathLst>
                <a:path w="428625" h="283210">
                  <a:moveTo>
                    <a:pt x="148837" y="87630"/>
                  </a:moveTo>
                  <a:lnTo>
                    <a:pt x="77088" y="87630"/>
                  </a:lnTo>
                  <a:lnTo>
                    <a:pt x="62356" y="256412"/>
                  </a:lnTo>
                  <a:lnTo>
                    <a:pt x="133476" y="262636"/>
                  </a:lnTo>
                  <a:lnTo>
                    <a:pt x="148837" y="87630"/>
                  </a:lnTo>
                  <a:close/>
                </a:path>
                <a:path w="428625" h="283210">
                  <a:moveTo>
                    <a:pt x="97789" y="0"/>
                  </a:moveTo>
                  <a:lnTo>
                    <a:pt x="73411" y="29575"/>
                  </a:lnTo>
                  <a:lnTo>
                    <a:pt x="38020" y="50291"/>
                  </a:lnTo>
                  <a:lnTo>
                    <a:pt x="5079" y="60198"/>
                  </a:lnTo>
                  <a:lnTo>
                    <a:pt x="0" y="117983"/>
                  </a:lnTo>
                  <a:lnTo>
                    <a:pt x="41782" y="105918"/>
                  </a:lnTo>
                  <a:lnTo>
                    <a:pt x="77088" y="87630"/>
                  </a:lnTo>
                  <a:lnTo>
                    <a:pt x="148837" y="87630"/>
                  </a:lnTo>
                  <a:lnTo>
                    <a:pt x="156082" y="5080"/>
                  </a:lnTo>
                  <a:lnTo>
                    <a:pt x="97789" y="0"/>
                  </a:lnTo>
                  <a:close/>
                </a:path>
                <a:path w="428625" h="283210">
                  <a:moveTo>
                    <a:pt x="312082" y="20546"/>
                  </a:moveTo>
                  <a:lnTo>
                    <a:pt x="271212" y="31492"/>
                  </a:lnTo>
                  <a:lnTo>
                    <a:pt x="242512" y="58969"/>
                  </a:lnTo>
                  <a:lnTo>
                    <a:pt x="225125" y="108360"/>
                  </a:lnTo>
                  <a:lnTo>
                    <a:pt x="219642" y="155701"/>
                  </a:lnTo>
                  <a:lnTo>
                    <a:pt x="219360" y="169799"/>
                  </a:lnTo>
                  <a:lnTo>
                    <a:pt x="219813" y="183038"/>
                  </a:lnTo>
                  <a:lnTo>
                    <a:pt x="228230" y="227175"/>
                  </a:lnTo>
                  <a:lnTo>
                    <a:pt x="252636" y="261421"/>
                  </a:lnTo>
                  <a:lnTo>
                    <a:pt x="297122" y="280650"/>
                  </a:lnTo>
                  <a:lnTo>
                    <a:pt x="338845" y="282936"/>
                  </a:lnTo>
                  <a:lnTo>
                    <a:pt x="361553" y="278891"/>
                  </a:lnTo>
                  <a:lnTo>
                    <a:pt x="380426" y="270466"/>
                  </a:lnTo>
                  <a:lnTo>
                    <a:pt x="395477" y="257683"/>
                  </a:lnTo>
                  <a:lnTo>
                    <a:pt x="407267" y="240297"/>
                  </a:lnTo>
                  <a:lnTo>
                    <a:pt x="409390" y="235204"/>
                  </a:lnTo>
                  <a:lnTo>
                    <a:pt x="323469" y="235204"/>
                  </a:lnTo>
                  <a:lnTo>
                    <a:pt x="316356" y="234569"/>
                  </a:lnTo>
                  <a:lnTo>
                    <a:pt x="290304" y="203640"/>
                  </a:lnTo>
                  <a:lnTo>
                    <a:pt x="288909" y="188785"/>
                  </a:lnTo>
                  <a:lnTo>
                    <a:pt x="288945" y="169799"/>
                  </a:lnTo>
                  <a:lnTo>
                    <a:pt x="292748" y="125902"/>
                  </a:lnTo>
                  <a:lnTo>
                    <a:pt x="303910" y="83058"/>
                  </a:lnTo>
                  <a:lnTo>
                    <a:pt x="330580" y="67563"/>
                  </a:lnTo>
                  <a:lnTo>
                    <a:pt x="416054" y="67563"/>
                  </a:lnTo>
                  <a:lnTo>
                    <a:pt x="415575" y="66551"/>
                  </a:lnTo>
                  <a:lnTo>
                    <a:pt x="386089" y="34958"/>
                  </a:lnTo>
                  <a:lnTo>
                    <a:pt x="349351" y="22431"/>
                  </a:lnTo>
                  <a:lnTo>
                    <a:pt x="337184" y="20955"/>
                  </a:lnTo>
                  <a:lnTo>
                    <a:pt x="312082" y="20546"/>
                  </a:lnTo>
                  <a:close/>
                </a:path>
                <a:path w="428625" h="283210">
                  <a:moveTo>
                    <a:pt x="416054" y="67563"/>
                  </a:moveTo>
                  <a:lnTo>
                    <a:pt x="330580" y="67563"/>
                  </a:lnTo>
                  <a:lnTo>
                    <a:pt x="338512" y="69351"/>
                  </a:lnTo>
                  <a:lnTo>
                    <a:pt x="345170" y="73199"/>
                  </a:lnTo>
                  <a:lnTo>
                    <a:pt x="350565" y="79119"/>
                  </a:lnTo>
                  <a:lnTo>
                    <a:pt x="354710" y="87122"/>
                  </a:lnTo>
                  <a:lnTo>
                    <a:pt x="357520" y="98194"/>
                  </a:lnTo>
                  <a:lnTo>
                    <a:pt x="358901" y="113315"/>
                  </a:lnTo>
                  <a:lnTo>
                    <a:pt x="358854" y="132484"/>
                  </a:lnTo>
                  <a:lnTo>
                    <a:pt x="355732" y="171703"/>
                  </a:lnTo>
                  <a:lnTo>
                    <a:pt x="346463" y="213350"/>
                  </a:lnTo>
                  <a:lnTo>
                    <a:pt x="323469" y="235204"/>
                  </a:lnTo>
                  <a:lnTo>
                    <a:pt x="409390" y="235204"/>
                  </a:lnTo>
                  <a:lnTo>
                    <a:pt x="416544" y="218043"/>
                  </a:lnTo>
                  <a:lnTo>
                    <a:pt x="423320" y="190906"/>
                  </a:lnTo>
                  <a:lnTo>
                    <a:pt x="427608" y="158876"/>
                  </a:lnTo>
                  <a:lnTo>
                    <a:pt x="428490" y="143638"/>
                  </a:lnTo>
                  <a:lnTo>
                    <a:pt x="428466" y="128603"/>
                  </a:lnTo>
                  <a:lnTo>
                    <a:pt x="422640" y="84883"/>
                  </a:lnTo>
                  <a:lnTo>
                    <a:pt x="418337" y="72390"/>
                  </a:lnTo>
                  <a:lnTo>
                    <a:pt x="416054" y="67563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9208" y="3976115"/>
              <a:ext cx="708659" cy="10104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7852" y="4072115"/>
              <a:ext cx="1063764" cy="9250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464364" y="4008755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337753" y="0"/>
                  </a:moveTo>
                  <a:lnTo>
                    <a:pt x="263689" y="7336"/>
                  </a:lnTo>
                  <a:lnTo>
                    <a:pt x="194045" y="40369"/>
                  </a:lnTo>
                  <a:lnTo>
                    <a:pt x="161665" y="65535"/>
                  </a:lnTo>
                  <a:lnTo>
                    <a:pt x="131330" y="95939"/>
                  </a:lnTo>
                  <a:lnTo>
                    <a:pt x="103354" y="131187"/>
                  </a:lnTo>
                  <a:lnTo>
                    <a:pt x="78051" y="170884"/>
                  </a:lnTo>
                  <a:lnTo>
                    <a:pt x="55734" y="214634"/>
                  </a:lnTo>
                  <a:lnTo>
                    <a:pt x="36717" y="262044"/>
                  </a:lnTo>
                  <a:lnTo>
                    <a:pt x="21314" y="312717"/>
                  </a:lnTo>
                  <a:lnTo>
                    <a:pt x="9837" y="366259"/>
                  </a:lnTo>
                  <a:lnTo>
                    <a:pt x="2600" y="422275"/>
                  </a:lnTo>
                  <a:lnTo>
                    <a:pt x="0" y="478694"/>
                  </a:lnTo>
                  <a:lnTo>
                    <a:pt x="2001" y="533417"/>
                  </a:lnTo>
                  <a:lnTo>
                    <a:pt x="8366" y="585997"/>
                  </a:lnTo>
                  <a:lnTo>
                    <a:pt x="18855" y="635990"/>
                  </a:lnTo>
                  <a:lnTo>
                    <a:pt x="33228" y="682953"/>
                  </a:lnTo>
                  <a:lnTo>
                    <a:pt x="51244" y="726442"/>
                  </a:lnTo>
                  <a:lnTo>
                    <a:pt x="72666" y="766010"/>
                  </a:lnTo>
                  <a:lnTo>
                    <a:pt x="97252" y="801216"/>
                  </a:lnTo>
                  <a:lnTo>
                    <a:pt x="124763" y="831613"/>
                  </a:lnTo>
                  <a:lnTo>
                    <a:pt x="154960" y="856758"/>
                  </a:lnTo>
                  <a:lnTo>
                    <a:pt x="222452" y="889515"/>
                  </a:lnTo>
                  <a:lnTo>
                    <a:pt x="259267" y="896239"/>
                  </a:lnTo>
                  <a:lnTo>
                    <a:pt x="296670" y="896007"/>
                  </a:lnTo>
                  <a:lnTo>
                    <a:pt x="368809" y="875469"/>
                  </a:lnTo>
                  <a:lnTo>
                    <a:pt x="402916" y="855953"/>
                  </a:lnTo>
                  <a:lnTo>
                    <a:pt x="435293" y="830801"/>
                  </a:lnTo>
                  <a:lnTo>
                    <a:pt x="465628" y="800407"/>
                  </a:lnTo>
                  <a:lnTo>
                    <a:pt x="493603" y="765166"/>
                  </a:lnTo>
                  <a:lnTo>
                    <a:pt x="518906" y="725474"/>
                  </a:lnTo>
                  <a:lnTo>
                    <a:pt x="541220" y="681727"/>
                  </a:lnTo>
                  <a:lnTo>
                    <a:pt x="560230" y="634320"/>
                  </a:lnTo>
                  <a:lnTo>
                    <a:pt x="575623" y="583648"/>
                  </a:lnTo>
                  <a:lnTo>
                    <a:pt x="587082" y="530106"/>
                  </a:lnTo>
                  <a:lnTo>
                    <a:pt x="594293" y="474091"/>
                  </a:lnTo>
                  <a:lnTo>
                    <a:pt x="596920" y="417671"/>
                  </a:lnTo>
                  <a:lnTo>
                    <a:pt x="594935" y="362948"/>
                  </a:lnTo>
                  <a:lnTo>
                    <a:pt x="588581" y="310367"/>
                  </a:lnTo>
                  <a:lnTo>
                    <a:pt x="578099" y="260371"/>
                  </a:lnTo>
                  <a:lnTo>
                    <a:pt x="563729" y="213404"/>
                  </a:lnTo>
                  <a:lnTo>
                    <a:pt x="545713" y="169911"/>
                  </a:lnTo>
                  <a:lnTo>
                    <a:pt x="524292" y="130335"/>
                  </a:lnTo>
                  <a:lnTo>
                    <a:pt x="499707" y="95120"/>
                  </a:lnTo>
                  <a:lnTo>
                    <a:pt x="472198" y="64710"/>
                  </a:lnTo>
                  <a:lnTo>
                    <a:pt x="442007" y="39549"/>
                  </a:lnTo>
                  <a:lnTo>
                    <a:pt x="374544" y="6750"/>
                  </a:lnTo>
                  <a:lnTo>
                    <a:pt x="3377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64364" y="4008755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2600" y="422275"/>
                  </a:moveTo>
                  <a:lnTo>
                    <a:pt x="9837" y="366259"/>
                  </a:lnTo>
                  <a:lnTo>
                    <a:pt x="21314" y="312717"/>
                  </a:lnTo>
                  <a:lnTo>
                    <a:pt x="36717" y="262044"/>
                  </a:lnTo>
                  <a:lnTo>
                    <a:pt x="55734" y="214634"/>
                  </a:lnTo>
                  <a:lnTo>
                    <a:pt x="78051" y="170884"/>
                  </a:lnTo>
                  <a:lnTo>
                    <a:pt x="103354" y="131187"/>
                  </a:lnTo>
                  <a:lnTo>
                    <a:pt x="131330" y="95939"/>
                  </a:lnTo>
                  <a:lnTo>
                    <a:pt x="161665" y="65535"/>
                  </a:lnTo>
                  <a:lnTo>
                    <a:pt x="194045" y="40369"/>
                  </a:lnTo>
                  <a:lnTo>
                    <a:pt x="228158" y="20838"/>
                  </a:lnTo>
                  <a:lnTo>
                    <a:pt x="300326" y="258"/>
                  </a:lnTo>
                  <a:lnTo>
                    <a:pt x="337753" y="0"/>
                  </a:lnTo>
                  <a:lnTo>
                    <a:pt x="374544" y="6750"/>
                  </a:lnTo>
                  <a:lnTo>
                    <a:pt x="442007" y="39549"/>
                  </a:lnTo>
                  <a:lnTo>
                    <a:pt x="472198" y="64710"/>
                  </a:lnTo>
                  <a:lnTo>
                    <a:pt x="499707" y="95120"/>
                  </a:lnTo>
                  <a:lnTo>
                    <a:pt x="524292" y="130335"/>
                  </a:lnTo>
                  <a:lnTo>
                    <a:pt x="545713" y="169911"/>
                  </a:lnTo>
                  <a:lnTo>
                    <a:pt x="563729" y="213404"/>
                  </a:lnTo>
                  <a:lnTo>
                    <a:pt x="578099" y="260371"/>
                  </a:lnTo>
                  <a:lnTo>
                    <a:pt x="588581" y="310367"/>
                  </a:lnTo>
                  <a:lnTo>
                    <a:pt x="594935" y="362948"/>
                  </a:lnTo>
                  <a:lnTo>
                    <a:pt x="596920" y="417671"/>
                  </a:lnTo>
                  <a:lnTo>
                    <a:pt x="594293" y="474091"/>
                  </a:lnTo>
                  <a:lnTo>
                    <a:pt x="587082" y="530106"/>
                  </a:lnTo>
                  <a:lnTo>
                    <a:pt x="575623" y="583648"/>
                  </a:lnTo>
                  <a:lnTo>
                    <a:pt x="560230" y="634320"/>
                  </a:lnTo>
                  <a:lnTo>
                    <a:pt x="541220" y="681727"/>
                  </a:lnTo>
                  <a:lnTo>
                    <a:pt x="518906" y="725474"/>
                  </a:lnTo>
                  <a:lnTo>
                    <a:pt x="493603" y="765166"/>
                  </a:lnTo>
                  <a:lnTo>
                    <a:pt x="465628" y="800407"/>
                  </a:lnTo>
                  <a:lnTo>
                    <a:pt x="435293" y="830801"/>
                  </a:lnTo>
                  <a:lnTo>
                    <a:pt x="402916" y="855953"/>
                  </a:lnTo>
                  <a:lnTo>
                    <a:pt x="368809" y="875469"/>
                  </a:lnTo>
                  <a:lnTo>
                    <a:pt x="296670" y="896007"/>
                  </a:lnTo>
                  <a:lnTo>
                    <a:pt x="259267" y="896239"/>
                  </a:lnTo>
                  <a:lnTo>
                    <a:pt x="222452" y="889515"/>
                  </a:lnTo>
                  <a:lnTo>
                    <a:pt x="154960" y="856758"/>
                  </a:lnTo>
                  <a:lnTo>
                    <a:pt x="124763" y="831613"/>
                  </a:lnTo>
                  <a:lnTo>
                    <a:pt x="97252" y="801216"/>
                  </a:lnTo>
                  <a:lnTo>
                    <a:pt x="72666" y="766010"/>
                  </a:lnTo>
                  <a:lnTo>
                    <a:pt x="51244" y="726442"/>
                  </a:lnTo>
                  <a:lnTo>
                    <a:pt x="33228" y="682953"/>
                  </a:lnTo>
                  <a:lnTo>
                    <a:pt x="18855" y="635990"/>
                  </a:lnTo>
                  <a:lnTo>
                    <a:pt x="8366" y="585997"/>
                  </a:lnTo>
                  <a:lnTo>
                    <a:pt x="2001" y="533417"/>
                  </a:lnTo>
                  <a:lnTo>
                    <a:pt x="0" y="478694"/>
                  </a:lnTo>
                  <a:lnTo>
                    <a:pt x="2600" y="422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58023" y="4308856"/>
              <a:ext cx="391795" cy="283845"/>
            </a:xfrm>
            <a:custGeom>
              <a:avLst/>
              <a:gdLst/>
              <a:ahLst/>
              <a:cxnLst/>
              <a:rect l="l" t="t" r="r" b="b"/>
              <a:pathLst>
                <a:path w="391795" h="283845">
                  <a:moveTo>
                    <a:pt x="148837" y="87630"/>
                  </a:moveTo>
                  <a:lnTo>
                    <a:pt x="77089" y="87630"/>
                  </a:lnTo>
                  <a:lnTo>
                    <a:pt x="62356" y="256413"/>
                  </a:lnTo>
                  <a:lnTo>
                    <a:pt x="133476" y="262636"/>
                  </a:lnTo>
                  <a:lnTo>
                    <a:pt x="148837" y="87630"/>
                  </a:lnTo>
                  <a:close/>
                </a:path>
                <a:path w="391795" h="283845">
                  <a:moveTo>
                    <a:pt x="97917" y="0"/>
                  </a:moveTo>
                  <a:lnTo>
                    <a:pt x="73413" y="29575"/>
                  </a:lnTo>
                  <a:lnTo>
                    <a:pt x="38068" y="50403"/>
                  </a:lnTo>
                  <a:lnTo>
                    <a:pt x="5079" y="60325"/>
                  </a:lnTo>
                  <a:lnTo>
                    <a:pt x="0" y="117983"/>
                  </a:lnTo>
                  <a:lnTo>
                    <a:pt x="41909" y="106045"/>
                  </a:lnTo>
                  <a:lnTo>
                    <a:pt x="77089" y="87630"/>
                  </a:lnTo>
                  <a:lnTo>
                    <a:pt x="148837" y="87630"/>
                  </a:lnTo>
                  <a:lnTo>
                    <a:pt x="156082" y="5080"/>
                  </a:lnTo>
                  <a:lnTo>
                    <a:pt x="97917" y="0"/>
                  </a:lnTo>
                  <a:close/>
                </a:path>
                <a:path w="391795" h="283845">
                  <a:moveTo>
                    <a:pt x="384168" y="108331"/>
                  </a:moveTo>
                  <a:lnTo>
                    <a:pt x="312420" y="108331"/>
                  </a:lnTo>
                  <a:lnTo>
                    <a:pt x="297687" y="276987"/>
                  </a:lnTo>
                  <a:lnTo>
                    <a:pt x="368807" y="283337"/>
                  </a:lnTo>
                  <a:lnTo>
                    <a:pt x="384168" y="108331"/>
                  </a:lnTo>
                  <a:close/>
                </a:path>
                <a:path w="391795" h="283845">
                  <a:moveTo>
                    <a:pt x="333121" y="20701"/>
                  </a:moveTo>
                  <a:lnTo>
                    <a:pt x="308742" y="50276"/>
                  </a:lnTo>
                  <a:lnTo>
                    <a:pt x="273351" y="70993"/>
                  </a:lnTo>
                  <a:lnTo>
                    <a:pt x="240410" y="80899"/>
                  </a:lnTo>
                  <a:lnTo>
                    <a:pt x="235330" y="138557"/>
                  </a:lnTo>
                  <a:lnTo>
                    <a:pt x="277114" y="126619"/>
                  </a:lnTo>
                  <a:lnTo>
                    <a:pt x="312420" y="108331"/>
                  </a:lnTo>
                  <a:lnTo>
                    <a:pt x="384168" y="108331"/>
                  </a:lnTo>
                  <a:lnTo>
                    <a:pt x="391414" y="25781"/>
                  </a:lnTo>
                  <a:lnTo>
                    <a:pt x="333121" y="20701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0555" y="5273039"/>
              <a:ext cx="3934968" cy="95554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712467" y="5381955"/>
            <a:ext cx="33693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00CC"/>
                </a:solidFill>
                <a:latin typeface="Calibri"/>
                <a:cs typeface="Calibri"/>
              </a:rPr>
              <a:t>Left</a:t>
            </a:r>
            <a:r>
              <a:rPr sz="3200" b="1" spc="-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000CC"/>
                </a:solidFill>
                <a:latin typeface="Calibri"/>
                <a:cs typeface="Calibri"/>
              </a:rPr>
              <a:t>Midaxillary</a:t>
            </a:r>
            <a:r>
              <a:rPr sz="32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CC"/>
                </a:solidFill>
                <a:latin typeface="Calibri"/>
                <a:cs typeface="Calibri"/>
              </a:rPr>
              <a:t>line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076955" y="1328927"/>
            <a:ext cx="201295" cy="4276725"/>
            <a:chOff x="3076955" y="1328927"/>
            <a:chExt cx="201295" cy="4276725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6955" y="1341119"/>
              <a:ext cx="201269" cy="42641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195827" y="1367027"/>
              <a:ext cx="22860" cy="4124325"/>
            </a:xfrm>
            <a:custGeom>
              <a:avLst/>
              <a:gdLst/>
              <a:ahLst/>
              <a:cxnLst/>
              <a:rect l="l" t="t" r="r" b="b"/>
              <a:pathLst>
                <a:path w="22860" h="4124325">
                  <a:moveTo>
                    <a:pt x="0" y="0"/>
                  </a:moveTo>
                  <a:lnTo>
                    <a:pt x="22860" y="4123944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896856" y="643127"/>
            <a:ext cx="1076325" cy="56261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CC"/>
                </a:solidFill>
                <a:latin typeface="Calibri"/>
                <a:cs typeface="Calibri"/>
              </a:rPr>
              <a:t>T10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49195" y="195071"/>
            <a:ext cx="4421505" cy="83248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ts val="2845"/>
              </a:lnSpc>
              <a:spcBef>
                <a:spcPts val="305"/>
              </a:spcBef>
            </a:pPr>
            <a:r>
              <a:rPr sz="2400" b="1" spc="-5" dirty="0">
                <a:latin typeface="Arial"/>
                <a:cs typeface="Arial"/>
              </a:rPr>
              <a:t>Upper border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is</a:t>
            </a:r>
            <a:r>
              <a:rPr sz="2400" spc="-5" dirty="0">
                <a:latin typeface="Arial MT"/>
                <a:cs typeface="Arial MT"/>
              </a:rPr>
              <a:t> parallel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endParaRPr sz="2400">
              <a:latin typeface="Arial MT"/>
              <a:cs typeface="Arial MT"/>
            </a:endParaRPr>
          </a:p>
          <a:p>
            <a:pPr marL="91440">
              <a:lnSpc>
                <a:spcPts val="2845"/>
              </a:lnSpc>
            </a:pPr>
            <a:r>
              <a:rPr sz="2400" spc="-5" dirty="0">
                <a:latin typeface="Arial MT"/>
                <a:cs typeface="Arial MT"/>
              </a:rPr>
              <a:t>upper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 </a:t>
            </a:r>
            <a:r>
              <a:rPr sz="2400" dirty="0">
                <a:latin typeface="Arial MT"/>
                <a:cs typeface="Arial MT"/>
              </a:rPr>
              <a:t>of 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9th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rib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54523" y="5864352"/>
            <a:ext cx="4421505" cy="830580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92075" marR="153670">
              <a:lnSpc>
                <a:spcPts val="2810"/>
              </a:lnSpc>
              <a:spcBef>
                <a:spcPts val="459"/>
              </a:spcBef>
            </a:pPr>
            <a:r>
              <a:rPr sz="2400" b="1" dirty="0">
                <a:latin typeface="Arial"/>
                <a:cs typeface="Arial"/>
              </a:rPr>
              <a:t>Lower </a:t>
            </a:r>
            <a:r>
              <a:rPr sz="2400" b="1" spc="-5" dirty="0">
                <a:latin typeface="Arial"/>
                <a:cs typeface="Arial"/>
              </a:rPr>
              <a:t>border </a:t>
            </a:r>
            <a:r>
              <a:rPr sz="2400" spc="-5" dirty="0">
                <a:latin typeface="Arial MT"/>
                <a:cs typeface="Arial MT"/>
              </a:rPr>
              <a:t>is parallel </a:t>
            </a:r>
            <a:r>
              <a:rPr sz="2400" dirty="0">
                <a:latin typeface="Arial MT"/>
                <a:cs typeface="Arial MT"/>
              </a:rPr>
              <a:t>to the </a:t>
            </a:r>
            <a:r>
              <a:rPr sz="2400" spc="-6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lower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-50" dirty="0">
                <a:latin typeface="Arial MT"/>
                <a:cs typeface="Arial MT"/>
              </a:rPr>
              <a:t>11</a:t>
            </a:r>
            <a:r>
              <a:rPr sz="2400" b="1" spc="-50" dirty="0">
                <a:latin typeface="Arial"/>
                <a:cs typeface="Arial"/>
              </a:rPr>
              <a:t>th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rib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8495" y="1514855"/>
            <a:ext cx="2903220" cy="830580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ts val="2845"/>
              </a:lnSpc>
              <a:spcBef>
                <a:spcPts val="300"/>
              </a:spcBef>
            </a:pPr>
            <a:r>
              <a:rPr sz="2400" b="1" dirty="0">
                <a:latin typeface="Arial"/>
                <a:cs typeface="Arial"/>
              </a:rPr>
              <a:t>long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axis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along</a:t>
            </a:r>
            <a:r>
              <a:rPr sz="2400" dirty="0">
                <a:latin typeface="Arial MT"/>
                <a:cs typeface="Arial MT"/>
              </a:rPr>
              <a:t> the</a:t>
            </a:r>
            <a:endParaRPr sz="2400">
              <a:latin typeface="Arial MT"/>
              <a:cs typeface="Arial MT"/>
            </a:endParaRPr>
          </a:p>
          <a:p>
            <a:pPr marL="91440">
              <a:lnSpc>
                <a:spcPts val="2845"/>
              </a:lnSpc>
            </a:pPr>
            <a:r>
              <a:rPr sz="2400" b="1" spc="-5" dirty="0">
                <a:latin typeface="Arial"/>
                <a:cs typeface="Arial"/>
              </a:rPr>
              <a:t>10th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rib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1920" y="3041904"/>
            <a:ext cx="2903220" cy="1201420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1440" marR="432434">
              <a:lnSpc>
                <a:spcPct val="98800"/>
              </a:lnSpc>
              <a:spcBef>
                <a:spcPts val="345"/>
              </a:spcBef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nterior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end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just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behind </a:t>
            </a:r>
            <a:r>
              <a:rPr sz="2400" dirty="0">
                <a:latin typeface="Arial MT"/>
                <a:cs typeface="Arial MT"/>
              </a:rPr>
              <a:t>the left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midaxillary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line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02140" y="1514855"/>
            <a:ext cx="2531745" cy="193865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177165">
              <a:lnSpc>
                <a:spcPct val="99400"/>
              </a:lnSpc>
              <a:spcBef>
                <a:spcPts val="315"/>
              </a:spcBef>
            </a:pPr>
            <a:r>
              <a:rPr sz="2400" b="1" spc="-5" dirty="0">
                <a:latin typeface="Arial"/>
                <a:cs typeface="Arial"/>
              </a:rPr>
              <a:t>Posterior </a:t>
            </a:r>
            <a:r>
              <a:rPr sz="2400" b="1" dirty="0">
                <a:latin typeface="Arial"/>
                <a:cs typeface="Arial"/>
              </a:rPr>
              <a:t>end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one and half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inches lateral </a:t>
            </a:r>
            <a:r>
              <a:rPr sz="2400" dirty="0">
                <a:latin typeface="Arial MT"/>
                <a:cs typeface="Arial MT"/>
              </a:rPr>
              <a:t>to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10th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thoracic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spine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8848" y="6175247"/>
            <a:ext cx="3831336" cy="510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0" y="152384"/>
            <a:ext cx="4900441" cy="61333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391911" y="1303019"/>
            <a:ext cx="6425565" cy="2494915"/>
          </a:xfrm>
          <a:custGeom>
            <a:avLst/>
            <a:gdLst/>
            <a:ahLst/>
            <a:cxnLst/>
            <a:rect l="l" t="t" r="r" b="b"/>
            <a:pathLst>
              <a:path w="6425565" h="2494915">
                <a:moveTo>
                  <a:pt x="0" y="2494787"/>
                </a:moveTo>
                <a:lnTo>
                  <a:pt x="6425184" y="2494787"/>
                </a:lnTo>
                <a:lnTo>
                  <a:pt x="6425184" y="0"/>
                </a:lnTo>
                <a:lnTo>
                  <a:pt x="0" y="0"/>
                </a:lnTo>
                <a:lnTo>
                  <a:pt x="0" y="2494787"/>
                </a:lnTo>
                <a:close/>
              </a:path>
            </a:pathLst>
          </a:custGeom>
          <a:ln w="952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4876" y="1264559"/>
            <a:ext cx="6253480" cy="24657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342265" indent="-342265" algn="l" rtl="0">
              <a:lnSpc>
                <a:spcPct val="100000"/>
              </a:lnSpc>
              <a:spcBef>
                <a:spcPts val="1065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3200" b="1" dirty="0">
                <a:solidFill>
                  <a:srgbClr val="0000CC"/>
                </a:solidFill>
                <a:latin typeface="Arial"/>
                <a:cs typeface="Arial"/>
              </a:rPr>
              <a:t>Normal</a:t>
            </a:r>
            <a:r>
              <a:rPr sz="32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CC"/>
                </a:solidFill>
                <a:latin typeface="Arial"/>
                <a:cs typeface="Arial"/>
              </a:rPr>
              <a:t>spleen</a:t>
            </a:r>
            <a:r>
              <a:rPr sz="32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CC"/>
                </a:solidFill>
                <a:latin typeface="Arial"/>
                <a:cs typeface="Arial"/>
              </a:rPr>
              <a:t>is</a:t>
            </a:r>
            <a:r>
              <a:rPr sz="32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CC"/>
                </a:solidFill>
                <a:latin typeface="Arial"/>
                <a:cs typeface="Arial"/>
              </a:rPr>
              <a:t>not</a:t>
            </a:r>
            <a:r>
              <a:rPr sz="32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CC"/>
                </a:solidFill>
                <a:latin typeface="Arial"/>
                <a:cs typeface="Arial"/>
              </a:rPr>
              <a:t>palpable.</a:t>
            </a:r>
            <a:endParaRPr sz="3200" dirty="0">
              <a:latin typeface="Arial"/>
              <a:cs typeface="Arial"/>
            </a:endParaRPr>
          </a:p>
          <a:p>
            <a:pPr marR="5080" algn="just" rtl="0">
              <a:lnSpc>
                <a:spcPct val="125000"/>
              </a:lnSpc>
            </a:pPr>
            <a:r>
              <a:rPr sz="3200" dirty="0">
                <a:latin typeface="Arial MT"/>
                <a:cs typeface="Arial MT"/>
              </a:rPr>
              <a:t>-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If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the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spleen</a:t>
            </a:r>
            <a:r>
              <a:rPr sz="3200" dirty="0">
                <a:latin typeface="Arial MT"/>
                <a:cs typeface="Arial MT"/>
              </a:rPr>
              <a:t> is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felt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below</a:t>
            </a:r>
            <a:r>
              <a:rPr sz="3200" dirty="0">
                <a:latin typeface="Arial MT"/>
                <a:cs typeface="Arial MT"/>
              </a:rPr>
              <a:t> the </a:t>
            </a:r>
            <a:r>
              <a:rPr sz="3200" spc="-87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costal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margin,</a:t>
            </a:r>
            <a:r>
              <a:rPr sz="3200" dirty="0">
                <a:latin typeface="Arial MT"/>
                <a:cs typeface="Arial MT"/>
              </a:rPr>
              <a:t> it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enlarged</a:t>
            </a:r>
            <a:r>
              <a:rPr sz="3200" dirty="0">
                <a:latin typeface="Arial MT"/>
                <a:cs typeface="Arial MT"/>
              </a:rPr>
              <a:t> at 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least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times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latin typeface="Arial MT"/>
                <a:cs typeface="Arial MT"/>
              </a:rPr>
              <a:t>of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its </a:t>
            </a:r>
            <a:r>
              <a:rPr sz="3200" spc="-5" dirty="0">
                <a:latin typeface="Arial MT"/>
                <a:cs typeface="Arial MT"/>
              </a:rPr>
              <a:t>normal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size.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3047" y="6272782"/>
            <a:ext cx="3831336" cy="5120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928" y="105155"/>
            <a:ext cx="10965180" cy="5979160"/>
            <a:chOff x="185928" y="105155"/>
            <a:chExt cx="10965180" cy="597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9501" y="134083"/>
              <a:ext cx="6154412" cy="56845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3731" y="105155"/>
              <a:ext cx="6408420" cy="57287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37937" y="151510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4239006" y="0"/>
                  </a:moveTo>
                  <a:lnTo>
                    <a:pt x="207899" y="2531110"/>
                  </a:lnTo>
                  <a:lnTo>
                    <a:pt x="112775" y="2379599"/>
                  </a:lnTo>
                  <a:lnTo>
                    <a:pt x="0" y="2872867"/>
                  </a:lnTo>
                  <a:lnTo>
                    <a:pt x="493267" y="2985643"/>
                  </a:lnTo>
                  <a:lnTo>
                    <a:pt x="398145" y="2834132"/>
                  </a:lnTo>
                  <a:lnTo>
                    <a:pt x="4429252" y="303022"/>
                  </a:lnTo>
                  <a:lnTo>
                    <a:pt x="423900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7937" y="151510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112775" y="2379599"/>
                  </a:moveTo>
                  <a:lnTo>
                    <a:pt x="207899" y="2531110"/>
                  </a:lnTo>
                  <a:lnTo>
                    <a:pt x="4239006" y="0"/>
                  </a:lnTo>
                  <a:lnTo>
                    <a:pt x="4429252" y="303022"/>
                  </a:lnTo>
                  <a:lnTo>
                    <a:pt x="398145" y="2834132"/>
                  </a:lnTo>
                  <a:lnTo>
                    <a:pt x="493267" y="2985643"/>
                  </a:lnTo>
                  <a:lnTo>
                    <a:pt x="0" y="2872867"/>
                  </a:lnTo>
                  <a:lnTo>
                    <a:pt x="112775" y="237959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48475" y="1232408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4239006" y="0"/>
                  </a:moveTo>
                  <a:lnTo>
                    <a:pt x="207899" y="2531110"/>
                  </a:lnTo>
                  <a:lnTo>
                    <a:pt x="112775" y="2379598"/>
                  </a:lnTo>
                  <a:lnTo>
                    <a:pt x="0" y="2872866"/>
                  </a:lnTo>
                  <a:lnTo>
                    <a:pt x="493268" y="2985642"/>
                  </a:lnTo>
                  <a:lnTo>
                    <a:pt x="398145" y="2834131"/>
                  </a:lnTo>
                  <a:lnTo>
                    <a:pt x="4429252" y="303021"/>
                  </a:lnTo>
                  <a:lnTo>
                    <a:pt x="423900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48475" y="1232408"/>
              <a:ext cx="4429760" cy="2985770"/>
            </a:xfrm>
            <a:custGeom>
              <a:avLst/>
              <a:gdLst/>
              <a:ahLst/>
              <a:cxnLst/>
              <a:rect l="l" t="t" r="r" b="b"/>
              <a:pathLst>
                <a:path w="4429759" h="2985770">
                  <a:moveTo>
                    <a:pt x="112775" y="2379598"/>
                  </a:moveTo>
                  <a:lnTo>
                    <a:pt x="207899" y="2531110"/>
                  </a:lnTo>
                  <a:lnTo>
                    <a:pt x="4239006" y="0"/>
                  </a:lnTo>
                  <a:lnTo>
                    <a:pt x="4429252" y="303021"/>
                  </a:lnTo>
                  <a:lnTo>
                    <a:pt x="398145" y="2834131"/>
                  </a:lnTo>
                  <a:lnTo>
                    <a:pt x="493268" y="2985642"/>
                  </a:lnTo>
                  <a:lnTo>
                    <a:pt x="0" y="2872866"/>
                  </a:lnTo>
                  <a:lnTo>
                    <a:pt x="112775" y="237959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54923" y="2611501"/>
              <a:ext cx="2990215" cy="3129280"/>
            </a:xfrm>
            <a:custGeom>
              <a:avLst/>
              <a:gdLst/>
              <a:ahLst/>
              <a:cxnLst/>
              <a:rect l="l" t="t" r="r" b="b"/>
              <a:pathLst>
                <a:path w="2990215" h="3129279">
                  <a:moveTo>
                    <a:pt x="2701544" y="0"/>
                  </a:moveTo>
                  <a:lnTo>
                    <a:pt x="144145" y="2704846"/>
                  </a:lnTo>
                  <a:lnTo>
                    <a:pt x="0" y="2568575"/>
                  </a:lnTo>
                  <a:lnTo>
                    <a:pt x="15748" y="3129089"/>
                  </a:lnTo>
                  <a:lnTo>
                    <a:pt x="576199" y="3113392"/>
                  </a:lnTo>
                  <a:lnTo>
                    <a:pt x="432180" y="2977210"/>
                  </a:lnTo>
                  <a:lnTo>
                    <a:pt x="2989706" y="272288"/>
                  </a:lnTo>
                  <a:lnTo>
                    <a:pt x="270154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4923" y="2611501"/>
              <a:ext cx="2990215" cy="3129280"/>
            </a:xfrm>
            <a:custGeom>
              <a:avLst/>
              <a:gdLst/>
              <a:ahLst/>
              <a:cxnLst/>
              <a:rect l="l" t="t" r="r" b="b"/>
              <a:pathLst>
                <a:path w="2990215" h="3129279">
                  <a:moveTo>
                    <a:pt x="0" y="2568575"/>
                  </a:moveTo>
                  <a:lnTo>
                    <a:pt x="144145" y="2704846"/>
                  </a:lnTo>
                  <a:lnTo>
                    <a:pt x="2701544" y="0"/>
                  </a:lnTo>
                  <a:lnTo>
                    <a:pt x="2989706" y="272288"/>
                  </a:lnTo>
                  <a:lnTo>
                    <a:pt x="432180" y="2977210"/>
                  </a:lnTo>
                  <a:lnTo>
                    <a:pt x="576199" y="3113392"/>
                  </a:lnTo>
                  <a:lnTo>
                    <a:pt x="15748" y="3129089"/>
                  </a:lnTo>
                  <a:lnTo>
                    <a:pt x="0" y="256857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5428" y="929639"/>
              <a:ext cx="547090" cy="9098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0647" y="986040"/>
              <a:ext cx="827531" cy="9037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700352" y="960628"/>
              <a:ext cx="436245" cy="798830"/>
            </a:xfrm>
            <a:custGeom>
              <a:avLst/>
              <a:gdLst/>
              <a:ahLst/>
              <a:cxnLst/>
              <a:rect l="l" t="t" r="r" b="b"/>
              <a:pathLst>
                <a:path w="436245" h="798830">
                  <a:moveTo>
                    <a:pt x="252896" y="0"/>
                  </a:moveTo>
                  <a:lnTo>
                    <a:pt x="189310" y="11458"/>
                  </a:lnTo>
                  <a:lnTo>
                    <a:pt x="130160" y="54058"/>
                  </a:lnTo>
                  <a:lnTo>
                    <a:pt x="103217" y="85567"/>
                  </a:lnTo>
                  <a:lnTo>
                    <a:pt x="78546" y="123097"/>
                  </a:lnTo>
                  <a:lnTo>
                    <a:pt x="56535" y="166060"/>
                  </a:lnTo>
                  <a:lnTo>
                    <a:pt x="37570" y="213869"/>
                  </a:lnTo>
                  <a:lnTo>
                    <a:pt x="22040" y="265936"/>
                  </a:lnTo>
                  <a:lnTo>
                    <a:pt x="10331" y="321673"/>
                  </a:lnTo>
                  <a:lnTo>
                    <a:pt x="2833" y="380492"/>
                  </a:lnTo>
                  <a:lnTo>
                    <a:pt x="0" y="439687"/>
                  </a:lnTo>
                  <a:lnTo>
                    <a:pt x="1844" y="496586"/>
                  </a:lnTo>
                  <a:lnTo>
                    <a:pt x="8089" y="550542"/>
                  </a:lnTo>
                  <a:lnTo>
                    <a:pt x="18455" y="600906"/>
                  </a:lnTo>
                  <a:lnTo>
                    <a:pt x="32664" y="647033"/>
                  </a:lnTo>
                  <a:lnTo>
                    <a:pt x="50438" y="688275"/>
                  </a:lnTo>
                  <a:lnTo>
                    <a:pt x="71499" y="723986"/>
                  </a:lnTo>
                  <a:lnTo>
                    <a:pt x="122368" y="776225"/>
                  </a:lnTo>
                  <a:lnTo>
                    <a:pt x="183046" y="798576"/>
                  </a:lnTo>
                  <a:lnTo>
                    <a:pt x="215196" y="797033"/>
                  </a:lnTo>
                  <a:lnTo>
                    <a:pt x="276931" y="769416"/>
                  </a:lnTo>
                  <a:lnTo>
                    <a:pt x="332669" y="713008"/>
                  </a:lnTo>
                  <a:lnTo>
                    <a:pt x="357323" y="675478"/>
                  </a:lnTo>
                  <a:lnTo>
                    <a:pt x="379317" y="632515"/>
                  </a:lnTo>
                  <a:lnTo>
                    <a:pt x="398267" y="584706"/>
                  </a:lnTo>
                  <a:lnTo>
                    <a:pt x="413786" y="532639"/>
                  </a:lnTo>
                  <a:lnTo>
                    <a:pt x="425486" y="476902"/>
                  </a:lnTo>
                  <a:lnTo>
                    <a:pt x="432982" y="418084"/>
                  </a:lnTo>
                  <a:lnTo>
                    <a:pt x="435846" y="358888"/>
                  </a:lnTo>
                  <a:lnTo>
                    <a:pt x="434027" y="301989"/>
                  </a:lnTo>
                  <a:lnTo>
                    <a:pt x="427803" y="248033"/>
                  </a:lnTo>
                  <a:lnTo>
                    <a:pt x="417453" y="197669"/>
                  </a:lnTo>
                  <a:lnTo>
                    <a:pt x="403256" y="151542"/>
                  </a:lnTo>
                  <a:lnTo>
                    <a:pt x="385491" y="110300"/>
                  </a:lnTo>
                  <a:lnTo>
                    <a:pt x="364436" y="74589"/>
                  </a:lnTo>
                  <a:lnTo>
                    <a:pt x="313572" y="22350"/>
                  </a:lnTo>
                  <a:lnTo>
                    <a:pt x="2528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00352" y="960628"/>
              <a:ext cx="436245" cy="798830"/>
            </a:xfrm>
            <a:custGeom>
              <a:avLst/>
              <a:gdLst/>
              <a:ahLst/>
              <a:cxnLst/>
              <a:rect l="l" t="t" r="r" b="b"/>
              <a:pathLst>
                <a:path w="436245" h="798830">
                  <a:moveTo>
                    <a:pt x="2833" y="380492"/>
                  </a:moveTo>
                  <a:lnTo>
                    <a:pt x="10331" y="321673"/>
                  </a:lnTo>
                  <a:lnTo>
                    <a:pt x="22040" y="265936"/>
                  </a:lnTo>
                  <a:lnTo>
                    <a:pt x="37570" y="213869"/>
                  </a:lnTo>
                  <a:lnTo>
                    <a:pt x="56535" y="166060"/>
                  </a:lnTo>
                  <a:lnTo>
                    <a:pt x="78546" y="123097"/>
                  </a:lnTo>
                  <a:lnTo>
                    <a:pt x="103217" y="85567"/>
                  </a:lnTo>
                  <a:lnTo>
                    <a:pt x="130160" y="54058"/>
                  </a:lnTo>
                  <a:lnTo>
                    <a:pt x="189310" y="11458"/>
                  </a:lnTo>
                  <a:lnTo>
                    <a:pt x="252896" y="0"/>
                  </a:lnTo>
                  <a:lnTo>
                    <a:pt x="284321" y="7115"/>
                  </a:lnTo>
                  <a:lnTo>
                    <a:pt x="340370" y="45057"/>
                  </a:lnTo>
                  <a:lnTo>
                    <a:pt x="385491" y="110300"/>
                  </a:lnTo>
                  <a:lnTo>
                    <a:pt x="403256" y="151542"/>
                  </a:lnTo>
                  <a:lnTo>
                    <a:pt x="417453" y="197669"/>
                  </a:lnTo>
                  <a:lnTo>
                    <a:pt x="427803" y="248033"/>
                  </a:lnTo>
                  <a:lnTo>
                    <a:pt x="434027" y="301989"/>
                  </a:lnTo>
                  <a:lnTo>
                    <a:pt x="435846" y="358888"/>
                  </a:lnTo>
                  <a:lnTo>
                    <a:pt x="432982" y="418084"/>
                  </a:lnTo>
                  <a:lnTo>
                    <a:pt x="425486" y="476902"/>
                  </a:lnTo>
                  <a:lnTo>
                    <a:pt x="413786" y="532639"/>
                  </a:lnTo>
                  <a:lnTo>
                    <a:pt x="398267" y="584706"/>
                  </a:lnTo>
                  <a:lnTo>
                    <a:pt x="379317" y="632515"/>
                  </a:lnTo>
                  <a:lnTo>
                    <a:pt x="357323" y="675478"/>
                  </a:lnTo>
                  <a:lnTo>
                    <a:pt x="332669" y="713008"/>
                  </a:lnTo>
                  <a:lnTo>
                    <a:pt x="305743" y="744517"/>
                  </a:lnTo>
                  <a:lnTo>
                    <a:pt x="246620" y="787117"/>
                  </a:lnTo>
                  <a:lnTo>
                    <a:pt x="183046" y="798576"/>
                  </a:lnTo>
                  <a:lnTo>
                    <a:pt x="151620" y="791460"/>
                  </a:lnTo>
                  <a:lnTo>
                    <a:pt x="95569" y="753518"/>
                  </a:lnTo>
                  <a:lnTo>
                    <a:pt x="50438" y="688275"/>
                  </a:lnTo>
                  <a:lnTo>
                    <a:pt x="32664" y="647033"/>
                  </a:lnTo>
                  <a:lnTo>
                    <a:pt x="18455" y="600906"/>
                  </a:lnTo>
                  <a:lnTo>
                    <a:pt x="8089" y="550542"/>
                  </a:lnTo>
                  <a:lnTo>
                    <a:pt x="1844" y="496586"/>
                  </a:lnTo>
                  <a:lnTo>
                    <a:pt x="0" y="439687"/>
                  </a:lnTo>
                  <a:lnTo>
                    <a:pt x="2833" y="38049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13294" y="1220993"/>
              <a:ext cx="210820" cy="262890"/>
            </a:xfrm>
            <a:custGeom>
              <a:avLst/>
              <a:gdLst/>
              <a:ahLst/>
              <a:cxnLst/>
              <a:rect l="l" t="t" r="r" b="b"/>
              <a:pathLst>
                <a:path w="210820" h="262890">
                  <a:moveTo>
                    <a:pt x="70738" y="190611"/>
                  </a:moveTo>
                  <a:lnTo>
                    <a:pt x="0" y="193278"/>
                  </a:lnTo>
                  <a:lnTo>
                    <a:pt x="2643" y="203277"/>
                  </a:lnTo>
                  <a:lnTo>
                    <a:pt x="6000" y="212502"/>
                  </a:lnTo>
                  <a:lnTo>
                    <a:pt x="34111" y="246925"/>
                  </a:lnTo>
                  <a:lnTo>
                    <a:pt x="74918" y="261054"/>
                  </a:lnTo>
                  <a:lnTo>
                    <a:pt x="113539" y="262840"/>
                  </a:lnTo>
                  <a:lnTo>
                    <a:pt x="135461" y="258730"/>
                  </a:lnTo>
                  <a:lnTo>
                    <a:pt x="154930" y="250406"/>
                  </a:lnTo>
                  <a:lnTo>
                    <a:pt x="171957" y="237855"/>
                  </a:lnTo>
                  <a:lnTo>
                    <a:pt x="186172" y="220733"/>
                  </a:lnTo>
                  <a:lnTo>
                    <a:pt x="186691" y="219694"/>
                  </a:lnTo>
                  <a:lnTo>
                    <a:pt x="93852" y="219694"/>
                  </a:lnTo>
                  <a:lnTo>
                    <a:pt x="87502" y="219059"/>
                  </a:lnTo>
                  <a:lnTo>
                    <a:pt x="82296" y="216646"/>
                  </a:lnTo>
                  <a:lnTo>
                    <a:pt x="78231" y="212201"/>
                  </a:lnTo>
                  <a:lnTo>
                    <a:pt x="74295" y="207756"/>
                  </a:lnTo>
                  <a:lnTo>
                    <a:pt x="71754" y="200644"/>
                  </a:lnTo>
                  <a:lnTo>
                    <a:pt x="70738" y="190611"/>
                  </a:lnTo>
                  <a:close/>
                </a:path>
                <a:path w="210820" h="262890">
                  <a:moveTo>
                    <a:pt x="207763" y="152384"/>
                  </a:moveTo>
                  <a:lnTo>
                    <a:pt x="136778" y="152384"/>
                  </a:lnTo>
                  <a:lnTo>
                    <a:pt x="133205" y="170813"/>
                  </a:lnTo>
                  <a:lnTo>
                    <a:pt x="129524" y="185705"/>
                  </a:lnTo>
                  <a:lnTo>
                    <a:pt x="101951" y="219283"/>
                  </a:lnTo>
                  <a:lnTo>
                    <a:pt x="93852" y="219694"/>
                  </a:lnTo>
                  <a:lnTo>
                    <a:pt x="186691" y="219694"/>
                  </a:lnTo>
                  <a:lnTo>
                    <a:pt x="197183" y="198707"/>
                  </a:lnTo>
                  <a:lnTo>
                    <a:pt x="204979" y="171775"/>
                  </a:lnTo>
                  <a:lnTo>
                    <a:pt x="207763" y="152384"/>
                  </a:lnTo>
                  <a:close/>
                </a:path>
                <a:path w="210820" h="262890">
                  <a:moveTo>
                    <a:pt x="94281" y="0"/>
                  </a:moveTo>
                  <a:lnTo>
                    <a:pt x="56133" y="6715"/>
                  </a:lnTo>
                  <a:lnTo>
                    <a:pt x="20574" y="35163"/>
                  </a:lnTo>
                  <a:lnTo>
                    <a:pt x="4572" y="80121"/>
                  </a:lnTo>
                  <a:lnTo>
                    <a:pt x="4478" y="97913"/>
                  </a:lnTo>
                  <a:lnTo>
                    <a:pt x="7445" y="114347"/>
                  </a:lnTo>
                  <a:lnTo>
                    <a:pt x="34061" y="154930"/>
                  </a:lnTo>
                  <a:lnTo>
                    <a:pt x="77977" y="172450"/>
                  </a:lnTo>
                  <a:lnTo>
                    <a:pt x="86431" y="172809"/>
                  </a:lnTo>
                  <a:lnTo>
                    <a:pt x="94456" y="172370"/>
                  </a:lnTo>
                  <a:lnTo>
                    <a:pt x="129919" y="157860"/>
                  </a:lnTo>
                  <a:lnTo>
                    <a:pt x="136778" y="152384"/>
                  </a:lnTo>
                  <a:lnTo>
                    <a:pt x="207763" y="152384"/>
                  </a:lnTo>
                  <a:lnTo>
                    <a:pt x="209550" y="139938"/>
                  </a:lnTo>
                  <a:lnTo>
                    <a:pt x="210016" y="130667"/>
                  </a:lnTo>
                  <a:lnTo>
                    <a:pt x="101219" y="130667"/>
                  </a:lnTo>
                  <a:lnTo>
                    <a:pt x="94432" y="129333"/>
                  </a:lnTo>
                  <a:lnTo>
                    <a:pt x="71340" y="94079"/>
                  </a:lnTo>
                  <a:lnTo>
                    <a:pt x="71627" y="84058"/>
                  </a:lnTo>
                  <a:lnTo>
                    <a:pt x="88925" y="49027"/>
                  </a:lnTo>
                  <a:lnTo>
                    <a:pt x="107696" y="44688"/>
                  </a:lnTo>
                  <a:lnTo>
                    <a:pt x="192925" y="44688"/>
                  </a:lnTo>
                  <a:lnTo>
                    <a:pt x="188531" y="37718"/>
                  </a:lnTo>
                  <a:lnTo>
                    <a:pt x="157408" y="12245"/>
                  </a:lnTo>
                  <a:lnTo>
                    <a:pt x="109474" y="619"/>
                  </a:lnTo>
                  <a:lnTo>
                    <a:pt x="94281" y="0"/>
                  </a:lnTo>
                  <a:close/>
                </a:path>
                <a:path w="210820" h="262890">
                  <a:moveTo>
                    <a:pt x="192925" y="44688"/>
                  </a:moveTo>
                  <a:lnTo>
                    <a:pt x="107696" y="44688"/>
                  </a:lnTo>
                  <a:lnTo>
                    <a:pt x="114790" y="46047"/>
                  </a:lnTo>
                  <a:lnTo>
                    <a:pt x="121205" y="48799"/>
                  </a:lnTo>
                  <a:lnTo>
                    <a:pt x="139686" y="81891"/>
                  </a:lnTo>
                  <a:lnTo>
                    <a:pt x="139446" y="91678"/>
                  </a:lnTo>
                  <a:lnTo>
                    <a:pt x="121257" y="126237"/>
                  </a:lnTo>
                  <a:lnTo>
                    <a:pt x="101219" y="130667"/>
                  </a:lnTo>
                  <a:lnTo>
                    <a:pt x="210016" y="130667"/>
                  </a:lnTo>
                  <a:lnTo>
                    <a:pt x="207103" y="79573"/>
                  </a:lnTo>
                  <a:lnTo>
                    <a:pt x="196151" y="49805"/>
                  </a:lnTo>
                  <a:lnTo>
                    <a:pt x="192925" y="44688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08263" y="2321051"/>
              <a:ext cx="708659" cy="1008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26908" y="2415527"/>
              <a:ext cx="1063764" cy="9250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293522" y="2352420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19">
                  <a:moveTo>
                    <a:pt x="337652" y="0"/>
                  </a:moveTo>
                  <a:lnTo>
                    <a:pt x="263638" y="7286"/>
                  </a:lnTo>
                  <a:lnTo>
                    <a:pt x="194028" y="40285"/>
                  </a:lnTo>
                  <a:lnTo>
                    <a:pt x="161660" y="65437"/>
                  </a:lnTo>
                  <a:lnTo>
                    <a:pt x="131335" y="95831"/>
                  </a:lnTo>
                  <a:lnTo>
                    <a:pt x="103367" y="131072"/>
                  </a:lnTo>
                  <a:lnTo>
                    <a:pt x="78069" y="170764"/>
                  </a:lnTo>
                  <a:lnTo>
                    <a:pt x="55756" y="214511"/>
                  </a:lnTo>
                  <a:lnTo>
                    <a:pt x="36741" y="261918"/>
                  </a:lnTo>
                  <a:lnTo>
                    <a:pt x="21338" y="312590"/>
                  </a:lnTo>
                  <a:lnTo>
                    <a:pt x="9862" y="366132"/>
                  </a:lnTo>
                  <a:lnTo>
                    <a:pt x="2626" y="422148"/>
                  </a:lnTo>
                  <a:lnTo>
                    <a:pt x="0" y="478567"/>
                  </a:lnTo>
                  <a:lnTo>
                    <a:pt x="1984" y="533290"/>
                  </a:lnTo>
                  <a:lnTo>
                    <a:pt x="8338" y="585871"/>
                  </a:lnTo>
                  <a:lnTo>
                    <a:pt x="18820" y="635867"/>
                  </a:lnTo>
                  <a:lnTo>
                    <a:pt x="33190" y="682834"/>
                  </a:lnTo>
                  <a:lnTo>
                    <a:pt x="51206" y="726327"/>
                  </a:lnTo>
                  <a:lnTo>
                    <a:pt x="72627" y="765903"/>
                  </a:lnTo>
                  <a:lnTo>
                    <a:pt x="97212" y="801118"/>
                  </a:lnTo>
                  <a:lnTo>
                    <a:pt x="124721" y="831528"/>
                  </a:lnTo>
                  <a:lnTo>
                    <a:pt x="154912" y="856689"/>
                  </a:lnTo>
                  <a:lnTo>
                    <a:pt x="222375" y="889488"/>
                  </a:lnTo>
                  <a:lnTo>
                    <a:pt x="259166" y="896238"/>
                  </a:lnTo>
                  <a:lnTo>
                    <a:pt x="296593" y="895980"/>
                  </a:lnTo>
                  <a:lnTo>
                    <a:pt x="368761" y="875400"/>
                  </a:lnTo>
                  <a:lnTo>
                    <a:pt x="402874" y="855869"/>
                  </a:lnTo>
                  <a:lnTo>
                    <a:pt x="435254" y="830703"/>
                  </a:lnTo>
                  <a:lnTo>
                    <a:pt x="465589" y="800299"/>
                  </a:lnTo>
                  <a:lnTo>
                    <a:pt x="493565" y="765051"/>
                  </a:lnTo>
                  <a:lnTo>
                    <a:pt x="518868" y="725354"/>
                  </a:lnTo>
                  <a:lnTo>
                    <a:pt x="541185" y="681604"/>
                  </a:lnTo>
                  <a:lnTo>
                    <a:pt x="560202" y="634194"/>
                  </a:lnTo>
                  <a:lnTo>
                    <a:pt x="575605" y="583521"/>
                  </a:lnTo>
                  <a:lnTo>
                    <a:pt x="587082" y="529979"/>
                  </a:lnTo>
                  <a:lnTo>
                    <a:pt x="594319" y="473963"/>
                  </a:lnTo>
                  <a:lnTo>
                    <a:pt x="596944" y="417544"/>
                  </a:lnTo>
                  <a:lnTo>
                    <a:pt x="594960" y="362821"/>
                  </a:lnTo>
                  <a:lnTo>
                    <a:pt x="588605" y="310241"/>
                  </a:lnTo>
                  <a:lnTo>
                    <a:pt x="578120" y="260248"/>
                  </a:lnTo>
                  <a:lnTo>
                    <a:pt x="563747" y="213285"/>
                  </a:lnTo>
                  <a:lnTo>
                    <a:pt x="545726" y="169796"/>
                  </a:lnTo>
                  <a:lnTo>
                    <a:pt x="524297" y="130228"/>
                  </a:lnTo>
                  <a:lnTo>
                    <a:pt x="499702" y="95022"/>
                  </a:lnTo>
                  <a:lnTo>
                    <a:pt x="472181" y="64625"/>
                  </a:lnTo>
                  <a:lnTo>
                    <a:pt x="441975" y="39480"/>
                  </a:lnTo>
                  <a:lnTo>
                    <a:pt x="374469" y="6723"/>
                  </a:lnTo>
                  <a:lnTo>
                    <a:pt x="3376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93522" y="2352420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19">
                  <a:moveTo>
                    <a:pt x="2626" y="422148"/>
                  </a:moveTo>
                  <a:lnTo>
                    <a:pt x="9862" y="366132"/>
                  </a:lnTo>
                  <a:lnTo>
                    <a:pt x="21338" y="312590"/>
                  </a:lnTo>
                  <a:lnTo>
                    <a:pt x="36741" y="261918"/>
                  </a:lnTo>
                  <a:lnTo>
                    <a:pt x="55756" y="214511"/>
                  </a:lnTo>
                  <a:lnTo>
                    <a:pt x="78069" y="170764"/>
                  </a:lnTo>
                  <a:lnTo>
                    <a:pt x="103367" y="131072"/>
                  </a:lnTo>
                  <a:lnTo>
                    <a:pt x="131335" y="95831"/>
                  </a:lnTo>
                  <a:lnTo>
                    <a:pt x="161660" y="65437"/>
                  </a:lnTo>
                  <a:lnTo>
                    <a:pt x="194028" y="40285"/>
                  </a:lnTo>
                  <a:lnTo>
                    <a:pt x="228125" y="20769"/>
                  </a:lnTo>
                  <a:lnTo>
                    <a:pt x="300251" y="231"/>
                  </a:lnTo>
                  <a:lnTo>
                    <a:pt x="337652" y="0"/>
                  </a:lnTo>
                  <a:lnTo>
                    <a:pt x="374469" y="6723"/>
                  </a:lnTo>
                  <a:lnTo>
                    <a:pt x="441975" y="39480"/>
                  </a:lnTo>
                  <a:lnTo>
                    <a:pt x="472181" y="64625"/>
                  </a:lnTo>
                  <a:lnTo>
                    <a:pt x="499702" y="95022"/>
                  </a:lnTo>
                  <a:lnTo>
                    <a:pt x="524297" y="130228"/>
                  </a:lnTo>
                  <a:lnTo>
                    <a:pt x="545726" y="169796"/>
                  </a:lnTo>
                  <a:lnTo>
                    <a:pt x="563747" y="213285"/>
                  </a:lnTo>
                  <a:lnTo>
                    <a:pt x="578120" y="260248"/>
                  </a:lnTo>
                  <a:lnTo>
                    <a:pt x="588605" y="310241"/>
                  </a:lnTo>
                  <a:lnTo>
                    <a:pt x="594960" y="362821"/>
                  </a:lnTo>
                  <a:lnTo>
                    <a:pt x="596944" y="417544"/>
                  </a:lnTo>
                  <a:lnTo>
                    <a:pt x="594319" y="473963"/>
                  </a:lnTo>
                  <a:lnTo>
                    <a:pt x="587082" y="529979"/>
                  </a:lnTo>
                  <a:lnTo>
                    <a:pt x="575605" y="583521"/>
                  </a:lnTo>
                  <a:lnTo>
                    <a:pt x="560202" y="634194"/>
                  </a:lnTo>
                  <a:lnTo>
                    <a:pt x="541185" y="681604"/>
                  </a:lnTo>
                  <a:lnTo>
                    <a:pt x="518868" y="725354"/>
                  </a:lnTo>
                  <a:lnTo>
                    <a:pt x="493565" y="765051"/>
                  </a:lnTo>
                  <a:lnTo>
                    <a:pt x="465589" y="800299"/>
                  </a:lnTo>
                  <a:lnTo>
                    <a:pt x="435254" y="830703"/>
                  </a:lnTo>
                  <a:lnTo>
                    <a:pt x="402874" y="855869"/>
                  </a:lnTo>
                  <a:lnTo>
                    <a:pt x="368761" y="875400"/>
                  </a:lnTo>
                  <a:lnTo>
                    <a:pt x="296593" y="895980"/>
                  </a:lnTo>
                  <a:lnTo>
                    <a:pt x="259166" y="896238"/>
                  </a:lnTo>
                  <a:lnTo>
                    <a:pt x="222375" y="889488"/>
                  </a:lnTo>
                  <a:lnTo>
                    <a:pt x="154912" y="856689"/>
                  </a:lnTo>
                  <a:lnTo>
                    <a:pt x="124721" y="831528"/>
                  </a:lnTo>
                  <a:lnTo>
                    <a:pt x="97212" y="801118"/>
                  </a:lnTo>
                  <a:lnTo>
                    <a:pt x="72627" y="765903"/>
                  </a:lnTo>
                  <a:lnTo>
                    <a:pt x="51206" y="726327"/>
                  </a:lnTo>
                  <a:lnTo>
                    <a:pt x="33190" y="682834"/>
                  </a:lnTo>
                  <a:lnTo>
                    <a:pt x="18820" y="635867"/>
                  </a:lnTo>
                  <a:lnTo>
                    <a:pt x="8338" y="585871"/>
                  </a:lnTo>
                  <a:lnTo>
                    <a:pt x="1984" y="533290"/>
                  </a:lnTo>
                  <a:lnTo>
                    <a:pt x="0" y="478567"/>
                  </a:lnTo>
                  <a:lnTo>
                    <a:pt x="2626" y="422148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87080" y="2652522"/>
              <a:ext cx="428625" cy="283210"/>
            </a:xfrm>
            <a:custGeom>
              <a:avLst/>
              <a:gdLst/>
              <a:ahLst/>
              <a:cxnLst/>
              <a:rect l="l" t="t" r="r" b="b"/>
              <a:pathLst>
                <a:path w="428625" h="283210">
                  <a:moveTo>
                    <a:pt x="148878" y="87629"/>
                  </a:moveTo>
                  <a:lnTo>
                    <a:pt x="77216" y="87629"/>
                  </a:lnTo>
                  <a:lnTo>
                    <a:pt x="62484" y="256412"/>
                  </a:lnTo>
                  <a:lnTo>
                    <a:pt x="133603" y="262636"/>
                  </a:lnTo>
                  <a:lnTo>
                    <a:pt x="148878" y="87629"/>
                  </a:lnTo>
                  <a:close/>
                </a:path>
                <a:path w="428625" h="283210">
                  <a:moveTo>
                    <a:pt x="97917" y="0"/>
                  </a:moveTo>
                  <a:lnTo>
                    <a:pt x="73467" y="29575"/>
                  </a:lnTo>
                  <a:lnTo>
                    <a:pt x="38131" y="50291"/>
                  </a:lnTo>
                  <a:lnTo>
                    <a:pt x="5079" y="60198"/>
                  </a:lnTo>
                  <a:lnTo>
                    <a:pt x="0" y="117982"/>
                  </a:lnTo>
                  <a:lnTo>
                    <a:pt x="41910" y="105917"/>
                  </a:lnTo>
                  <a:lnTo>
                    <a:pt x="77216" y="87629"/>
                  </a:lnTo>
                  <a:lnTo>
                    <a:pt x="148878" y="87629"/>
                  </a:lnTo>
                  <a:lnTo>
                    <a:pt x="156083" y="5079"/>
                  </a:lnTo>
                  <a:lnTo>
                    <a:pt x="97917" y="0"/>
                  </a:lnTo>
                  <a:close/>
                </a:path>
                <a:path w="428625" h="283210">
                  <a:moveTo>
                    <a:pt x="312156" y="20546"/>
                  </a:moveTo>
                  <a:lnTo>
                    <a:pt x="271337" y="31492"/>
                  </a:lnTo>
                  <a:lnTo>
                    <a:pt x="242637" y="58969"/>
                  </a:lnTo>
                  <a:lnTo>
                    <a:pt x="225198" y="108360"/>
                  </a:lnTo>
                  <a:lnTo>
                    <a:pt x="219714" y="155701"/>
                  </a:lnTo>
                  <a:lnTo>
                    <a:pt x="219538" y="171704"/>
                  </a:lnTo>
                  <a:lnTo>
                    <a:pt x="219938" y="183038"/>
                  </a:lnTo>
                  <a:lnTo>
                    <a:pt x="228286" y="227157"/>
                  </a:lnTo>
                  <a:lnTo>
                    <a:pt x="252708" y="261367"/>
                  </a:lnTo>
                  <a:lnTo>
                    <a:pt x="297249" y="280594"/>
                  </a:lnTo>
                  <a:lnTo>
                    <a:pt x="338970" y="282882"/>
                  </a:lnTo>
                  <a:lnTo>
                    <a:pt x="361664" y="278844"/>
                  </a:lnTo>
                  <a:lnTo>
                    <a:pt x="380499" y="270448"/>
                  </a:lnTo>
                  <a:lnTo>
                    <a:pt x="395477" y="257682"/>
                  </a:lnTo>
                  <a:lnTo>
                    <a:pt x="407285" y="240297"/>
                  </a:lnTo>
                  <a:lnTo>
                    <a:pt x="409415" y="235203"/>
                  </a:lnTo>
                  <a:lnTo>
                    <a:pt x="323596" y="235203"/>
                  </a:lnTo>
                  <a:lnTo>
                    <a:pt x="316484" y="234568"/>
                  </a:lnTo>
                  <a:lnTo>
                    <a:pt x="290431" y="203584"/>
                  </a:lnTo>
                  <a:lnTo>
                    <a:pt x="289036" y="188753"/>
                  </a:lnTo>
                  <a:lnTo>
                    <a:pt x="289068" y="169798"/>
                  </a:lnTo>
                  <a:lnTo>
                    <a:pt x="292856" y="125849"/>
                  </a:lnTo>
                  <a:lnTo>
                    <a:pt x="303911" y="83057"/>
                  </a:lnTo>
                  <a:lnTo>
                    <a:pt x="330708" y="67563"/>
                  </a:lnTo>
                  <a:lnTo>
                    <a:pt x="416213" y="67563"/>
                  </a:lnTo>
                  <a:lnTo>
                    <a:pt x="415702" y="66498"/>
                  </a:lnTo>
                  <a:lnTo>
                    <a:pt x="386163" y="34958"/>
                  </a:lnTo>
                  <a:lnTo>
                    <a:pt x="349404" y="22377"/>
                  </a:lnTo>
                  <a:lnTo>
                    <a:pt x="337185" y="20954"/>
                  </a:lnTo>
                  <a:lnTo>
                    <a:pt x="312156" y="20546"/>
                  </a:lnTo>
                  <a:close/>
                </a:path>
                <a:path w="428625" h="283210">
                  <a:moveTo>
                    <a:pt x="416213" y="67563"/>
                  </a:moveTo>
                  <a:lnTo>
                    <a:pt x="330708" y="67563"/>
                  </a:lnTo>
                  <a:lnTo>
                    <a:pt x="338639" y="69298"/>
                  </a:lnTo>
                  <a:lnTo>
                    <a:pt x="345297" y="73151"/>
                  </a:lnTo>
                  <a:lnTo>
                    <a:pt x="350692" y="79101"/>
                  </a:lnTo>
                  <a:lnTo>
                    <a:pt x="354838" y="87122"/>
                  </a:lnTo>
                  <a:lnTo>
                    <a:pt x="357647" y="98194"/>
                  </a:lnTo>
                  <a:lnTo>
                    <a:pt x="359029" y="113315"/>
                  </a:lnTo>
                  <a:lnTo>
                    <a:pt x="358981" y="132484"/>
                  </a:lnTo>
                  <a:lnTo>
                    <a:pt x="355840" y="171704"/>
                  </a:lnTo>
                  <a:lnTo>
                    <a:pt x="346483" y="213350"/>
                  </a:lnTo>
                  <a:lnTo>
                    <a:pt x="323596" y="235203"/>
                  </a:lnTo>
                  <a:lnTo>
                    <a:pt x="409415" y="235203"/>
                  </a:lnTo>
                  <a:lnTo>
                    <a:pt x="416591" y="218043"/>
                  </a:lnTo>
                  <a:lnTo>
                    <a:pt x="423374" y="190906"/>
                  </a:lnTo>
                  <a:lnTo>
                    <a:pt x="427609" y="158876"/>
                  </a:lnTo>
                  <a:lnTo>
                    <a:pt x="428561" y="143585"/>
                  </a:lnTo>
                  <a:lnTo>
                    <a:pt x="428561" y="128555"/>
                  </a:lnTo>
                  <a:lnTo>
                    <a:pt x="422751" y="84867"/>
                  </a:lnTo>
                  <a:lnTo>
                    <a:pt x="418465" y="72262"/>
                  </a:lnTo>
                  <a:lnTo>
                    <a:pt x="416213" y="67563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65335" y="3822179"/>
              <a:ext cx="708659" cy="10089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83980" y="3918191"/>
              <a:ext cx="1063764" cy="9250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51000" y="3854322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337753" y="0"/>
                  </a:moveTo>
                  <a:lnTo>
                    <a:pt x="263689" y="7294"/>
                  </a:lnTo>
                  <a:lnTo>
                    <a:pt x="194045" y="40313"/>
                  </a:lnTo>
                  <a:lnTo>
                    <a:pt x="161665" y="65479"/>
                  </a:lnTo>
                  <a:lnTo>
                    <a:pt x="131330" y="95888"/>
                  </a:lnTo>
                  <a:lnTo>
                    <a:pt x="103354" y="131143"/>
                  </a:lnTo>
                  <a:lnTo>
                    <a:pt x="78051" y="170849"/>
                  </a:lnTo>
                  <a:lnTo>
                    <a:pt x="55734" y="214609"/>
                  </a:lnTo>
                  <a:lnTo>
                    <a:pt x="36717" y="262028"/>
                  </a:lnTo>
                  <a:lnTo>
                    <a:pt x="21314" y="312709"/>
                  </a:lnTo>
                  <a:lnTo>
                    <a:pt x="9837" y="366257"/>
                  </a:lnTo>
                  <a:lnTo>
                    <a:pt x="2600" y="422275"/>
                  </a:lnTo>
                  <a:lnTo>
                    <a:pt x="0" y="478669"/>
                  </a:lnTo>
                  <a:lnTo>
                    <a:pt x="2001" y="533375"/>
                  </a:lnTo>
                  <a:lnTo>
                    <a:pt x="8366" y="585945"/>
                  </a:lnTo>
                  <a:lnTo>
                    <a:pt x="18855" y="635934"/>
                  </a:lnTo>
                  <a:lnTo>
                    <a:pt x="33228" y="682898"/>
                  </a:lnTo>
                  <a:lnTo>
                    <a:pt x="51244" y="726391"/>
                  </a:lnTo>
                  <a:lnTo>
                    <a:pt x="72666" y="765967"/>
                  </a:lnTo>
                  <a:lnTo>
                    <a:pt x="97252" y="801181"/>
                  </a:lnTo>
                  <a:lnTo>
                    <a:pt x="124763" y="831588"/>
                  </a:lnTo>
                  <a:lnTo>
                    <a:pt x="154960" y="856743"/>
                  </a:lnTo>
                  <a:lnTo>
                    <a:pt x="222452" y="889513"/>
                  </a:lnTo>
                  <a:lnTo>
                    <a:pt x="259267" y="896238"/>
                  </a:lnTo>
                  <a:lnTo>
                    <a:pt x="296668" y="896005"/>
                  </a:lnTo>
                  <a:lnTo>
                    <a:pt x="368794" y="875453"/>
                  </a:lnTo>
                  <a:lnTo>
                    <a:pt x="402891" y="855928"/>
                  </a:lnTo>
                  <a:lnTo>
                    <a:pt x="435259" y="830766"/>
                  </a:lnTo>
                  <a:lnTo>
                    <a:pt x="465584" y="800363"/>
                  </a:lnTo>
                  <a:lnTo>
                    <a:pt x="493552" y="765115"/>
                  </a:lnTo>
                  <a:lnTo>
                    <a:pt x="518850" y="725419"/>
                  </a:lnTo>
                  <a:lnTo>
                    <a:pt x="541163" y="681671"/>
                  </a:lnTo>
                  <a:lnTo>
                    <a:pt x="560178" y="634268"/>
                  </a:lnTo>
                  <a:lnTo>
                    <a:pt x="575581" y="583606"/>
                  </a:lnTo>
                  <a:lnTo>
                    <a:pt x="587057" y="530081"/>
                  </a:lnTo>
                  <a:lnTo>
                    <a:pt x="594293" y="474090"/>
                  </a:lnTo>
                  <a:lnTo>
                    <a:pt x="596920" y="417671"/>
                  </a:lnTo>
                  <a:lnTo>
                    <a:pt x="594935" y="362948"/>
                  </a:lnTo>
                  <a:lnTo>
                    <a:pt x="588581" y="310367"/>
                  </a:lnTo>
                  <a:lnTo>
                    <a:pt x="578099" y="260371"/>
                  </a:lnTo>
                  <a:lnTo>
                    <a:pt x="563729" y="213404"/>
                  </a:lnTo>
                  <a:lnTo>
                    <a:pt x="545713" y="169911"/>
                  </a:lnTo>
                  <a:lnTo>
                    <a:pt x="524292" y="130335"/>
                  </a:lnTo>
                  <a:lnTo>
                    <a:pt x="499707" y="95120"/>
                  </a:lnTo>
                  <a:lnTo>
                    <a:pt x="472198" y="64710"/>
                  </a:lnTo>
                  <a:lnTo>
                    <a:pt x="442007" y="39549"/>
                  </a:lnTo>
                  <a:lnTo>
                    <a:pt x="374544" y="6750"/>
                  </a:lnTo>
                  <a:lnTo>
                    <a:pt x="3377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51000" y="3854322"/>
              <a:ext cx="597535" cy="896619"/>
            </a:xfrm>
            <a:custGeom>
              <a:avLst/>
              <a:gdLst/>
              <a:ahLst/>
              <a:cxnLst/>
              <a:rect l="l" t="t" r="r" b="b"/>
              <a:pathLst>
                <a:path w="597534" h="896620">
                  <a:moveTo>
                    <a:pt x="2600" y="422275"/>
                  </a:moveTo>
                  <a:lnTo>
                    <a:pt x="9837" y="366257"/>
                  </a:lnTo>
                  <a:lnTo>
                    <a:pt x="21314" y="312709"/>
                  </a:lnTo>
                  <a:lnTo>
                    <a:pt x="36717" y="262028"/>
                  </a:lnTo>
                  <a:lnTo>
                    <a:pt x="55734" y="214609"/>
                  </a:lnTo>
                  <a:lnTo>
                    <a:pt x="78051" y="170849"/>
                  </a:lnTo>
                  <a:lnTo>
                    <a:pt x="103354" y="131143"/>
                  </a:lnTo>
                  <a:lnTo>
                    <a:pt x="131330" y="95888"/>
                  </a:lnTo>
                  <a:lnTo>
                    <a:pt x="161665" y="65479"/>
                  </a:lnTo>
                  <a:lnTo>
                    <a:pt x="194045" y="40313"/>
                  </a:lnTo>
                  <a:lnTo>
                    <a:pt x="228158" y="20786"/>
                  </a:lnTo>
                  <a:lnTo>
                    <a:pt x="300326" y="233"/>
                  </a:lnTo>
                  <a:lnTo>
                    <a:pt x="337753" y="0"/>
                  </a:lnTo>
                  <a:lnTo>
                    <a:pt x="374544" y="6750"/>
                  </a:lnTo>
                  <a:lnTo>
                    <a:pt x="442007" y="39549"/>
                  </a:lnTo>
                  <a:lnTo>
                    <a:pt x="472198" y="64710"/>
                  </a:lnTo>
                  <a:lnTo>
                    <a:pt x="499707" y="95120"/>
                  </a:lnTo>
                  <a:lnTo>
                    <a:pt x="524292" y="130335"/>
                  </a:lnTo>
                  <a:lnTo>
                    <a:pt x="545713" y="169911"/>
                  </a:lnTo>
                  <a:lnTo>
                    <a:pt x="563729" y="213404"/>
                  </a:lnTo>
                  <a:lnTo>
                    <a:pt x="578099" y="260371"/>
                  </a:lnTo>
                  <a:lnTo>
                    <a:pt x="588581" y="310367"/>
                  </a:lnTo>
                  <a:lnTo>
                    <a:pt x="594935" y="362948"/>
                  </a:lnTo>
                  <a:lnTo>
                    <a:pt x="596920" y="417671"/>
                  </a:lnTo>
                  <a:lnTo>
                    <a:pt x="594293" y="474090"/>
                  </a:lnTo>
                  <a:lnTo>
                    <a:pt x="587057" y="530081"/>
                  </a:lnTo>
                  <a:lnTo>
                    <a:pt x="575581" y="583606"/>
                  </a:lnTo>
                  <a:lnTo>
                    <a:pt x="560178" y="634268"/>
                  </a:lnTo>
                  <a:lnTo>
                    <a:pt x="541163" y="681671"/>
                  </a:lnTo>
                  <a:lnTo>
                    <a:pt x="518850" y="725419"/>
                  </a:lnTo>
                  <a:lnTo>
                    <a:pt x="493552" y="765115"/>
                  </a:lnTo>
                  <a:lnTo>
                    <a:pt x="465584" y="800363"/>
                  </a:lnTo>
                  <a:lnTo>
                    <a:pt x="435259" y="830766"/>
                  </a:lnTo>
                  <a:lnTo>
                    <a:pt x="402891" y="855928"/>
                  </a:lnTo>
                  <a:lnTo>
                    <a:pt x="368794" y="875453"/>
                  </a:lnTo>
                  <a:lnTo>
                    <a:pt x="296668" y="896005"/>
                  </a:lnTo>
                  <a:lnTo>
                    <a:pt x="259267" y="896238"/>
                  </a:lnTo>
                  <a:lnTo>
                    <a:pt x="222452" y="889513"/>
                  </a:lnTo>
                  <a:lnTo>
                    <a:pt x="154960" y="856743"/>
                  </a:lnTo>
                  <a:lnTo>
                    <a:pt x="124763" y="831588"/>
                  </a:lnTo>
                  <a:lnTo>
                    <a:pt x="97252" y="801181"/>
                  </a:lnTo>
                  <a:lnTo>
                    <a:pt x="72666" y="765967"/>
                  </a:lnTo>
                  <a:lnTo>
                    <a:pt x="51244" y="726391"/>
                  </a:lnTo>
                  <a:lnTo>
                    <a:pt x="33228" y="682898"/>
                  </a:lnTo>
                  <a:lnTo>
                    <a:pt x="18855" y="635934"/>
                  </a:lnTo>
                  <a:lnTo>
                    <a:pt x="8366" y="585945"/>
                  </a:lnTo>
                  <a:lnTo>
                    <a:pt x="2001" y="533375"/>
                  </a:lnTo>
                  <a:lnTo>
                    <a:pt x="0" y="478669"/>
                  </a:lnTo>
                  <a:lnTo>
                    <a:pt x="2600" y="422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44659" y="4154423"/>
              <a:ext cx="391795" cy="283210"/>
            </a:xfrm>
            <a:custGeom>
              <a:avLst/>
              <a:gdLst/>
              <a:ahLst/>
              <a:cxnLst/>
              <a:rect l="l" t="t" r="r" b="b"/>
              <a:pathLst>
                <a:path w="391795" h="283210">
                  <a:moveTo>
                    <a:pt x="148837" y="87630"/>
                  </a:moveTo>
                  <a:lnTo>
                    <a:pt x="77089" y="87630"/>
                  </a:lnTo>
                  <a:lnTo>
                    <a:pt x="62357" y="256412"/>
                  </a:lnTo>
                  <a:lnTo>
                    <a:pt x="133476" y="262636"/>
                  </a:lnTo>
                  <a:lnTo>
                    <a:pt x="148837" y="87630"/>
                  </a:lnTo>
                  <a:close/>
                </a:path>
                <a:path w="391795" h="283210">
                  <a:moveTo>
                    <a:pt x="97790" y="0"/>
                  </a:moveTo>
                  <a:lnTo>
                    <a:pt x="73394" y="29575"/>
                  </a:lnTo>
                  <a:lnTo>
                    <a:pt x="38004" y="50307"/>
                  </a:lnTo>
                  <a:lnTo>
                    <a:pt x="4953" y="60325"/>
                  </a:lnTo>
                  <a:lnTo>
                    <a:pt x="0" y="117982"/>
                  </a:lnTo>
                  <a:lnTo>
                    <a:pt x="41783" y="105918"/>
                  </a:lnTo>
                  <a:lnTo>
                    <a:pt x="77089" y="87630"/>
                  </a:lnTo>
                  <a:lnTo>
                    <a:pt x="148837" y="87630"/>
                  </a:lnTo>
                  <a:lnTo>
                    <a:pt x="156083" y="5080"/>
                  </a:lnTo>
                  <a:lnTo>
                    <a:pt x="97790" y="0"/>
                  </a:lnTo>
                  <a:close/>
                </a:path>
                <a:path w="391795" h="283210">
                  <a:moveTo>
                    <a:pt x="384078" y="108331"/>
                  </a:moveTo>
                  <a:lnTo>
                    <a:pt x="312420" y="108331"/>
                  </a:lnTo>
                  <a:lnTo>
                    <a:pt x="297688" y="276987"/>
                  </a:lnTo>
                  <a:lnTo>
                    <a:pt x="368808" y="283209"/>
                  </a:lnTo>
                  <a:lnTo>
                    <a:pt x="384078" y="108331"/>
                  </a:lnTo>
                  <a:close/>
                </a:path>
                <a:path w="391795" h="283210">
                  <a:moveTo>
                    <a:pt x="333121" y="20574"/>
                  </a:moveTo>
                  <a:lnTo>
                    <a:pt x="308671" y="50149"/>
                  </a:lnTo>
                  <a:lnTo>
                    <a:pt x="273335" y="70977"/>
                  </a:lnTo>
                  <a:lnTo>
                    <a:pt x="240284" y="80899"/>
                  </a:lnTo>
                  <a:lnTo>
                    <a:pt x="235204" y="138556"/>
                  </a:lnTo>
                  <a:lnTo>
                    <a:pt x="277114" y="126618"/>
                  </a:lnTo>
                  <a:lnTo>
                    <a:pt x="312420" y="108331"/>
                  </a:lnTo>
                  <a:lnTo>
                    <a:pt x="384078" y="108331"/>
                  </a:lnTo>
                  <a:lnTo>
                    <a:pt x="391287" y="25781"/>
                  </a:lnTo>
                  <a:lnTo>
                    <a:pt x="333121" y="20574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928" y="5277611"/>
              <a:ext cx="6489192" cy="6644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120" y="5234940"/>
              <a:ext cx="6464808" cy="84885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85750" y="5322570"/>
            <a:ext cx="6349365" cy="5245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290"/>
              </a:spcBef>
            </a:pP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Relations</a:t>
            </a:r>
            <a:r>
              <a:rPr sz="2800" b="1" spc="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of</a:t>
            </a:r>
            <a:r>
              <a:rPr sz="2800" b="1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diaphragmatic</a:t>
            </a:r>
            <a:r>
              <a:rPr sz="2800" b="1" spc="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surface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4988" y="403859"/>
            <a:ext cx="4613275" cy="3743325"/>
          </a:xfrm>
          <a:custGeom>
            <a:avLst/>
            <a:gdLst/>
            <a:ahLst/>
            <a:cxnLst/>
            <a:rect l="l" t="t" r="r" b="b"/>
            <a:pathLst>
              <a:path w="4613275" h="3743325">
                <a:moveTo>
                  <a:pt x="0" y="3742944"/>
                </a:moveTo>
                <a:lnTo>
                  <a:pt x="4613148" y="3742944"/>
                </a:lnTo>
                <a:lnTo>
                  <a:pt x="4613148" y="0"/>
                </a:lnTo>
                <a:lnTo>
                  <a:pt x="0" y="0"/>
                </a:lnTo>
                <a:lnTo>
                  <a:pt x="0" y="3742944"/>
                </a:lnTo>
                <a:close/>
              </a:path>
            </a:pathLst>
          </a:custGeom>
          <a:ln w="9525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76427" y="384429"/>
            <a:ext cx="4443730" cy="368363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42265" indent="-342265" algn="l" rtl="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Diaphragmatic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surface</a:t>
            </a:r>
            <a:endParaRPr sz="2400" dirty="0">
              <a:latin typeface="Arial"/>
              <a:cs typeface="Arial"/>
            </a:endParaRPr>
          </a:p>
          <a:p>
            <a:pPr marL="342900" indent="-342900" algn="just" rtl="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42900" algn="l"/>
              </a:tabLst>
            </a:pPr>
            <a:r>
              <a:rPr sz="2400" b="1" dirty="0">
                <a:latin typeface="Arial"/>
                <a:cs typeface="Arial"/>
              </a:rPr>
              <a:t>It  </a:t>
            </a:r>
            <a:r>
              <a:rPr sz="2400" b="1" spc="2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is  </a:t>
            </a:r>
            <a:r>
              <a:rPr sz="2400" b="1" spc="30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smooth  </a:t>
            </a:r>
            <a:r>
              <a:rPr sz="2400" spc="28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16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convex</a:t>
            </a:r>
            <a:endParaRPr sz="2400" dirty="0">
              <a:latin typeface="Arial MT"/>
              <a:cs typeface="Arial MT"/>
            </a:endParaRPr>
          </a:p>
          <a:p>
            <a:pPr marL="342900" marR="6985" algn="just" rtl="0">
              <a:lnSpc>
                <a:spcPct val="125000"/>
              </a:lnSpc>
            </a:pPr>
            <a:r>
              <a:rPr sz="2400" spc="-5" dirty="0">
                <a:latin typeface="Arial MT"/>
                <a:cs typeface="Arial MT"/>
              </a:rPr>
              <a:t>surface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related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 to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 </a:t>
            </a:r>
            <a:r>
              <a:rPr sz="2400" b="1" spc="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diaphragm </a:t>
            </a:r>
            <a:r>
              <a:rPr sz="2400" spc="-5" dirty="0">
                <a:latin typeface="Arial MT"/>
                <a:cs typeface="Arial MT"/>
              </a:rPr>
              <a:t>which separates </a:t>
            </a:r>
            <a:r>
              <a:rPr sz="2400" dirty="0">
                <a:latin typeface="Arial MT"/>
                <a:cs typeface="Arial MT"/>
              </a:rPr>
              <a:t>it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from</a:t>
            </a:r>
          </a:p>
          <a:p>
            <a:pPr algn="l" rtl="0">
              <a:lnSpc>
                <a:spcPct val="100000"/>
              </a:lnSpc>
              <a:spcBef>
                <a:spcPts val="720"/>
              </a:spcBef>
              <a:tabLst>
                <a:tab pos="420370" algn="l"/>
                <a:tab pos="1107440" algn="l"/>
                <a:tab pos="1779905" algn="l"/>
                <a:tab pos="2534285" algn="l"/>
                <a:tab pos="3204845" algn="l"/>
                <a:tab pos="3937635" algn="l"/>
              </a:tabLst>
            </a:pP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dirty="0">
                <a:latin typeface="Arial MT"/>
                <a:cs typeface="Arial MT"/>
              </a:rPr>
              <a:t>-	</a:t>
            </a:r>
            <a:r>
              <a:rPr sz="2400" spc="-5" dirty="0">
                <a:latin typeface="Arial MT"/>
                <a:cs typeface="Arial MT"/>
              </a:rPr>
              <a:t>Th</a:t>
            </a:r>
            <a:r>
              <a:rPr sz="2400" dirty="0">
                <a:latin typeface="Arial MT"/>
                <a:cs typeface="Arial MT"/>
              </a:rPr>
              <a:t>e	</a:t>
            </a:r>
            <a:r>
              <a:rPr sz="2400" spc="-5" dirty="0">
                <a:latin typeface="Arial MT"/>
                <a:cs typeface="Arial MT"/>
              </a:rPr>
              <a:t>9</a:t>
            </a:r>
            <a:r>
              <a:rPr sz="2400" dirty="0">
                <a:latin typeface="Arial MT"/>
                <a:cs typeface="Arial MT"/>
              </a:rPr>
              <a:t>th,	</a:t>
            </a:r>
            <a:r>
              <a:rPr sz="2400" spc="-5" dirty="0">
                <a:latin typeface="Arial MT"/>
                <a:cs typeface="Arial MT"/>
              </a:rPr>
              <a:t>10</a:t>
            </a:r>
            <a:r>
              <a:rPr sz="2400" dirty="0">
                <a:latin typeface="Arial MT"/>
                <a:cs typeface="Arial MT"/>
              </a:rPr>
              <a:t>th	a</a:t>
            </a:r>
            <a:r>
              <a:rPr sz="2400" spc="-10" dirty="0">
                <a:latin typeface="Arial MT"/>
                <a:cs typeface="Arial MT"/>
              </a:rPr>
              <a:t>n</a:t>
            </a:r>
            <a:r>
              <a:rPr sz="2400" dirty="0">
                <a:latin typeface="Arial MT"/>
                <a:cs typeface="Arial MT"/>
              </a:rPr>
              <a:t>d	</a:t>
            </a:r>
            <a:r>
              <a:rPr sz="2400" spc="-185" dirty="0">
                <a:latin typeface="Arial MT"/>
                <a:cs typeface="Arial MT"/>
              </a:rPr>
              <a:t>1</a:t>
            </a:r>
            <a:r>
              <a:rPr sz="2400" spc="-5" dirty="0">
                <a:latin typeface="Arial MT"/>
                <a:cs typeface="Arial MT"/>
              </a:rPr>
              <a:t>1</a:t>
            </a:r>
            <a:r>
              <a:rPr sz="2400" dirty="0">
                <a:latin typeface="Arial MT"/>
                <a:cs typeface="Arial MT"/>
              </a:rPr>
              <a:t>th	ribs</a:t>
            </a:r>
          </a:p>
          <a:p>
            <a:pPr marR="299720" algn="l" rtl="0">
              <a:lnSpc>
                <a:spcPct val="125000"/>
              </a:lnSpc>
              <a:spcBef>
                <a:spcPts val="5"/>
              </a:spcBef>
            </a:pP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5" dirty="0">
                <a:latin typeface="Arial MT"/>
                <a:cs typeface="Arial MT"/>
              </a:rPr>
              <a:t>intercostal </a:t>
            </a:r>
            <a:r>
              <a:rPr sz="2400" dirty="0">
                <a:latin typeface="Arial MT"/>
                <a:cs typeface="Arial MT"/>
              </a:rPr>
              <a:t>structures.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b-</a:t>
            </a:r>
            <a:r>
              <a:rPr sz="2400" dirty="0">
                <a:latin typeface="Arial MT"/>
                <a:cs typeface="Arial MT"/>
              </a:rPr>
              <a:t> Left </a:t>
            </a:r>
            <a:r>
              <a:rPr sz="2400" spc="-5" dirty="0">
                <a:latin typeface="Arial MT"/>
                <a:cs typeface="Arial MT"/>
              </a:rPr>
              <a:t>pleura and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left </a:t>
            </a:r>
            <a:r>
              <a:rPr sz="2400" spc="-5" dirty="0">
                <a:latin typeface="Arial MT"/>
                <a:cs typeface="Arial MT"/>
              </a:rPr>
              <a:t>lung.</a:t>
            </a:r>
            <a:endParaRPr sz="2400" dirty="0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56585" y="6345244"/>
            <a:ext cx="3741150" cy="3961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dirty="0"/>
              <a:t>Gastric</a:t>
            </a:r>
            <a:r>
              <a:rPr spc="-15" dirty="0"/>
              <a:t> </a:t>
            </a:r>
            <a:r>
              <a:rPr spc="-5" dirty="0"/>
              <a:t>impression</a:t>
            </a:r>
            <a:r>
              <a:rPr spc="-5" dirty="0">
                <a:solidFill>
                  <a:srgbClr val="000000"/>
                </a:solidFill>
              </a:rPr>
              <a:t>: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between</a:t>
            </a:r>
          </a:p>
        </p:txBody>
      </p:sp>
      <p:sp>
        <p:nvSpPr>
          <p:cNvPr id="3" name="object 3"/>
          <p:cNvSpPr/>
          <p:nvPr/>
        </p:nvSpPr>
        <p:spPr>
          <a:xfrm>
            <a:off x="3519043" y="1438782"/>
            <a:ext cx="5579110" cy="3425190"/>
          </a:xfrm>
          <a:custGeom>
            <a:avLst/>
            <a:gdLst/>
            <a:ahLst/>
            <a:cxnLst/>
            <a:rect l="l" t="t" r="r" b="b"/>
            <a:pathLst>
              <a:path w="5579109" h="3425190">
                <a:moveTo>
                  <a:pt x="1154684" y="2732532"/>
                </a:moveTo>
                <a:lnTo>
                  <a:pt x="964565" y="2708402"/>
                </a:lnTo>
                <a:lnTo>
                  <a:pt x="983437" y="2762313"/>
                </a:lnTo>
                <a:lnTo>
                  <a:pt x="470535" y="2942209"/>
                </a:lnTo>
                <a:lnTo>
                  <a:pt x="0" y="3383407"/>
                </a:lnTo>
                <a:lnTo>
                  <a:pt x="39116" y="3425063"/>
                </a:lnTo>
                <a:lnTo>
                  <a:pt x="498830" y="2994025"/>
                </a:lnTo>
                <a:lnTo>
                  <a:pt x="501015" y="2991980"/>
                </a:lnTo>
                <a:lnTo>
                  <a:pt x="512546" y="2987929"/>
                </a:lnTo>
                <a:lnTo>
                  <a:pt x="1002284" y="2816187"/>
                </a:lnTo>
                <a:lnTo>
                  <a:pt x="1021207" y="2870200"/>
                </a:lnTo>
                <a:lnTo>
                  <a:pt x="1134973" y="2752852"/>
                </a:lnTo>
                <a:lnTo>
                  <a:pt x="1154684" y="2732532"/>
                </a:lnTo>
                <a:close/>
              </a:path>
              <a:path w="5579109" h="3425190">
                <a:moveTo>
                  <a:pt x="5579110" y="23368"/>
                </a:moveTo>
                <a:lnTo>
                  <a:pt x="5527040" y="0"/>
                </a:lnTo>
                <a:lnTo>
                  <a:pt x="5415458" y="247916"/>
                </a:lnTo>
                <a:lnTo>
                  <a:pt x="3342233" y="2659037"/>
                </a:lnTo>
                <a:lnTo>
                  <a:pt x="3298952" y="2621788"/>
                </a:lnTo>
                <a:lnTo>
                  <a:pt x="3252089" y="2807589"/>
                </a:lnTo>
                <a:lnTo>
                  <a:pt x="3428873" y="2733548"/>
                </a:lnTo>
                <a:lnTo>
                  <a:pt x="3410712" y="2717927"/>
                </a:lnTo>
                <a:lnTo>
                  <a:pt x="3385591" y="2696324"/>
                </a:lnTo>
                <a:lnTo>
                  <a:pt x="5464175" y="278892"/>
                </a:lnTo>
                <a:lnTo>
                  <a:pt x="5476392" y="251714"/>
                </a:lnTo>
                <a:lnTo>
                  <a:pt x="5479529" y="244729"/>
                </a:lnTo>
                <a:lnTo>
                  <a:pt x="5579110" y="23368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34302" y="335026"/>
            <a:ext cx="48672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0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Pancreatic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impression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below </a:t>
            </a:r>
            <a:r>
              <a:rPr sz="2400" dirty="0">
                <a:latin typeface="Arial MT"/>
                <a:cs typeface="Arial MT"/>
              </a:rPr>
              <a:t>the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lateral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hilum.</a:t>
            </a:r>
            <a:endParaRPr sz="240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  <a:tabLst>
                <a:tab pos="283845" algn="l"/>
              </a:tabLst>
            </a:pPr>
            <a:r>
              <a:rPr sz="2400" dirty="0">
                <a:latin typeface="Arial MT"/>
                <a:cs typeface="Arial MT"/>
              </a:rPr>
              <a:t>-	It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related</a:t>
            </a:r>
            <a:r>
              <a:rPr sz="2400" dirty="0">
                <a:latin typeface="Arial MT"/>
                <a:cs typeface="Arial MT"/>
              </a:rPr>
              <a:t> to the </a:t>
            </a:r>
            <a:r>
              <a:rPr sz="2400" spc="-5" dirty="0">
                <a:latin typeface="Arial MT"/>
                <a:cs typeface="Arial MT"/>
              </a:rPr>
              <a:t>tail</a:t>
            </a:r>
            <a:r>
              <a:rPr sz="2400" dirty="0">
                <a:latin typeface="Arial MT"/>
                <a:cs typeface="Arial MT"/>
              </a:rPr>
              <a:t> of </a:t>
            </a:r>
            <a:r>
              <a:rPr sz="2400" spc="-5" dirty="0">
                <a:latin typeface="Arial MT"/>
                <a:cs typeface="Arial MT"/>
              </a:rPr>
              <a:t>pancreas.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24216" y="3114039"/>
            <a:ext cx="1296670" cy="1440815"/>
          </a:xfrm>
          <a:custGeom>
            <a:avLst/>
            <a:gdLst/>
            <a:ahLst/>
            <a:cxnLst/>
            <a:rect l="l" t="t" r="r" b="b"/>
            <a:pathLst>
              <a:path w="1296670" h="1440814">
                <a:moveTo>
                  <a:pt x="47116" y="1254887"/>
                </a:moveTo>
                <a:lnTo>
                  <a:pt x="0" y="1440688"/>
                </a:lnTo>
                <a:lnTo>
                  <a:pt x="176910" y="1366901"/>
                </a:lnTo>
                <a:lnTo>
                  <a:pt x="158663" y="1351153"/>
                </a:lnTo>
                <a:lnTo>
                  <a:pt x="114934" y="1351153"/>
                </a:lnTo>
                <a:lnTo>
                  <a:pt x="71627" y="1313815"/>
                </a:lnTo>
                <a:lnTo>
                  <a:pt x="90313" y="1292166"/>
                </a:lnTo>
                <a:lnTo>
                  <a:pt x="47116" y="1254887"/>
                </a:lnTo>
                <a:close/>
              </a:path>
              <a:path w="1296670" h="1440814">
                <a:moveTo>
                  <a:pt x="90313" y="1292166"/>
                </a:moveTo>
                <a:lnTo>
                  <a:pt x="71627" y="1313815"/>
                </a:lnTo>
                <a:lnTo>
                  <a:pt x="114934" y="1351153"/>
                </a:lnTo>
                <a:lnTo>
                  <a:pt x="133601" y="1329523"/>
                </a:lnTo>
                <a:lnTo>
                  <a:pt x="90313" y="1292166"/>
                </a:lnTo>
                <a:close/>
              </a:path>
              <a:path w="1296670" h="1440814">
                <a:moveTo>
                  <a:pt x="133601" y="1329523"/>
                </a:moveTo>
                <a:lnTo>
                  <a:pt x="114934" y="1351153"/>
                </a:lnTo>
                <a:lnTo>
                  <a:pt x="158663" y="1351153"/>
                </a:lnTo>
                <a:lnTo>
                  <a:pt x="133601" y="1329523"/>
                </a:lnTo>
                <a:close/>
              </a:path>
              <a:path w="1296670" h="1440814">
                <a:moveTo>
                  <a:pt x="1256156" y="0"/>
                </a:moveTo>
                <a:lnTo>
                  <a:pt x="889253" y="366522"/>
                </a:lnTo>
                <a:lnTo>
                  <a:pt x="90313" y="1292166"/>
                </a:lnTo>
                <a:lnTo>
                  <a:pt x="133601" y="1329523"/>
                </a:lnTo>
                <a:lnTo>
                  <a:pt x="930483" y="406146"/>
                </a:lnTo>
                <a:lnTo>
                  <a:pt x="931799" y="404622"/>
                </a:lnTo>
                <a:lnTo>
                  <a:pt x="931928" y="404622"/>
                </a:lnTo>
                <a:lnTo>
                  <a:pt x="1296542" y="40512"/>
                </a:lnTo>
                <a:lnTo>
                  <a:pt x="1256156" y="0"/>
                </a:lnTo>
                <a:close/>
              </a:path>
              <a:path w="1296670" h="1440814">
                <a:moveTo>
                  <a:pt x="931799" y="404622"/>
                </a:moveTo>
                <a:lnTo>
                  <a:pt x="930401" y="406146"/>
                </a:lnTo>
                <a:lnTo>
                  <a:pt x="930993" y="405555"/>
                </a:lnTo>
                <a:lnTo>
                  <a:pt x="931799" y="404622"/>
                </a:lnTo>
                <a:close/>
              </a:path>
              <a:path w="1296670" h="1440814">
                <a:moveTo>
                  <a:pt x="930993" y="405555"/>
                </a:moveTo>
                <a:lnTo>
                  <a:pt x="930401" y="406146"/>
                </a:lnTo>
                <a:lnTo>
                  <a:pt x="930993" y="405555"/>
                </a:lnTo>
                <a:close/>
              </a:path>
              <a:path w="1296670" h="1440814">
                <a:moveTo>
                  <a:pt x="931928" y="404622"/>
                </a:moveTo>
                <a:lnTo>
                  <a:pt x="931799" y="404622"/>
                </a:lnTo>
                <a:lnTo>
                  <a:pt x="930993" y="405555"/>
                </a:lnTo>
                <a:lnTo>
                  <a:pt x="931928" y="404622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984742" y="2871978"/>
            <a:ext cx="30372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0360" algn="l" rtl="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Colic impression</a:t>
            </a:r>
            <a:r>
              <a:rPr sz="2400" b="1" spc="-5" dirty="0">
                <a:latin typeface="Arial"/>
                <a:cs typeface="Arial"/>
              </a:rPr>
              <a:t>,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close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anterior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spleen.</a:t>
            </a:r>
            <a:endParaRPr sz="240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related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</a:t>
            </a:r>
            <a:endParaRPr sz="2400">
              <a:latin typeface="Arial MT"/>
              <a:cs typeface="Arial MT"/>
            </a:endParaRPr>
          </a:p>
          <a:p>
            <a:pPr marL="12700" algn="l" rtl="0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colic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flexure.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1647" y="6030462"/>
            <a:ext cx="4744720" cy="828040"/>
            <a:chOff x="231647" y="6030462"/>
            <a:chExt cx="4744720" cy="8280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647" y="6074663"/>
              <a:ext cx="4744212" cy="6629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607" y="6030462"/>
              <a:ext cx="4619244" cy="8275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1470" y="6119621"/>
            <a:ext cx="4604385" cy="45332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255270" algn="l" rtl="0">
              <a:lnSpc>
                <a:spcPct val="100000"/>
              </a:lnSpc>
              <a:spcBef>
                <a:spcPts val="175"/>
              </a:spcBef>
            </a:pPr>
            <a:r>
              <a:rPr sz="2800" b="1" spc="-15" dirty="0">
                <a:solidFill>
                  <a:srgbClr val="0000CC"/>
                </a:solidFill>
                <a:latin typeface="Calibri"/>
                <a:cs typeface="Calibri"/>
              </a:rPr>
              <a:t>Relations</a:t>
            </a:r>
            <a:r>
              <a:rPr sz="2800" b="1" spc="1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00CC"/>
                </a:solidFill>
                <a:latin typeface="Calibri"/>
                <a:cs typeface="Calibri"/>
              </a:rPr>
              <a:t>of </a:t>
            </a:r>
            <a:r>
              <a:rPr sz="2800" b="1" spc="-15" dirty="0">
                <a:solidFill>
                  <a:srgbClr val="0000CC"/>
                </a:solidFill>
                <a:latin typeface="Calibri"/>
                <a:cs typeface="Calibri"/>
              </a:rPr>
              <a:t>visceral</a:t>
            </a:r>
            <a:r>
              <a:rPr sz="2800" b="1" spc="1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surface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36188" y="2900933"/>
            <a:ext cx="1657985" cy="448945"/>
          </a:xfrm>
          <a:custGeom>
            <a:avLst/>
            <a:gdLst/>
            <a:ahLst/>
            <a:cxnLst/>
            <a:rect l="l" t="t" r="r" b="b"/>
            <a:pathLst>
              <a:path w="1657985" h="448945">
                <a:moveTo>
                  <a:pt x="1485979" y="394181"/>
                </a:moveTo>
                <a:lnTo>
                  <a:pt x="1468120" y="448437"/>
                </a:lnTo>
                <a:lnTo>
                  <a:pt x="1657731" y="420624"/>
                </a:lnTo>
                <a:lnTo>
                  <a:pt x="1640073" y="403098"/>
                </a:lnTo>
                <a:lnTo>
                  <a:pt x="1513077" y="403098"/>
                </a:lnTo>
                <a:lnTo>
                  <a:pt x="1485979" y="394181"/>
                </a:lnTo>
                <a:close/>
              </a:path>
              <a:path w="1657985" h="448945">
                <a:moveTo>
                  <a:pt x="1503872" y="339822"/>
                </a:moveTo>
                <a:lnTo>
                  <a:pt x="1485979" y="394181"/>
                </a:lnTo>
                <a:lnTo>
                  <a:pt x="1513077" y="403098"/>
                </a:lnTo>
                <a:lnTo>
                  <a:pt x="1530985" y="348741"/>
                </a:lnTo>
                <a:lnTo>
                  <a:pt x="1503872" y="339822"/>
                </a:lnTo>
                <a:close/>
              </a:path>
              <a:path w="1657985" h="448945">
                <a:moveTo>
                  <a:pt x="1521714" y="285623"/>
                </a:moveTo>
                <a:lnTo>
                  <a:pt x="1503872" y="339822"/>
                </a:lnTo>
                <a:lnTo>
                  <a:pt x="1530985" y="348741"/>
                </a:lnTo>
                <a:lnTo>
                  <a:pt x="1513077" y="403098"/>
                </a:lnTo>
                <a:lnTo>
                  <a:pt x="1640073" y="403098"/>
                </a:lnTo>
                <a:lnTo>
                  <a:pt x="1521714" y="285623"/>
                </a:lnTo>
                <a:close/>
              </a:path>
              <a:path w="1657985" h="448945">
                <a:moveTo>
                  <a:pt x="640388" y="55752"/>
                </a:moveTo>
                <a:lnTo>
                  <a:pt x="457453" y="55752"/>
                </a:lnTo>
                <a:lnTo>
                  <a:pt x="466598" y="57276"/>
                </a:lnTo>
                <a:lnTo>
                  <a:pt x="462140" y="57295"/>
                </a:lnTo>
                <a:lnTo>
                  <a:pt x="1485979" y="394181"/>
                </a:lnTo>
                <a:lnTo>
                  <a:pt x="1503872" y="339822"/>
                </a:lnTo>
                <a:lnTo>
                  <a:pt x="640388" y="55752"/>
                </a:lnTo>
                <a:close/>
              </a:path>
              <a:path w="1657985" h="448945">
                <a:moveTo>
                  <a:pt x="470915" y="0"/>
                </a:moveTo>
                <a:lnTo>
                  <a:pt x="0" y="2031"/>
                </a:lnTo>
                <a:lnTo>
                  <a:pt x="253" y="59181"/>
                </a:lnTo>
                <a:lnTo>
                  <a:pt x="462140" y="57295"/>
                </a:lnTo>
                <a:lnTo>
                  <a:pt x="457453" y="55752"/>
                </a:lnTo>
                <a:lnTo>
                  <a:pt x="640388" y="55752"/>
                </a:lnTo>
                <a:lnTo>
                  <a:pt x="470915" y="0"/>
                </a:lnTo>
                <a:close/>
              </a:path>
              <a:path w="1657985" h="448945">
                <a:moveTo>
                  <a:pt x="457453" y="55752"/>
                </a:moveTo>
                <a:lnTo>
                  <a:pt x="462140" y="57295"/>
                </a:lnTo>
                <a:lnTo>
                  <a:pt x="466598" y="57276"/>
                </a:lnTo>
                <a:lnTo>
                  <a:pt x="457453" y="55752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1620" y="594105"/>
            <a:ext cx="4561840" cy="5393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algn="l" rtl="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the upper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 and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5" dirty="0">
                <a:latin typeface="Arial MT"/>
                <a:cs typeface="Arial MT"/>
              </a:rPr>
              <a:t> hilum.</a:t>
            </a:r>
            <a:endParaRPr sz="2400" dirty="0">
              <a:latin typeface="Arial MT"/>
              <a:cs typeface="Arial MT"/>
            </a:endParaRPr>
          </a:p>
          <a:p>
            <a:pPr marL="50165" algn="l" rtl="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related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stomach</a:t>
            </a:r>
            <a:r>
              <a:rPr sz="1800" dirty="0">
                <a:latin typeface="Arial MT"/>
                <a:cs typeface="Arial MT"/>
              </a:rPr>
              <a:t>.</a:t>
            </a:r>
          </a:p>
          <a:p>
            <a:pPr algn="l" rtl="0">
              <a:lnSpc>
                <a:spcPct val="100000"/>
              </a:lnSpc>
              <a:spcBef>
                <a:spcPts val="55"/>
              </a:spcBef>
            </a:pPr>
            <a:endParaRPr sz="3100" dirty="0">
              <a:latin typeface="Arial MT"/>
              <a:cs typeface="Arial MT"/>
            </a:endParaRPr>
          </a:p>
          <a:p>
            <a:pPr marL="12700" marR="1408430" algn="l" rtl="0">
              <a:lnSpc>
                <a:spcPct val="100000"/>
              </a:lnSpc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Hilum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between</a:t>
            </a:r>
            <a:r>
              <a:rPr sz="24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gastric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dirty="0">
                <a:latin typeface="Arial MT"/>
                <a:cs typeface="Arial MT"/>
              </a:rPr>
              <a:t> renal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impression.</a:t>
            </a:r>
            <a:endParaRPr sz="2400" dirty="0">
              <a:latin typeface="Arial MT"/>
              <a:cs typeface="Arial MT"/>
            </a:endParaRPr>
          </a:p>
          <a:p>
            <a:pPr marL="12700" marR="1409065" algn="l" rtl="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Arial MT"/>
                <a:cs typeface="Arial MT"/>
              </a:rPr>
              <a:t>- It transmits </a:t>
            </a:r>
            <a:r>
              <a:rPr sz="2400" spc="-40" dirty="0">
                <a:latin typeface="Arial MT"/>
                <a:cs typeface="Arial MT"/>
              </a:rPr>
              <a:t>Terminal 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branches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splenic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artery</a:t>
            </a:r>
            <a:r>
              <a:rPr sz="2400" spc="-5" dirty="0">
                <a:latin typeface="Arial MT"/>
                <a:cs typeface="Arial MT"/>
              </a:rPr>
              <a:t>, </a:t>
            </a:r>
            <a:r>
              <a:rPr sz="2400" spc="-10" dirty="0">
                <a:latin typeface="Arial MT"/>
                <a:cs typeface="Arial MT"/>
              </a:rPr>
              <a:t>Tributaries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splenic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vein</a:t>
            </a:r>
            <a:r>
              <a:rPr sz="2400" spc="-5" dirty="0">
                <a:latin typeface="Arial MT"/>
                <a:cs typeface="Arial MT"/>
              </a:rPr>
              <a:t>,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Autonomic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nerves </a:t>
            </a:r>
            <a:r>
              <a:rPr sz="2400" spc="-10" dirty="0">
                <a:latin typeface="Arial MT"/>
                <a:cs typeface="Arial MT"/>
              </a:rPr>
              <a:t>and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lymphatic</a:t>
            </a:r>
            <a:r>
              <a:rPr sz="2400" spc="-5" dirty="0">
                <a:latin typeface="Arial MT"/>
                <a:cs typeface="Arial MT"/>
              </a:rPr>
              <a:t>.</a:t>
            </a:r>
            <a:endParaRPr sz="2400" dirty="0">
              <a:latin typeface="Arial MT"/>
              <a:cs typeface="Arial MT"/>
            </a:endParaRPr>
          </a:p>
          <a:p>
            <a:pPr marL="160020" algn="l" rtl="0">
              <a:lnSpc>
                <a:spcPct val="100000"/>
              </a:lnSpc>
              <a:spcBef>
                <a:spcPts val="670"/>
              </a:spcBef>
            </a:pP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Renal</a:t>
            </a:r>
            <a:r>
              <a:rPr sz="24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Impression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between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</a:p>
          <a:p>
            <a:pPr marL="160020" algn="l" rtl="0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hilum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lower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borders.</a:t>
            </a:r>
            <a:endParaRPr sz="2400" dirty="0">
              <a:latin typeface="Arial MT"/>
              <a:cs typeface="Arial MT"/>
            </a:endParaRPr>
          </a:p>
          <a:p>
            <a:pPr marL="160020" algn="l" rtl="0">
              <a:lnSpc>
                <a:spcPct val="100000"/>
              </a:lnSpc>
            </a:pPr>
            <a:r>
              <a:rPr sz="2400" dirty="0">
                <a:latin typeface="Arial MT"/>
                <a:cs typeface="Arial MT"/>
              </a:rPr>
              <a:t>-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 related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kidney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2407</Words>
  <Application>Microsoft Office PowerPoint</Application>
  <PresentationFormat>شاشة عريضة</PresentationFormat>
  <Paragraphs>289</Paragraphs>
  <Slides>39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Office Theme</vt:lpstr>
      <vt:lpstr>Anatomy of Spleen</vt:lpstr>
      <vt:lpstr>عرض تقديمي في PowerPoint</vt:lpstr>
      <vt:lpstr>Anterior end  (broad) directed  downwards,  forwards and  laterally</vt:lpstr>
      <vt:lpstr>Upper border, sharp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Gastric impression: between</vt:lpstr>
      <vt:lpstr>Diaphragm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Axillary  lymph nodes</vt:lpstr>
      <vt:lpstr>عرض تقديمي في PowerPoint</vt:lpstr>
      <vt:lpstr>Axillary lymph  nodes</vt:lpstr>
      <vt:lpstr>Lymphatic drainage  of breast</vt:lpstr>
      <vt:lpstr>Lymphatic  drainage of  breast</vt:lpstr>
      <vt:lpstr>عرض تقديمي في PowerPoint</vt:lpstr>
      <vt:lpstr>Lymphatic of  Head and Neck</vt:lpstr>
      <vt:lpstr>Lymphatic  system</vt:lpstr>
      <vt:lpstr>عرض تقديمي في PowerPoint</vt:lpstr>
      <vt:lpstr>Pharyngeal  tonsil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5- Bronchomediastinal  trunk</vt:lpstr>
      <vt:lpstr>A- Upper (Horizontal) group: below the</vt:lpstr>
      <vt:lpstr>Thoracic  duct</vt:lpstr>
      <vt:lpstr>عرض تقديمي في PowerPoint</vt:lpstr>
      <vt:lpstr>عرض تقديمي في PowerPoint</vt:lpstr>
      <vt:lpstr>عرض تقديمي في PowerPoint</vt:lpstr>
      <vt:lpstr>** Tributaries of thoracic duct: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Youssef Hussei. Ali</dc:creator>
  <cp:lastModifiedBy>962782233568</cp:lastModifiedBy>
  <cp:revision>2</cp:revision>
  <dcterms:created xsi:type="dcterms:W3CDTF">2022-04-03T10:23:23Z</dcterms:created>
  <dcterms:modified xsi:type="dcterms:W3CDTF">2022-04-03T10:44:33Z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2022-03-31T00:00:00Z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2022-04-03T00:00:00Z</vt:filetime>
  </property>
</Properties>
</file>