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3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E20C-1858-43EB-A9CA-35607390D5A5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776C1-3D4E-4696-93BC-59A59CF3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5CA5-B8EC-4FA6-828A-4C77C7DC02E8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27BA-0C71-42D7-A8F6-9A9A0B9CF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EA3D-139B-4C2C-BAC1-00C45013D09B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BCD52-833E-40E1-8807-F697C315B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AC675-AE71-4472-9756-74B02DC78556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420F-8E71-4E72-BB5D-8FF1DBCC7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E44E9-7C0F-4ACD-8D9C-8F86EB4D915A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49B3-AE38-403B-8C0D-4F418083C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4FBB-512E-4954-AC4A-BD04F91E6292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4D83-414D-444F-BAF9-1831E92C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D44E1-3A06-4836-BB09-8AA41A057D85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AB3D-E2F1-4ED6-99CB-12A7ABB2A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2C6D-DD36-4A65-8262-4A7AF3916F63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F350-9750-4C93-8910-B6AB7F6F1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4B563-95F6-4DF3-A527-FE399729F6F6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9177-1F21-4F87-A102-62B485104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6CDA-273A-41DD-A059-6A64F46E73AE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2B4B-5C51-4A77-8DB9-2A7AD206C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2477-EDCB-42D1-9270-1C55CC68C3DF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4642-4C4F-4429-9769-E5678049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854754-6CEF-44D7-81FA-062453730768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237497-19C8-4C32-B1B1-895EA9848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00025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Heme degradation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C00000"/>
                </a:solidFill>
              </a:rPr>
              <a:t/>
            </a:r>
            <a:br>
              <a:rPr lang="en-US" b="1" smtClean="0">
                <a:solidFill>
                  <a:srgbClr val="C00000"/>
                </a:solidFill>
              </a:rPr>
            </a:b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76200"/>
            <a:ext cx="91440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latin typeface="Times New Roman" pitchFamily="18" charset="0"/>
                <a:cs typeface="Times New Roman" pitchFamily="18" charset="0"/>
              </a:rPr>
              <a:t>Clinical correlations</a:t>
            </a:r>
            <a:br>
              <a:rPr lang="cs-CZ" sz="2800" b="1">
                <a:latin typeface="Times New Roman" pitchFamily="18" charset="0"/>
                <a:cs typeface="Times New Roman" pitchFamily="18" charset="0"/>
              </a:rPr>
            </a:br>
            <a:r>
              <a:rPr lang="cs-CZ" sz="2800" b="1">
                <a:latin typeface="Times New Roman" pitchFamily="18" charset="0"/>
                <a:cs typeface="Times New Roman" pitchFamily="18" charset="0"/>
              </a:rPr>
              <a:t>Determination of bilirubin (Bil) in serum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>
                <a:latin typeface="Times New Roman" pitchFamily="18" charset="0"/>
                <a:cs typeface="Times New Roman" pitchFamily="18" charset="0"/>
              </a:rPr>
              <a:t>Blood tests 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Bil reacts directly when reagents are added to the blood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sample → conjugated bilirubin = direct Bil (up to 3.4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µ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mol/L)</a:t>
            </a: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free Bil does not react to the reagents until alcohol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(methanol) or caffeine is added to the solution. Therefore, the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measurement of this type of bilirubin is indirect →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unconjugated bilirubin = indirect Bil (up to 13.6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mol/L) </a:t>
            </a:r>
          </a:p>
          <a:p>
            <a:pPr>
              <a:buFont typeface="Wingdings" pitchFamily="2" charset="2"/>
              <a:buNone/>
            </a:pPr>
            <a:endParaRPr lang="cs-CZ" sz="28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otal bilirubin measures both unconjugated and conjugated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Bil (normal value up to 17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mol/L).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23745"/>
              </p:ext>
            </p:extLst>
          </p:nvPr>
        </p:nvGraphicFramePr>
        <p:xfrm>
          <a:off x="0" y="1267098"/>
          <a:ext cx="9144000" cy="406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419031902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861382479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3579404798"/>
                    </a:ext>
                  </a:extLst>
                </a:gridCol>
              </a:tblGrid>
              <a:tr h="764455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Results of Vanden Bergh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Hyperbilirubinemia/Jaundice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53810"/>
                  </a:ext>
                </a:extLst>
              </a:tr>
              <a:tr h="7644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Vanden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Bergh’s Reaction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Conjugated Hyperbilirubinemia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Obstructive Jaundice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26553"/>
                  </a:ext>
                </a:extLst>
              </a:tr>
              <a:tr h="7644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Indirect Vanden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Bergh’s Reaction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Unconjugated 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Hyperbilirubinemia.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Hemolytic Jaundice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314504"/>
                  </a:ext>
                </a:extLst>
              </a:tr>
              <a:tr h="177353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Direct and Indirect Vanden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Bergh’s Reaction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</a:t>
                      </a:r>
                    </a:p>
                    <a:p>
                      <a:endParaRPr 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Biphasic Hyperbilirubinemia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means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conjugated and 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Unconjugated Bilirubin increased.</a:t>
                      </a:r>
                    </a:p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Hepatic Jaundice.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824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67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0"/>
            <a:ext cx="91440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Bilirubin physiology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Ligandins responsible for transport from plasma membrane to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endoplasmic reticulum. They are necessary for intracellular transport of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bilirubin, are also low at birth and reach adult levels by 3-5 days.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Bilirubin conjugated in presence of UDPGT (uridine diphosphate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glucuronyl transferase) to mono and diglucoronides, which are then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excreted into bile canaliculi.</a:t>
            </a:r>
          </a:p>
          <a:p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Enterohepatic Circulation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Conjugated bilirubin is unstable and easily hydrolyzed to unconjugated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bilirubin.</a:t>
            </a: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This process occurs nonenzymatically in the duodenum and jejunum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and also occurs in the presence of β glucuronidase, an enteric mucosal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enzyme, which is found in high concentration in newborn infants and in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human milk.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76200"/>
            <a:ext cx="91440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800" b="1" u="sng">
                <a:latin typeface="Times New Roman" pitchFamily="18" charset="0"/>
                <a:cs typeface="Times New Roman" pitchFamily="18" charset="0"/>
              </a:rPr>
              <a:t>Entero - hepatic circulation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                Be degraded</a:t>
            </a:r>
          </a:p>
          <a:p>
            <a:pPr eaLnBrk="0" hangingPunct="0"/>
            <a:r>
              <a:rPr lang="en-US" altLang="zh-CN" sz="2400" b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CB</a:t>
            </a:r>
            <a:r>
              <a:rPr lang="en-US" altLang="zh-CN" sz="2400" b="1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Urobilinogens (colorless)</a:t>
            </a:r>
            <a:endParaRPr lang="en-US" altLang="zh-CN" sz="24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zh-CN" sz="2400" b="1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Bacterial enzymes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Feces (feceal urobilinogens)  → 50-200 mg/d 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re-excreted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Mostly                                                      liver             bile             feces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20%                                               90%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Reabsorbed         plasma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trace</a:t>
            </a: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                                               circulation             kidneys</a:t>
            </a:r>
          </a:p>
          <a:p>
            <a:pPr eaLnBrk="0" hangingPunct="0"/>
            <a:endParaRPr lang="en-US" altLang="zh-CN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                    4 mg/day                              urine urobilinogen</a:t>
            </a:r>
          </a:p>
          <a:p>
            <a:pPr eaLnBrk="0" hangingPunct="0"/>
            <a:endParaRPr lang="en-US" altLang="zh-CN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- The serum of normal adults contains </a:t>
            </a:r>
            <a:r>
              <a:rPr lang="en-US" altLang="zh-CN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1 mg of bilirubin per 100 ml.</a:t>
            </a:r>
          </a:p>
          <a:p>
            <a:r>
              <a:rPr lang="en-US" altLang="zh-CN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In healthy adults →  </a:t>
            </a:r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The direct fraction is usually &lt;0.2 mg/100 ml</a:t>
            </a:r>
          </a:p>
          <a:p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                                   The indirect fraction is usually &lt;0.8 mg/100 ml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295400" y="10668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6" name="Line 25"/>
          <p:cNvSpPr>
            <a:spLocks noChangeShapeType="1"/>
          </p:cNvSpPr>
          <p:nvPr/>
        </p:nvSpPr>
        <p:spPr bwMode="auto">
          <a:xfrm>
            <a:off x="3354388" y="3276600"/>
            <a:ext cx="455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90600" y="2971800"/>
            <a:ext cx="7620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800600" y="26670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00600" y="33528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990600" y="1981200"/>
            <a:ext cx="838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Line 17"/>
          <p:cNvSpPr>
            <a:spLocks noChangeShapeType="1"/>
          </p:cNvSpPr>
          <p:nvPr/>
        </p:nvSpPr>
        <p:spPr bwMode="auto">
          <a:xfrm>
            <a:off x="5715000" y="2514600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2" name="Line 17"/>
          <p:cNvSpPr>
            <a:spLocks noChangeShapeType="1"/>
          </p:cNvSpPr>
          <p:nvPr/>
        </p:nvSpPr>
        <p:spPr bwMode="auto">
          <a:xfrm>
            <a:off x="7164388" y="2514600"/>
            <a:ext cx="836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cxnSp>
        <p:nvCxnSpPr>
          <p:cNvPr id="35" name="Straight Connector 34"/>
          <p:cNvCxnSpPr/>
          <p:nvPr/>
        </p:nvCxnSpPr>
        <p:spPr>
          <a:xfrm>
            <a:off x="7391400" y="1752600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Line 35"/>
          <p:cNvSpPr>
            <a:spLocks noChangeShapeType="1"/>
          </p:cNvSpPr>
          <p:nvPr/>
        </p:nvSpPr>
        <p:spPr bwMode="auto">
          <a:xfrm flipV="1">
            <a:off x="83820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5" name="Line 30"/>
          <p:cNvSpPr>
            <a:spLocks noChangeShapeType="1"/>
          </p:cNvSpPr>
          <p:nvPr/>
        </p:nvSpPr>
        <p:spPr bwMode="auto">
          <a:xfrm>
            <a:off x="6707188" y="4038600"/>
            <a:ext cx="836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6" name="Line 33"/>
          <p:cNvSpPr>
            <a:spLocks noChangeShapeType="1"/>
          </p:cNvSpPr>
          <p:nvPr/>
        </p:nvSpPr>
        <p:spPr bwMode="auto">
          <a:xfrm>
            <a:off x="4573588" y="4724400"/>
            <a:ext cx="19796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ar-SA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7847807" y="4344194"/>
            <a:ext cx="4572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362200" y="5943600"/>
            <a:ext cx="457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17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Fate of RBCs</a:t>
            </a:r>
            <a:endParaRPr lang="en-US" sz="26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Life span in blood stream is 90-120 days,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RBCs are phagocytosed and/or lysed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Normally, lysis occurs extravascularly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in the ER of reticuloendothelial system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(liver, spleen and bone marrow).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subsequent to RBC phagocytosis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Lysis can also occur intravascularly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(in blood stream).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In the human body approx. 100 – 200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million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RBCs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are broken down every hour.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aseline="3000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 → transported with transferrin and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used in the next heme biosynthesis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Not only Hb but other hemoproteins also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contain heme groups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which are degraded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by the same pathway.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685800"/>
            <a:ext cx="1981200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7607300" y="2133600"/>
            <a:ext cx="146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Phagocytosis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&amp; Lysis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7467600" y="2057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6815138" y="2895600"/>
            <a:ext cx="1338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Hemoglobin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rot="2079237">
            <a:off x="7151688" y="3201988"/>
            <a:ext cx="1587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rot="-2162602">
            <a:off x="7942263" y="3203575"/>
            <a:ext cx="1587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6553200" y="3886200"/>
            <a:ext cx="82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Globin</a:t>
            </a:r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6262688" y="4659313"/>
            <a:ext cx="1357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Amino acids</a:t>
            </a:r>
          </a:p>
        </p:txBody>
      </p:sp>
      <p:sp>
        <p:nvSpPr>
          <p:cNvPr id="3083" name="Rectangle 10"/>
          <p:cNvSpPr>
            <a:spLocks noChangeArrowheads="1"/>
          </p:cNvSpPr>
          <p:nvPr/>
        </p:nvSpPr>
        <p:spPr bwMode="auto">
          <a:xfrm>
            <a:off x="6019800" y="5497513"/>
            <a:ext cx="1736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Amino acid pool</a:t>
            </a:r>
          </a:p>
        </p:txBody>
      </p:sp>
      <p:sp>
        <p:nvSpPr>
          <p:cNvPr id="3084" name="Line 10"/>
          <p:cNvSpPr>
            <a:spLocks noChangeShapeType="1"/>
          </p:cNvSpPr>
          <p:nvPr/>
        </p:nvSpPr>
        <p:spPr bwMode="auto">
          <a:xfrm>
            <a:off x="69342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69342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7797800" y="3897313"/>
            <a:ext cx="736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Heme</a:t>
            </a:r>
          </a:p>
        </p:txBody>
      </p:sp>
      <p:sp>
        <p:nvSpPr>
          <p:cNvPr id="3087" name="Rectangle 18"/>
          <p:cNvSpPr>
            <a:spLocks noChangeArrowheads="1"/>
          </p:cNvSpPr>
          <p:nvPr/>
        </p:nvSpPr>
        <p:spPr bwMode="auto">
          <a:xfrm>
            <a:off x="5715000" y="3897313"/>
            <a:ext cx="579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2+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248400" y="3200400"/>
            <a:ext cx="9906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Rectangle 21"/>
          <p:cNvSpPr>
            <a:spLocks noChangeArrowheads="1"/>
          </p:cNvSpPr>
          <p:nvPr/>
        </p:nvSpPr>
        <p:spPr bwMode="auto">
          <a:xfrm>
            <a:off x="5286375" y="4659313"/>
            <a:ext cx="1038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Iron pool</a:t>
            </a:r>
          </a:p>
        </p:txBody>
      </p:sp>
      <p:sp>
        <p:nvSpPr>
          <p:cNvPr id="3090" name="Line 10"/>
          <p:cNvSpPr>
            <a:spLocks noChangeShapeType="1"/>
          </p:cNvSpPr>
          <p:nvPr/>
        </p:nvSpPr>
        <p:spPr bwMode="auto">
          <a:xfrm>
            <a:off x="59436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91" name="Rectangle 23"/>
          <p:cNvSpPr>
            <a:spLocks noChangeArrowheads="1"/>
          </p:cNvSpPr>
          <p:nvPr/>
        </p:nvSpPr>
        <p:spPr bwMode="auto">
          <a:xfrm>
            <a:off x="7696200" y="4659313"/>
            <a:ext cx="1017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Bilirubin</a:t>
            </a:r>
          </a:p>
        </p:txBody>
      </p:sp>
      <p:sp>
        <p:nvSpPr>
          <p:cNvPr id="3092" name="Line 10"/>
          <p:cNvSpPr>
            <a:spLocks noChangeShapeType="1"/>
          </p:cNvSpPr>
          <p:nvPr/>
        </p:nvSpPr>
        <p:spPr bwMode="auto">
          <a:xfrm>
            <a:off x="81534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93" name="Line 10"/>
          <p:cNvSpPr>
            <a:spLocks noChangeShapeType="1"/>
          </p:cNvSpPr>
          <p:nvPr/>
        </p:nvSpPr>
        <p:spPr bwMode="auto">
          <a:xfrm>
            <a:off x="8153400" y="4953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3094" name="Rectangle 26"/>
          <p:cNvSpPr>
            <a:spLocks noChangeArrowheads="1"/>
          </p:cNvSpPr>
          <p:nvPr/>
        </p:nvSpPr>
        <p:spPr bwMode="auto">
          <a:xfrm>
            <a:off x="7772400" y="5497513"/>
            <a:ext cx="108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Excretion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76200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Handling of free (intravascular) hemoglobin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Purposes: 	1- Scavenge iron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		2- Prevent major iron losses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		3- Complex free heme (very toxic)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1- Haptoglobin:  hemoglobin-haptoglobin complex is readily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metabolized in the liver and spleen forming an iron-globin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complex and bilirubin. Prevents loss of iron in urine.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2- Hemopexin:  binds free heme. The heme-hemopexin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complex is taken up by the liver and the iron is stored bound  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to ferritin.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3- Methemalbumin:  complex of oxidized heme and albumin.</a:t>
            </a:r>
          </a:p>
          <a:p>
            <a:endParaRPr lang="en-US" altLang="zh-CN" sz="24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b="1" u="sng">
                <a:latin typeface="Times New Roman" pitchFamily="18" charset="0"/>
                <a:cs typeface="Times New Roman" pitchFamily="18" charset="0"/>
              </a:rPr>
              <a:t>Bilirubin metabolism</a:t>
            </a:r>
            <a:endParaRPr lang="en-US" altLang="zh-CN" sz="24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- Bilirubin formation                      - Transport of bilirubin in plasma</a:t>
            </a:r>
          </a:p>
          <a:p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- Hepatic bilirubin transport </a:t>
            </a:r>
          </a:p>
          <a:p>
            <a:pPr lvl="1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A- Hepatic uptake            B- Conjugation       C- Biliary excretion</a:t>
            </a:r>
          </a:p>
          <a:p>
            <a:pPr>
              <a:buFontTx/>
              <a:buChar char="-"/>
            </a:pPr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 Enterohepatic circulation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/>
            <a:r>
              <a:rPr lang="en-US" altLang="zh-CN" sz="2800" b="1" u="sng">
                <a:latin typeface="Times New Roman" pitchFamily="18" charset="0"/>
                <a:cs typeface="Times New Roman" pitchFamily="18" charset="0"/>
              </a:rPr>
              <a:t>Bilirubin formation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514600" y="838200"/>
            <a:ext cx="1082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800" b="1">
                <a:latin typeface="Times New Roman" pitchFamily="18" charset="0"/>
                <a:cs typeface="Times New Roman" pitchFamily="18" charset="0"/>
              </a:rPr>
              <a:t>RBCs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581400" y="1143000"/>
            <a:ext cx="83343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352800" y="685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CN" sz="2400">
                <a:latin typeface="Times New Roman" pitchFamily="18" charset="0"/>
                <a:cs typeface="Times New Roman" pitchFamily="18" charset="0"/>
              </a:rPr>
              <a:t>120 days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4608513" y="838200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Senecent RBCs</a:t>
            </a:r>
          </a:p>
        </p:txBody>
      </p:sp>
      <p:sp>
        <p:nvSpPr>
          <p:cNvPr id="5127" name="Line 14"/>
          <p:cNvSpPr>
            <a:spLocks noChangeShapeType="1"/>
          </p:cNvSpPr>
          <p:nvPr/>
        </p:nvSpPr>
        <p:spPr bwMode="auto">
          <a:xfrm flipV="1">
            <a:off x="6707188" y="914400"/>
            <a:ext cx="379412" cy="14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28" name="Line 16"/>
          <p:cNvSpPr>
            <a:spLocks noChangeShapeType="1"/>
          </p:cNvSpPr>
          <p:nvPr/>
        </p:nvSpPr>
        <p:spPr bwMode="auto">
          <a:xfrm>
            <a:off x="6707188" y="1143000"/>
            <a:ext cx="303212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29" name="Line 15"/>
          <p:cNvSpPr>
            <a:spLocks noChangeShapeType="1"/>
          </p:cNvSpPr>
          <p:nvPr/>
        </p:nvSpPr>
        <p:spPr bwMode="auto">
          <a:xfrm>
            <a:off x="6630988" y="1219200"/>
            <a:ext cx="379412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7086600" y="762000"/>
            <a:ext cx="1600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Iron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hemoglobin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Globin</a:t>
            </a:r>
            <a:endParaRPr lang="en-US" sz="20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5131" name="Line 17"/>
          <p:cNvSpPr>
            <a:spLocks noChangeShapeType="1"/>
          </p:cNvSpPr>
          <p:nvPr/>
        </p:nvSpPr>
        <p:spPr bwMode="auto">
          <a:xfrm>
            <a:off x="8459788" y="1295400"/>
            <a:ext cx="227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495800" y="1676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Bilirubin               Biliverdin</a:t>
            </a:r>
            <a:r>
              <a:rPr lang="en-US" altLang="zh-CN" sz="2000" b="1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heme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7620000" y="1905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562600" y="1905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295400" y="1981200"/>
            <a:ext cx="1430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b="1">
                <a:latin typeface="Times New Roman" pitchFamily="18" charset="0"/>
                <a:cs typeface="Times New Roman" pitchFamily="18" charset="0"/>
              </a:rPr>
              <a:t>Bilirubin</a:t>
            </a:r>
          </a:p>
        </p:txBody>
      </p:sp>
      <p:cxnSp>
        <p:nvCxnSpPr>
          <p:cNvPr id="22" name="Straight Arrow Connector 21"/>
          <p:cNvCxnSpPr>
            <a:endCxn id="5135" idx="3"/>
          </p:cNvCxnSpPr>
          <p:nvPr/>
        </p:nvCxnSpPr>
        <p:spPr>
          <a:xfrm rot="10800000" flipV="1">
            <a:off x="2725738" y="2198688"/>
            <a:ext cx="1160462" cy="14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Rectangle 24"/>
          <p:cNvSpPr>
            <a:spLocks noChangeArrowheads="1"/>
          </p:cNvSpPr>
          <p:nvPr/>
        </p:nvSpPr>
        <p:spPr bwMode="auto">
          <a:xfrm>
            <a:off x="3886200" y="1905000"/>
            <a:ext cx="2560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Hepatic Hemoproteins </a:t>
            </a:r>
          </a:p>
        </p:txBody>
      </p:sp>
      <p:sp>
        <p:nvSpPr>
          <p:cNvPr id="5138" name="Rectangle 27"/>
          <p:cNvSpPr>
            <a:spLocks noChangeArrowheads="1"/>
          </p:cNvSpPr>
          <p:nvPr/>
        </p:nvSpPr>
        <p:spPr bwMode="auto">
          <a:xfrm>
            <a:off x="2590800" y="2743200"/>
            <a:ext cx="57912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200">
                <a:latin typeface="Times New Roman" pitchFamily="18" charset="0"/>
                <a:cs typeface="Times New Roman" pitchFamily="18" charset="0"/>
              </a:rPr>
              <a:t>Premature destruction of newly formed RBCs</a:t>
            </a:r>
          </a:p>
        </p:txBody>
      </p:sp>
      <p:sp>
        <p:nvSpPr>
          <p:cNvPr id="5139" name="Rectangle 28"/>
          <p:cNvSpPr>
            <a:spLocks noChangeArrowheads="1"/>
          </p:cNvSpPr>
          <p:nvPr/>
        </p:nvSpPr>
        <p:spPr bwMode="auto">
          <a:xfrm>
            <a:off x="1524000" y="1143000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Chiefly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70+%</a:t>
            </a:r>
          </a:p>
        </p:txBody>
      </p:sp>
      <p:sp>
        <p:nvSpPr>
          <p:cNvPr id="5140" name="Rectangle 29"/>
          <p:cNvSpPr>
            <a:spLocks noChangeArrowheads="1"/>
          </p:cNvSpPr>
          <p:nvPr/>
        </p:nvSpPr>
        <p:spPr bwMode="auto">
          <a:xfrm>
            <a:off x="2971800" y="2209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20%</a:t>
            </a:r>
          </a:p>
        </p:txBody>
      </p:sp>
      <p:sp>
        <p:nvSpPr>
          <p:cNvPr id="5141" name="Rectangle 30"/>
          <p:cNvSpPr>
            <a:spLocks noChangeArrowheads="1"/>
          </p:cNvSpPr>
          <p:nvPr/>
        </p:nvSpPr>
        <p:spPr bwMode="auto">
          <a:xfrm>
            <a:off x="1600200" y="26019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/>
              <a:t>1-5%</a:t>
            </a:r>
          </a:p>
        </p:txBody>
      </p:sp>
      <p:cxnSp>
        <p:nvCxnSpPr>
          <p:cNvPr id="30" name="Straight Arrow Connector 29"/>
          <p:cNvCxnSpPr>
            <a:stCxn id="5131" idx="1"/>
          </p:cNvCxnSpPr>
          <p:nvPr/>
        </p:nvCxnSpPr>
        <p:spPr>
          <a:xfrm>
            <a:off x="8686800" y="12954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981200" y="1295400"/>
            <a:ext cx="685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2087563" y="2443163"/>
            <a:ext cx="503237" cy="528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5" name="Rectangle 36"/>
          <p:cNvSpPr>
            <a:spLocks noChangeArrowheads="1"/>
          </p:cNvSpPr>
          <p:nvPr/>
        </p:nvSpPr>
        <p:spPr bwMode="auto">
          <a:xfrm>
            <a:off x="0" y="35052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2000" b="1" u="sng">
                <a:latin typeface="Times New Roman" pitchFamily="18" charset="0"/>
                <a:cs typeface="Times New Roman" pitchFamily="18" charset="0"/>
              </a:rPr>
              <a:t>Transport of bilirubin in plasma</a:t>
            </a:r>
          </a:p>
          <a:p>
            <a:pPr algn="ctr"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Albumin + UB                UB ~ Albumin Complex</a:t>
            </a:r>
          </a:p>
          <a:p>
            <a:pPr algn="ctr"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H affinity binding sites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                     Bilirubin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2000" b="1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2:1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Molar   Ratio                                                           </a:t>
            </a:r>
            <a:r>
              <a:rPr lang="en-US" altLang="zh-CN" sz="2000" b="1">
                <a:latin typeface="Times New Roman" pitchFamily="18" charset="0"/>
                <a:cs typeface="Times New Roman" pitchFamily="18" charset="0"/>
              </a:rPr>
              <a:t>Plasma protein Albumin</a:t>
            </a:r>
            <a:endParaRPr lang="en-US" altLang="zh-CN" sz="2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                                          L affinity binding sites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&gt; 2:1            Bilirubin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                   can be replaced by Other organic anions and low pH    </a:t>
            </a:r>
          </a:p>
          <a:p>
            <a:pPr eaLnBrk="0" hangingPunct="0"/>
            <a:r>
              <a:rPr lang="en-US" altLang="zh-CN" sz="200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</p:txBody>
      </p:sp>
      <p:sp>
        <p:nvSpPr>
          <p:cNvPr id="5146" name="Rectangle 37"/>
          <p:cNvSpPr>
            <a:spLocks noChangeArrowheads="1"/>
          </p:cNvSpPr>
          <p:nvPr/>
        </p:nvSpPr>
        <p:spPr bwMode="auto">
          <a:xfrm>
            <a:off x="8007350" y="5943600"/>
            <a:ext cx="831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↑UCB </a:t>
            </a:r>
            <a:endParaRPr lang="en-US">
              <a:ea typeface="SimSun" pitchFamily="2" charset="-122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467600" y="6172200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219200" y="4724400"/>
            <a:ext cx="914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219200" y="5410200"/>
            <a:ext cx="7620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200400" y="4648200"/>
            <a:ext cx="2895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200400" y="5867400"/>
            <a:ext cx="2895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657600" y="40386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172200" y="4724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6172200" y="5486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/>
            <a:r>
              <a:rPr lang="en-US" altLang="zh-CN" sz="2800" b="1" u="sng" dirty="0">
                <a:latin typeface="Times New Roman" pitchFamily="18" charset="0"/>
                <a:cs typeface="Times New Roman" pitchFamily="18" charset="0"/>
              </a:rPr>
              <a:t>Hepatic Bilirubin Transport</a:t>
            </a:r>
          </a:p>
          <a:p>
            <a:pPr defTabSz="762000" eaLnBrk="0" hangingPunct="0"/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zh-CN" sz="2800" b="1" u="sng" dirty="0">
                <a:latin typeface="Times New Roman" pitchFamily="18" charset="0"/>
                <a:cs typeface="Times New Roman" pitchFamily="18" charset="0"/>
              </a:rPr>
              <a:t>Hepatic uptake of bilirubin</a:t>
            </a: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UCB ~ Albumin complex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separated</a:t>
            </a:r>
          </a:p>
          <a:p>
            <a:pPr defTabSz="762000" eaLnBrk="0" hangingPunct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                (be) taken up</a:t>
            </a:r>
          </a:p>
          <a:p>
            <a:pPr defTabSz="762000" eaLnBrk="0" hangingPunct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Bilirubin                                  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Plasma membrane of the liver</a:t>
            </a:r>
          </a:p>
          <a:p>
            <a:pPr defTabSz="762000" eaLnBrk="0" hangingPunct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Bilirubin uptake is reduced: in neonates, cirrhosis, some drugs effects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/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zh-CN" sz="2800" b="1" u="sng" dirty="0">
                <a:latin typeface="Times New Roman" pitchFamily="18" charset="0"/>
                <a:cs typeface="Times New Roman" pitchFamily="18" charset="0"/>
              </a:rPr>
              <a:t>Conjugation of bilirubin</a:t>
            </a:r>
          </a:p>
          <a:p>
            <a:pPr defTabSz="762000" eaLnBrk="0" hangingPunct="0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                bound to Z protein</a:t>
            </a:r>
          </a:p>
          <a:p>
            <a:pPr defTabSz="762000" eaLnBrk="0" hangingPunct="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UCB                                 carrier protein            ER</a:t>
            </a:r>
          </a:p>
          <a:p>
            <a:pPr defTabSz="762000" eaLnBrk="0" hangingPunct="0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(Lipid soluble)                                                                                        Conjugation</a:t>
            </a:r>
          </a:p>
          <a:p>
            <a:pPr defTabSz="762000" eaLnBrk="0" hangingPunct="0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(catalyzed by </a:t>
            </a:r>
          </a:p>
          <a:p>
            <a:pPr defTabSz="762000" eaLnBrk="0" hangingPunct="0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UDPGT)</a:t>
            </a:r>
          </a:p>
          <a:p>
            <a:pPr defTabSz="762000" eaLnBrk="0" hangingPunct="0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(Water soluble)   CB              CBGA</a:t>
            </a:r>
          </a:p>
          <a:p>
            <a:pPr defTabSz="762000" eaLnBrk="0" hangingPunct="0"/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altLang="zh-CN" sz="2800" b="1" u="sng" dirty="0">
                <a:latin typeface="Times New Roman" pitchFamily="18" charset="0"/>
                <a:cs typeface="Times New Roman" pitchFamily="18" charset="0"/>
              </a:rPr>
              <a:t>Biliary excretion of bilirubin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Transfer  across</a:t>
            </a:r>
          </a:p>
          <a:p>
            <a:pPr defTabSz="762000" eaLnBrk="0" hangingPunct="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CB                                 Bile canaliculus</a:t>
            </a:r>
          </a:p>
          <a:p>
            <a:pPr defTabSz="762000" eaLnBrk="0" hangingPunct="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Microvillar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membrane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600200" y="19812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14400" y="35814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Line 17"/>
          <p:cNvSpPr>
            <a:spLocks noChangeShapeType="1"/>
          </p:cNvSpPr>
          <p:nvPr/>
        </p:nvSpPr>
        <p:spPr bwMode="auto">
          <a:xfrm>
            <a:off x="5867400" y="3581400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553201" y="4189412"/>
            <a:ext cx="9144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Line 27"/>
          <p:cNvSpPr>
            <a:spLocks noChangeShapeType="1"/>
          </p:cNvSpPr>
          <p:nvPr/>
        </p:nvSpPr>
        <p:spPr bwMode="auto">
          <a:xfrm flipH="1">
            <a:off x="5945188" y="4876800"/>
            <a:ext cx="684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ar-SA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5800" y="60960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Degradation of heme to bilirubin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562600" y="609600"/>
            <a:ext cx="35052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75% is derived from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RBCs  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In normal adults this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results in a daily load of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250-300 mg of bilirubin</a:t>
            </a:r>
          </a:p>
          <a:p>
            <a:pPr>
              <a:buFont typeface="Symbol" pitchFamily="18" charset="2"/>
              <a:buNone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Normal plasma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concentrations are less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then 1 mg/dL</a:t>
            </a:r>
          </a:p>
          <a:p>
            <a:pPr>
              <a:buFont typeface="Symbol" pitchFamily="18" charset="2"/>
              <a:buChar char="·"/>
            </a:pPr>
            <a:endParaRPr lang="en-US" sz="24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Hydrophobic –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transported by albumin to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the liver for further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metabolism prior to its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excretion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5562600" cy="5867400"/>
          </a:xfrm>
          <a:prstGeom prst="rect">
            <a:avLst/>
          </a:prstGeom>
          <a:noFill/>
          <a:ln w="648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895600" y="3790950"/>
            <a:ext cx="1855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>
                <a:latin typeface="Times New Roman" pitchFamily="18" charset="0"/>
                <a:cs typeface="Times New Roman" pitchFamily="18" charset="0"/>
              </a:rPr>
              <a:t>450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cytochrome</a:t>
            </a:r>
          </a:p>
        </p:txBody>
      </p:sp>
      <p:cxnSp>
        <p:nvCxnSpPr>
          <p:cNvPr id="8" name="Straight Arrow Connector 7"/>
          <p:cNvCxnSpPr>
            <a:stCxn id="7173" idx="1"/>
          </p:cNvCxnSpPr>
          <p:nvPr/>
        </p:nvCxnSpPr>
        <p:spPr>
          <a:xfrm rot="10800000" flipV="1">
            <a:off x="2667000" y="3990975"/>
            <a:ext cx="22860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390525"/>
            <a:ext cx="464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Normal bilirubin metabolism  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572000" y="41275"/>
            <a:ext cx="4572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Uptake of bilirubin by the liver is mediated by 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a carrier protein (receptor)</a:t>
            </a: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Uptake may be competitively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inhibited by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 other organic anions</a:t>
            </a: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On the smooth ER, bilirubin is conjugated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with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glucuronic acid, xylose, or ribose </a:t>
            </a:r>
          </a:p>
          <a:p>
            <a:pPr>
              <a:buFont typeface="Symbol" pitchFamily="18" charset="2"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Glucuronic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acid is the major conjugate –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 catalyzed by UDP glucuronyl transferase</a:t>
            </a:r>
          </a:p>
          <a:p>
            <a:pPr>
              <a:buFont typeface="Symbol" pitchFamily="18" charset="2"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“Conjugated” bilirubin is water soluble and is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secreted by the hepatocytes into the biliary  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canaliculi </a:t>
            </a:r>
          </a:p>
          <a:p>
            <a:endParaRPr lang="en-US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Converted to stercobilinogen (urobilinogen)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(colorless) by bacteria in the gut</a:t>
            </a:r>
          </a:p>
          <a:p>
            <a:pPr>
              <a:buFont typeface="Symbol" pitchFamily="18" charset="2"/>
              <a:buNone/>
            </a:pPr>
            <a:endParaRPr lang="en-US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Oxidized to stercobilin which is colored</a:t>
            </a:r>
          </a:p>
          <a:p>
            <a:pPr>
              <a:buFont typeface="Symbol" pitchFamily="18" charset="2"/>
              <a:buChar char="·"/>
            </a:pPr>
            <a:endParaRPr lang="en-US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Excreted in feces</a:t>
            </a:r>
          </a:p>
          <a:p>
            <a:pPr>
              <a:buFont typeface="Symbol" pitchFamily="18" charset="2"/>
              <a:buChar char="·"/>
            </a:pPr>
            <a:endParaRPr lang="en-US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Tx/>
              <a:buChar char="-"/>
            </a:pP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Some stercobilin may be re-adsorbed through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enterohepatic circulation by the gut and re-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excreted by either the liver or kidney</a:t>
            </a:r>
          </a:p>
        </p:txBody>
      </p:sp>
      <p:pic>
        <p:nvPicPr>
          <p:cNvPr id="8196" name="Picture 5" descr="M30128-27-f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195252"/>
            <a:ext cx="4495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76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latin typeface="Times New Roman" pitchFamily="18" charset="0"/>
                <a:cs typeface="Times New Roman" pitchFamily="18" charset="0"/>
              </a:rPr>
              <a:t>bilirubin-diglucuronide = conjugated bilirubin</a:t>
            </a:r>
            <a:br>
              <a:rPr lang="cs-CZ" sz="2800" b="1">
                <a:latin typeface="Times New Roman" pitchFamily="18" charset="0"/>
                <a:cs typeface="Times New Roman" pitchFamily="18" charset="0"/>
              </a:rPr>
            </a:br>
            <a:r>
              <a:rPr lang="cs-CZ" sz="2800">
                <a:latin typeface="Times New Roman" pitchFamily="18" charset="0"/>
                <a:cs typeface="Times New Roman" pitchFamily="18" charset="0"/>
              </a:rPr>
              <a:t>is soluble in water → „</a:t>
            </a:r>
            <a:r>
              <a:rPr lang="cs-CZ" sz="2800" b="1">
                <a:latin typeface="Times New Roman" pitchFamily="18" charset="0"/>
                <a:cs typeface="Times New Roman" pitchFamily="18" charset="0"/>
              </a:rPr>
              <a:t>direct bilirubin</a:t>
            </a:r>
            <a:r>
              <a:rPr lang="cs-CZ" sz="2800">
                <a:latin typeface="Times New Roman" pitchFamily="18" charset="0"/>
                <a:cs typeface="Times New Roman" pitchFamily="18" charset="0"/>
              </a:rPr>
              <a:t>“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305800" cy="5257800"/>
          </a:xfrm>
          <a:prstGeom prst="rect">
            <a:avLst/>
          </a:prstGeom>
          <a:noFill/>
          <a:ln w="648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599" y="76200"/>
            <a:ext cx="5945917" cy="6675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765</Words>
  <Application>Microsoft Office PowerPoint</Application>
  <PresentationFormat>On-screen Show (4:3)</PresentationFormat>
  <Paragraphs>200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SimSun</vt:lpstr>
      <vt:lpstr>SimSun</vt:lpstr>
      <vt:lpstr>Arial</vt:lpstr>
      <vt:lpstr>Calibri</vt:lpstr>
      <vt:lpstr>Symbol</vt:lpstr>
      <vt:lpstr>Times New Roman</vt:lpstr>
      <vt:lpstr>Wingdings</vt:lpstr>
      <vt:lpstr>Office Theme</vt:lpstr>
      <vt:lpstr> Heme degradation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Heme Degradation</dc:title>
  <dc:creator>user</dc:creator>
  <cp:lastModifiedBy>Admin</cp:lastModifiedBy>
  <cp:revision>118</cp:revision>
  <dcterms:created xsi:type="dcterms:W3CDTF">2014-03-14T17:44:17Z</dcterms:created>
  <dcterms:modified xsi:type="dcterms:W3CDTF">2023-04-03T18:13:50Z</dcterms:modified>
</cp:coreProperties>
</file>