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71" r:id="rId5"/>
    <p:sldId id="272" r:id="rId6"/>
    <p:sldId id="269" r:id="rId7"/>
    <p:sldId id="262" r:id="rId8"/>
    <p:sldId id="263" r:id="rId9"/>
    <p:sldId id="264" r:id="rId10"/>
    <p:sldId id="274" r:id="rId11"/>
    <p:sldId id="275" r:id="rId12"/>
    <p:sldId id="268" r:id="rId13"/>
    <p:sldId id="270" r:id="rId14"/>
    <p:sldId id="276" r:id="rId15"/>
    <p:sldId id="277" r:id="rId16"/>
    <p:sldId id="285" r:id="rId17"/>
    <p:sldId id="287" r:id="rId18"/>
    <p:sldId id="286" r:id="rId19"/>
    <p:sldId id="284" r:id="rId20"/>
    <p:sldId id="288" r:id="rId21"/>
    <p:sldId id="289" r:id="rId22"/>
    <p:sldId id="290" r:id="rId23"/>
    <p:sldId id="293" r:id="rId24"/>
    <p:sldId id="294" r:id="rId25"/>
    <p:sldId id="291" r:id="rId26"/>
    <p:sldId id="292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94660"/>
  </p:normalViewPr>
  <p:slideViewPr>
    <p:cSldViewPr>
      <p:cViewPr>
        <p:scale>
          <a:sx n="80" d="100"/>
          <a:sy n="80" d="100"/>
        </p:scale>
        <p:origin x="-139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45DC-03BD-4B57-B548-3E431E5E57B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9697-F402-4196-A06A-FE3F7D48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45DC-03BD-4B57-B548-3E431E5E57B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9697-F402-4196-A06A-FE3F7D48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7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45DC-03BD-4B57-B548-3E431E5E57B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9697-F402-4196-A06A-FE3F7D48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6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45DC-03BD-4B57-B548-3E431E5E57B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9697-F402-4196-A06A-FE3F7D48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45DC-03BD-4B57-B548-3E431E5E57B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9697-F402-4196-A06A-FE3F7D48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5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45DC-03BD-4B57-B548-3E431E5E57B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9697-F402-4196-A06A-FE3F7D48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0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45DC-03BD-4B57-B548-3E431E5E57B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9697-F402-4196-A06A-FE3F7D48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7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45DC-03BD-4B57-B548-3E431E5E57B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9697-F402-4196-A06A-FE3F7D48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9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45DC-03BD-4B57-B548-3E431E5E57B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9697-F402-4196-A06A-FE3F7D48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45DC-03BD-4B57-B548-3E431E5E57B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9697-F402-4196-A06A-FE3F7D48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45DC-03BD-4B57-B548-3E431E5E57B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9697-F402-4196-A06A-FE3F7D48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0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645DC-03BD-4B57-B548-3E431E5E57B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9697-F402-4196-A06A-FE3F7D48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pneumothorax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WhatsApp\Desktop\شادن ماكلاود\IMG_20210925_1408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25" y="979140"/>
            <a:ext cx="422798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980728"/>
            <a:ext cx="5207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899592" y="5505103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*Presented </a:t>
            </a:r>
            <a:r>
              <a:rPr lang="en-US" dirty="0">
                <a:solidFill>
                  <a:schemeClr val="bg1"/>
                </a:solidFill>
              </a:rPr>
              <a:t>by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</a:t>
            </a:r>
            <a:r>
              <a:rPr lang="ar-JO" dirty="0" smtClean="0">
                <a:solidFill>
                  <a:schemeClr val="bg1"/>
                </a:solidFill>
              </a:rPr>
              <a:t>’</a:t>
            </a:r>
            <a:r>
              <a:rPr lang="en-US" dirty="0" smtClean="0">
                <a:solidFill>
                  <a:schemeClr val="bg1"/>
                </a:solidFill>
              </a:rPr>
              <a:t>am </a:t>
            </a:r>
            <a:r>
              <a:rPr lang="en-US" dirty="0" err="1" smtClean="0">
                <a:solidFill>
                  <a:schemeClr val="bg1"/>
                </a:solidFill>
              </a:rPr>
              <a:t>Sowan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bd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alrahman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Ibdah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Tamara 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lrameni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Ahmad 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boud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</a:t>
            </a:r>
            <a:r>
              <a:rPr lang="ar-JO" dirty="0" smtClean="0">
                <a:solidFill>
                  <a:schemeClr val="bg1"/>
                </a:solidFill>
              </a:rPr>
              <a:t>’</a:t>
            </a:r>
            <a:r>
              <a:rPr lang="en-US" dirty="0" smtClean="0">
                <a:solidFill>
                  <a:schemeClr val="bg1"/>
                </a:solidFill>
              </a:rPr>
              <a:t>am </a:t>
            </a:r>
            <a:r>
              <a:rPr lang="en-US" dirty="0" err="1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46824" cy="6042455"/>
          </a:xfrm>
        </p:spPr>
      </p:pic>
      <p:sp>
        <p:nvSpPr>
          <p:cNvPr id="5" name="مربع نص 4"/>
          <p:cNvSpPr txBox="1"/>
          <p:nvPr/>
        </p:nvSpPr>
        <p:spPr>
          <a:xfrm>
            <a:off x="2843808" y="5733256"/>
            <a:ext cx="3024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deep sulcus  sign</a:t>
            </a:r>
            <a:endParaRPr lang="ar-JO" sz="2400" dirty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4716016" y="5373216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شكل بيضاوي 7"/>
          <p:cNvSpPr/>
          <p:nvPr/>
        </p:nvSpPr>
        <p:spPr>
          <a:xfrm>
            <a:off x="251520" y="306896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6926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336704"/>
          </a:xfrm>
        </p:spPr>
      </p:pic>
    </p:spTree>
    <p:extLst>
      <p:ext uri="{BB962C8B-B14F-4D97-AF65-F5344CB8AC3E}">
        <p14:creationId xmlns:p14="http://schemas.microsoft.com/office/powerpoint/2010/main" val="6895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194073" cy="435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>
            <a:off x="3491880" y="3717032"/>
            <a:ext cx="7200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5652120" y="908720"/>
            <a:ext cx="1296144" cy="4824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1259632" y="54452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bullous of lung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668532" y="5814556"/>
            <a:ext cx="162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pneumothorax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6590" y="4716016"/>
            <a:ext cx="5976664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   hydro </a:t>
            </a:r>
            <a:r>
              <a:rPr lang="en-US" sz="3200" dirty="0">
                <a:solidFill>
                  <a:schemeClr val="bg1"/>
                </a:solidFill>
              </a:rPr>
              <a:t>pneumothorax appear as effusion but have </a:t>
            </a:r>
            <a:r>
              <a:rPr lang="en-US" sz="3200" dirty="0" err="1">
                <a:solidFill>
                  <a:schemeClr val="bg1"/>
                </a:solidFill>
              </a:rPr>
              <a:t>horizental</a:t>
            </a:r>
            <a:r>
              <a:rPr lang="en-US" sz="3200" dirty="0">
                <a:solidFill>
                  <a:schemeClr val="bg1"/>
                </a:solidFill>
              </a:rPr>
              <a:t> fluid level </a:t>
            </a:r>
            <a:r>
              <a:rPr lang="en-US" sz="3200" dirty="0" smtClean="0">
                <a:solidFill>
                  <a:schemeClr val="bg1"/>
                </a:solidFill>
              </a:rPr>
              <a:t>(upper hyper lucency air  and lower fluid hyper lucency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692696"/>
            <a:ext cx="5338936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emphysema also appear hyper lucency but bilateral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5856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327585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 pneumothorax 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JO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6257"/>
            <a:ext cx="8229600" cy="4393849"/>
          </a:xfrm>
        </p:spPr>
      </p:pic>
    </p:spTree>
    <p:extLst>
      <p:ext uri="{BB962C8B-B14F-4D97-AF65-F5344CB8AC3E}">
        <p14:creationId xmlns:p14="http://schemas.microsoft.com/office/powerpoint/2010/main" val="16236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 pneumothorax 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JO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229600" cy="4130463"/>
          </a:xfrm>
        </p:spPr>
      </p:pic>
      <p:sp>
        <p:nvSpPr>
          <p:cNvPr id="5" name="مربع نص 4"/>
          <p:cNvSpPr txBox="1"/>
          <p:nvPr/>
        </p:nvSpPr>
        <p:spPr>
          <a:xfrm>
            <a:off x="2915816" y="3573016"/>
            <a:ext cx="172819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significant collapse of the right lung</a:t>
            </a:r>
            <a:endParaRPr lang="ar-JO" sz="1050" dirty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4355976" y="3780765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18686"/>
            <a:ext cx="8229600" cy="4525963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Symptom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2425" y="1412776"/>
            <a:ext cx="685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chemeClr val="bg1"/>
                </a:solidFill>
              </a:rPr>
              <a:t>1.Ipsilateral chest pain , sudden onset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2.Dyspnea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3.Cough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   Physical signs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1.Decreased breath sound over the affected side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2.Hyper resonance over chest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3.Decreased or absent tactile fremitus on affected side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4.Mediastinal shift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OUBLE CLIK\Desktop\طبيع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99992"/>
            <a:ext cx="6264696" cy="67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50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err="1">
                <a:solidFill>
                  <a:schemeClr val="bg1"/>
                </a:solidFill>
              </a:rPr>
              <a:t>Pneumothorax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has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also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be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classified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based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On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the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presence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or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absence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shift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of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mobile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mediastinal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structure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such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as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the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rgbClr val="FFFF00"/>
                </a:solidFill>
              </a:rPr>
              <a:t>heart</a:t>
            </a:r>
            <a:r>
              <a:rPr lang="ar-SA" dirty="0">
                <a:solidFill>
                  <a:srgbClr val="FFFF00"/>
                </a:solidFill>
              </a:rPr>
              <a:t> </a:t>
            </a:r>
            <a:r>
              <a:rPr lang="ar-SA" dirty="0" err="1">
                <a:solidFill>
                  <a:srgbClr val="FFFF00"/>
                </a:solidFill>
              </a:rPr>
              <a:t>and</a:t>
            </a:r>
            <a:r>
              <a:rPr lang="ar-SA" dirty="0">
                <a:solidFill>
                  <a:srgbClr val="FFFF00"/>
                </a:solidFill>
              </a:rPr>
              <a:t> </a:t>
            </a:r>
            <a:r>
              <a:rPr lang="ar-SA" dirty="0" err="1">
                <a:solidFill>
                  <a:srgbClr val="FFFF00"/>
                </a:solidFill>
              </a:rPr>
              <a:t>trachea</a:t>
            </a:r>
            <a:r>
              <a:rPr lang="ar-SA" dirty="0">
                <a:solidFill>
                  <a:srgbClr val="FFFF00"/>
                </a:solidFill>
              </a:rPr>
              <a:t> </a:t>
            </a:r>
          </a:p>
          <a:p>
            <a:r>
              <a:rPr lang="ar-SA" dirty="0" err="1">
                <a:solidFill>
                  <a:schemeClr val="bg1"/>
                </a:solidFill>
              </a:rPr>
              <a:t>simple</a:t>
            </a:r>
            <a:r>
              <a:rPr lang="ar-SA" dirty="0">
                <a:solidFill>
                  <a:schemeClr val="bg1"/>
                </a:solidFill>
              </a:rPr>
              <a:t> : </a:t>
            </a:r>
            <a:r>
              <a:rPr lang="ar-SA" dirty="0" err="1">
                <a:solidFill>
                  <a:schemeClr val="bg1"/>
                </a:solidFill>
              </a:rPr>
              <a:t>there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is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usually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no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shift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of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mediastinal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structure</a:t>
            </a:r>
            <a:r>
              <a:rPr lang="ar-SA" dirty="0">
                <a:solidFill>
                  <a:schemeClr val="bg1"/>
                </a:solidFill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ar-SA" dirty="0" err="1">
                <a:solidFill>
                  <a:schemeClr val="bg1"/>
                </a:solidFill>
              </a:rPr>
              <a:t>ension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there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is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frequently</a:t>
            </a:r>
            <a:r>
              <a:rPr lang="ar-SA" dirty="0">
                <a:solidFill>
                  <a:schemeClr val="bg1"/>
                </a:solidFill>
              </a:rPr>
              <a:t> a </a:t>
            </a:r>
            <a:r>
              <a:rPr lang="ar-SA" dirty="0" err="1">
                <a:solidFill>
                  <a:schemeClr val="bg1"/>
                </a:solidFill>
              </a:rPr>
              <a:t>shift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of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the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mediastinal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structures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away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from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side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of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pneumothorax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associated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with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cardio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plumonary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compromise</a:t>
            </a:r>
            <a:r>
              <a:rPr lang="ar-SA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69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OUBLE CLIK\Desktop\tension-pneumothorax-cov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843142" cy="684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3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108520" y="980728"/>
            <a:ext cx="4896544" cy="3384376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A pneumothorax is an abnormal collection of air in the pleural space between the lung and the chest wall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392696" y="188640"/>
            <a:ext cx="9144000" cy="108012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Whats the definition of pneumothorax 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WhatsApp\Desktop\شادن ماكلاود\IMG_20210925_140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96" y="980728"/>
            <a:ext cx="3672408" cy="253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07504" y="5013176"/>
            <a:ext cx="4782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Pleural space also known pleural cavity , is a thin fluid- filled space between two plumonary pleurae( known as visceral and parietal ) of each lung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96" y="4020954"/>
            <a:ext cx="3954760" cy="232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OUBLE CLIK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3077"/>
            <a:ext cx="8375981" cy="66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89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OUBLE CLIK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76875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6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OUBLE CLIK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630386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90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OUBLE CLIK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4936"/>
            <a:ext cx="5531208" cy="68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98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4174950-8DBC-EC4C-B080-B54A1DA28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998"/>
            <a:ext cx="4977150" cy="627134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08104" y="1844824"/>
            <a:ext cx="34477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dirty="0" err="1">
                <a:solidFill>
                  <a:schemeClr val="bg1"/>
                </a:solidFill>
              </a:rPr>
              <a:t>Presence</a:t>
            </a:r>
            <a:r>
              <a:rPr lang="ar-SA" sz="3600" dirty="0">
                <a:solidFill>
                  <a:schemeClr val="bg1"/>
                </a:solidFill>
              </a:rPr>
              <a:t> </a:t>
            </a:r>
            <a:r>
              <a:rPr lang="ar-SA" sz="3600" dirty="0" err="1">
                <a:solidFill>
                  <a:schemeClr val="bg1"/>
                </a:solidFill>
              </a:rPr>
              <a:t>of</a:t>
            </a:r>
            <a:r>
              <a:rPr lang="ar-SA" sz="3600" dirty="0">
                <a:solidFill>
                  <a:schemeClr val="bg1"/>
                </a:solidFill>
              </a:rPr>
              <a:t> </a:t>
            </a:r>
            <a:r>
              <a:rPr lang="ar-SA" sz="3600" dirty="0" err="1">
                <a:solidFill>
                  <a:schemeClr val="bg1"/>
                </a:solidFill>
              </a:rPr>
              <a:t>an</a:t>
            </a:r>
            <a:r>
              <a:rPr lang="ar-SA" sz="3600" dirty="0">
                <a:solidFill>
                  <a:schemeClr val="bg1"/>
                </a:solidFill>
              </a:rPr>
              <a:t> </a:t>
            </a:r>
            <a:r>
              <a:rPr lang="ar-SA" sz="3600" dirty="0" err="1">
                <a:solidFill>
                  <a:schemeClr val="bg1"/>
                </a:solidFill>
              </a:rPr>
              <a:t>air</a:t>
            </a:r>
            <a:r>
              <a:rPr lang="ar-SA" sz="3600" dirty="0">
                <a:solidFill>
                  <a:schemeClr val="bg1"/>
                </a:solidFill>
              </a:rPr>
              <a:t> </a:t>
            </a:r>
            <a:r>
              <a:rPr lang="ar-SA" sz="3600" dirty="0" err="1">
                <a:solidFill>
                  <a:schemeClr val="bg1"/>
                </a:solidFill>
              </a:rPr>
              <a:t>fluid</a:t>
            </a:r>
            <a:r>
              <a:rPr lang="ar-SA" sz="3600" dirty="0">
                <a:solidFill>
                  <a:schemeClr val="bg1"/>
                </a:solidFill>
              </a:rPr>
              <a:t> </a:t>
            </a:r>
            <a:r>
              <a:rPr lang="ar-SA" sz="3600" dirty="0" err="1">
                <a:solidFill>
                  <a:schemeClr val="bg1"/>
                </a:solidFill>
              </a:rPr>
              <a:t>interface</a:t>
            </a:r>
            <a:r>
              <a:rPr lang="ar-SA" sz="3600" dirty="0">
                <a:solidFill>
                  <a:schemeClr val="bg1"/>
                </a:solidFill>
              </a:rPr>
              <a:t> </a:t>
            </a:r>
            <a:r>
              <a:rPr lang="ar-SA" sz="3600" dirty="0" err="1">
                <a:solidFill>
                  <a:schemeClr val="bg1"/>
                </a:solidFill>
              </a:rPr>
              <a:t>in</a:t>
            </a:r>
            <a:r>
              <a:rPr lang="ar-SA" sz="3600" dirty="0">
                <a:solidFill>
                  <a:schemeClr val="bg1"/>
                </a:solidFill>
              </a:rPr>
              <a:t> </a:t>
            </a:r>
            <a:r>
              <a:rPr lang="ar-SA" sz="3600" dirty="0" err="1">
                <a:solidFill>
                  <a:schemeClr val="bg1"/>
                </a:solidFill>
              </a:rPr>
              <a:t>the</a:t>
            </a:r>
            <a:r>
              <a:rPr lang="ar-SA" sz="3600" dirty="0">
                <a:solidFill>
                  <a:schemeClr val="bg1"/>
                </a:solidFill>
              </a:rPr>
              <a:t> </a:t>
            </a:r>
            <a:r>
              <a:rPr lang="ar-SA" sz="3600" dirty="0" err="1">
                <a:solidFill>
                  <a:schemeClr val="bg1"/>
                </a:solidFill>
              </a:rPr>
              <a:t>pleural</a:t>
            </a:r>
            <a:r>
              <a:rPr lang="ar-SA" sz="3600" dirty="0">
                <a:solidFill>
                  <a:schemeClr val="bg1"/>
                </a:solidFill>
              </a:rPr>
              <a:t> </a:t>
            </a:r>
            <a:r>
              <a:rPr lang="ar-SA" sz="3600" dirty="0" err="1">
                <a:solidFill>
                  <a:schemeClr val="bg1"/>
                </a:solidFill>
              </a:rPr>
              <a:t>space</a:t>
            </a:r>
            <a:r>
              <a:rPr lang="ar-SA" sz="3600" dirty="0">
                <a:solidFill>
                  <a:schemeClr val="bg1"/>
                </a:solidFill>
              </a:rPr>
              <a:t> ( </a:t>
            </a:r>
            <a:r>
              <a:rPr lang="ar-SA" sz="3600" dirty="0" err="1">
                <a:solidFill>
                  <a:schemeClr val="bg1"/>
                </a:solidFill>
              </a:rPr>
              <a:t>hydropneumothorax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7763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5713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err="1">
                <a:solidFill>
                  <a:srgbClr val="FFFF00"/>
                </a:solidFill>
              </a:rPr>
              <a:t>Mistaken</a:t>
            </a:r>
            <a:r>
              <a:rPr lang="ar-SA" dirty="0">
                <a:solidFill>
                  <a:srgbClr val="FFFF00"/>
                </a:solidFill>
              </a:rPr>
              <a:t> 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ar-SA" dirty="0" err="1">
                <a:solidFill>
                  <a:srgbClr val="FFFF00"/>
                </a:solidFill>
              </a:rPr>
              <a:t>sk</a:t>
            </a: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ar-SA" dirty="0">
                <a:solidFill>
                  <a:srgbClr val="FFFF00"/>
                </a:solidFill>
              </a:rPr>
              <a:t>n </a:t>
            </a:r>
            <a:r>
              <a:rPr lang="ar-SA" dirty="0" err="1">
                <a:solidFill>
                  <a:srgbClr val="FFFF00"/>
                </a:solidFill>
              </a:rPr>
              <a:t>fold</a:t>
            </a:r>
            <a:r>
              <a:rPr lang="ar-SA" dirty="0">
                <a:solidFill>
                  <a:srgbClr val="FFFF00"/>
                </a:solidFill>
              </a:rPr>
              <a:t> </a:t>
            </a:r>
            <a:r>
              <a:rPr lang="ar-SA" dirty="0" err="1">
                <a:solidFill>
                  <a:srgbClr val="FFFF00"/>
                </a:solidFill>
              </a:rPr>
              <a:t>for</a:t>
            </a:r>
            <a:r>
              <a:rPr lang="ar-SA" dirty="0">
                <a:solidFill>
                  <a:srgbClr val="FFFF00"/>
                </a:solidFill>
              </a:rPr>
              <a:t> </a:t>
            </a:r>
            <a:r>
              <a:rPr lang="ar-SA" dirty="0" err="1">
                <a:solidFill>
                  <a:srgbClr val="FFFF00"/>
                </a:solidFill>
              </a:rPr>
              <a:t>pneumothorax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FE1AF36-2F91-A647-8772-B337C359E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8924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86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3204" y="5517232"/>
            <a:ext cx="8229600" cy="1143000"/>
          </a:xfrm>
        </p:spPr>
        <p:txBody>
          <a:bodyPr>
            <a:noAutofit/>
          </a:bodyPr>
          <a:lstStyle/>
          <a:p>
            <a:r>
              <a:rPr lang="ar-SA" sz="3200" dirty="0" err="1">
                <a:solidFill>
                  <a:srgbClr val="FFFF00"/>
                </a:solidFill>
              </a:rPr>
              <a:t>Mistaking</a:t>
            </a:r>
            <a:r>
              <a:rPr lang="ar-SA" sz="3200" dirty="0">
                <a:solidFill>
                  <a:srgbClr val="FFFF00"/>
                </a:solidFill>
              </a:rPr>
              <a:t> </a:t>
            </a:r>
            <a:r>
              <a:rPr lang="ar-SA" sz="3200" dirty="0" err="1">
                <a:solidFill>
                  <a:srgbClr val="FFFF00"/>
                </a:solidFill>
              </a:rPr>
              <a:t>medical</a:t>
            </a:r>
            <a:r>
              <a:rPr lang="ar-SA" sz="3200" dirty="0">
                <a:solidFill>
                  <a:srgbClr val="FFFF00"/>
                </a:solidFill>
              </a:rPr>
              <a:t> </a:t>
            </a:r>
            <a:r>
              <a:rPr lang="ar-SA" sz="3200" dirty="0" err="1">
                <a:solidFill>
                  <a:srgbClr val="FFFF00"/>
                </a:solidFill>
              </a:rPr>
              <a:t>border</a:t>
            </a:r>
            <a:r>
              <a:rPr lang="ar-SA" sz="3200" dirty="0">
                <a:solidFill>
                  <a:srgbClr val="FFFF00"/>
                </a:solidFill>
              </a:rPr>
              <a:t> </a:t>
            </a:r>
            <a:r>
              <a:rPr lang="ar-SA" sz="3200" dirty="0" err="1">
                <a:solidFill>
                  <a:srgbClr val="FFFF00"/>
                </a:solidFill>
              </a:rPr>
              <a:t>of</a:t>
            </a:r>
            <a:r>
              <a:rPr lang="ar-SA" sz="3200" dirty="0">
                <a:solidFill>
                  <a:srgbClr val="FFFF00"/>
                </a:solidFill>
              </a:rPr>
              <a:t> </a:t>
            </a:r>
            <a:r>
              <a:rPr lang="ar-SA" sz="3200" dirty="0" err="1">
                <a:solidFill>
                  <a:srgbClr val="FFFF00"/>
                </a:solidFill>
              </a:rPr>
              <a:t>the</a:t>
            </a:r>
            <a:r>
              <a:rPr lang="ar-SA" sz="3200" dirty="0">
                <a:solidFill>
                  <a:srgbClr val="FFFF00"/>
                </a:solidFill>
              </a:rPr>
              <a:t> </a:t>
            </a:r>
            <a:r>
              <a:rPr lang="ar-SA" sz="3200" dirty="0" err="1">
                <a:solidFill>
                  <a:srgbClr val="FFFF00"/>
                </a:solidFill>
              </a:rPr>
              <a:t>scapula</a:t>
            </a:r>
            <a:r>
              <a:rPr lang="ar-SA" sz="3200" dirty="0">
                <a:solidFill>
                  <a:srgbClr val="FFFF00"/>
                </a:solidFill>
              </a:rPr>
              <a:t> </a:t>
            </a:r>
            <a:r>
              <a:rPr lang="ar-SA" sz="3200" dirty="0" err="1">
                <a:solidFill>
                  <a:srgbClr val="FFFF00"/>
                </a:solidFill>
              </a:rPr>
              <a:t>for</a:t>
            </a:r>
            <a:r>
              <a:rPr lang="ar-SA" sz="3200" dirty="0">
                <a:solidFill>
                  <a:srgbClr val="FFFF00"/>
                </a:solidFill>
              </a:rPr>
              <a:t> a </a:t>
            </a:r>
            <a:r>
              <a:rPr lang="ar-SA" sz="3200" dirty="0" err="1">
                <a:solidFill>
                  <a:srgbClr val="FFFF00"/>
                </a:solidFill>
              </a:rPr>
              <a:t>pneumothorax</a:t>
            </a:r>
            <a:r>
              <a:rPr lang="ar-SA" sz="3200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E4EF998-1CE5-1D48-AEC0-26D2CF54C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688632" cy="49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4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Treatment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Size of </a:t>
            </a:r>
            <a:r>
              <a:rPr lang="en-US" dirty="0" smtClean="0">
                <a:solidFill>
                  <a:schemeClr val="bg1"/>
                </a:solidFill>
              </a:rPr>
              <a:t>pneumothorax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DE66DB5-AF90-F64C-BC5E-AA19A3263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6397"/>
            <a:ext cx="8229600" cy="4093568"/>
          </a:xfrm>
        </p:spPr>
      </p:pic>
    </p:spTree>
    <p:extLst>
      <p:ext uri="{BB962C8B-B14F-4D97-AF65-F5344CB8AC3E}">
        <p14:creationId xmlns:p14="http://schemas.microsoft.com/office/powerpoint/2010/main" val="26056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spontaneous pneumothorax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*If </a:t>
            </a:r>
            <a:r>
              <a:rPr lang="en-US" dirty="0" smtClean="0">
                <a:solidFill>
                  <a:schemeClr val="bg1"/>
                </a:solidFill>
              </a:rPr>
              <a:t>there is no SOB and is less than 2cm in </a:t>
            </a:r>
            <a:r>
              <a:rPr lang="en-US" dirty="0" err="1" smtClean="0">
                <a:solidFill>
                  <a:schemeClr val="bg1"/>
                </a:solidFill>
              </a:rPr>
              <a:t>xray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there is no treatment and </a:t>
            </a:r>
            <a:r>
              <a:rPr lang="ar-SA" dirty="0" smtClean="0">
                <a:solidFill>
                  <a:schemeClr val="bg1"/>
                </a:solidFill>
              </a:rPr>
              <a:t>resolve spontaneously in </a:t>
            </a:r>
            <a:r>
              <a:rPr lang="ar-SA" dirty="0" smtClean="0">
                <a:solidFill>
                  <a:schemeClr val="bg1"/>
                </a:solidFill>
              </a:rPr>
              <a:t>approximately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10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day</a:t>
            </a:r>
            <a:r>
              <a:rPr lang="en-US" dirty="0" smtClean="0">
                <a:solidFill>
                  <a:schemeClr val="bg1"/>
                </a:solidFill>
              </a:rPr>
              <a:t>s.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SA" dirty="0" smtClean="0">
                <a:solidFill>
                  <a:schemeClr val="bg1"/>
                </a:solidFill>
              </a:rPr>
              <a:t>small chest tube ( with one way valve) </a:t>
            </a:r>
            <a:r>
              <a:rPr lang="ar-SA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ay </a:t>
            </a:r>
            <a:r>
              <a:rPr lang="ar-SA" dirty="0" smtClean="0">
                <a:solidFill>
                  <a:schemeClr val="bg1"/>
                </a:solidFill>
              </a:rPr>
              <a:t>benefit </a:t>
            </a:r>
            <a:r>
              <a:rPr lang="ar-SA" dirty="0" smtClean="0">
                <a:solidFill>
                  <a:schemeClr val="bg1"/>
                </a:solidFill>
              </a:rPr>
              <a:t>some </a:t>
            </a:r>
            <a:r>
              <a:rPr lang="ar-SA" dirty="0" smtClean="0">
                <a:solidFill>
                  <a:schemeClr val="bg1"/>
                </a:solidFill>
              </a:rPr>
              <a:t>patient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*If </a:t>
            </a:r>
            <a:r>
              <a:rPr lang="en-US" dirty="0" smtClean="0">
                <a:solidFill>
                  <a:schemeClr val="bg1"/>
                </a:solidFill>
              </a:rPr>
              <a:t>there is SOB and is more than </a:t>
            </a:r>
            <a:r>
              <a:rPr lang="en-US" dirty="0" smtClean="0">
                <a:solidFill>
                  <a:schemeClr val="bg1"/>
                </a:solidFill>
              </a:rPr>
              <a:t>2cm,</a:t>
            </a:r>
            <a:r>
              <a:rPr lang="ar-SA" dirty="0" smtClean="0">
                <a:solidFill>
                  <a:schemeClr val="bg1"/>
                </a:solidFill>
              </a:rPr>
              <a:t>adminstration </a:t>
            </a:r>
            <a:r>
              <a:rPr lang="ar-SA" dirty="0" smtClean="0">
                <a:solidFill>
                  <a:schemeClr val="bg1"/>
                </a:solidFill>
              </a:rPr>
              <a:t>of supplemental oxygen </a:t>
            </a:r>
            <a:r>
              <a:rPr lang="ar-SA" dirty="0" smtClean="0">
                <a:solidFill>
                  <a:schemeClr val="bg1"/>
                </a:solidFill>
              </a:rPr>
              <a:t>which </a:t>
            </a:r>
            <a:r>
              <a:rPr lang="ar-SA" dirty="0" smtClean="0">
                <a:solidFill>
                  <a:schemeClr val="bg1"/>
                </a:solidFill>
              </a:rPr>
              <a:t>help with resorption of pleural air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ar-SA" dirty="0" smtClean="0">
                <a:solidFill>
                  <a:schemeClr val="bg1"/>
                </a:solidFill>
              </a:rPr>
              <a:t>needle </a:t>
            </a:r>
            <a:r>
              <a:rPr lang="ar-SA" dirty="0" smtClean="0">
                <a:solidFill>
                  <a:schemeClr val="bg1"/>
                </a:solidFill>
              </a:rPr>
              <a:t>aspiration or chest tube insertion to allow air to be released and lung to respond 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ar-SA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"/>
            <a:ext cx="9144000" cy="3584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Causes of pneumothorax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1.alveolar wall weakness so rapture and leak air to pleural cavity called rapture bleb as COPD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2. secondary infection infalamation of lung then heal as scar which crack then rapture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3.Iatrogenic  as blunt truma as stabbing or CVL (center venous line) on IJVP or thoracosentesis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WhatsApp\Desktop\شادن ماكلاود\IMG_20210925_140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90" y="3584426"/>
            <a:ext cx="5661670" cy="32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Tension pneumothorax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*Insert </a:t>
            </a:r>
            <a:r>
              <a:rPr lang="en-US" dirty="0" smtClean="0">
                <a:solidFill>
                  <a:schemeClr val="bg1"/>
                </a:solidFill>
              </a:rPr>
              <a:t>large bore needle into the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intercostal space in the mid </a:t>
            </a:r>
            <a:r>
              <a:rPr lang="en-US" dirty="0" err="1" smtClean="0">
                <a:solidFill>
                  <a:schemeClr val="bg1"/>
                </a:solidFill>
              </a:rPr>
              <a:t>clavicular</a:t>
            </a:r>
            <a:r>
              <a:rPr lang="en-US" dirty="0" smtClean="0">
                <a:solidFill>
                  <a:schemeClr val="bg1"/>
                </a:solidFill>
              </a:rPr>
              <a:t> line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*Chest </a:t>
            </a:r>
            <a:r>
              <a:rPr lang="en-US" dirty="0" smtClean="0">
                <a:solidFill>
                  <a:schemeClr val="bg1"/>
                </a:solidFill>
              </a:rPr>
              <a:t>tube </a:t>
            </a:r>
            <a:r>
              <a:rPr lang="en-US" dirty="0" smtClean="0">
                <a:solidFill>
                  <a:schemeClr val="bg1"/>
                </a:solidFill>
              </a:rPr>
              <a:t>insertion inside the pleural </a:t>
            </a:r>
            <a:r>
              <a:rPr lang="en-US" dirty="0" smtClean="0">
                <a:solidFill>
                  <a:schemeClr val="bg1"/>
                </a:solidFill>
              </a:rPr>
              <a:t>space to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relieve air </a:t>
            </a:r>
            <a:r>
              <a:rPr lang="en-US" dirty="0" smtClean="0">
                <a:solidFill>
                  <a:schemeClr val="bg1"/>
                </a:solidFill>
              </a:rPr>
              <a:t>from </a:t>
            </a:r>
            <a:r>
              <a:rPr lang="en-US" dirty="0" smtClean="0">
                <a:solidFill>
                  <a:schemeClr val="bg1"/>
                </a:solidFill>
              </a:rPr>
              <a:t>pleural </a:t>
            </a:r>
            <a:r>
              <a:rPr lang="en-US" dirty="0" smtClean="0">
                <a:solidFill>
                  <a:schemeClr val="bg1"/>
                </a:solidFill>
              </a:rPr>
              <a:t>cavity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shaima'a\Desktop\تنزيل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649" cy="6845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0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haima'a\Desktop\Safe_triangle.png.crdownloa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3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 pneumothoraces </a:t>
            </a:r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</a:t>
            </a:r>
            <a:r>
              <a:rPr lang="en-US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 </a:t>
            </a:r>
            <a:br>
              <a:rPr lang="en-US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JO" sz="4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rimary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1400" dirty="0">
                <a:solidFill>
                  <a:schemeClr val="bg1"/>
                </a:solidFill>
              </a:rPr>
              <a:t>no underlying lung </a:t>
            </a:r>
            <a:r>
              <a:rPr lang="en-US" sz="1400" dirty="0" smtClean="0">
                <a:solidFill>
                  <a:schemeClr val="bg1"/>
                </a:solidFill>
              </a:rPr>
              <a:t>disease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u="sng" dirty="0">
                <a:solidFill>
                  <a:schemeClr val="bg1"/>
                </a:solidFill>
              </a:rPr>
              <a:t>Tall and thin</a:t>
            </a:r>
            <a:r>
              <a:rPr lang="en-US" sz="1400" dirty="0">
                <a:solidFill>
                  <a:schemeClr val="bg1"/>
                </a:solidFill>
              </a:rPr>
              <a:t> people are more likely to develop a primary spontaneous pneumothorax. There may be a </a:t>
            </a:r>
            <a:r>
              <a:rPr lang="en-US" sz="1400" u="sng" dirty="0">
                <a:solidFill>
                  <a:schemeClr val="bg1"/>
                </a:solidFill>
              </a:rPr>
              <a:t>familial </a:t>
            </a:r>
            <a:r>
              <a:rPr lang="en-US" sz="1400" u="sng" dirty="0" smtClean="0">
                <a:solidFill>
                  <a:schemeClr val="bg1"/>
                </a:solidFill>
              </a:rPr>
              <a:t>component:</a:t>
            </a:r>
            <a:br>
              <a:rPr lang="en-US" sz="1400" u="sng" dirty="0" smtClean="0">
                <a:solidFill>
                  <a:schemeClr val="bg1"/>
                </a:solidFill>
              </a:rPr>
            </a:br>
            <a:r>
              <a:rPr lang="en-US" sz="1400" u="sng" dirty="0" smtClean="0">
                <a:solidFill>
                  <a:schemeClr val="bg1"/>
                </a:solidFill>
              </a:rPr>
              <a:t>-</a:t>
            </a:r>
            <a:r>
              <a:rPr lang="en-US" sz="1400" dirty="0" smtClean="0">
                <a:solidFill>
                  <a:schemeClr val="bg1"/>
                </a:solidFill>
              </a:rPr>
              <a:t>Marfan </a:t>
            </a:r>
            <a:r>
              <a:rPr lang="en-US" sz="1400" dirty="0">
                <a:solidFill>
                  <a:schemeClr val="bg1"/>
                </a:solidFill>
              </a:rPr>
              <a:t>syndrome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     -Ehlers-Danlos </a:t>
            </a:r>
            <a:r>
              <a:rPr lang="en-US" sz="1400" dirty="0">
                <a:solidFill>
                  <a:schemeClr val="bg1"/>
                </a:solidFill>
              </a:rPr>
              <a:t>syndrome</a:t>
            </a:r>
          </a:p>
          <a:p>
            <a:endParaRPr lang="en-US" sz="2400" u="sng" dirty="0">
              <a:solidFill>
                <a:schemeClr val="bg1"/>
              </a:solidFill>
            </a:endParaRPr>
          </a:p>
          <a:p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econdary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1400" dirty="0">
                <a:solidFill>
                  <a:schemeClr val="bg1"/>
                </a:solidFill>
              </a:rPr>
              <a:t>underlying lung disease is </a:t>
            </a:r>
            <a:r>
              <a:rPr lang="en-US" sz="1400" dirty="0" smtClean="0">
                <a:solidFill>
                  <a:schemeClr val="bg1"/>
                </a:solidFill>
              </a:rPr>
              <a:t>present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  -</a:t>
            </a:r>
            <a:r>
              <a:rPr lang="en-US" sz="1400" dirty="0">
                <a:solidFill>
                  <a:schemeClr val="bg1"/>
                </a:solidFill>
              </a:rPr>
              <a:t>emphysema, </a:t>
            </a:r>
            <a:r>
              <a:rPr lang="en-US" sz="1400" u="sng" dirty="0">
                <a:solidFill>
                  <a:schemeClr val="bg1"/>
                </a:solidFill>
              </a:rPr>
              <a:t>asthma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Traumatic</a:t>
            </a:r>
          </a:p>
          <a:p>
            <a:pPr marL="0" indent="0">
              <a:buNone/>
            </a:pPr>
            <a:endParaRPr lang="en-US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 pneumothorax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Accumulation </a:t>
            </a:r>
            <a:r>
              <a:rPr lang="en-GB" sz="2800" dirty="0">
                <a:solidFill>
                  <a:schemeClr val="bg1"/>
                </a:solidFill>
              </a:rPr>
              <a:t>of air within the pleural space such that tissue surrounding the opening into the pleural cavity act as valve allowing air to enter but not to escape 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u="sng" spc="600" dirty="0">
                <a:solidFill>
                  <a:schemeClr val="bg1"/>
                </a:solidFill>
              </a:rPr>
              <a:t>This cause shift the mediastinum away from the side of pneumothorax</a:t>
            </a:r>
            <a:endParaRPr lang="en-US" sz="2800" b="1" u="sng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ar-JO" dirty="0"/>
          </a:p>
        </p:txBody>
      </p:sp>
      <p:sp>
        <p:nvSpPr>
          <p:cNvPr id="4" name="مستطيل 3"/>
          <p:cNvSpPr/>
          <p:nvPr/>
        </p:nvSpPr>
        <p:spPr>
          <a:xfrm>
            <a:off x="539552" y="3501008"/>
            <a:ext cx="813690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20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632848" cy="6264696"/>
          </a:xfrm>
        </p:spPr>
      </p:pic>
    </p:spTree>
    <p:extLst>
      <p:ext uri="{BB962C8B-B14F-4D97-AF65-F5344CB8AC3E}">
        <p14:creationId xmlns:p14="http://schemas.microsoft.com/office/powerpoint/2010/main" val="1181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6016" y="476672"/>
            <a:ext cx="4427984" cy="63813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 </a:t>
            </a:r>
            <a:r>
              <a:rPr lang="en-US" sz="3200" dirty="0" smtClean="0">
                <a:solidFill>
                  <a:schemeClr val="bg1"/>
                </a:solidFill>
              </a:rPr>
              <a:t>general pneumothorax appear as </a:t>
            </a:r>
            <a:r>
              <a:rPr lang="en-US" sz="3600" b="1" dirty="0" smtClean="0">
                <a:solidFill>
                  <a:srgbClr val="FF0000"/>
                </a:solidFill>
              </a:rPr>
              <a:t>Uni lateral homogenous hyper lucency </a:t>
            </a:r>
            <a:r>
              <a:rPr lang="en-US" sz="3200" dirty="0" smtClean="0">
                <a:solidFill>
                  <a:schemeClr val="bg1"/>
                </a:solidFill>
              </a:rPr>
              <a:t>with </a:t>
            </a:r>
            <a:r>
              <a:rPr lang="en-US" sz="3200" dirty="0" err="1" smtClean="0">
                <a:solidFill>
                  <a:schemeClr val="bg1"/>
                </a:solidFill>
              </a:rPr>
              <a:t>with</a:t>
            </a:r>
            <a:r>
              <a:rPr lang="en-US" sz="3200" dirty="0" smtClean="0">
                <a:solidFill>
                  <a:schemeClr val="bg1"/>
                </a:solidFill>
              </a:rPr>
              <a:t> wide </a:t>
            </a:r>
            <a:r>
              <a:rPr lang="en-US" sz="3200" dirty="0" err="1" smtClean="0">
                <a:solidFill>
                  <a:schemeClr val="bg1"/>
                </a:solidFill>
              </a:rPr>
              <a:t>spase</a:t>
            </a:r>
            <a:r>
              <a:rPr lang="en-US" sz="3200" dirty="0" smtClean="0">
                <a:solidFill>
                  <a:schemeClr val="bg1"/>
                </a:solidFill>
              </a:rPr>
              <a:t> and flat </a:t>
            </a:r>
            <a:r>
              <a:rPr lang="en-US" sz="3200" dirty="0" err="1" smtClean="0">
                <a:solidFill>
                  <a:schemeClr val="bg1"/>
                </a:solidFill>
              </a:rPr>
              <a:t>diphragm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   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  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57502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7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779659" y="38797"/>
            <a:ext cx="597666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 pneumothorax radio  Signs :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1.*Visualization of visceral pleural line must for diagnosis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2.* absence of lung  marking distal to visceral pleural line ( most time)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3.*</a:t>
            </a:r>
            <a:r>
              <a:rPr lang="en-US" sz="2400" dirty="0" err="1" smtClean="0">
                <a:solidFill>
                  <a:schemeClr val="bg1"/>
                </a:solidFill>
              </a:rPr>
              <a:t>periphral</a:t>
            </a:r>
            <a:r>
              <a:rPr lang="en-US" sz="2400" dirty="0" smtClean="0">
                <a:solidFill>
                  <a:schemeClr val="bg1"/>
                </a:solidFill>
              </a:rPr>
              <a:t> space is radio Lucent Compared to adjacent lung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4.*  deep sulcus  sign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5.* mediastinum shouldn’t shift away from pneumothorax unless tension pneumothorax is present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692696"/>
            <a:ext cx="2826693" cy="582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5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8" y="640038"/>
            <a:ext cx="8229600" cy="9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8838"/>
            <a:ext cx="2627731" cy="468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57" y="1568838"/>
            <a:ext cx="2305050" cy="466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32" y="1568838"/>
            <a:ext cx="3895725" cy="466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72400" y="29969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72400" y="3356992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ربع نص 1"/>
          <p:cNvSpPr txBox="1"/>
          <p:nvPr/>
        </p:nvSpPr>
        <p:spPr>
          <a:xfrm>
            <a:off x="1804717" y="38975"/>
            <a:ext cx="468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1. Visible </a:t>
            </a:r>
            <a:r>
              <a:rPr lang="en-US" sz="2800" b="1" dirty="0" err="1" smtClean="0">
                <a:solidFill>
                  <a:schemeClr val="bg1"/>
                </a:solidFill>
              </a:rPr>
              <a:t>vesceral</a:t>
            </a:r>
            <a:r>
              <a:rPr lang="en-US" sz="2800" b="1" dirty="0" smtClean="0">
                <a:solidFill>
                  <a:schemeClr val="bg1"/>
                </a:solidFill>
              </a:rPr>
              <a:t> pleural line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2.Loss of lung marking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9" y="1628800"/>
            <a:ext cx="3640213" cy="442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799"/>
            <a:ext cx="3631753" cy="442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043608" y="616530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 (notes the </a:t>
            </a:r>
            <a:r>
              <a:rPr lang="en-US" dirty="0" err="1" smtClean="0">
                <a:solidFill>
                  <a:schemeClr val="bg1"/>
                </a:solidFill>
              </a:rPr>
              <a:t>bronchovescular</a:t>
            </a:r>
            <a:r>
              <a:rPr lang="en-US" dirty="0" smtClean="0">
                <a:solidFill>
                  <a:schemeClr val="bg1"/>
                </a:solidFill>
              </a:rPr>
              <a:t> marking)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860032" y="596241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pneumothorax  (notes the hyper lucency homogenous   </a:t>
            </a:r>
            <a:r>
              <a:rPr lang="en-US" dirty="0" err="1" smtClean="0">
                <a:solidFill>
                  <a:schemeClr val="bg1"/>
                </a:solidFill>
              </a:rPr>
              <a:t>deviod</a:t>
            </a:r>
            <a:r>
              <a:rPr lang="en-US" dirty="0" smtClean="0">
                <a:solidFill>
                  <a:schemeClr val="bg1"/>
                </a:solidFill>
              </a:rPr>
              <a:t>  lung marking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467</Words>
  <Application>Microsoft Office PowerPoint</Application>
  <PresentationFormat>On-screen Show (4:3)</PresentationFormat>
  <Paragraphs>69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نسق Office</vt:lpstr>
      <vt:lpstr>pneumothorax </vt:lpstr>
      <vt:lpstr>A pneumothorax is an abnormal collection of air in the pleural space between the lung and the chest wall</vt:lpstr>
      <vt:lpstr>PowerPoint Presentation</vt:lpstr>
      <vt:lpstr>divide pneumothoraces into categories  </vt:lpstr>
      <vt:lpstr>PowerPoint Presentation</vt:lpstr>
      <vt:lpstr>In general pneumothorax appear as Uni lateral homogenous hyper lucency with with wide spase and flat diphragm                  </vt:lpstr>
      <vt:lpstr>PowerPoint Presentation</vt:lpstr>
      <vt:lpstr>PowerPoint Presentation</vt:lpstr>
      <vt:lpstr>2.Loss of lung marking </vt:lpstr>
      <vt:lpstr>PowerPoint Presentation</vt:lpstr>
      <vt:lpstr>PowerPoint Presentation</vt:lpstr>
      <vt:lpstr>PowerPoint Presentation</vt:lpstr>
      <vt:lpstr>      hydro pneumothorax appear as effusion but have horizental fluid level (upper hyper lucency air  and lower fluid hyper lucency </vt:lpstr>
      <vt:lpstr>Tension pneumothorax  </vt:lpstr>
      <vt:lpstr>Tension pneumothorax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Mistaken a skin fold for pneumothorax </vt:lpstr>
      <vt:lpstr>Mistaking medical border of the scapula for a pneumothorax  </vt:lpstr>
      <vt:lpstr>Treatment</vt:lpstr>
      <vt:lpstr>Size of pneumothorax</vt:lpstr>
      <vt:lpstr>spontaneous pneumothorax</vt:lpstr>
      <vt:lpstr>Tension pneumothorax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pneumothorax</dc:title>
  <dc:creator>WhatsApp</dc:creator>
  <cp:lastModifiedBy>FDC</cp:lastModifiedBy>
  <cp:revision>34</cp:revision>
  <dcterms:created xsi:type="dcterms:W3CDTF">2021-09-25T10:43:51Z</dcterms:created>
  <dcterms:modified xsi:type="dcterms:W3CDTF">2022-03-30T05:41:02Z</dcterms:modified>
</cp:coreProperties>
</file>