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296" r:id="rId3"/>
    <p:sldId id="288" r:id="rId4"/>
    <p:sldId id="289" r:id="rId5"/>
    <p:sldId id="290" r:id="rId6"/>
    <p:sldId id="300" r:id="rId7"/>
    <p:sldId id="304" r:id="rId8"/>
    <p:sldId id="305" r:id="rId9"/>
    <p:sldId id="303" r:id="rId10"/>
    <p:sldId id="291" r:id="rId11"/>
    <p:sldId id="295" r:id="rId12"/>
    <p:sldId id="29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1F5-0614-4E8E-8ED3-3B599654C921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6C6030D-D8AB-4DA9-A1D6-03F98965A7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35F21F5-0614-4E8E-8ED3-3B599654C921}" type="datetimeFigureOut">
              <a:rPr lang="en-US" smtClean="0"/>
              <a:t>10/10/2019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Death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3????-Absent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motor activity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4-Apnea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test : Done twice 2-12hr apart</a:t>
            </a:r>
          </a:p>
          <a:p>
            <a:pPr lvl="0"/>
            <a:r>
              <a:rPr lang="en-US" dirty="0" err="1"/>
              <a:t>Preoxygenation</a:t>
            </a:r>
            <a:r>
              <a:rPr lang="en-US" dirty="0"/>
              <a:t> with 100% O2</a:t>
            </a:r>
          </a:p>
          <a:p>
            <a:pPr lvl="0"/>
            <a:r>
              <a:rPr lang="en-US" dirty="0"/>
              <a:t>CPAP into tube with 6L of O2/Min</a:t>
            </a:r>
          </a:p>
          <a:p>
            <a:pPr lvl="0"/>
            <a:r>
              <a:rPr lang="en-US" dirty="0"/>
              <a:t>ABG every min for 8-10 min</a:t>
            </a:r>
          </a:p>
          <a:p>
            <a:pPr lvl="0"/>
            <a:r>
              <a:rPr lang="en-US" dirty="0"/>
              <a:t>Goal PaCo2  20mmHg rise over </a:t>
            </a:r>
            <a:r>
              <a:rPr lang="en-US" dirty="0" smtClean="0"/>
              <a:t>base </a:t>
            </a:r>
            <a:r>
              <a:rPr lang="en-US" dirty="0"/>
              <a:t>line or PaCo2 55-60 mmHg</a:t>
            </a:r>
          </a:p>
          <a:p>
            <a:pPr lvl="0"/>
            <a:r>
              <a:rPr lang="en-US" dirty="0"/>
              <a:t>Pco2 increase 3mmHg in first </a:t>
            </a:r>
            <a:r>
              <a:rPr lang="en-US" dirty="0" err="1" smtClean="0"/>
              <a:t>minuts</a:t>
            </a:r>
            <a:r>
              <a:rPr lang="en-US" dirty="0" smtClean="0"/>
              <a:t> </a:t>
            </a:r>
            <a:r>
              <a:rPr lang="en-US" dirty="0"/>
              <a:t>then 2 mmHg in each </a:t>
            </a:r>
            <a:r>
              <a:rPr lang="en-US" dirty="0" err="1" smtClean="0"/>
              <a:t>minuts</a:t>
            </a:r>
            <a:r>
              <a:rPr lang="en-US" dirty="0" smtClean="0"/>
              <a:t> </a:t>
            </a:r>
            <a:r>
              <a:rPr lang="en-US" dirty="0"/>
              <a:t>later</a:t>
            </a:r>
          </a:p>
          <a:p>
            <a:pPr lvl="0"/>
            <a:r>
              <a:rPr lang="en-US" dirty="0"/>
              <a:t>Apnea test  </a:t>
            </a:r>
            <a:r>
              <a:rPr lang="en-US" dirty="0" smtClean="0"/>
              <a:t>negative </a:t>
            </a:r>
            <a:r>
              <a:rPr lang="en-US" dirty="0"/>
              <a:t>if </a:t>
            </a:r>
            <a:r>
              <a:rPr lang="en-US" dirty="0" smtClean="0"/>
              <a:t>intense </a:t>
            </a:r>
            <a:r>
              <a:rPr lang="en-US" dirty="0"/>
              <a:t>respiratory</a:t>
            </a:r>
          </a:p>
          <a:p>
            <a:pPr lvl="0"/>
            <a:r>
              <a:rPr lang="en-US" dirty="0"/>
              <a:t>Apnea </a:t>
            </a:r>
            <a:r>
              <a:rPr lang="en-US" dirty="0" smtClean="0"/>
              <a:t>test </a:t>
            </a:r>
            <a:r>
              <a:rPr lang="en-US" dirty="0"/>
              <a:t> </a:t>
            </a:r>
            <a:r>
              <a:rPr lang="en-US" dirty="0" smtClean="0"/>
              <a:t>positive if </a:t>
            </a:r>
            <a:r>
              <a:rPr lang="en-US" dirty="0"/>
              <a:t>done twice &gt;&gt;brain death</a:t>
            </a:r>
          </a:p>
          <a:p>
            <a:pPr lvl="0"/>
            <a:r>
              <a:rPr lang="en-US" dirty="0"/>
              <a:t>Stop the test if hypoxia happed during the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After confirmation of brainstem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If the patient meets all criteria for brain death on both examinations, this should be noted in the medical record at the time of the second  exam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 </a:t>
            </a:r>
            <a:r>
              <a:rPr lang="en-US" dirty="0"/>
              <a:t>This time becomes the time of legal death declaration. </a:t>
            </a:r>
            <a:endParaRPr lang="en-US" dirty="0" smtClean="0"/>
          </a:p>
          <a:p>
            <a:r>
              <a:rPr lang="en-US" dirty="0"/>
              <a:t>If organ donation is considered, the situation is discussed with the family, primarily to ascertain the patient’s wishes about donation (if known).</a:t>
            </a:r>
          </a:p>
          <a:p>
            <a:r>
              <a:rPr lang="en-US" dirty="0"/>
              <a:t>If donation is possible, intensive care of the body must be continued.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66CCFF"/>
              </a:buClr>
              <a:buSzPct val="150000"/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90000"/>
              </a:lnSpc>
              <a:buClr>
                <a:srgbClr val="66CCFF"/>
              </a:buClr>
              <a:buSzPct val="150000"/>
              <a:buFont typeface="Wingdings" pitchFamily="2" charset="2"/>
              <a:buNone/>
            </a:pPr>
            <a:r>
              <a:rPr lang="en-US" sz="2800" dirty="0"/>
              <a:t>     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Prior to the advent of mechanical respiration,                                                                </a:t>
            </a:r>
          </a:p>
          <a:p>
            <a:pPr>
              <a:lnSpc>
                <a:spcPct val="90000"/>
              </a:lnSpc>
              <a:buClr>
                <a:srgbClr val="66CCFF"/>
              </a:buClr>
              <a:buSzPct val="180000"/>
              <a:buFont typeface="Wingdings" pitchFamily="2" charset="2"/>
              <a:buChar char="q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Death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was defined as:</a:t>
            </a:r>
          </a:p>
          <a:p>
            <a:pPr>
              <a:lnSpc>
                <a:spcPct val="90000"/>
              </a:lnSpc>
              <a:buClr>
                <a:srgbClr val="66CCFF"/>
              </a:buClr>
              <a:buSzPct val="150000"/>
              <a:buFont typeface="Wingdings" pitchFamily="2" charset="2"/>
              <a:buChar char="Ø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The cessation of circulation and breathing </a:t>
            </a:r>
          </a:p>
          <a:p>
            <a:pPr lvl="1">
              <a:lnSpc>
                <a:spcPct val="90000"/>
              </a:lnSpc>
              <a:buClr>
                <a:srgbClr val="66CCFF"/>
              </a:buClr>
              <a:buSzPct val="150000"/>
              <a:buFont typeface="Wingdings" pitchFamily="2" charset="2"/>
              <a:buNone/>
            </a:pP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66CCFF"/>
              </a:buClr>
              <a:buSzPct val="150000"/>
              <a:buFont typeface="Wingdings" pitchFamily="2" charset="2"/>
              <a:buChar char="q"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Death = Brain Stem Death</a:t>
            </a:r>
          </a:p>
          <a:p>
            <a:pPr>
              <a:lnSpc>
                <a:spcPct val="90000"/>
              </a:lnSpc>
              <a:buClr>
                <a:srgbClr val="66CCFF"/>
              </a:buClr>
              <a:buSzPct val="150000"/>
              <a:buFont typeface="Wingdings" pitchFamily="2" charset="2"/>
              <a:buChar char="Ø"/>
            </a:pP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‘Irreversible loss of the capacity for      consciousness, </a:t>
            </a:r>
            <a:r>
              <a:rPr lang="en-US" sz="2800" i="1">
                <a:solidFill>
                  <a:schemeClr val="tx1">
                    <a:lumMod val="95000"/>
                    <a:lumOff val="5000"/>
                  </a:schemeClr>
                </a:solidFill>
              </a:rPr>
              <a:t>combined </a:t>
            </a:r>
            <a:r>
              <a:rPr lang="en-US" sz="2800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</a:p>
          <a:p>
            <a:pPr>
              <a:lnSpc>
                <a:spcPct val="90000"/>
              </a:lnSpc>
              <a:buClr>
                <a:srgbClr val="66CCFF"/>
              </a:buClr>
              <a:buSzPct val="150000"/>
              <a:buFont typeface="Wingdings" pitchFamily="2" charset="2"/>
              <a:buChar char="Ø"/>
            </a:pPr>
            <a:r>
              <a:rPr lang="en-US" sz="2800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irreversible loss of the capacity to breathe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Death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Defined as </a:t>
            </a:r>
            <a:r>
              <a:rPr lang="en-US" i="1" dirty="0"/>
              <a:t>: irreversible dysfunction of brain and brain stem</a:t>
            </a:r>
            <a:endParaRPr lang="en-US" dirty="0"/>
          </a:p>
          <a:p>
            <a:r>
              <a:rPr lang="en-US" b="1" dirty="0"/>
              <a:t>Done by : </a:t>
            </a:r>
            <a:endParaRPr lang="en-US" dirty="0"/>
          </a:p>
          <a:p>
            <a:r>
              <a:rPr lang="en-US" dirty="0"/>
              <a:t>** two consultant</a:t>
            </a:r>
          </a:p>
          <a:p>
            <a:r>
              <a:rPr lang="en-US" dirty="0"/>
              <a:t>**5years post bachelor`s degree of medicine and surgery</a:t>
            </a:r>
          </a:p>
          <a:p>
            <a:r>
              <a:rPr lang="en-US" dirty="0"/>
              <a:t>** </a:t>
            </a:r>
            <a:r>
              <a:rPr lang="en-US" dirty="0" smtClean="0"/>
              <a:t>prefer that </a:t>
            </a:r>
            <a:r>
              <a:rPr lang="en-US" dirty="0"/>
              <a:t>one neurologist or neurosurgery</a:t>
            </a:r>
          </a:p>
          <a:p>
            <a:r>
              <a:rPr lang="en-US" dirty="0"/>
              <a:t>** they must not involve with the patient </a:t>
            </a:r>
            <a:r>
              <a:rPr lang="en-US" dirty="0" smtClean="0"/>
              <a:t>medical condition </a:t>
            </a:r>
            <a:r>
              <a:rPr lang="en-US" dirty="0"/>
              <a:t>&amp; not involve </a:t>
            </a:r>
            <a:r>
              <a:rPr lang="en-US" dirty="0" smtClean="0"/>
              <a:t>with the  </a:t>
            </a:r>
            <a:r>
              <a:rPr lang="en-US" dirty="0"/>
              <a:t>organs transplant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US" dirty="0"/>
              <a:t>4 things necessary to stabilize before </a:t>
            </a:r>
            <a:r>
              <a:rPr lang="en-US" dirty="0" smtClean="0"/>
              <a:t> the TEST  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dirty="0" smtClean="0"/>
              <a:t>**</a:t>
            </a:r>
            <a:r>
              <a:rPr lang="en-US" dirty="0"/>
              <a:t>stable vital sign</a:t>
            </a:r>
          </a:p>
          <a:p>
            <a:r>
              <a:rPr lang="en-US" dirty="0"/>
              <a:t>**core body temp &gt;34</a:t>
            </a:r>
          </a:p>
          <a:p>
            <a:r>
              <a:rPr lang="en-US" dirty="0"/>
              <a:t>**normal electrolytes &amp;toxicology screen free</a:t>
            </a:r>
          </a:p>
          <a:p>
            <a:r>
              <a:rPr lang="en-US" dirty="0"/>
              <a:t>**normal Pco2 level 35-45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8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Diagnostic Criteria </a:t>
            </a:r>
            <a:r>
              <a:rPr lang="en-US" dirty="0"/>
              <a:t>for brain death 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1- Coma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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GCS &lt; 8 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2-Brain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stem reflexes :</a:t>
            </a:r>
          </a:p>
          <a:p>
            <a:pPr lvl="0"/>
            <a:r>
              <a:rPr lang="en-US" dirty="0"/>
              <a:t>Corneal reflex :  afferent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ophthalmic   ,  efferent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facial </a:t>
            </a:r>
          </a:p>
          <a:p>
            <a:pPr lvl="0"/>
            <a:r>
              <a:rPr lang="en-US" dirty="0"/>
              <a:t>Papillary reflex : afferent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optic             , efferent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err="1"/>
              <a:t>oculomotor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Gag reflex : afferent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glossopharyngeal , efferent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err="1"/>
              <a:t>vagus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Tracheal reflex : afferent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err="1"/>
              <a:t>vagus</a:t>
            </a:r>
            <a:r>
              <a:rPr lang="en-US" dirty="0"/>
              <a:t>             , efferent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err="1"/>
              <a:t>vagus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cough10,11</a:t>
            </a:r>
          </a:p>
          <a:p>
            <a:pPr lvl="0"/>
            <a:r>
              <a:rPr lang="en-US" dirty="0"/>
              <a:t>Eye movement </a:t>
            </a:r>
          </a:p>
          <a:p>
            <a:pPr lvl="0"/>
            <a:r>
              <a:rPr lang="en-US" dirty="0"/>
              <a:t>Cold caloric test : ( vestibule- ocular ) </a:t>
            </a:r>
          </a:p>
          <a:p>
            <a:r>
              <a:rPr lang="en-US" dirty="0"/>
              <a:t>- normal if the eye moves to the </a:t>
            </a:r>
            <a:r>
              <a:rPr lang="en-US" dirty="0" err="1"/>
              <a:t>ipsilateral</a:t>
            </a:r>
            <a:r>
              <a:rPr lang="en-US" dirty="0"/>
              <a:t> side of the stimulated ear ( injecting cold water </a:t>
            </a:r>
          </a:p>
          <a:p>
            <a:r>
              <a:rPr lang="en-US" dirty="0"/>
              <a:t>- abnormal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no movement </a:t>
            </a:r>
          </a:p>
          <a:p>
            <a:pPr lvl="0"/>
            <a:r>
              <a:rPr lang="en-US" dirty="0"/>
              <a:t>Doll eye test  </a:t>
            </a:r>
          </a:p>
          <a:p>
            <a:r>
              <a:rPr lang="en-US" dirty="0"/>
              <a:t>-normal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moving the head </a:t>
            </a:r>
            <a:r>
              <a:rPr lang="en-US" dirty="0" err="1"/>
              <a:t>rapidily</a:t>
            </a:r>
            <a:r>
              <a:rPr lang="en-US" dirty="0"/>
              <a:t> to the </a:t>
            </a:r>
            <a:r>
              <a:rPr lang="en-US" dirty="0" err="1"/>
              <a:t>Rt</a:t>
            </a:r>
            <a:r>
              <a:rPr lang="en-US" dirty="0"/>
              <a:t> eyes should move to the opposite side (Lt )</a:t>
            </a:r>
          </a:p>
          <a:p>
            <a:r>
              <a:rPr lang="en-US" dirty="0"/>
              <a:t>- abnormal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eye remains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3" descr="pupil refle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78919"/>
            <a:ext cx="36576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2762990"/>
            <a:ext cx="3657600" cy="277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4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z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1905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3" descr="Doll's eye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7408" b="27777"/>
          <a:stretch>
            <a:fillRect/>
          </a:stretch>
        </p:blipFill>
        <p:spPr>
          <a:xfrm>
            <a:off x="2902925" y="2667001"/>
            <a:ext cx="5783876" cy="22802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54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Caloric testing #2 ur so cute vers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4" b="27849"/>
          <a:stretch>
            <a:fillRect/>
          </a:stretch>
        </p:blipFill>
        <p:spPr>
          <a:xfrm>
            <a:off x="1295400" y="2209800"/>
            <a:ext cx="2240829" cy="33995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3" descr="Caloric testing #2 ur so cute versio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10" b="28419"/>
          <a:stretch>
            <a:fillRect/>
          </a:stretch>
        </p:blipFill>
        <p:spPr>
          <a:xfrm>
            <a:off x="5410200" y="2133600"/>
            <a:ext cx="2230222" cy="33726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2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afi\Desktop\disorder-of-consciousness-7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8725" y="17192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536</TotalTime>
  <Words>364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Brain Death </vt:lpstr>
      <vt:lpstr>Death </vt:lpstr>
      <vt:lpstr>Brain Death </vt:lpstr>
      <vt:lpstr>4 things necessary to stabilize before  the TEST  : </vt:lpstr>
      <vt:lpstr>Diagnostic Criteria for brain death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confirmation of brainstem death</vt:lpstr>
      <vt:lpstr>Thanks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Anaesthesia</dc:title>
  <dc:creator>Safi</dc:creator>
  <cp:lastModifiedBy>n0ak95</cp:lastModifiedBy>
  <cp:revision>93</cp:revision>
  <dcterms:created xsi:type="dcterms:W3CDTF">2017-10-10T03:19:31Z</dcterms:created>
  <dcterms:modified xsi:type="dcterms:W3CDTF">2019-10-10T18:19:12Z</dcterms:modified>
</cp:coreProperties>
</file>