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0" r:id="rId3"/>
    <p:sldId id="284" r:id="rId4"/>
    <p:sldId id="262" r:id="rId5"/>
    <p:sldId id="285" r:id="rId6"/>
    <p:sldId id="263" r:id="rId7"/>
    <p:sldId id="286" r:id="rId8"/>
    <p:sldId id="264" r:id="rId9"/>
    <p:sldId id="265" r:id="rId10"/>
    <p:sldId id="287" r:id="rId11"/>
    <p:sldId id="267" r:id="rId12"/>
    <p:sldId id="268" r:id="rId13"/>
    <p:sldId id="270" r:id="rId14"/>
    <p:sldId id="297" r:id="rId15"/>
    <p:sldId id="271" r:id="rId16"/>
    <p:sldId id="298" r:id="rId17"/>
    <p:sldId id="272" r:id="rId18"/>
    <p:sldId id="295" r:id="rId19"/>
    <p:sldId id="274" r:id="rId20"/>
    <p:sldId id="275" r:id="rId21"/>
    <p:sldId id="276" r:id="rId22"/>
    <p:sldId id="299" r:id="rId23"/>
    <p:sldId id="277" r:id="rId24"/>
    <p:sldId id="300" r:id="rId25"/>
    <p:sldId id="290" r:id="rId26"/>
    <p:sldId id="278" r:id="rId27"/>
    <p:sldId id="279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CDE1D-8ABF-4718-B68B-F45AAB173CC5}" type="datetimeFigureOut">
              <a:rPr lang="en-MY" smtClean="0"/>
              <a:t>20/5/2022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7CFDF-54DC-42E7-A40E-589A483C78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262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70E10-40DB-48DF-A0CA-8E1269733DE7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606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D749-6EF8-41D7-BC59-764E3DCC2734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942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345B-BDEF-4411-86C6-771E7BB03520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234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F0F8-3CE5-4DCC-8278-C80F6D48790E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277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1BAC-41B3-4F32-9C40-E3CBC26CD6C7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380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19F5-F928-4BF4-B4F0-0947B49751F0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12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4A5F-8D33-44EB-ACCB-2182733C9A26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847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0073-5C0E-431B-92F1-0E7C84128141}" type="datetime1">
              <a:rPr lang="en-MY" smtClean="0"/>
              <a:t>20/5/2022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425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ADC5-5FFF-4B46-A9C3-7BC00177E9BA}" type="datetime1">
              <a:rPr lang="en-MY" smtClean="0"/>
              <a:t>20/5/2022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829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B54-0552-484D-9AD6-DC52B5ACD370}" type="datetime1">
              <a:rPr lang="en-MY" smtClean="0"/>
              <a:t>20/5/2022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026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1D-20ED-4BEF-87B0-8E92D9235D45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275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97F5-490A-4E78-968A-B1D297D672E9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70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1D711-3F2A-4964-8A03-C2236F428B95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A9AE0-71D4-4371-9358-6A9226271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761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4981228"/>
            <a:ext cx="6048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2800" b="1" i="1" cap="all" spc="0" dirty="0">
                <a:ln w="0"/>
                <a:solidFill>
                  <a:srgbClr val="CC0099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Prof  DR. Waqar Al – </a:t>
            </a:r>
            <a:r>
              <a:rPr lang="nl-NL" sz="2800" b="1" i="1" cap="all" spc="0" dirty="0" smtClean="0">
                <a:ln w="0"/>
                <a:solidFill>
                  <a:srgbClr val="CC0099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Kubaisy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4539" y="3261177"/>
            <a:ext cx="49087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4000" b="1" i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</a:rPr>
              <a:t>Mercury </a:t>
            </a:r>
            <a:r>
              <a:rPr lang="en-MY" sz="4000" b="1" i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</a:rPr>
              <a:t>Poisoning</a:t>
            </a:r>
            <a:endParaRPr lang="en-MY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Iraq mercury contaminated seed grain â CP&#10;&#10;&#10;&#10;&#10;                                            14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84984"/>
            <a:ext cx="24837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6DC5-1A21-4994-8737-A4D5E1A0EA52}" type="datetime1">
              <a:rPr lang="en-MY" smtClean="0"/>
              <a:t>20/5/2022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732A-773A-4487-90BB-8D448F87283D}" type="slidenum">
              <a:rPr lang="en-MY" smtClean="0"/>
              <a:t>1</a:t>
            </a:fld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735678" y="574437"/>
            <a:ext cx="71664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1916832"/>
            <a:ext cx="6210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Chemical Hazards </a:t>
            </a:r>
          </a:p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Toxic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Metals</a:t>
            </a:r>
            <a:endParaRPr lang="en-MY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9984" y="5840521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</a:rPr>
              <a:t>23</a:t>
            </a:r>
            <a:r>
              <a:rPr lang="en-MY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</a:rPr>
              <a:t>rd</a:t>
            </a:r>
            <a:r>
              <a:rPr lang="en-MY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</a:rPr>
              <a:t>   </a:t>
            </a:r>
            <a:r>
              <a:rPr lang="en-MY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</a:rPr>
              <a:t>May  2022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77423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400" b="1" u="sng" dirty="0">
                <a:solidFill>
                  <a:srgbClr val="FF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Inhalation</a:t>
            </a:r>
            <a:r>
              <a:rPr lang="en-MY" sz="2400" b="1" u="sng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 route gives </a:t>
            </a:r>
            <a:r>
              <a:rPr lang="en-MY" sz="2400" b="1" u="sng" dirty="0">
                <a:solidFill>
                  <a:srgbClr val="FF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higher </a:t>
            </a:r>
            <a:r>
              <a:rPr lang="en-MY" sz="2400" b="1" u="sng" dirty="0" smtClean="0">
                <a:solidFill>
                  <a:srgbClr val="FF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exposure</a:t>
            </a:r>
          </a:p>
          <a:p>
            <a:pPr>
              <a:defRPr/>
            </a:pPr>
            <a:endParaRPr lang="en-US" sz="2400" b="1" u="sng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800" dirty="0">
                <a:latin typeface="Garamond" pitchFamily="18" charset="0"/>
                <a:cs typeface="Times New Roman" pitchFamily="18" charset="0"/>
              </a:rPr>
              <a:t> 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vapor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is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well </a:t>
            </a:r>
            <a:r>
              <a:rPr lang="en-US" sz="2300" b="1" u="sng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absorbed following inhalation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  it accumulates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in the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kidney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and the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brain</a:t>
            </a: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MY" sz="2300" dirty="0">
              <a:solidFill>
                <a:srgbClr val="3B3835"/>
              </a:solidFill>
              <a:latin typeface="Garamond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q"/>
              <a:tabLst>
                <a:tab pos="457200" algn="l"/>
              </a:tabLst>
            </a:pP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   Very toxic </a:t>
            </a:r>
            <a:r>
              <a:rPr lang="en-MY" sz="2300" b="1" dirty="0">
                <a:latin typeface="Garamond" pitchFamily="18" charset="0"/>
                <a:ea typeface="Times New Roman"/>
                <a:cs typeface="Times New Roman" pitchFamily="18" charset="0"/>
              </a:rPr>
              <a:t>to the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nervous</a:t>
            </a:r>
            <a:r>
              <a:rPr lang="en-MY" sz="2300" b="1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 system, also to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kidneys </a:t>
            </a:r>
            <a:endParaRPr lang="en-MY" sz="2300" b="1" dirty="0" smtClean="0">
              <a:solidFill>
                <a:srgbClr val="0070C0"/>
              </a:solidFill>
              <a:latin typeface="Garamond" pitchFamily="18" charset="0"/>
              <a:ea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n-MY" sz="2300" b="1" dirty="0">
              <a:solidFill>
                <a:srgbClr val="0070C0"/>
              </a:solidFill>
              <a:latin typeface="Garamond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Elemental mercury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excreted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from the body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slowly.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300" dirty="0">
                <a:latin typeface="Garamond" pitchFamily="18" charset="0"/>
                <a:cs typeface="Times New Roman" pitchFamily="18" charset="0"/>
              </a:rPr>
              <a:t>It has an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elimination half-life</a:t>
            </a:r>
            <a:r>
              <a:rPr lang="en-US" sz="23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23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40-60 days</a:t>
            </a:r>
            <a:r>
              <a:rPr lang="en-US" sz="2300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US" sz="2300" u="sng" dirty="0" smtClean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300" u="sng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Most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elementa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l mercury is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excreted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exhaled air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Small amounts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in the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feces and urine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Very small amounts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can be eliminated in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sweat, saliva and milk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517232"/>
            <a:ext cx="7992888" cy="76040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Sources of non-occupational exposure to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      inorganic mercury include new dental fillings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C801-2852-4192-AC0C-85E96B62CA9A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623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712" y="684599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Health Effects: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63901"/>
            <a:ext cx="89289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Short Term Exposure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Harmful effects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are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rarely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seen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any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more because of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strict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controls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used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 workplaces where mercury exposure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 might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occur.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 Historically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short-term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exposur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high concentrations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mercury 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vapor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caused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harmful effects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on the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Nervous, 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 Digestive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and 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 Respiratory systems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and 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 the kidneys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most cases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, exposure occurred when mercury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was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heated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5800" y="735666"/>
            <a:ext cx="382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Short Term exposure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long </a:t>
            </a:r>
            <a:r>
              <a:rPr lang="en-US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Term exposure</a:t>
            </a:r>
            <a:endParaRPr lang="en-US" sz="2300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363160" y="6211020"/>
            <a:ext cx="17704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25EC-91B3-4035-BF83-C389D1F1AF59}" type="datetime1">
              <a:rPr lang="en-MY" smtClean="0"/>
              <a:t>20/5/2022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326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3" y="495499"/>
            <a:ext cx="9153097" cy="578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. long term exposure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It is caused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inhalation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exposure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.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Mercury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liquid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vapor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are absorbed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through the skin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small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amounts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 this can contribute to the overall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exposure.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Effects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following absorption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through the skin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are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expected to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be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similar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 those reported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for long-term inhalation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exposure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endParaRPr lang="en-US" sz="2300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Mercury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levels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in urine 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are often used as a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general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indicator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how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much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exposure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to mercury has occurred. 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As a result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urine mercury levels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rather than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airborne levels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provided in some of the reports which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compare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exposures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to specific health effects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Urine mercury levels are reported in </a:t>
            </a: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microgram /gr 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2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creatinine</a:t>
            </a:r>
            <a:endParaRPr lang="en-US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relationship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between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airborne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mercury levels</a:t>
            </a:r>
            <a:r>
              <a:rPr lang="en-US" sz="2400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urine mercury levels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is complicated and depends on many factors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including other sources of mercury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exposure &amp;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individual differences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380312" y="6309320"/>
            <a:ext cx="15544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2695243" y="340108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Cont.  ..Health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Effects: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772E-C1CC-4B59-A2DF-26F9F3641B15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623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28" y="2060848"/>
            <a:ext cx="9132472" cy="489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Urine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mercury levels in adults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without occupational exposure are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typically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less than 3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micrograms/gram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creatinine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Urinary mercury levels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below 35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Garamond" pitchFamily="18" charset="0"/>
                <a:cs typeface="Times New Roman" pitchFamily="18" charset="0"/>
              </a:rPr>
              <a:t>micgr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/gram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24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creatinine</a:t>
            </a:r>
            <a:endParaRPr lang="en-US" sz="24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are considered to reflect relatively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low mercury exposure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90000"/>
              </a:lnSpc>
              <a:defRPr/>
            </a:pP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35 to 50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micrograms/gram  of </a:t>
            </a:r>
            <a:r>
              <a:rPr lang="en-US" sz="2400" b="1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creatinine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reflects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         moderate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exposure;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50 to 100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micrograms/gram of </a:t>
            </a:r>
            <a:r>
              <a:rPr lang="en-US" sz="2400" b="1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creatinine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reflects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moderately high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exposure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above 100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micrograms/gram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2400" b="1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creatinine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reflects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high exposure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defRPr/>
            </a:pPr>
            <a:endParaRPr lang="en-US" sz="2300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1792" y="6406796"/>
            <a:ext cx="11560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0.01=14.8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580112" y="6169809"/>
            <a:ext cx="34266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531" y="267939"/>
            <a:ext cx="8568952" cy="32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  Urine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mercury levels are reported in </a:t>
            </a:r>
            <a:r>
              <a:rPr lang="en-US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microgr</a:t>
            </a: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/gr of </a:t>
            </a:r>
            <a:r>
              <a:rPr lang="en-US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creatinine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   Cont.  ….</a:t>
            </a:r>
            <a:endParaRPr lang="en-US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792" y="1149056"/>
            <a:ext cx="8951943" cy="69576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airborne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exposure of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0.025 mg/m3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mercury,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compares to approximately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37 micrograms of mercury/gr of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creatinine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urine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29680" y="705646"/>
            <a:ext cx="5398504" cy="37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Several studies indicate that an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E77-978A-4E85-9C8F-09F1D69B282C}" type="datetime1">
              <a:rPr lang="en-MY" smtClean="0"/>
              <a:t>20/5/2022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13</a:t>
            </a:fld>
            <a:endParaRPr lang="en-MY"/>
          </a:p>
        </p:txBody>
      </p:sp>
      <p:sp>
        <p:nvSpPr>
          <p:cNvPr id="10" name="Rectangle 9"/>
          <p:cNvSpPr/>
          <p:nvPr/>
        </p:nvSpPr>
        <p:spPr>
          <a:xfrm>
            <a:off x="7505203" y="5665649"/>
            <a:ext cx="15312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0.01=14.8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0.04=59.2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3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97144"/>
              </p:ext>
            </p:extLst>
          </p:nvPr>
        </p:nvGraphicFramePr>
        <p:xfrm>
          <a:off x="143508" y="1315377"/>
          <a:ext cx="8856984" cy="471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latin typeface="Garamond" pitchFamily="18" charset="0"/>
                          <a:cs typeface="Times New Roman" pitchFamily="18" charset="0"/>
                        </a:rPr>
                        <a:t>Urinary mercury levels </a:t>
                      </a:r>
                      <a:endParaRPr lang="en-MY" sz="23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Level of mercury exposure</a:t>
                      </a:r>
                      <a:endParaRPr lang="en-MY" sz="2300" b="1" dirty="0">
                        <a:solidFill>
                          <a:schemeClr val="bg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0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less than 3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micrograms/gram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creatinine</a:t>
                      </a:r>
                      <a:endParaRPr lang="en-MY" sz="2400" dirty="0"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adults </a:t>
                      </a:r>
                      <a:r>
                        <a:rPr lang="en-US" sz="2400" b="1" dirty="0" smtClean="0">
                          <a:latin typeface="Garamond" pitchFamily="18" charset="0"/>
                          <a:cs typeface="Times New Roman" pitchFamily="18" charset="0"/>
                        </a:rPr>
                        <a:t>without occupational exposure</a:t>
                      </a:r>
                      <a:endParaRPr lang="en-MY" sz="2400" b="1" dirty="0"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34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C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below 35</a:t>
                      </a:r>
                      <a:r>
                        <a:rPr lang="en-US" sz="2400" b="1" dirty="0" smtClean="0"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micrograms/gram</a:t>
                      </a:r>
                      <a:r>
                        <a:rPr lang="en-US" sz="2400" b="1" dirty="0" smtClean="0"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creatinine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endParaRPr lang="en-MY" sz="2400" dirty="0"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low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 mercury exposure</a:t>
                      </a:r>
                      <a:endParaRPr lang="en-MY" sz="2400" b="1" dirty="0"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95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C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35 to 50</a:t>
                      </a:r>
                      <a:r>
                        <a:rPr lang="en-US" sz="2400" b="1" dirty="0" smtClean="0"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micrograms/gram</a:t>
                      </a:r>
                      <a:r>
                        <a:rPr lang="en-US" sz="2400" b="1" dirty="0" smtClean="0">
                          <a:solidFill>
                            <a:srgbClr val="CC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creatinine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endParaRPr lang="en-MY" sz="2400" dirty="0">
                        <a:solidFill>
                          <a:srgbClr val="0070C0"/>
                        </a:solidFill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moderate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Garamond" pitchFamily="18" charset="0"/>
                          <a:cs typeface="Times New Roman" pitchFamily="18" charset="0"/>
                        </a:rPr>
                        <a:t>exposure;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0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C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50 to 100</a:t>
                      </a:r>
                      <a:r>
                        <a:rPr lang="en-US" sz="2400" b="1" dirty="0" smtClean="0"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micrograms/gram</a:t>
                      </a:r>
                      <a:r>
                        <a:rPr lang="en-US" sz="2400" b="1" dirty="0" smtClean="0">
                          <a:solidFill>
                            <a:srgbClr val="CC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creatinine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endParaRPr lang="en-MY" sz="2400" dirty="0">
                        <a:solidFill>
                          <a:srgbClr val="0070C0"/>
                        </a:solidFill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moderately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 high </a:t>
                      </a:r>
                      <a:r>
                        <a:rPr lang="en-US" sz="2400" b="1" dirty="0" smtClean="0">
                          <a:latin typeface="Garamond" pitchFamily="18" charset="0"/>
                          <a:cs typeface="Times New Roman" pitchFamily="18" charset="0"/>
                        </a:rPr>
                        <a:t>exposure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14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C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above 100</a:t>
                      </a:r>
                      <a:r>
                        <a:rPr lang="en-US" sz="2400" b="1" dirty="0" smtClean="0"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micrograms/gram</a:t>
                      </a:r>
                      <a:r>
                        <a:rPr lang="en-US" sz="2400" b="1" dirty="0" smtClean="0">
                          <a:solidFill>
                            <a:srgbClr val="CC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C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f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creatinine</a:t>
                      </a:r>
                      <a:endParaRPr lang="en-MY" sz="2400" b="1" dirty="0">
                        <a:solidFill>
                          <a:srgbClr val="0070C0"/>
                        </a:solidFill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high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  <a:cs typeface="Times New Roman" pitchFamily="18" charset="0"/>
                        </a:rPr>
                        <a:t>exposure</a:t>
                      </a:r>
                      <a:endParaRPr lang="en-MY" sz="2400" b="1" dirty="0" smtClean="0"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26" y="554976"/>
            <a:ext cx="9144000" cy="76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Urine mercury levels are reported in 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micrograms/gram of </a:t>
            </a:r>
            <a:r>
              <a:rPr lang="en-US" sz="2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creatinine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(a component of the urine).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A5FA-F40A-47E1-84E4-8FD8E867D853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419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9104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Initial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exposure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high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concentrations of mercury 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vapor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produces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symptoms similar to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"metal fume fever"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including fatigue, fever,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chills, </a:t>
            </a:r>
            <a:r>
              <a:rPr lang="en-MY" sz="2400" dirty="0">
                <a:latin typeface="Garamond" pitchFamily="18" charset="0"/>
              </a:rPr>
              <a:t> </a:t>
            </a:r>
            <a:r>
              <a:rPr lang="en-MY" sz="2400" b="1" dirty="0" smtClean="0">
                <a:latin typeface="Garamond" pitchFamily="18" charset="0"/>
              </a:rPr>
              <a:t>nausea ,headache,  muscle joint pains</a:t>
            </a:r>
            <a:r>
              <a:rPr lang="en-MY" sz="2400" dirty="0">
                <a:latin typeface="Garamond" pitchFamily="18" charset="0"/>
              </a:rPr>
              <a:t> 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400" b="1" dirty="0" smtClean="0">
                <a:latin typeface="Garamond" pitchFamily="18" charset="0"/>
              </a:rPr>
              <a:t>lack </a:t>
            </a:r>
            <a:r>
              <a:rPr lang="en-MY" sz="2400" b="1" dirty="0">
                <a:latin typeface="Garamond" pitchFamily="18" charset="0"/>
              </a:rPr>
              <a:t>of </a:t>
            </a:r>
            <a:r>
              <a:rPr lang="en-MY" sz="2400" b="1" dirty="0" smtClean="0">
                <a:latin typeface="Garamond" pitchFamily="18" charset="0"/>
              </a:rPr>
              <a:t>appetite in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MY" sz="2400" b="1" dirty="0" smtClean="0">
                <a:latin typeface="Garamond" pitchFamily="18" charset="0"/>
              </a:rPr>
              <a:t>addition </a:t>
            </a:r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metallic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taste </a:t>
            </a:r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in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the mouth </a:t>
            </a:r>
            <a:r>
              <a:rPr lang="en-MY" sz="2400" b="1" dirty="0">
                <a:latin typeface="Garamond" pitchFamily="18" charset="0"/>
              </a:rPr>
              <a:t>may also be reported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,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Respiratory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system </a:t>
            </a:r>
            <a:r>
              <a:rPr lang="en-US" sz="24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effects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include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cough, shortness of breath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  tightness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burning pains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 the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chest and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inflammation of the lungs.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Occupational exposure to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1-44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mg/m3</a:t>
            </a:r>
            <a:r>
              <a:rPr lang="en-US" sz="2400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of mercury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vapor 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for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     4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to 8 hours</a:t>
            </a:r>
            <a:r>
              <a:rPr lang="en-US" sz="2400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cause 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chest pain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cough, coughing up blood, 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impaired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lung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function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inflammation of the lungs</a:t>
            </a:r>
            <a:r>
              <a:rPr lang="en-US" sz="2400" b="1" dirty="0">
                <a:solidFill>
                  <a:srgbClr val="00B0F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US" sz="2400" b="1" dirty="0" smtClean="0">
              <a:solidFill>
                <a:srgbClr val="00B0F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 some cases,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pulmonary edema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may  occurred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potentially life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threatening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598073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Health Effects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580112" y="6346830"/>
            <a:ext cx="35638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F854-5D4D-4E93-85CE-8065757302EB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481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B54-0552-484D-9AD6-DC52B5ACD370}" type="datetime1">
              <a:rPr lang="en-MY" smtClean="0"/>
              <a:t>20/5/2022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179512" y="548680"/>
            <a:ext cx="88506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smtClean="0">
                <a:latin typeface="Garamond" pitchFamily="18" charset="0"/>
                <a:cs typeface="Times New Roman" pitchFamily="18" charset="0"/>
              </a:rPr>
              <a:t>Exposure </a:t>
            </a:r>
            <a:r>
              <a:rPr lang="en-US" sz="2400" b="1" u="sng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to high</a:t>
            </a: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, but unspecified, concentrations of </a:t>
            </a:r>
            <a:r>
              <a:rPr lang="en-US" sz="2400" b="1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mercury vapor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smtClean="0">
                <a:latin typeface="Garamond" pitchFamily="18" charset="0"/>
                <a:cs typeface="Times New Roman" pitchFamily="18" charset="0"/>
              </a:rPr>
              <a:t>will </a:t>
            </a:r>
            <a:r>
              <a:rPr lang="en-US" sz="2400" b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cause death</a:t>
            </a:r>
            <a:r>
              <a:rPr lang="en-US" sz="2400" smtClean="0">
                <a:latin typeface="Garamond" pitchFamily="18" charset="0"/>
                <a:cs typeface="Times New Roman" pitchFamily="18" charset="0"/>
              </a:rPr>
              <a:t> due to </a:t>
            </a: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respiratory failure.</a:t>
            </a:r>
          </a:p>
          <a:p>
            <a:pPr>
              <a:defRPr/>
            </a:pPr>
            <a:endParaRPr lang="en-US" sz="240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All of the </a:t>
            </a:r>
            <a:r>
              <a:rPr lang="en-US" sz="2400" b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reported deaths </a:t>
            </a: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resulted from inhaling </a:t>
            </a:r>
            <a:r>
              <a:rPr lang="en-US" sz="2400" b="1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mercury vapors  </a:t>
            </a: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formed </a:t>
            </a:r>
            <a:r>
              <a:rPr lang="en-US" sz="2400" b="1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upon heating mercury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endParaRPr lang="en-US" sz="2400" b="1" smtClean="0">
              <a:solidFill>
                <a:srgbClr val="00206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2. </a:t>
            </a:r>
            <a:r>
              <a:rPr lang="en-US" sz="2400" b="1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Harmful nervous system effects:</a:t>
            </a:r>
            <a:endParaRPr lang="en-US" sz="240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Effects on muscle coordination,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mood, behavior,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memory</a:t>
            </a: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feeling ,and nerve conduction</a:t>
            </a:r>
          </a:p>
          <a:p>
            <a:pPr>
              <a:defRPr/>
            </a:pPr>
            <a:endParaRPr lang="en-US" sz="2400" b="1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These effects are often observed in employees with </a:t>
            </a:r>
            <a:r>
              <a:rPr lang="en-US" sz="2400" b="1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moderately high </a:t>
            </a: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or </a:t>
            </a:r>
            <a:r>
              <a:rPr lang="en-US" sz="2400" b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high e</a:t>
            </a: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xposure </a:t>
            </a:r>
            <a:r>
              <a:rPr lang="en-US" sz="2400" b="1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to mercury</a:t>
            </a:r>
            <a:r>
              <a:rPr lang="en-US" sz="2400" b="1" smtClean="0">
                <a:latin typeface="Garamond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????</a:t>
            </a:r>
            <a:endParaRPr lang="en-US" sz="2400" b="1" dirty="0" smtClean="0">
              <a:solidFill>
                <a:srgbClr val="00206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6948264" y="6167920"/>
            <a:ext cx="1440160" cy="429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en-US" sz="1200" b="1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Tremors</a:t>
            </a:r>
            <a:r>
              <a:rPr lang="en-US" sz="1200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1200" b="1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initially</a:t>
            </a:r>
            <a:endParaRPr lang="en-MY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8828" y="348625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Health Effects</a:t>
            </a:r>
          </a:p>
        </p:txBody>
      </p:sp>
    </p:spTree>
    <p:extLst>
      <p:ext uri="{BB962C8B-B14F-4D97-AF65-F5344CB8AC3E}">
        <p14:creationId xmlns:p14="http://schemas.microsoft.com/office/powerpoint/2010/main" val="5342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6712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Tremors</a:t>
            </a:r>
            <a:r>
              <a:rPr lang="en-US" sz="2400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initially affecting the hands and sometimes spreading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to other  parts of the body),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Emotional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Instability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including irritability, excessive shyness, a loss of confidence and nervousness),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Sleeplessness,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Memory loss, Muscle weakness, Headaches,  slow reflexes and a loss of feeling or numbness.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Damage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to 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nerves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of the arms and legs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(poly-neuropathy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has been reported in employees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with high exposures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???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endParaRPr lang="en-US" sz="24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Reduced sensation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strength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in the arms and legs, muscle cramps 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decreased nerve conduction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have been observed. </a:t>
            </a:r>
            <a:endParaRPr lang="en-US" sz="3200" dirty="0">
              <a:latin typeface="Garamond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Employees with episodes of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very high exposure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appear to be more At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risk of developing these effects</a:t>
            </a:r>
          </a:p>
          <a:p>
            <a:pPr>
              <a:defRPr/>
            </a:pPr>
            <a:endParaRPr lang="en-US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0582" y="-117395"/>
            <a:ext cx="19736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nervous,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latin typeface="Garamond" pitchFamily="18" charset="0"/>
                <a:cs typeface="Times New Roman" pitchFamily="18" charset="0"/>
              </a:rPr>
              <a:t>  digestive </a:t>
            </a:r>
            <a:r>
              <a:rPr lang="en-US" sz="1400" dirty="0">
                <a:latin typeface="Garamond" pitchFamily="18" charset="0"/>
                <a:cs typeface="Times New Roman" pitchFamily="18" charset="0"/>
              </a:rPr>
              <a:t>and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latin typeface="Garamond" pitchFamily="18" charset="0"/>
                <a:cs typeface="Times New Roman" pitchFamily="18" charset="0"/>
              </a:rPr>
              <a:t>  respiratory systems</a:t>
            </a:r>
            <a:r>
              <a:rPr lang="en-US" sz="14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latin typeface="Garamond" pitchFamily="18" charset="0"/>
                <a:cs typeface="Times New Roman" pitchFamily="18" charset="0"/>
              </a:rPr>
              <a:t>  the kidneys</a:t>
            </a:r>
            <a:endParaRPr lang="en-MY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EC2-F11A-4538-A2FE-7D623BD632FF}" type="datetime1">
              <a:rPr lang="en-MY" smtClean="0"/>
              <a:t>20/5/2022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1466451" y="467380"/>
            <a:ext cx="424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Harmful nervous system </a:t>
            </a:r>
            <a:r>
              <a:rPr lang="en-US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effects Cont.  …</a:t>
            </a:r>
            <a:endParaRPr lang="en-US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8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916427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Pathogenesis </a:t>
            </a:r>
            <a:r>
              <a:rPr lang="en-MY" sz="24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of Mercury Neurotoxicity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Selectively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accumulates in </a:t>
            </a:r>
          </a:p>
          <a:p>
            <a:pPr lvl="0"/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24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hippocampus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basal ganglia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cerebral cortex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Prevents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presynaptic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serotonin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release and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inhibits serotonin transport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; causes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calcium disruptions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Causes </a:t>
            </a:r>
            <a:r>
              <a:rPr lang="en-MY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demylinating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neuropathy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Causes abnormal neuronal </a:t>
            </a:r>
            <a:r>
              <a:rPr lang="en-MY" sz="2400" b="1" dirty="0" err="1">
                <a:latin typeface="Garamond" pitchFamily="18" charset="0"/>
                <a:cs typeface="Times New Roman" pitchFamily="18" charset="0"/>
              </a:rPr>
              <a:t>cytoarchitecture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      disrupts neuronal migration, microtubules, and cell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division</a:t>
            </a:r>
          </a:p>
          <a:p>
            <a:pPr lvl="0"/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u="sng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Kidney injury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is common following exposure to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high concentrations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of mercury</a:t>
            </a:r>
            <a:r>
              <a:rPr lang="en-US" sz="24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       Effects range from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increased protein in the urine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kidney failure. </a:t>
            </a:r>
            <a:endParaRPr lang="en-US" sz="2400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Exposure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to high concentrations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of mercury has also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caused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increased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blood pressure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heart rate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8F72-FF59-42A7-A27D-75A5DA6C6554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822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27" y="977606"/>
            <a:ext cx="87864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Effect </a:t>
            </a:r>
            <a:r>
              <a:rPr lang="en-US" sz="24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when come in </a:t>
            </a:r>
            <a:r>
              <a:rPr lang="en-US" sz="2400" b="1" u="sng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contact with skin: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Elemental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mercury is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not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known 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directly irritate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the skin.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However, an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allergic skin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reaction may develop following contact with mercury.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Elemental mercury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liquid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vapor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can be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absorbed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through the skin and may contribute to the overall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absorption and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toxicity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n-MY" sz="2400" b="1" u="sng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Pregnancy – </a:t>
            </a:r>
            <a:r>
              <a:rPr lang="en-MY" sz="24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the risky group </a:t>
            </a:r>
          </a:p>
          <a:p>
            <a:pPr lvl="0"/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 first term pregnancies in the mercury exposed group </a:t>
            </a:r>
          </a:p>
          <a:p>
            <a:pPr lvl="0"/>
            <a:r>
              <a:rPr lang="en-MY" sz="2400" b="1" dirty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Spontaneous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abortion       Stillbirth </a:t>
            </a:r>
            <a:endParaRPr lang="en-MY" sz="24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lvl="0"/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• Congenital malformations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400" b="1" dirty="0" err="1">
                <a:latin typeface="Garamond" pitchFamily="18" charset="0"/>
                <a:cs typeface="Times New Roman" pitchFamily="18" charset="0"/>
              </a:rPr>
              <a:t>spina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bifida and intra-atrial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defect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8304" y="23499"/>
            <a:ext cx="2043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nervous,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latin typeface="Garamond" pitchFamily="18" charset="0"/>
                <a:cs typeface="Times New Roman" pitchFamily="18" charset="0"/>
              </a:rPr>
              <a:t>  digestive </a:t>
            </a:r>
            <a:r>
              <a:rPr lang="en-US" sz="1400" dirty="0">
                <a:latin typeface="Garamond" pitchFamily="18" charset="0"/>
                <a:cs typeface="Times New Roman" pitchFamily="18" charset="0"/>
              </a:rPr>
              <a:t>and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latin typeface="Garamond" pitchFamily="18" charset="0"/>
                <a:cs typeface="Times New Roman" pitchFamily="18" charset="0"/>
              </a:rPr>
              <a:t>  respiratory systems</a:t>
            </a:r>
            <a:r>
              <a:rPr lang="en-US" sz="14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latin typeface="Garamond" pitchFamily="18" charset="0"/>
                <a:cs typeface="Times New Roman" pitchFamily="18" charset="0"/>
              </a:rPr>
              <a:t>  the kidneys</a:t>
            </a:r>
            <a:endParaRPr lang="en-MY" sz="1400" dirty="0"/>
          </a:p>
        </p:txBody>
      </p:sp>
      <p:sp>
        <p:nvSpPr>
          <p:cNvPr id="4" name="Rectangle 3"/>
          <p:cNvSpPr/>
          <p:nvPr/>
        </p:nvSpPr>
        <p:spPr>
          <a:xfrm>
            <a:off x="2590800" y="424467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Effects  Cont. …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FF24-9DB0-452F-AEEA-E65154006F34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928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530079"/>
            <a:ext cx="907300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Mercury</a:t>
            </a:r>
            <a:r>
              <a:rPr lang="en-MY" sz="2400" dirty="0"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  <a:endParaRPr lang="en-MY" sz="2400" dirty="0" smtClean="0"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300" b="1" dirty="0" smtClean="0">
                <a:latin typeface="Garamond" pitchFamily="18" charset="0"/>
                <a:ea typeface="Calibri"/>
                <a:cs typeface="Times New Roman" pitchFamily="18" charset="0"/>
              </a:rPr>
              <a:t>is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a naturally occurring </a:t>
            </a:r>
            <a:r>
              <a:rPr lang="en-MY" sz="2300" b="1" dirty="0" smtClean="0">
                <a:latin typeface="Garamond" pitchFamily="18" charset="0"/>
                <a:ea typeface="Calibri"/>
                <a:cs typeface="Times New Roman" pitchFamily="18" charset="0"/>
              </a:rPr>
              <a:t>metal,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that is in </a:t>
            </a:r>
            <a:r>
              <a:rPr lang="en-MY" sz="2300" b="1" dirty="0" smtClean="0">
                <a:latin typeface="Garamond" pitchFamily="18" charset="0"/>
                <a:ea typeface="Calibri"/>
                <a:cs typeface="Times New Roman" pitchFamily="18" charset="0"/>
              </a:rPr>
              <a:t>many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 products</a:t>
            </a:r>
            <a:r>
              <a:rPr lang="en-MY" sz="2300" b="1" dirty="0" smtClean="0">
                <a:latin typeface="Garamond" pitchFamily="18" charset="0"/>
                <a:ea typeface="Calibri"/>
                <a:cs typeface="Times New Roman" pitchFamily="18" charset="0"/>
              </a:rPr>
              <a:t> everyday, </a:t>
            </a:r>
            <a:r>
              <a:rPr lang="en-MY" sz="2300" b="1" dirty="0" smtClean="0">
                <a:latin typeface="Garamond" pitchFamily="18" charset="0"/>
              </a:rPr>
              <a:t>although </a:t>
            </a:r>
            <a:r>
              <a:rPr lang="en-MY" sz="2300" b="1" dirty="0" smtClean="0">
                <a:latin typeface="Garamond" pitchFamily="18" charset="0"/>
                <a:ea typeface="Calibri"/>
                <a:cs typeface="Times New Roman" pitchFamily="18" charset="0"/>
              </a:rPr>
              <a:t>in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tiny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amounts</a:t>
            </a:r>
          </a:p>
          <a:p>
            <a:endParaRPr lang="en-MY" sz="2300" b="1" dirty="0">
              <a:solidFill>
                <a:srgbClr val="FF0000"/>
              </a:solidFill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Small amounts </a:t>
            </a:r>
            <a:r>
              <a:rPr lang="en-MY" sz="23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of mercury are present in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everyday foods </a:t>
            </a:r>
            <a:r>
              <a:rPr lang="en-MY" sz="23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and products, which may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not affect our health</a:t>
            </a:r>
            <a:r>
              <a:rPr lang="en-MY" sz="23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. </a:t>
            </a:r>
            <a:endParaRPr lang="en-MY" sz="2300" b="1" dirty="0" smtClean="0">
              <a:solidFill>
                <a:prstClr val="black"/>
              </a:solidFill>
              <a:latin typeface="Garamond" pitchFamily="18" charset="0"/>
              <a:ea typeface="Calibri"/>
              <a:cs typeface="Times New Roman" pitchFamily="18" charset="0"/>
            </a:endParaRPr>
          </a:p>
          <a:p>
            <a:pPr lvl="0"/>
            <a:endParaRPr lang="en-MY" sz="2300" dirty="0">
              <a:latin typeface="Garamond" pitchFamily="18" charset="0"/>
              <a:ea typeface="Calibri"/>
              <a:cs typeface="Times New Roman" pitchFamily="18" charset="0"/>
            </a:endParaRPr>
          </a:p>
          <a:p>
            <a:r>
              <a:rPr lang="en-MY" sz="2300" b="1" dirty="0" smtClean="0">
                <a:latin typeface="Garamond" pitchFamily="18" charset="0"/>
                <a:ea typeface="Calibri"/>
                <a:cs typeface="Times New Roman" pitchFamily="18" charset="0"/>
              </a:rPr>
              <a:t>             Mercury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itself is naturally occurring</a:t>
            </a:r>
            <a:r>
              <a:rPr lang="en-MY" sz="2300" dirty="0">
                <a:latin typeface="Garamond" pitchFamily="18" charset="0"/>
                <a:ea typeface="Calibri"/>
                <a:cs typeface="Times New Roman" pitchFamily="18" charset="0"/>
              </a:rPr>
              <a:t>, </a:t>
            </a:r>
            <a:endParaRPr lang="en-MY" sz="2300" dirty="0" smtClean="0"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but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the amounts in the environment </a:t>
            </a:r>
            <a:r>
              <a:rPr lang="en-MY" sz="2300" dirty="0">
                <a:latin typeface="Garamond" pitchFamily="18" charset="0"/>
                <a:ea typeface="Calibri"/>
                <a:cs typeface="Times New Roman" pitchFamily="18" charset="0"/>
              </a:rPr>
              <a:t>have 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been on the rise from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industrialization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It is often a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 by-product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of industrial processes</a:t>
            </a:r>
            <a:r>
              <a:rPr lang="en-MY" sz="2300" dirty="0">
                <a:latin typeface="Garamond" pitchFamily="18" charset="0"/>
                <a:ea typeface="Calibri"/>
                <a:cs typeface="Times New Roman" pitchFamily="18" charset="0"/>
              </a:rPr>
              <a:t>,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such as burning coal </a:t>
            </a:r>
            <a:r>
              <a:rPr lang="en-MY" sz="2300" b="1" dirty="0" smtClean="0">
                <a:latin typeface="Garamond" pitchFamily="18" charset="0"/>
                <a:ea typeface="Calibri"/>
                <a:cs typeface="Times New Roman" pitchFamily="18" charset="0"/>
              </a:rPr>
              <a:t>  for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power. </a:t>
            </a:r>
            <a:endParaRPr lang="en-MY" sz="2300" b="1" dirty="0" smtClean="0"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3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Mercury is a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liquid at room </a:t>
            </a:r>
            <a:r>
              <a:rPr lang="en-MY" sz="23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temperature and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3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readily vaporizes </a:t>
            </a:r>
            <a:r>
              <a:rPr lang="en-MY" sz="23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into the air around it.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Vaporized mercury </a:t>
            </a:r>
            <a:r>
              <a:rPr lang="en-MY" sz="2300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can </a:t>
            </a:r>
            <a:r>
              <a:rPr lang="en-MY" sz="23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make its way into the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rain, soil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, </a:t>
            </a:r>
            <a:r>
              <a:rPr lang="en-MY" sz="23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and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water  </a:t>
            </a:r>
            <a:r>
              <a:rPr lang="en-MY" sz="2300" dirty="0" smtClean="0">
                <a:latin typeface="Garamond" pitchFamily="18" charset="0"/>
                <a:ea typeface="Calibri"/>
                <a:cs typeface="Times New Roman" pitchFamily="18" charset="0"/>
              </a:rPr>
              <a:t>and </a:t>
            </a:r>
            <a:endParaRPr lang="en-MY" sz="2300" b="1" dirty="0" smtClean="0">
              <a:solidFill>
                <a:srgbClr val="FF0000"/>
              </a:solidFill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b="1" dirty="0" smtClean="0">
                <a:latin typeface="Garamond" pitchFamily="18" charset="0"/>
                <a:ea typeface="Calibri"/>
                <a:cs typeface="Times New Roman" pitchFamily="18" charset="0"/>
              </a:rPr>
              <a:t>where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it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poses a risk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to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 humans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.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plants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,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animals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, like </a:t>
            </a:r>
            <a:r>
              <a:rPr lang="en-MY" sz="2300" b="1" dirty="0">
                <a:solidFill>
                  <a:schemeClr val="accent1"/>
                </a:solidFill>
                <a:latin typeface="Garamond" pitchFamily="18" charset="0"/>
                <a:ea typeface="Calibri"/>
                <a:cs typeface="Times New Roman" pitchFamily="18" charset="0"/>
              </a:rPr>
              <a:t>fish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3808" y="221627"/>
            <a:ext cx="3528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2800" b="1" i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</a:rPr>
              <a:t>Mercury Poisoning</a:t>
            </a:r>
            <a:endParaRPr lang="en-MY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244408" y="63813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45B8-C2E3-4476-A2A6-FA755ADE12A5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0940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69127"/>
            <a:ext cx="5935740" cy="497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/>
              </a:rPr>
              <a:t>Diagnosing mercury poisoning</a:t>
            </a:r>
            <a:endParaRPr lang="en-MY" sz="2400" dirty="0">
              <a:latin typeface="Garamond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4" y="1328693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Physical exam and</a:t>
            </a:r>
            <a:r>
              <a:rPr lang="en-MY" sz="2300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blood and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 urine test</a:t>
            </a:r>
            <a:endParaRPr lang="en-MY" sz="2300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490" y="2492896"/>
            <a:ext cx="9065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Few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words on </a:t>
            </a:r>
            <a:r>
              <a:rPr lang="en-MY" sz="24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investigation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Blood mercury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only useful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within 3 days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of exposure and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it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more reliable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MY" sz="2400" b="1" dirty="0" err="1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methylmercury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(high concentrations in RBCs)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endParaRPr lang="en-MY" sz="2400" b="1" dirty="0">
              <a:latin typeface="Garamond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24-hour urine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specimen is a good indicator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for inorganic mercury poisoning </a:t>
            </a:r>
            <a:endParaRPr lang="en-MY" sz="24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endParaRPr lang="en-MY" sz="24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Hair mercury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level has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 role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in acute Hg toxicity</a:t>
            </a:r>
            <a:r>
              <a:rPr lang="en-MY" sz="2400" b="1" dirty="0">
                <a:latin typeface="Garamond" pitchFamily="18" charset="0"/>
              </a:rPr>
              <a:t>    </a:t>
            </a:r>
            <a:r>
              <a:rPr lang="en-MY" sz="2300" b="1" dirty="0">
                <a:latin typeface="Garamond" pitchFamily="18" charset="0"/>
              </a:rPr>
              <a:t>          </a:t>
            </a:r>
            <a:r>
              <a:rPr lang="en-MY" sz="1100" dirty="0">
                <a:latin typeface="Garamond" pitchFamily="18" charset="0"/>
              </a:rPr>
              <a:t>WHO, 2002</a:t>
            </a:r>
          </a:p>
        </p:txBody>
      </p:sp>
      <p:pic>
        <p:nvPicPr>
          <p:cNvPr id="5" name="Picture 4" descr="Mercury blood test Mercury poison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1979"/>
            <a:ext cx="2160240" cy="15614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3A9F-C58E-4ECB-B623-9F6DC9DF4232}" type="datetime1">
              <a:rPr lang="en-MY" smtClean="0"/>
              <a:t>20/5/2022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6451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41109"/>
            <a:ext cx="62646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Mercury Poisoning Treatment</a:t>
            </a:r>
            <a:endParaRPr lang="en-MY" sz="2600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3" y="1340768"/>
            <a:ext cx="878497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There’s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 cure for mercury poisoning.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Neurologica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l effects from mercury toxicity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often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permanent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When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detected early,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mercury poisoning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can be halted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. </a:t>
            </a:r>
            <a:endParaRPr lang="en-MY" sz="2400" dirty="0" smtClean="0">
              <a:latin typeface="Garamond" pitchFamily="18" charset="0"/>
              <a:cs typeface="Times New Roman" pitchFamily="18" charset="0"/>
            </a:endParaRPr>
          </a:p>
          <a:p>
            <a:endParaRPr lang="en-MY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 best way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 to stop exposure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to the metal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i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Eat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 lot of mercury-containing seafood, stop immediately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en-MY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If toxicity is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linked to workplace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Remove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from the area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 further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effects of poisoning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If mercury levels reach a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certain point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start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chelation therapy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MY" sz="1700" b="1" i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Chelating agents </a:t>
            </a:r>
            <a:r>
              <a:rPr lang="en-MY" sz="1700" b="1" i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are: </a:t>
            </a:r>
            <a:r>
              <a:rPr lang="en-MY" sz="1700" b="1" i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drugs </a:t>
            </a:r>
            <a:r>
              <a:rPr lang="en-MY" sz="1700" b="1" i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that remove the metal from organs and help body dispose of them</a:t>
            </a:r>
            <a:r>
              <a:rPr lang="en-MY" sz="1700" i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en-MY" sz="1600" b="1" dirty="0">
                <a:latin typeface="Garamond" pitchFamily="18" charset="0"/>
                <a:cs typeface="Times New Roman" pitchFamily="18" charset="0"/>
              </a:rPr>
              <a:t>In inhalational </a:t>
            </a:r>
            <a:r>
              <a:rPr lang="en-MY" sz="1600" dirty="0">
                <a:latin typeface="Garamond" pitchFamily="18" charset="0"/>
                <a:cs typeface="Times New Roman" pitchFamily="18" charset="0"/>
              </a:rPr>
              <a:t>mercury </a:t>
            </a:r>
          </a:p>
          <a:p>
            <a:pPr lvl="0"/>
            <a:r>
              <a:rPr lang="en-MY" sz="1100" b="1" dirty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• No role of inducing emesis </a:t>
            </a:r>
          </a:p>
          <a:p>
            <a:pPr lvl="0"/>
            <a:r>
              <a:rPr lang="en-MY" sz="1100" b="1" dirty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• Oral steroid is a common practice but without substantial evidence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MY" sz="1100" b="1" dirty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Most inhalational form are self limited </a:t>
            </a:r>
            <a:endParaRPr lang="en-MY" sz="1100" dirty="0">
              <a:solidFill>
                <a:srgbClr val="FFC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1100" b="1" dirty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If mercury levels reach a certain point start chelation therapy</a:t>
            </a:r>
            <a:r>
              <a:rPr lang="en-MY" sz="1100" dirty="0" smtClean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1100" b="1" dirty="0" err="1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Hemodialysis</a:t>
            </a:r>
            <a:r>
              <a:rPr lang="en-MY" sz="1100" b="1" dirty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1100" dirty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is used in </a:t>
            </a:r>
            <a:r>
              <a:rPr lang="en-MY" sz="1100" b="1" dirty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severe cases of toxicity when renal function has declined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444208" y="6373368"/>
            <a:ext cx="26997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814A-B01E-43C8-AF7D-2CEC43507A22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492875"/>
            <a:ext cx="2133600" cy="365125"/>
          </a:xfrm>
        </p:spPr>
        <p:txBody>
          <a:bodyPr/>
          <a:lstStyle/>
          <a:p>
            <a:pPr lvl="0"/>
            <a:r>
              <a:rPr lang="en-MY" b="1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In inhalational </a:t>
            </a:r>
            <a:r>
              <a:rPr lang="en-MY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mercury </a:t>
            </a:r>
          </a:p>
          <a:p>
            <a:fld id="{D91A9AE0-71D4-4371-9358-6A9226271E80}" type="slidenum">
              <a:rPr lang="en-MY" smtClean="0"/>
              <a:t>21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1694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B54-0552-484D-9AD6-DC52B5ACD370}" type="datetime1">
              <a:rPr lang="en-MY" smtClean="0"/>
              <a:t>20/5/2022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22</a:t>
            </a:fld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323528" y="980728"/>
            <a:ext cx="8587680" cy="4472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inhalational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mercury </a:t>
            </a:r>
          </a:p>
          <a:p>
            <a:pPr lvl="0">
              <a:lnSpc>
                <a:spcPct val="150000"/>
              </a:lnSpc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• No role of inducing emesis </a:t>
            </a:r>
          </a:p>
          <a:p>
            <a:pPr lvl="0">
              <a:lnSpc>
                <a:spcPct val="150000"/>
              </a:lnSpc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Oral steroid is a common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practice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but without substantial evidence 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Most inhalational form are self limited </a:t>
            </a:r>
            <a:endParaRPr lang="en-MY" sz="2400" dirty="0">
              <a:solidFill>
                <a:srgbClr val="00206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If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mercury levels reach a certain point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start chelation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therapy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MY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Hemodialysis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is used in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severe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cases of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toxicity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when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renal function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has declined </a:t>
            </a:r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01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92696"/>
            <a:ext cx="8692877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C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Control hazardous conditions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VERY TOXIC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liquid. It is also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CORROSIVE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to many metals.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also forms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amalgams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with some metals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like gold jewelry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Controlling mercury exposure is </a:t>
            </a:r>
            <a:r>
              <a:rPr lang="en-US" sz="2400" b="1" u="sng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best accomplished </a:t>
            </a:r>
            <a:r>
              <a:rPr lang="en-US" sz="2400" b="1" u="sng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through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substituting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with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 non-toxic chemic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al, </a:t>
            </a:r>
            <a:r>
              <a:rPr lang="en-US" sz="2000" i="1" dirty="0">
                <a:latin typeface="Garamond" pitchFamily="18" charset="0"/>
                <a:cs typeface="Times New Roman" pitchFamily="18" charset="0"/>
              </a:rPr>
              <a:t>depending on the application</a:t>
            </a:r>
            <a:r>
              <a:rPr lang="en-US" sz="2000" dirty="0" smtClean="0">
                <a:latin typeface="Garamond" pitchFamily="18" charset="0"/>
                <a:cs typeface="Times New Roman" pitchFamily="18" charset="0"/>
              </a:rPr>
              <a:t>. </a:t>
            </a:r>
            <a:r>
              <a:rPr lang="en-US" sz="2000" i="1" dirty="0">
                <a:latin typeface="Garamond" pitchFamily="18" charset="0"/>
                <a:cs typeface="Times New Roman" pitchFamily="18" charset="0"/>
              </a:rPr>
              <a:t>If not</a:t>
            </a:r>
            <a:r>
              <a:rPr lang="en-US" sz="2000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engineering,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administrative,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personal protective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equipment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(PPE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)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                                  </a:t>
            </a: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Engineering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methods </a:t>
            </a: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include:</a:t>
            </a:r>
            <a:endParaRPr lang="en-US" sz="2300" b="1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Mechanical ventilation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dilution and local exhaust), </a:t>
            </a: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Process or personnel enclosure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Garamond" pitchFamily="18" charset="0"/>
                <a:cs typeface="Times New Roman" pitchFamily="18" charset="0"/>
              </a:rPr>
              <a:t>control of process conditions, and process modification  </a:t>
            </a: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Stringent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ar-AE" sz="1400" b="1" dirty="0">
                <a:latin typeface="Garamond" pitchFamily="18" charset="0"/>
                <a:cs typeface="Times New Roman" pitchFamily="18" charset="0"/>
              </a:rPr>
              <a:t>صارم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control measures (</a:t>
            </a:r>
            <a:r>
              <a:rPr lang="en-US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closed handling system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or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isolation may be necessary.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660232" y="6373368"/>
            <a:ext cx="21305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D5AF-27BE-4DCA-825F-0AB5E054D69A}" type="datetime1">
              <a:rPr lang="en-MY" smtClean="0"/>
              <a:t>20/5/2022</a:t>
            </a:fld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467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B54-0552-484D-9AD6-DC52B5ACD370}" type="datetime1">
              <a:rPr lang="en-MY" smtClean="0"/>
              <a:t>20/5/2022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24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304800" y="620688"/>
            <a:ext cx="8659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Use a corrosion-resistant local exhaust ventilation system </a:t>
            </a:r>
            <a:endParaRPr lang="en-US" sz="2400" b="1" u="sng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separate</a:t>
            </a:r>
            <a:r>
              <a:rPr lang="en-US" sz="2400" u="sng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from other exhaust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ventilation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systems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Cleaning of contaminated exhaust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air before release </a:t>
            </a:r>
            <a:r>
              <a:rPr lang="en-US" sz="2400" b="1" i="1" dirty="0">
                <a:latin typeface="Garamond" pitchFamily="18" charset="0"/>
                <a:cs typeface="Times New Roman" pitchFamily="18" charset="0"/>
              </a:rPr>
              <a:t>to the outdoors may be </a:t>
            </a:r>
            <a:r>
              <a:rPr lang="en-US" sz="2400" b="1" i="1" dirty="0" smtClean="0">
                <a:latin typeface="Garamond" pitchFamily="18" charset="0"/>
                <a:cs typeface="Times New Roman" pitchFamily="18" charset="0"/>
              </a:rPr>
              <a:t>necessary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endParaRPr lang="en-US" sz="2400" b="1" i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Personal protective measures include: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Have appropriate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PPE</a:t>
            </a:r>
            <a:endParaRPr lang="en-US" sz="2400" b="1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Approved respiratory protection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If respiratory protection is required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institute a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complete respiratory protection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program including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selection, fit testing, training, maintenance and inspection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 face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shield may also be necessary to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protect eye and face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Chemical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protective gloves, coveralls, boots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and/or other chemical protective clothing are required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to protect skin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3848" y="332671"/>
            <a:ext cx="173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Con.  …Control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38483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9" y="908720"/>
            <a:ext cx="8655821" cy="5026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chemical protective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full-body encapsulating suit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respiratory protection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may be required in some operations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R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emove contaminated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clothing immediately and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put in a closed container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. 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Discard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or launder before re-wearing.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Inform laundry personnel of contaminant's hazards.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Do not eat, drink,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or smoke in work areas.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Wash hands thoroughly after handling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this material.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Maintain good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housekeeping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220072" y="6467862"/>
            <a:ext cx="38587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2598644" y="35332"/>
            <a:ext cx="3913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aramond" pitchFamily="18" charset="0"/>
                <a:ea typeface="Times New Roman"/>
                <a:cs typeface="Times New Roman" pitchFamily="18" charset="0"/>
              </a:rPr>
              <a:t>Control hazardous </a:t>
            </a:r>
            <a:r>
              <a:rPr lang="en-US" b="1" dirty="0" smtClean="0">
                <a:latin typeface="Garamond" pitchFamily="18" charset="0"/>
                <a:ea typeface="Times New Roman"/>
                <a:cs typeface="Times New Roman" pitchFamily="18" charset="0"/>
              </a:rPr>
              <a:t>conditions  Cont. ..</a:t>
            </a:r>
            <a:endParaRPr lang="en-US" b="1" dirty="0">
              <a:latin typeface="Garamond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9E7-11F4-4DAA-A974-C1F8FFF54237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289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700" y="404664"/>
            <a:ext cx="9159699" cy="595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Handling recommendations </a:t>
            </a:r>
            <a:r>
              <a:rPr lang="en-US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for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the industrial use of mercury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. </a:t>
            </a:r>
            <a:endParaRPr lang="en-US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endParaRPr lang="en-US" sz="26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Before handling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it is important that: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Engineering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Controls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are 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operating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and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PPE requirements and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personal hygiene measures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are being followed.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People working with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this chemical should be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properly trained</a:t>
            </a: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regarding its hazards and its safe use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Unprotected persons</a:t>
            </a:r>
            <a:r>
              <a:rPr lang="en-US" sz="24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should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avoid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all contact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with this chemical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including contaminated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equipment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Use the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type of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container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recommended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by the manufacturer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Inspect containers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leaks before handling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Immediately report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leaks, spills or ventilation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failures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Never return contaminated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material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to its original container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Secondary protective containers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must be used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when this </a:t>
            </a:r>
          </a:p>
          <a:p>
            <a:pPr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material is being carried. </a:t>
            </a:r>
            <a:endParaRPr lang="ar-EG" sz="24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452320" y="6381328"/>
            <a:ext cx="21305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D73-9BE5-4B01-B45D-A83CB70A9EE5}" type="datetime1">
              <a:rPr lang="en-MY" smtClean="0"/>
              <a:t>20/5/2022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567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32" y="548680"/>
            <a:ext cx="8989168" cy="558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    Handling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recommendations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for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the industrial use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mercury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Cont. …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Label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containers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. 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Avoid damaging containers.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Keep containers tightly closed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when not in use.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Assume that empty containers contain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residues which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are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hazardous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Avoid generating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vapors or mists. 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not heat mercury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other than a closed system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Good housekeeping is very important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Do not use on porous work surfaces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(e.g. wood).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Use work surfaces which can be easily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decontaminated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6A8-D388-4576-9186-B7A5D8226F88}" type="datetime1">
              <a:rPr lang="en-MY" smtClean="0"/>
              <a:t>20/5/2022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27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1337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hank You Slide Vari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808119"/>
            <a:ext cx="9144002" cy="29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C7E-F0B0-433A-8FA6-81F49F4BCA40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28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723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3" y="1052736"/>
            <a:ext cx="8877335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300" b="1" dirty="0" smtClean="0">
                <a:latin typeface="Garamond" pitchFamily="18" charset="0"/>
                <a:ea typeface="Calibri"/>
                <a:cs typeface="Times New Roman" pitchFamily="18" charset="0"/>
              </a:rPr>
              <a:t>Consuming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foods with mercury </a:t>
            </a:r>
            <a:r>
              <a:rPr lang="en-MY" sz="2300" dirty="0">
                <a:latin typeface="Garamond" pitchFamily="18" charset="0"/>
                <a:ea typeface="Calibri"/>
                <a:cs typeface="Times New Roman" pitchFamily="18" charset="0"/>
              </a:rPr>
              <a:t>is the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most common cause of this type of poisoning</a:t>
            </a:r>
            <a:r>
              <a:rPr lang="en-MY" sz="2300" b="1" dirty="0">
                <a:solidFill>
                  <a:srgbClr val="002060"/>
                </a:solidFill>
                <a:latin typeface="Garamond" pitchFamily="18" charset="0"/>
                <a:ea typeface="Calibri"/>
                <a:cs typeface="Times New Roman" pitchFamily="18" charset="0"/>
              </a:rPr>
              <a:t>. </a:t>
            </a:r>
            <a:endParaRPr lang="en-MY" sz="2300" b="1" dirty="0" smtClean="0">
              <a:solidFill>
                <a:srgbClr val="002060"/>
              </a:solidFill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b="1" dirty="0">
                <a:solidFill>
                  <a:srgbClr val="002060"/>
                </a:solidFill>
                <a:latin typeface="Garamond" pitchFamily="18" charset="0"/>
                <a:ea typeface="Calibri"/>
                <a:cs typeface="Times New Roman" pitchFamily="18" charset="0"/>
              </a:rPr>
              <a:t>The most common cause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of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mercury poisoning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is from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consuming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too much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methyl mercury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or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organic mercury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, which is linked to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eating seafood</a:t>
            </a:r>
            <a:r>
              <a:rPr lang="en-MY" sz="2300" b="1" dirty="0" smtClean="0">
                <a:latin typeface="Garamond" pitchFamily="18" charset="0"/>
                <a:ea typeface="Calibri"/>
                <a:cs typeface="Times New Roman" pitchFamily="18" charset="0"/>
              </a:rPr>
              <a:t>.</a:t>
            </a:r>
            <a:endParaRPr lang="en-MY" sz="2300" b="1" dirty="0"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Children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 and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unborn babies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are the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most vulnerable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to the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effects of mercury poisoning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en-MY" sz="2300" b="1" dirty="0">
              <a:solidFill>
                <a:schemeClr val="tx2"/>
              </a:solidFill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Ingesting or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coming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into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contact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 with too much mercury can </a:t>
            </a:r>
            <a:r>
              <a:rPr lang="en-MY" sz="2300" dirty="0">
                <a:latin typeface="Garamond" pitchFamily="18" charset="0"/>
                <a:ea typeface="Calibri"/>
                <a:cs typeface="Times New Roman" pitchFamily="18" charset="0"/>
              </a:rPr>
              <a:t>cause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poisonous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300" dirty="0">
                <a:latin typeface="Garamond" pitchFamily="18" charset="0"/>
                <a:ea typeface="Calibri"/>
                <a:cs typeface="Times New Roman" pitchFamily="18" charset="0"/>
              </a:rPr>
              <a:t>Mercury is a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type of toxic metal </a:t>
            </a:r>
            <a:r>
              <a:rPr lang="en-MY" sz="2300" dirty="0">
                <a:latin typeface="Garamond" pitchFamily="18" charset="0"/>
                <a:ea typeface="Calibri"/>
                <a:cs typeface="Times New Roman" pitchFamily="18" charset="0"/>
              </a:rPr>
              <a:t>that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comes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in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different forms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within the </a:t>
            </a:r>
            <a:r>
              <a:rPr lang="en-MY" sz="2300" b="1" dirty="0" smtClean="0">
                <a:latin typeface="Garamond" pitchFamily="18" charset="0"/>
                <a:ea typeface="Calibri"/>
                <a:cs typeface="Times New Roman" pitchFamily="18" charset="0"/>
              </a:rPr>
              <a:t>environment</a:t>
            </a:r>
            <a:endParaRPr lang="en-MY" sz="2300" b="1" dirty="0">
              <a:latin typeface="Garamond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0364" y="188640"/>
            <a:ext cx="2371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b="1" i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vetica Neue"/>
              </a:rPr>
              <a:t>Mercury Poisoning</a:t>
            </a:r>
            <a:endParaRPr lang="en-MY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930440" y="61956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538-A0F6-41BF-8124-B96F7F19BCD7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50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53" y="415683"/>
            <a:ext cx="90364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and its compounds exist in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three general forms: 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2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Elemental</a:t>
            </a:r>
            <a:r>
              <a:rPr lang="en-US" sz="2200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(or metallic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).</a:t>
            </a:r>
            <a:endParaRPr lang="en-US" sz="2200" dirty="0">
              <a:latin typeface="Garamond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2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Inorganic: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Mercury can combine with other elements (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mainly </a:t>
            </a:r>
            <a:r>
              <a:rPr lang="en-US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chlorine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sulfur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, and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oxygen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) 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form   </a:t>
            </a:r>
            <a:r>
              <a:rPr lang="en-US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Inorganic Mercury compounds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.</a:t>
            </a:r>
            <a:endParaRPr lang="en-US" sz="2200" dirty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2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III. Organic</a:t>
            </a:r>
            <a:r>
              <a:rPr lang="en-US" sz="22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: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Mercury may combine with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carbon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or </a:t>
            </a:r>
            <a:r>
              <a:rPr lang="en-US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carbon-containing</a:t>
            </a:r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substances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to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make       </a:t>
            </a:r>
            <a:r>
              <a:rPr lang="en-US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Organic Mercury compounds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7854" y="14132"/>
            <a:ext cx="2371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b="1" i="0" cap="none" spc="50" dirty="0" smtClean="0">
                <a:ln w="11430"/>
                <a:latin typeface="Helvetica Neue"/>
              </a:rPr>
              <a:t>Mercury Poisoning</a:t>
            </a:r>
            <a:endParaRPr lang="en-MY" b="1" cap="none" spc="50" dirty="0">
              <a:ln w="1143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452320" y="6335474"/>
            <a:ext cx="16916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ramond" pitchFamily="18" charset="0"/>
                <a:cs typeface="Times New Roman" pitchFamily="18" charset="0"/>
              </a:rPr>
              <a:t>Organic</a:t>
            </a:r>
            <a:r>
              <a:rPr lang="en-US" dirty="0">
                <a:latin typeface="Garamond" pitchFamily="18" charset="0"/>
                <a:cs typeface="Times New Roman" pitchFamily="18" charset="0"/>
              </a:rPr>
              <a:t> 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26241" y="4016669"/>
            <a:ext cx="92555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Elemental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mercury is a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heavy liquid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MY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•  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13.6 times </a:t>
            </a:r>
            <a:r>
              <a:rPr lang="en-MY" sz="2200" b="1" dirty="0">
                <a:solidFill>
                  <a:srgbClr val="00206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the weight of water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MY" sz="2000" b="1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Occurs naturally in </a:t>
            </a:r>
            <a:r>
              <a:rPr lang="en-MY" sz="2000" b="1" dirty="0">
                <a:solidFill>
                  <a:srgbClr val="0070C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soil</a:t>
            </a:r>
            <a:r>
              <a:rPr lang="en-MY" sz="2000" b="1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 and in the </a:t>
            </a:r>
            <a:r>
              <a:rPr lang="en-MY" sz="2000" b="1" dirty="0">
                <a:solidFill>
                  <a:srgbClr val="0070C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atmosphere</a:t>
            </a:r>
            <a:r>
              <a:rPr lang="en-MY" sz="2000" b="1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MY" sz="2000" b="1" dirty="0" smtClean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from</a:t>
            </a:r>
            <a:r>
              <a:rPr lang="en-MY" sz="2000" dirty="0" smtClean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MY" sz="2000" b="1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volcanic emissions  </a:t>
            </a:r>
            <a:r>
              <a:rPr lang="ar-AE" sz="1200" b="1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الانبعاثات البركانية</a:t>
            </a:r>
            <a:r>
              <a:rPr lang="en-MY" sz="1200" b="1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MY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•   </a:t>
            </a:r>
            <a:r>
              <a:rPr lang="en-MY" sz="2200" b="1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Evaporates at room temperature </a:t>
            </a:r>
            <a:endParaRPr lang="en-US" sz="2200" b="1" dirty="0">
              <a:latin typeface="Garamond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   The vapor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evaporates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 from the liquid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and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   e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vaporation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occurs more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rapidly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when the liquid is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heated.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FF64-4990-4FC0-B157-E3E4C539B2F1}" type="datetime1">
              <a:rPr lang="en-MY" smtClean="0"/>
              <a:t>20/5/2022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4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2267744" y="2570119"/>
            <a:ext cx="54197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The difference lies in how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it is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MY" sz="22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absorbed,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 the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MY" sz="22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clinical signs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MY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symptoms,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 and </a:t>
            </a:r>
            <a:endParaRPr lang="en-MY" sz="22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MY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Response</a:t>
            </a:r>
            <a:r>
              <a:rPr lang="en-MY" sz="22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2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to </a:t>
            </a:r>
            <a:r>
              <a:rPr lang="en-MY" sz="22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treatment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modalities. </a:t>
            </a:r>
            <a:endParaRPr lang="en-US" sz="2200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8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14" y="2996952"/>
            <a:ext cx="884188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compounds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vary in toxicity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, so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OSHA provides standards  for each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It is important to clarify which category a compound belongs to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before comparing it with a standard or determining its </a:t>
            </a: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relative  toxicity.</a:t>
            </a:r>
            <a:endParaRPr lang="ar-EG" sz="2300" b="1" dirty="0">
              <a:solidFill>
                <a:srgbClr val="00206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8305" y="0"/>
            <a:ext cx="1728192" cy="769441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11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exist </a:t>
            </a:r>
            <a:r>
              <a:rPr lang="en-US" sz="11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11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3 forms</a:t>
            </a:r>
          </a:p>
          <a:p>
            <a:pPr>
              <a:defRPr/>
            </a:pPr>
            <a:r>
              <a:rPr lang="en-US" sz="1100" b="1" dirty="0" smtClean="0">
                <a:latin typeface="Garamond" pitchFamily="18" charset="0"/>
                <a:cs typeface="Times New Roman" pitchFamily="18" charset="0"/>
              </a:rPr>
              <a:t>Elemental</a:t>
            </a:r>
            <a:r>
              <a:rPr lang="en-US" sz="11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100" dirty="0">
                <a:latin typeface="Garamond" pitchFamily="18" charset="0"/>
                <a:cs typeface="Times New Roman" pitchFamily="18" charset="0"/>
              </a:rPr>
              <a:t>(or metallic).</a:t>
            </a:r>
          </a:p>
          <a:p>
            <a:pPr>
              <a:defRPr/>
            </a:pPr>
            <a:r>
              <a:rPr lang="en-US" sz="1100" b="1" dirty="0">
                <a:latin typeface="Garamond" pitchFamily="18" charset="0"/>
                <a:cs typeface="Times New Roman" pitchFamily="18" charset="0"/>
              </a:rPr>
              <a:t>Inorganic:</a:t>
            </a:r>
            <a:r>
              <a:rPr lang="en-US" sz="1100" dirty="0">
                <a:latin typeface="Garamond" pitchFamily="18" charset="0"/>
                <a:cs typeface="Times New Roman" pitchFamily="18" charset="0"/>
              </a:rPr>
              <a:t> </a:t>
            </a:r>
            <a:endParaRPr lang="en-US" sz="11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100" b="1" dirty="0" smtClean="0">
                <a:latin typeface="Garamond" pitchFamily="18" charset="0"/>
                <a:cs typeface="Times New Roman" pitchFamily="18" charset="0"/>
              </a:rPr>
              <a:t>Organic</a:t>
            </a:r>
            <a:r>
              <a:rPr lang="en-US" sz="1100" b="1" dirty="0">
                <a:latin typeface="Garamond" pitchFamily="18" charset="0"/>
                <a:cs typeface="Times New Roman" pitchFamily="18" charset="0"/>
              </a:rPr>
              <a:t>:</a:t>
            </a:r>
            <a:endParaRPr lang="en-MY" sz="1100" dirty="0"/>
          </a:p>
        </p:txBody>
      </p:sp>
      <p:sp>
        <p:nvSpPr>
          <p:cNvPr id="4" name="Rectangle 3"/>
          <p:cNvSpPr/>
          <p:nvPr/>
        </p:nvSpPr>
        <p:spPr>
          <a:xfrm>
            <a:off x="4427984" y="183316"/>
            <a:ext cx="190468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1400" b="1" i="0" cap="none" spc="50" dirty="0" smtClean="0">
                <a:ln w="11430"/>
                <a:latin typeface="Helvetica Neue"/>
              </a:rPr>
              <a:t>Mercury Poisoning</a:t>
            </a:r>
            <a:endParaRPr lang="en-MY" sz="1400" b="1" cap="none" spc="50" dirty="0">
              <a:ln w="1143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BC6-5CED-4CCA-9AB7-449D1533B938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5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1043608" y="589300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Organic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compounds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are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further divided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between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alkyl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 (carbon-chain)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and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aryl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 (aromatic ring)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groups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Although all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mercury compounds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are toxic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small-chain alkyl compounds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are the </a:t>
            </a:r>
            <a:r>
              <a:rPr lang="en-US" sz="22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most hazardous</a:t>
            </a:r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127193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20891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Uses and occupations at risk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Mercury is used mainly for the electrolytic production of </a:t>
            </a:r>
          </a:p>
          <a:p>
            <a:pPr algn="ctr">
              <a:buClr>
                <a:srgbClr val="CC0000"/>
              </a:buClr>
              <a:defRPr/>
            </a:pP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chlorine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gas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and caustic soda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ar-AE" sz="14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الصودا الكاوية</a:t>
            </a:r>
            <a:r>
              <a:rPr lang="en-MY" sz="1400" b="1" dirty="0">
                <a:solidFill>
                  <a:srgbClr val="00B050"/>
                </a:solidFill>
                <a:latin typeface="Garamond" pitchFamily="18" charset="0"/>
                <a:ea typeface="Calibri"/>
                <a:cs typeface="Times New Roman" pitchFamily="18" charset="0"/>
              </a:rPr>
              <a:t>, </a:t>
            </a:r>
            <a:endParaRPr lang="en-MY" sz="1400" b="1" dirty="0" smtClean="0">
              <a:solidFill>
                <a:srgbClr val="00B050"/>
              </a:solidFill>
              <a:latin typeface="Garamond" pitchFamily="18" charset="0"/>
              <a:ea typeface="Calibri"/>
              <a:cs typeface="Times New Roman" pitchFamily="18" charset="0"/>
            </a:endParaRPr>
          </a:p>
          <a:p>
            <a:pPr algn="ctr">
              <a:buClr>
                <a:srgbClr val="CC0000"/>
              </a:buClr>
              <a:defRPr/>
            </a:pP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from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brine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300" b="1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chlor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-alkali industry).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  </a:t>
            </a:r>
          </a:p>
          <a:p>
            <a:pPr algn="ctr">
              <a:buClr>
                <a:srgbClr val="CC0000"/>
              </a:buClr>
              <a:defRPr/>
            </a:pP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batteries</a:t>
            </a:r>
            <a:r>
              <a:rPr lang="en-MY" sz="2300" b="1" dirty="0" smtClean="0">
                <a:solidFill>
                  <a:srgbClr val="00B050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rgbClr val="00B050"/>
                </a:solidFill>
                <a:latin typeface="Garamond" pitchFamily="18" charset="0"/>
                <a:ea typeface="Calibri"/>
                <a:cs typeface="Times New Roman" pitchFamily="18" charset="0"/>
              </a:rPr>
              <a:t>, </a:t>
            </a:r>
            <a:r>
              <a:rPr lang="en-MY" sz="2300" b="1" dirty="0">
                <a:latin typeface="Garamond" pitchFamily="18" charset="0"/>
                <a:ea typeface="Calibri"/>
                <a:cs typeface="Times New Roman" pitchFamily="18" charset="0"/>
              </a:rPr>
              <a:t>and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electrical switches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  </a:t>
            </a:r>
            <a:endParaRPr lang="en-US" sz="2300" dirty="0">
              <a:latin typeface="Garamond" pitchFamily="18" charset="0"/>
              <a:cs typeface="Times New Roman" pitchFamily="18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Also mercury compounds are used in: 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pigments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; </a:t>
            </a:r>
            <a:endParaRPr lang="en-US" sz="2300" dirty="0" smtClean="0">
              <a:latin typeface="Garamond" pitchFamily="18" charset="0"/>
              <a:cs typeface="Times New Roman" pitchFamily="18" charset="0"/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as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 catalyst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explosives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pharmaceuticals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 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chemical </a:t>
            </a: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applications</a:t>
            </a:r>
            <a:endParaRPr lang="en-US" sz="2300" dirty="0">
              <a:latin typeface="Garamond" pitchFamily="18" charset="0"/>
              <a:cs typeface="Times New Roman" pitchFamily="18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is commonly found in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thermometers,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manometers,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US" sz="2300" b="1" dirty="0" smtClean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algn="ctr">
              <a:buClr>
                <a:srgbClr val="CC0000"/>
              </a:buClr>
              <a:defRPr/>
            </a:pP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 </a:t>
            </a: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barometers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gauges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, valves,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switches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, batteries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, and </a:t>
            </a:r>
            <a:endParaRPr lang="en-US" sz="2300" dirty="0" smtClean="0">
              <a:latin typeface="Garamond" pitchFamily="18" charset="0"/>
              <a:cs typeface="Times New Roman" pitchFamily="18" charset="0"/>
            </a:endParaRPr>
          </a:p>
          <a:p>
            <a:pPr algn="ctr">
              <a:buClr>
                <a:srgbClr val="CC0000"/>
              </a:buClr>
              <a:defRPr/>
            </a:pPr>
            <a:r>
              <a:rPr lang="en-US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high-intensity discharge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(HID)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lamps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   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Also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used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in amalgams for dentistry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,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preservatives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heat transfer technology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lubricating oils</a:t>
            </a:r>
            <a:endParaRPr lang="en-US" sz="23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00192" y="6303524"/>
            <a:ext cx="26345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seed disinfectant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FA1F-DE77-480A-9479-313020EF6057}" type="datetime1">
              <a:rPr lang="en-MY" smtClean="0"/>
              <a:t>20/5/2022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60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5" y="672707"/>
            <a:ext cx="816334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compounds </a:t>
            </a:r>
            <a:r>
              <a:rPr lang="en-US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used as </a:t>
            </a:r>
            <a:r>
              <a:rPr lang="en-US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seed disinfectant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on food crops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>
              <a:buClr>
                <a:srgbClr val="CC0000"/>
              </a:buClr>
              <a:defRPr/>
            </a:pP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 As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biocide, </a:t>
            </a:r>
            <a:endParaRPr lang="en-US" sz="23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paints</a:t>
            </a:r>
            <a:r>
              <a:rPr lang="en-US" sz="23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and in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paint formulations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300" dirty="0">
                <a:latin typeface="Garamond" pitchFamily="18" charset="0"/>
                <a:cs typeface="Times New Roman" pitchFamily="18" charset="0"/>
              </a:rPr>
              <a:t>as </a:t>
            </a:r>
            <a:r>
              <a:rPr lang="en-US" sz="23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coating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for mirrors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, for the </a:t>
            </a:r>
            <a:endParaRPr lang="en-US" sz="23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      manufacture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of certain types of glass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300" dirty="0">
                <a:latin typeface="Garamond" pitchFamily="18" charset="0"/>
                <a:cs typeface="Times New Roman" pitchFamily="18" charset="0"/>
              </a:rPr>
              <a:t>as a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fungicide in paper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(has been discontinued o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r banned). </a:t>
            </a:r>
          </a:p>
        </p:txBody>
      </p:sp>
      <p:pic>
        <p:nvPicPr>
          <p:cNvPr id="3" name="Picture 4" descr="Iraq mercury contaminated seed grain â CP&#10;&#10;&#10;&#10;&#10;                                            14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49" y="1099094"/>
            <a:ext cx="1800200" cy="12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4138" y="51904"/>
            <a:ext cx="299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aramond" pitchFamily="18" charset="0"/>
                <a:cs typeface="Times New Roman" pitchFamily="18" charset="0"/>
              </a:rPr>
              <a:t>Uses and occupations at risk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92" y="3255758"/>
            <a:ext cx="90989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     </a:t>
            </a:r>
            <a:r>
              <a:rPr lang="en-US" sz="26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Permissible </a:t>
            </a:r>
            <a:r>
              <a:rPr lang="en-US" sz="26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Exposure Limits</a:t>
            </a:r>
            <a:endParaRPr lang="en-US" altLang="en-US" sz="2600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US" altLang="en-US" sz="2200" b="1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altLang="en-US" sz="2200" b="1" dirty="0" smtClean="0">
                <a:latin typeface="Garamond" pitchFamily="18" charset="0"/>
                <a:cs typeface="Times New Roman" pitchFamily="18" charset="0"/>
              </a:rPr>
              <a:t>Occupational </a:t>
            </a:r>
            <a:r>
              <a:rPr lang="en-MY" altLang="en-US" sz="2200" b="1" dirty="0">
                <a:latin typeface="Garamond" pitchFamily="18" charset="0"/>
                <a:cs typeface="Times New Roman" pitchFamily="18" charset="0"/>
              </a:rPr>
              <a:t>Safety and Health Administration</a:t>
            </a:r>
            <a:r>
              <a:rPr lang="en-US" altLang="en-US" sz="2200" b="1" dirty="0">
                <a:latin typeface="Garamond" pitchFamily="18" charset="0"/>
                <a:cs typeface="Times New Roman" pitchFamily="18" charset="0"/>
              </a:rPr>
              <a:t> (OSHA) standard for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altLang="en-US" sz="22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Organo</a:t>
            </a:r>
            <a:r>
              <a:rPr lang="en-US" altLang="en-US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altLang="en-US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alkyl mercury </a:t>
            </a:r>
            <a:r>
              <a:rPr lang="en-US" altLang="en-US" sz="2200" b="1" dirty="0">
                <a:latin typeface="Garamond" pitchFamily="18" charset="0"/>
                <a:cs typeface="Times New Roman" pitchFamily="18" charset="0"/>
              </a:rPr>
              <a:t>compound is </a:t>
            </a:r>
            <a:r>
              <a:rPr lang="en-US" altLang="en-US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0.01 mg /cubic meter </a:t>
            </a:r>
            <a:r>
              <a:rPr lang="en-US" altLang="en-US" sz="2200" b="1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altLang="en-US" sz="2200" b="1" dirty="0" smtClean="0">
                <a:latin typeface="Garamond" pitchFamily="18" charset="0"/>
                <a:cs typeface="Times New Roman" pitchFamily="18" charset="0"/>
              </a:rPr>
              <a:t>air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for TWA8</a:t>
            </a:r>
            <a:endParaRPr lang="en-US" altLang="en-US" sz="22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altLang="en-US" sz="2200" b="1" dirty="0" smtClean="0">
                <a:latin typeface="Garamond" pitchFamily="18" charset="0"/>
                <a:cs typeface="Times New Roman" pitchFamily="18" charset="0"/>
              </a:rPr>
              <a:t>with </a:t>
            </a:r>
            <a:r>
              <a:rPr lang="en-US" altLang="en-US" sz="2200" b="1" dirty="0">
                <a:latin typeface="Garamond" pitchFamily="18" charset="0"/>
                <a:cs typeface="Times New Roman" pitchFamily="18" charset="0"/>
              </a:rPr>
              <a:t>a ceiling level of </a:t>
            </a:r>
            <a:r>
              <a:rPr lang="en-US" altLang="en-US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0.04 mg/cubic meter </a:t>
            </a:r>
            <a:r>
              <a:rPr lang="en-US" altLang="en-US" sz="2200" b="1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altLang="en-US" sz="2200" b="1" dirty="0" smtClean="0">
                <a:latin typeface="Garamond" pitchFamily="18" charset="0"/>
                <a:cs typeface="Times New Roman" pitchFamily="18" charset="0"/>
              </a:rPr>
              <a:t>air for </a:t>
            </a:r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TWA8</a:t>
            </a:r>
            <a:r>
              <a:rPr lang="en-US" altLang="en-US" sz="220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US" altLang="en-US" sz="22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MY" sz="2200" dirty="0"/>
          </a:p>
        </p:txBody>
      </p:sp>
      <p:sp>
        <p:nvSpPr>
          <p:cNvPr id="6" name="Rectangle 5"/>
          <p:cNvSpPr/>
          <p:nvPr/>
        </p:nvSpPr>
        <p:spPr>
          <a:xfrm>
            <a:off x="7505203" y="5665649"/>
            <a:ext cx="15312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0.01=14.8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0.04=59.2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5626238"/>
            <a:ext cx="3832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(TWA8).</a:t>
            </a:r>
            <a:r>
              <a:rPr lang="en-MY" sz="2000" dirty="0"/>
              <a:t> </a:t>
            </a:r>
            <a:r>
              <a:rPr lang="en-MY" dirty="0"/>
              <a:t> 8-hour total weight average</a:t>
            </a:r>
            <a:endParaRPr lang="en-US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7169-80BA-425D-B329-03A0D78930BC}" type="datetime1">
              <a:rPr lang="en-MY" smtClean="0"/>
              <a:t>20/5/2022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079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27076"/>
            <a:ext cx="87375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MY" sz="2400" b="1" u="sng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workers </a:t>
            </a:r>
            <a:r>
              <a:rPr lang="en-MY" sz="2400" b="1" u="sng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at risk </a:t>
            </a:r>
            <a:r>
              <a:rPr lang="en-MY" sz="2400" b="1" dirty="0" smtClean="0">
                <a:ea typeface="Calibri"/>
                <a:cs typeface="Times New Roman" pitchFamily="18" charset="0"/>
              </a:rPr>
              <a:t>of </a:t>
            </a:r>
            <a:r>
              <a:rPr lang="en-MY" sz="2400" b="1" dirty="0">
                <a:ea typeface="Calibri"/>
                <a:cs typeface="Times New Roman" pitchFamily="18" charset="0"/>
              </a:rPr>
              <a:t>being </a:t>
            </a:r>
            <a:r>
              <a:rPr lang="en-MY" sz="2400" b="1" dirty="0" smtClean="0">
                <a:ea typeface="Calibri"/>
                <a:cs typeface="Times New Roman" pitchFamily="18" charset="0"/>
              </a:rPr>
              <a:t>exposed </a:t>
            </a:r>
            <a:r>
              <a:rPr lang="en-MY" sz="2400" b="1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to mercury</a:t>
            </a:r>
            <a:r>
              <a:rPr lang="en-MY" sz="2400" b="1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:</a:t>
            </a:r>
          </a:p>
          <a:p>
            <a:pPr lvl="0"/>
            <a:r>
              <a:rPr lang="en-MY" sz="2400" b="1" dirty="0">
                <a:ea typeface="Calibri"/>
                <a:cs typeface="Times New Roman" pitchFamily="18" charset="0"/>
              </a:rPr>
              <a:t> Some examples of </a:t>
            </a:r>
            <a:r>
              <a:rPr lang="en-MY" sz="2400" b="1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endParaRPr lang="en-MY" sz="2400" b="1" dirty="0" smtClean="0">
              <a:solidFill>
                <a:srgbClr val="FF0000"/>
              </a:solidFill>
              <a:ea typeface="Calibri"/>
              <a:cs typeface="Times New Roman" pitchFamily="18" charset="0"/>
            </a:endParaRPr>
          </a:p>
          <a:p>
            <a:pPr lvl="0"/>
            <a:endParaRPr lang="en-MY" sz="2400" b="1" dirty="0" smtClean="0">
              <a:solidFill>
                <a:srgbClr val="FF0000"/>
              </a:solidFill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 smtClean="0">
                <a:ea typeface="Calibri"/>
                <a:cs typeface="Times New Roman" pitchFamily="18" charset="0"/>
              </a:rPr>
              <a:t>Workers </a:t>
            </a:r>
            <a:r>
              <a:rPr lang="en-MY" sz="2400" b="1" dirty="0">
                <a:ea typeface="Calibri"/>
                <a:cs typeface="Times New Roman" pitchFamily="18" charset="0"/>
              </a:rPr>
              <a:t>in facilities where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electrical equipment </a:t>
            </a:r>
            <a:r>
              <a:rPr lang="en-MY" sz="2400" b="1" dirty="0">
                <a:ea typeface="Calibri"/>
                <a:cs typeface="Times New Roman" pitchFamily="18" charset="0"/>
              </a:rPr>
              <a:t>is manufactured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>
                <a:ea typeface="Calibri"/>
                <a:cs typeface="Times New Roman" pitchFamily="18" charset="0"/>
              </a:rPr>
              <a:t>Workers in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fluorescent light bulb </a:t>
            </a:r>
            <a:r>
              <a:rPr lang="en-MY" sz="2400" b="1" dirty="0">
                <a:ea typeface="Calibri"/>
                <a:cs typeface="Times New Roman" pitchFamily="18" charset="0"/>
              </a:rPr>
              <a:t>(CFL) recycling facilities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 smtClean="0">
                <a:ea typeface="Calibri"/>
                <a:cs typeface="Times New Roman" pitchFamily="18" charset="0"/>
              </a:rPr>
              <a:t>Workers </a:t>
            </a:r>
            <a:r>
              <a:rPr lang="en-MY" sz="2400" b="1" dirty="0">
                <a:ea typeface="Calibri"/>
                <a:cs typeface="Times New Roman" pitchFamily="18" charset="0"/>
              </a:rPr>
              <a:t>in facilities where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automotive parts </a:t>
            </a:r>
            <a:r>
              <a:rPr lang="en-MY" sz="2400" b="1" dirty="0">
                <a:ea typeface="Calibri"/>
                <a:cs typeface="Times New Roman" pitchFamily="18" charset="0"/>
              </a:rPr>
              <a:t>are </a:t>
            </a:r>
            <a:r>
              <a:rPr lang="en-MY" sz="2400" b="1" dirty="0">
                <a:solidFill>
                  <a:schemeClr val="accent1"/>
                </a:solidFill>
                <a:ea typeface="Calibri"/>
                <a:cs typeface="Times New Roman" pitchFamily="18" charset="0"/>
              </a:rPr>
              <a:t>manufactured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>
                <a:ea typeface="Calibri"/>
                <a:cs typeface="Times New Roman" pitchFamily="18" charset="0"/>
              </a:rPr>
              <a:t>Workers in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chemical processing plants </a:t>
            </a:r>
            <a:r>
              <a:rPr lang="en-MY" sz="2400" b="1" dirty="0">
                <a:ea typeface="Calibri"/>
                <a:cs typeface="Times New Roman" pitchFamily="18" charset="0"/>
              </a:rPr>
              <a:t>that use </a:t>
            </a:r>
            <a:r>
              <a:rPr lang="en-MY" sz="2400" b="1" dirty="0" smtClean="0">
                <a:ea typeface="Calibri"/>
                <a:cs typeface="Times New Roman" pitchFamily="18" charset="0"/>
              </a:rPr>
              <a:t>mercury</a:t>
            </a:r>
            <a:endParaRPr lang="en-MY" sz="2400" b="1" dirty="0"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>
                <a:ea typeface="Calibri"/>
                <a:cs typeface="Times New Roman" pitchFamily="18" charset="0"/>
              </a:rPr>
              <a:t>Workers in </a:t>
            </a:r>
            <a:r>
              <a:rPr lang="en-MY" sz="2400" b="1" dirty="0">
                <a:solidFill>
                  <a:schemeClr val="tx2"/>
                </a:solidFill>
                <a:ea typeface="Calibri"/>
                <a:cs typeface="Times New Roman" pitchFamily="18" charset="0"/>
              </a:rPr>
              <a:t>medical, dental, or other health services </a:t>
            </a:r>
            <a:r>
              <a:rPr lang="en-MY" sz="2400" b="1" dirty="0">
                <a:ea typeface="Calibri"/>
                <a:cs typeface="Times New Roman" pitchFamily="18" charset="0"/>
              </a:rPr>
              <a:t>who </a:t>
            </a:r>
            <a:r>
              <a:rPr lang="en-MY" sz="2400" b="1" dirty="0" smtClean="0">
                <a:ea typeface="Calibri"/>
                <a:cs typeface="Times New Roman" pitchFamily="18" charset="0"/>
              </a:rPr>
              <a:t>work </a:t>
            </a:r>
            <a:r>
              <a:rPr lang="en-MY" sz="2400" b="1" dirty="0">
                <a:ea typeface="Calibri"/>
                <a:cs typeface="Times New Roman" pitchFamily="18" charset="0"/>
              </a:rPr>
              <a:t>with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equipment t</a:t>
            </a:r>
            <a:r>
              <a:rPr lang="en-MY" sz="2400" b="1" dirty="0">
                <a:ea typeface="Calibri"/>
                <a:cs typeface="Times New Roman" pitchFamily="18" charset="0"/>
              </a:rPr>
              <a:t>hat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contains </a:t>
            </a:r>
            <a:r>
              <a:rPr lang="en-MY" sz="2400" b="1" dirty="0" smtClean="0">
                <a:solidFill>
                  <a:srgbClr val="0070C0"/>
                </a:solidFill>
                <a:ea typeface="Calibri"/>
                <a:cs typeface="Times New Roman" pitchFamily="18" charset="0"/>
              </a:rPr>
              <a:t>mercury</a:t>
            </a:r>
            <a:endParaRPr lang="en-MY" sz="2400" b="1" dirty="0"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>
                <a:solidFill>
                  <a:schemeClr val="tx2"/>
                </a:solidFill>
                <a:ea typeface="Calibri"/>
                <a:cs typeface="Times New Roman" pitchFamily="18" charset="0"/>
              </a:rPr>
              <a:t>Dentists </a:t>
            </a:r>
            <a:r>
              <a:rPr lang="en-MY" sz="2400" b="1" dirty="0">
                <a:ea typeface="Calibri"/>
                <a:cs typeface="Times New Roman" pitchFamily="18" charset="0"/>
              </a:rPr>
              <a:t>and their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assistants</a:t>
            </a:r>
            <a:r>
              <a:rPr lang="en-MY" sz="2400" b="1" dirty="0">
                <a:ea typeface="Calibri"/>
                <a:cs typeface="Times New Roman" pitchFamily="18" charset="0"/>
              </a:rPr>
              <a:t> when </a:t>
            </a:r>
            <a:r>
              <a:rPr lang="en-MY" sz="2400" b="1" dirty="0">
                <a:solidFill>
                  <a:schemeClr val="accent1"/>
                </a:solidFill>
                <a:ea typeface="Calibri"/>
                <a:cs typeface="Times New Roman" pitchFamily="18" charset="0"/>
              </a:rPr>
              <a:t>breathing in </a:t>
            </a:r>
            <a:r>
              <a:rPr lang="en-MY" sz="2400" b="1" dirty="0" smtClean="0">
                <a:solidFill>
                  <a:schemeClr val="accent1"/>
                </a:solidFill>
                <a:ea typeface="Calibri"/>
                <a:cs typeface="Times New Roman" pitchFamily="18" charset="0"/>
              </a:rPr>
              <a:t>mercury vapour </a:t>
            </a:r>
            <a:r>
              <a:rPr lang="en-MY" sz="2400" b="1" dirty="0">
                <a:ea typeface="Calibri"/>
                <a:cs typeface="Times New Roman" pitchFamily="18" charset="0"/>
              </a:rPr>
              <a:t>released from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amalgam fillings</a:t>
            </a:r>
            <a:endParaRPr lang="en-MY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2900-AFA3-4889-938A-4051D19D154B}" type="datetime1">
              <a:rPr lang="en-MY" smtClean="0"/>
              <a:t>20/5/2022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8</a:t>
            </a:fld>
            <a:endParaRPr lang="en-MY"/>
          </a:p>
        </p:txBody>
      </p:sp>
      <p:pic>
        <p:nvPicPr>
          <p:cNvPr id="5" name="Picture 4" descr="Iraq mercury contaminated seed grain â CP&#10;&#10;&#10;&#10;&#10;                                            14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37" y="-56376"/>
            <a:ext cx="1800200" cy="19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raq mercury contaminated seed grain â CP&#10;&#10;&#10;&#10;&#10;                                            14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63590"/>
            <a:ext cx="1800200" cy="12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3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376" y="2336967"/>
            <a:ext cx="838842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Following ingestion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elemental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poorly 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absorbed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and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most of it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excreted in the feces. </a:t>
            </a:r>
            <a:endParaRPr lang="en-US" sz="24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accent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absorbed </a:t>
            </a:r>
            <a:r>
              <a:rPr lang="en-US" sz="24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through the skin</a:t>
            </a:r>
            <a:r>
              <a:rPr lang="en-US" sz="2400" b="1" u="sng" dirty="0">
                <a:latin typeface="Garamond" pitchFamily="18" charset="0"/>
                <a:cs typeface="Times New Roman" pitchFamily="18" charset="0"/>
              </a:rPr>
              <a:t> </a:t>
            </a:r>
            <a:endParaRPr lang="en-US" sz="2400" b="1" u="sng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Elemental mercury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liquid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vapor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can be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absorbed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through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skin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small amounts.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3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Elemental mercury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transferred to the developing child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 in a pregnant 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women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400" b="1" u="sng" dirty="0">
                <a:solidFill>
                  <a:srgbClr val="FF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Inhalation </a:t>
            </a:r>
            <a:r>
              <a:rPr lang="en-MY" sz="2400" b="1" u="sng" dirty="0">
                <a:latin typeface="Garamond" pitchFamily="18" charset="0"/>
                <a:ea typeface="Times New Roman"/>
                <a:cs typeface="Times New Roman" pitchFamily="18" charset="0"/>
              </a:rPr>
              <a:t>route gives higher exposure</a:t>
            </a:r>
            <a:endParaRPr lang="en-US" sz="23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349893"/>
            <a:ext cx="6830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Mercury poisoning can result from 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vapour inhalation, 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ingestion,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injection, or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absorption through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 skin.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164288" y="6418838"/>
            <a:ext cx="16264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7EE4-45A3-414D-B100-799A05156029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5739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B5C1FB-F831-4F40-842A-8F1A8029EB5A}"/>
</file>

<file path=customXml/itemProps2.xml><?xml version="1.0" encoding="utf-8"?>
<ds:datastoreItem xmlns:ds="http://schemas.openxmlformats.org/officeDocument/2006/customXml" ds:itemID="{A0AB5994-F81C-4FF3-B5FC-FCB8F672C178}"/>
</file>

<file path=customXml/itemProps3.xml><?xml version="1.0" encoding="utf-8"?>
<ds:datastoreItem xmlns:ds="http://schemas.openxmlformats.org/officeDocument/2006/customXml" ds:itemID="{D32F7A51-042B-4944-B105-16FAE7AA762C}"/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2482</Words>
  <Application>Microsoft Office PowerPoint</Application>
  <PresentationFormat>On-screen Show (4:3)</PresentationFormat>
  <Paragraphs>395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Garamond</vt:lpstr>
      <vt:lpstr>Helvetica Neue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136</cp:revision>
  <dcterms:created xsi:type="dcterms:W3CDTF">2020-03-21T12:33:41Z</dcterms:created>
  <dcterms:modified xsi:type="dcterms:W3CDTF">2022-05-20T13:40:27Z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