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60" r:id="rId3"/>
    <p:sldId id="288" r:id="rId4"/>
    <p:sldId id="289" r:id="rId5"/>
    <p:sldId id="290" r:id="rId6"/>
    <p:sldId id="291" r:id="rId7"/>
    <p:sldId id="292" r:id="rId8"/>
    <p:sldId id="293" r:id="rId9"/>
    <p:sldId id="266" r:id="rId10"/>
    <p:sldId id="294" r:id="rId11"/>
    <p:sldId id="295" r:id="rId12"/>
    <p:sldId id="296" r:id="rId13"/>
    <p:sldId id="270" r:id="rId14"/>
    <p:sldId id="297" r:id="rId15"/>
    <p:sldId id="298" r:id="rId16"/>
    <p:sldId id="272" r:id="rId17"/>
    <p:sldId id="299" r:id="rId18"/>
    <p:sldId id="352" r:id="rId19"/>
    <p:sldId id="300" r:id="rId20"/>
    <p:sldId id="301" r:id="rId21"/>
    <p:sldId id="275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</p:sldIdLst>
  <p:sldSz cx="12192000" cy="6858000"/>
  <p:notesSz cx="6858000" cy="9144000"/>
  <p:defaultTextStyle>
    <a:defPPr>
      <a:defRPr lang="ar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957A8BE6-3532-4EFF-B84F-27FFA29CE2A0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934E78C-2545-4717-AC2F-8BC27E1938D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697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B8E0D-B6CE-4056-8B6C-4234F691F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F750F-B10F-4120-A4CC-C093EA258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633E7-84F5-4475-856C-0B6FC12C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B0F4B-2303-45E2-95EB-DBA078DB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580E5-C1FF-4C75-955D-DADDB9F8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7429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32D63-F760-419F-8ECA-843AE829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75FB7-FD92-4DAB-B03B-7E38FBA55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411AC-9E8B-4786-B95E-AC4B92BB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3AD22-5B72-43CB-A8A3-2BE67597B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707AA-8F86-44DB-BBAB-BF59BB2A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3552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BBFE0-7632-46F8-89B3-184DD92D5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A941F-B8F1-4D5B-9454-283FFF7FD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75D86-A15F-4345-9A4B-C9014823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775BC-F3DD-40CD-832B-91EE957E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EEDC3-0240-41E5-AE4F-56DD8C8C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6245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4191-717F-4D84-B6F9-C827FB21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2A113-9833-4647-8E47-4520E6996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0087E-C61B-42A8-BD0D-3C78AD749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E07ED-0E88-45A7-89AC-551D63A7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0CCB0-0A50-4F7B-AB3E-F8D143CF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0492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0B0A-D9EB-47BB-9D56-E54D6475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EAC99-63A1-42C5-9B38-5AE169040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7F948-878C-47FF-856E-18FB7AE0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A970-3FDF-46A8-A726-9AFBC536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D04EB-738F-4AB7-9587-EE50CF68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7436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D2C7F-D030-4357-80CD-370CF053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2CB22-1CE7-4035-B783-F145480D2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3BE15-2451-4AB4-913C-C6E1A99E0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5510B-2F4C-4B15-9FA5-E8A785F1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19BEA-0E04-43E0-B268-BA679CB12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97EFF-B69F-41F7-8C6B-A367A4B2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1490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A06E1-7AA9-48CA-8B74-FEC77D50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6259D-7101-4735-9723-1550432FC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B6C67-AA76-4567-894F-06FF9F2CA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A7191-3045-4F3B-9A78-BD9328189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3A992-504B-4073-A38A-5945571E4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18150-DD39-44D4-94E4-8F53C18D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A3432-8E89-4F3F-B269-A7D8F85E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E81F3-9A1B-4ECA-A64A-38D47F36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05900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CF78-EB4D-410C-A780-2F805394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A1575-D25D-461C-B87F-115114FB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A341-9EA8-4946-AB83-6A4D0EF2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FFCFF-4C9E-467B-8439-C8DC4EAF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5861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A5DF2-A8AD-47DA-87C3-FBF82655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9EE4C-23D4-4174-A514-A5FFB745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93FCE-6380-4FE8-B14F-53879B07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606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31BE-C1BA-4C2B-B83D-1B45FE04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3DD5-F3DD-49A5-B288-A7265B941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FD890-7C9B-41DB-9464-273550754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8D99E-F7C4-4F9E-ADD4-6B5C617D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39680-78BA-45A5-9EF1-D34574D2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A8901-BF04-400B-BA78-45B6D4E9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8750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0F87-F3D1-46CB-9E55-D50BDCD9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8E3897-8732-4025-AC40-0E872E043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F9C3B-FED1-41D5-BCEE-726D51BC3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DD753-FC01-45B0-A93D-949A68E2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0C58C-BBF3-43D8-A9A3-10AFDCD6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B1DAD-3C3B-4B59-96D4-D9280397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2298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B3017F-BD50-465D-BA4B-9FAD1541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F1A2C-D74D-4E40-864A-FDEC1449A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009F7-A259-4B96-9748-1F21E9AFE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F613-89B6-4516-AB1A-AC569718711A}" type="datetimeFigureOut">
              <a:rPr lang="ar-JO" smtClean="0"/>
              <a:t>23/01/1444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BBB63-EB24-4776-B6A6-720543E9B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26497-1065-449D-B724-67F22CA96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13BCF-095E-447E-9F25-15967A1065BA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4275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27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2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8.wdp"/><Relationship Id="rId4" Type="http://schemas.openxmlformats.org/officeDocument/2006/relationships/image" Target="../media/image26.png"/><Relationship Id="rId9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94F926-ECB9-4348-9D10-6A3CF283B49D}"/>
              </a:ext>
            </a:extLst>
          </p:cNvPr>
          <p:cNvSpPr/>
          <p:nvPr/>
        </p:nvSpPr>
        <p:spPr>
          <a:xfrm>
            <a:off x="-308344" y="-397177"/>
            <a:ext cx="13030200" cy="75628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E5A78-A4C9-4C6D-B1D9-734E00CB80F6}"/>
              </a:ext>
            </a:extLst>
          </p:cNvPr>
          <p:cNvSpPr/>
          <p:nvPr/>
        </p:nvSpPr>
        <p:spPr>
          <a:xfrm>
            <a:off x="97425" y="-331319"/>
            <a:ext cx="570927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Laryngeal </a:t>
            </a:r>
          </a:p>
          <a:p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carcinoma </a:t>
            </a:r>
          </a:p>
        </p:txBody>
      </p:sp>
      <p:pic>
        <p:nvPicPr>
          <p:cNvPr id="7" name="Picture 6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A3B25F6-AC40-4E61-8A87-7B9C1A6CB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14" r="47772"/>
          <a:stretch/>
        </p:blipFill>
        <p:spPr>
          <a:xfrm>
            <a:off x="9288859" y="-246258"/>
            <a:ext cx="3401613" cy="376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CBB052C-8B39-4584-9564-C468DC6AB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5" b="90741" l="9432" r="90000">
                        <a14:foregroundMark x1="50455" y1="51323" x2="47159" y2="44841"/>
                        <a14:foregroundMark x1="47159" y1="44841" x2="44659" y2="53836"/>
                        <a14:foregroundMark x1="44659" y1="53836" x2="37500" y2="34921"/>
                        <a14:foregroundMark x1="37500" y1="34921" x2="42045" y2="29233"/>
                        <a14:foregroundMark x1="42045" y1="29233" x2="44318" y2="31614"/>
                        <a14:foregroundMark x1="53068" y1="34788" x2="40000" y2="47884"/>
                        <a14:foregroundMark x1="40000" y1="47884" x2="52045" y2="66534"/>
                        <a14:foregroundMark x1="52045" y1="66534" x2="63182" y2="65344"/>
                        <a14:foregroundMark x1="63182" y1="65344" x2="63068" y2="29894"/>
                        <a14:foregroundMark x1="63068" y1="29894" x2="60795" y2="28571"/>
                        <a14:foregroundMark x1="57614" y1="37831" x2="50909" y2="51323"/>
                        <a14:foregroundMark x1="63864" y1="44444" x2="55000" y2="44444"/>
                        <a14:foregroundMark x1="64318" y1="42460" x2="57386" y2="37831"/>
                        <a14:foregroundMark x1="58636" y1="32804" x2="61705" y2="42196"/>
                        <a14:foregroundMark x1="61705" y1="42196" x2="61705" y2="42196"/>
                        <a14:foregroundMark x1="45909" y1="54497" x2="42841" y2="73280"/>
                        <a14:foregroundMark x1="41705" y1="63889" x2="43295" y2="71825"/>
                        <a14:foregroundMark x1="43295" y1="71825" x2="49545" y2="80820"/>
                        <a14:foregroundMark x1="54091" y1="89683" x2="60114" y2="90079"/>
                        <a14:foregroundMark x1="60114" y1="90079" x2="61932" y2="90873"/>
                        <a14:foregroundMark x1="43523" y1="8333" x2="47614" y2="9788"/>
                        <a14:foregroundMark x1="63409" y1="10582" x2="59545" y2="6085"/>
                        <a14:foregroundMark x1="9432" y1="16931" x2="13864" y2="11508"/>
                        <a14:foregroundMark x1="13864" y1="11508" x2="23409" y2="13757"/>
                        <a14:foregroundMark x1="23409" y1="13757" x2="25227" y2="14947"/>
                        <a14:foregroundMark x1="54091" y1="6085" x2="31250" y2="6085"/>
                        <a14:foregroundMark x1="31250" y1="6085" x2="30227" y2="6349"/>
                        <a14:foregroundMark x1="48864" y1="54762" x2="59773" y2="57804"/>
                        <a14:backgroundMark x1="75341" y1="39418" x2="73750" y2="78439"/>
                        <a14:backgroundMark x1="73750" y1="78439" x2="68864" y2="92460"/>
                        <a14:backgroundMark x1="68864" y1="92460" x2="7125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" r="28481"/>
          <a:stretch/>
        </p:blipFill>
        <p:spPr>
          <a:xfrm>
            <a:off x="5897769" y="1131330"/>
            <a:ext cx="4314398" cy="506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28081A-BF23-4B90-B9DF-CD3F5A04C403}"/>
              </a:ext>
            </a:extLst>
          </p:cNvPr>
          <p:cNvSpPr txBox="1"/>
          <p:nvPr/>
        </p:nvSpPr>
        <p:spPr>
          <a:xfrm>
            <a:off x="-77384" y="2920751"/>
            <a:ext cx="550545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Done by :</a:t>
            </a:r>
          </a:p>
          <a:p>
            <a:r>
              <a:rPr lang="en-US" sz="4000" b="1" dirty="0"/>
              <a:t>Waleed </a:t>
            </a:r>
            <a:r>
              <a:rPr lang="en-US" sz="4000" b="1" dirty="0" err="1"/>
              <a:t>Azayzeh</a:t>
            </a:r>
            <a:endParaRPr lang="en-US" sz="4000" b="1" dirty="0"/>
          </a:p>
          <a:p>
            <a:r>
              <a:rPr lang="en-US" sz="4000" b="1" dirty="0" err="1"/>
              <a:t>Monther</a:t>
            </a:r>
            <a:r>
              <a:rPr lang="en-US" sz="4000" b="1" dirty="0"/>
              <a:t> </a:t>
            </a:r>
            <a:r>
              <a:rPr lang="en-US" sz="4000" b="1" dirty="0" err="1"/>
              <a:t>Qatawneh</a:t>
            </a:r>
            <a:endParaRPr lang="ar-JO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12AA0-7482-405D-94D4-4AF7AA7C924D}"/>
              </a:ext>
            </a:extLst>
          </p:cNvPr>
          <p:cNvSpPr txBox="1"/>
          <p:nvPr/>
        </p:nvSpPr>
        <p:spPr>
          <a:xfrm>
            <a:off x="3016121" y="5064825"/>
            <a:ext cx="56339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Supervision :</a:t>
            </a:r>
          </a:p>
          <a:p>
            <a:pPr algn="ctr"/>
            <a:r>
              <a:rPr lang="en-US" sz="4000" b="1" dirty="0"/>
              <a:t>DR. Hani Alhamaydah</a:t>
            </a:r>
            <a:endParaRPr lang="ar-JO" sz="4000" b="1" dirty="0"/>
          </a:p>
        </p:txBody>
      </p:sp>
    </p:spTree>
    <p:extLst>
      <p:ext uri="{BB962C8B-B14F-4D97-AF65-F5344CB8AC3E}">
        <p14:creationId xmlns:p14="http://schemas.microsoft.com/office/powerpoint/2010/main" val="295095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2B56A3-8C5A-41C7-9816-0A3D7533FE29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2EDB9-95C5-4236-8165-422041EBC889}"/>
              </a:ext>
            </a:extLst>
          </p:cNvPr>
          <p:cNvSpPr txBox="1"/>
          <p:nvPr/>
        </p:nvSpPr>
        <p:spPr>
          <a:xfrm>
            <a:off x="685800" y="146957"/>
            <a:ext cx="951955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/>
              <a:t>So we divide the larynx into the following three anatomical regions :</a:t>
            </a:r>
            <a:endParaRPr lang="ar-JO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8EB14F-8DBF-4CF3-BE3B-575B606CF4A0}"/>
              </a:ext>
            </a:extLst>
          </p:cNvPr>
          <p:cNvSpPr txBox="1"/>
          <p:nvPr/>
        </p:nvSpPr>
        <p:spPr>
          <a:xfrm>
            <a:off x="0" y="1649186"/>
            <a:ext cx="121920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1-</a:t>
            </a:r>
            <a:r>
              <a:rPr lang="en-US" sz="3200" dirty="0"/>
              <a:t> The </a:t>
            </a:r>
            <a:r>
              <a:rPr lang="en-US" sz="3200" u="sng" dirty="0"/>
              <a:t>supraglottic larynx</a:t>
            </a:r>
            <a:r>
              <a:rPr lang="en-US" sz="3200" dirty="0"/>
              <a:t>        (epiglottis / false vocal cords / ventricles / aryepiglottic folds / arytenoids)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4AAF0-6F29-4B85-9ABB-32A0BAF45D3D}"/>
              </a:ext>
            </a:extLst>
          </p:cNvPr>
          <p:cNvSpPr txBox="1"/>
          <p:nvPr/>
        </p:nvSpPr>
        <p:spPr>
          <a:xfrm>
            <a:off x="0" y="3236111"/>
            <a:ext cx="12192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2- </a:t>
            </a:r>
            <a:r>
              <a:rPr lang="en-US" sz="3200" dirty="0"/>
              <a:t>The </a:t>
            </a:r>
            <a:r>
              <a:rPr lang="en-US" sz="3200" u="sng" dirty="0"/>
              <a:t>glottis</a:t>
            </a:r>
            <a:r>
              <a:rPr lang="en-US" sz="3200" dirty="0"/>
              <a:t>        (true vocal cords / anterior and posterior commissures)</a:t>
            </a:r>
            <a:endParaRPr lang="ar-JO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99B0B-81E1-46A0-B30D-8D1CEAE44D58}"/>
              </a:ext>
            </a:extLst>
          </p:cNvPr>
          <p:cNvSpPr txBox="1"/>
          <p:nvPr/>
        </p:nvSpPr>
        <p:spPr>
          <a:xfrm>
            <a:off x="0" y="4330593"/>
            <a:ext cx="12192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3-</a:t>
            </a:r>
            <a:r>
              <a:rPr lang="en-US" sz="3200" dirty="0"/>
              <a:t> The </a:t>
            </a:r>
            <a:r>
              <a:rPr lang="en-US" sz="3200" u="sng" dirty="0"/>
              <a:t>subglottic</a:t>
            </a:r>
            <a:r>
              <a:rPr lang="en-US" sz="3200" dirty="0"/>
              <a:t> region</a:t>
            </a:r>
          </a:p>
          <a:p>
            <a:r>
              <a:rPr lang="en-US" sz="3200" dirty="0"/>
              <a:t>(begin about 1cm below the true vocal cords and extends to the lower border of the cricoid cartilage or the first tracheal ring)</a:t>
            </a:r>
            <a:endParaRPr lang="ar-JO" sz="3200" dirty="0"/>
          </a:p>
        </p:txBody>
      </p:sp>
    </p:spTree>
    <p:extLst>
      <p:ext uri="{BB962C8B-B14F-4D97-AF65-F5344CB8AC3E}">
        <p14:creationId xmlns:p14="http://schemas.microsoft.com/office/powerpoint/2010/main" val="238026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C0E9CC-5437-43EF-A713-D895DFB8A1D6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E6C042-40CA-4544-99C3-F1D7B5438FD6}"/>
              </a:ext>
            </a:extLst>
          </p:cNvPr>
          <p:cNvSpPr/>
          <p:nvPr/>
        </p:nvSpPr>
        <p:spPr>
          <a:xfrm>
            <a:off x="1487577" y="240464"/>
            <a:ext cx="33059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Types 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F07113-616F-496A-BFD1-D1F479B88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8" b="93837" l="10000" r="90000">
                        <a14:foregroundMark x1="43953" y1="20465" x2="43953" y2="20465"/>
                        <a14:foregroundMark x1="50930" y1="39535" x2="50930" y2="39535"/>
                        <a14:foregroundMark x1="48256" y1="36163" x2="48256" y2="36163"/>
                        <a14:foregroundMark x1="46628" y1="35930" x2="44419" y2="34767"/>
                        <a14:foregroundMark x1="45930" y1="6163" x2="45930" y2="6163"/>
                        <a14:foregroundMark x1="48256" y1="5698" x2="48256" y2="5698"/>
                        <a14:foregroundMark x1="37093" y1="40233" x2="37093" y2="40233"/>
                        <a14:foregroundMark x1="36395" y1="39535" x2="39186" y2="45930"/>
                        <a14:foregroundMark x1="31395" y1="53140" x2="43953" y2="56395"/>
                        <a14:foregroundMark x1="48256" y1="64302" x2="52093" y2="55930"/>
                        <a14:foregroundMark x1="33256" y1="55233" x2="36860" y2="54535"/>
                        <a14:foregroundMark x1="52558" y1="93837" x2="52558" y2="93837"/>
                        <a14:foregroundMark x1="55349" y1="92093" x2="54651" y2="92907"/>
                        <a14:foregroundMark x1="51163" y1="39070" x2="51163" y2="39070"/>
                        <a14:foregroundMark x1="51163" y1="35698" x2="48953" y2="44302"/>
                        <a14:foregroundMark x1="66860" y1="41860" x2="60349" y2="43837"/>
                        <a14:foregroundMark x1="63023" y1="57326" x2="62791" y2="60698"/>
                        <a14:foregroundMark x1="39419" y1="54767" x2="36628" y2="63372"/>
                        <a14:foregroundMark x1="22791" y1="47907" x2="22791" y2="47907"/>
                        <a14:foregroundMark x1="23488" y1="47093" x2="18721" y2="47674"/>
                        <a14:foregroundMark x1="39186" y1="57674" x2="33256" y2="5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18" y="803660"/>
            <a:ext cx="6054339" cy="6054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94843-5DF0-4B79-A9C3-72381E911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3" y="2724357"/>
            <a:ext cx="4286010" cy="367644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814FB12-C489-4424-A795-161150B06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960" y="412571"/>
            <a:ext cx="2435544" cy="24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87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E3527A-68AA-49E2-B4B9-53036A7A7CC0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9933B6-5813-40EC-8520-CF050852B183}"/>
              </a:ext>
            </a:extLst>
          </p:cNvPr>
          <p:cNvSpPr/>
          <p:nvPr/>
        </p:nvSpPr>
        <p:spPr>
          <a:xfrm>
            <a:off x="0" y="857627"/>
            <a:ext cx="60226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 G</a:t>
            </a:r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lottic 59%</a:t>
            </a:r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445C68-A905-40BC-84E6-0557E1E442AB}"/>
              </a:ext>
            </a:extLst>
          </p:cNvPr>
          <p:cNvSpPr/>
          <p:nvPr/>
        </p:nvSpPr>
        <p:spPr>
          <a:xfrm>
            <a:off x="3957373" y="2767280"/>
            <a:ext cx="8234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 Supraglottic 40%</a:t>
            </a:r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55262-843B-4444-8A63-0DC7C895BD23}"/>
              </a:ext>
            </a:extLst>
          </p:cNvPr>
          <p:cNvSpPr/>
          <p:nvPr/>
        </p:nvSpPr>
        <p:spPr>
          <a:xfrm>
            <a:off x="274129" y="4753946"/>
            <a:ext cx="68866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 Subglottic 1%</a:t>
            </a:r>
          </a:p>
        </p:txBody>
      </p:sp>
    </p:spTree>
    <p:extLst>
      <p:ext uri="{BB962C8B-B14F-4D97-AF65-F5344CB8AC3E}">
        <p14:creationId xmlns:p14="http://schemas.microsoft.com/office/powerpoint/2010/main" val="73433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75730E-6E2C-4F92-BA4B-D6F0B6AB8896}"/>
              </a:ext>
            </a:extLst>
          </p:cNvPr>
          <p:cNvSpPr/>
          <p:nvPr/>
        </p:nvSpPr>
        <p:spPr>
          <a:xfrm>
            <a:off x="0" y="685800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26BF19-972A-497E-9DB9-3AD2213D7AF6}"/>
              </a:ext>
            </a:extLst>
          </p:cNvPr>
          <p:cNvSpPr/>
          <p:nvPr/>
        </p:nvSpPr>
        <p:spPr>
          <a:xfrm>
            <a:off x="2674005" y="537987"/>
            <a:ext cx="75675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 G</a:t>
            </a:r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lottic 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(most common)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7F8DF-23BB-477D-9EA5-38AFCFBCF2FF}"/>
              </a:ext>
            </a:extLst>
          </p:cNvPr>
          <p:cNvSpPr txBox="1"/>
          <p:nvPr/>
        </p:nvSpPr>
        <p:spPr>
          <a:xfrm>
            <a:off x="73326" y="15009222"/>
            <a:ext cx="638447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Spread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ym typeface="Wingdings" panose="05000000000000000000" pitchFamily="2" charset="2"/>
              </a:rPr>
              <a:t>Anteriorly  anterior commissure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posteriorly  vocal process and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                         arytenoid process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Upward  ventricle and false cord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Downward  subglottic region</a:t>
            </a:r>
            <a:endParaRPr lang="ar-JO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55B79-1CFE-4103-ADEB-F1A11EECFC76}"/>
              </a:ext>
            </a:extLst>
          </p:cNvPr>
          <p:cNvSpPr txBox="1"/>
          <p:nvPr/>
        </p:nvSpPr>
        <p:spPr>
          <a:xfrm>
            <a:off x="-6311145" y="14046074"/>
            <a:ext cx="63844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Symptoms</a:t>
            </a:r>
            <a:r>
              <a:rPr lang="en-US" sz="24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Hoarseness of voice (early sign)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Stridor (when growth becomes larger in size)</a:t>
            </a:r>
            <a:endParaRPr lang="ar-JO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A4A9E-D504-4E6C-97AD-461FA1FF9B92}"/>
              </a:ext>
            </a:extLst>
          </p:cNvPr>
          <p:cNvSpPr txBox="1"/>
          <p:nvPr/>
        </p:nvSpPr>
        <p:spPr>
          <a:xfrm>
            <a:off x="73326" y="13673385"/>
            <a:ext cx="73152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</a:rPr>
              <a:t>It has a GOOD Prognosis (because of </a:t>
            </a:r>
            <a:r>
              <a:rPr lang="en-US" sz="3200" b="1" u="sng" dirty="0">
                <a:solidFill>
                  <a:srgbClr val="FF0000"/>
                </a:solidFill>
              </a:rPr>
              <a:t>early presentation </a:t>
            </a:r>
            <a:r>
              <a:rPr lang="en-US" sz="3200" b="1" dirty="0">
                <a:solidFill>
                  <a:srgbClr val="FF0000"/>
                </a:solidFill>
              </a:rPr>
              <a:t>and late spread)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2545A-9065-4A7F-8B51-9120FA9E3A27}"/>
              </a:ext>
            </a:extLst>
          </p:cNvPr>
          <p:cNvSpPr txBox="1"/>
          <p:nvPr/>
        </p:nvSpPr>
        <p:spPr>
          <a:xfrm>
            <a:off x="8534719" y="14224392"/>
            <a:ext cx="500198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u="sng" dirty="0"/>
              <a:t>“There are a few lymphatics in vocal cords and nodal metastasis are never seen unless the disease spread beyond the region of membranous cords”</a:t>
            </a:r>
            <a:endParaRPr lang="ar-JO" sz="2400" u="sng" dirty="0"/>
          </a:p>
        </p:txBody>
      </p:sp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2568797-9338-4804-9765-F65E541A0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87" y="2393836"/>
            <a:ext cx="4294431" cy="41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2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75730E-6E2C-4F92-BA4B-D6F0B6AB8896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26BF19-972A-497E-9DB9-3AD2213D7AF6}"/>
              </a:ext>
            </a:extLst>
          </p:cNvPr>
          <p:cNvSpPr/>
          <p:nvPr/>
        </p:nvSpPr>
        <p:spPr>
          <a:xfrm>
            <a:off x="73326" y="248123"/>
            <a:ext cx="75675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 G</a:t>
            </a:r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lottic 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(most common)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7F8DF-23BB-477D-9EA5-38AFCFBCF2FF}"/>
              </a:ext>
            </a:extLst>
          </p:cNvPr>
          <p:cNvSpPr txBox="1"/>
          <p:nvPr/>
        </p:nvSpPr>
        <p:spPr>
          <a:xfrm>
            <a:off x="-1" y="1404257"/>
            <a:ext cx="638447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Spread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ym typeface="Wingdings" panose="05000000000000000000" pitchFamily="2" charset="2"/>
              </a:rPr>
              <a:t>Anteriorly  anterior commissure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posteriorly  vocal process and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                         arytenoid process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Upward  ventricle and false cord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      Downward  subglottic region</a:t>
            </a:r>
            <a:endParaRPr lang="ar-JO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55B79-1CFE-4103-ADEB-F1A11EECFC76}"/>
              </a:ext>
            </a:extLst>
          </p:cNvPr>
          <p:cNvSpPr txBox="1"/>
          <p:nvPr/>
        </p:nvSpPr>
        <p:spPr>
          <a:xfrm>
            <a:off x="73326" y="3642862"/>
            <a:ext cx="63844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Symptoms</a:t>
            </a:r>
            <a:r>
              <a:rPr lang="en-US" sz="24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Hoarseness of voice (early sign)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Stridor (when growth becomes larger in size)</a:t>
            </a:r>
            <a:endParaRPr lang="ar-JO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A4A9E-D504-4E6C-97AD-461FA1FF9B92}"/>
              </a:ext>
            </a:extLst>
          </p:cNvPr>
          <p:cNvSpPr txBox="1"/>
          <p:nvPr/>
        </p:nvSpPr>
        <p:spPr>
          <a:xfrm>
            <a:off x="73326" y="5428851"/>
            <a:ext cx="731520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</a:rPr>
              <a:t>It has a GOOD Prognosis (because of </a:t>
            </a:r>
            <a:r>
              <a:rPr lang="en-US" sz="3200" b="1" u="sng" dirty="0">
                <a:solidFill>
                  <a:srgbClr val="FF0000"/>
                </a:solidFill>
              </a:rPr>
              <a:t>early presentation </a:t>
            </a:r>
            <a:r>
              <a:rPr lang="en-US" sz="3200" b="1" dirty="0">
                <a:solidFill>
                  <a:srgbClr val="FF0000"/>
                </a:solidFill>
              </a:rPr>
              <a:t>and late spread)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2545A-9065-4A7F-8B51-9120FA9E3A27}"/>
              </a:ext>
            </a:extLst>
          </p:cNvPr>
          <p:cNvSpPr txBox="1"/>
          <p:nvPr/>
        </p:nvSpPr>
        <p:spPr>
          <a:xfrm>
            <a:off x="6823906" y="2644170"/>
            <a:ext cx="500198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u="sng" dirty="0"/>
              <a:t>“There are a few lymphatics in vocal cords and nodal metastasis are never seen unless the disease spread beyond the region of membranous cords”</a:t>
            </a:r>
            <a:endParaRPr lang="ar-JO" sz="2400" u="sng" dirty="0"/>
          </a:p>
        </p:txBody>
      </p:sp>
    </p:spTree>
    <p:extLst>
      <p:ext uri="{BB962C8B-B14F-4D97-AF65-F5344CB8AC3E}">
        <p14:creationId xmlns:p14="http://schemas.microsoft.com/office/powerpoint/2010/main" val="3677352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1EB4EF-A1C0-4D0A-8BFF-C01830F57A2F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37DB96-1527-4B27-AF19-80D10CFDA04D}"/>
              </a:ext>
            </a:extLst>
          </p:cNvPr>
          <p:cNvSpPr/>
          <p:nvPr/>
        </p:nvSpPr>
        <p:spPr>
          <a:xfrm>
            <a:off x="96717" y="175150"/>
            <a:ext cx="6708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Clinical manifestation 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6D247-1A88-4A83-BA1E-63B7E7998AFA}"/>
              </a:ext>
            </a:extLst>
          </p:cNvPr>
          <p:cNvSpPr txBox="1"/>
          <p:nvPr/>
        </p:nvSpPr>
        <p:spPr>
          <a:xfrm>
            <a:off x="0" y="1289957"/>
            <a:ext cx="609600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/>
              <a:t>Voice change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Hemoptysis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Dyspnea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Respiratory obstruction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Dysphagia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Weight loss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Pain</a:t>
            </a:r>
            <a:endParaRPr lang="ar-JO" sz="4400" dirty="0"/>
          </a:p>
        </p:txBody>
      </p:sp>
    </p:spTree>
    <p:extLst>
      <p:ext uri="{BB962C8B-B14F-4D97-AF65-F5344CB8AC3E}">
        <p14:creationId xmlns:p14="http://schemas.microsoft.com/office/powerpoint/2010/main" val="2859788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87074-08BA-4801-ACEB-5CE42FFE2381}"/>
              </a:ext>
            </a:extLst>
          </p:cNvPr>
          <p:cNvSpPr/>
          <p:nvPr/>
        </p:nvSpPr>
        <p:spPr>
          <a:xfrm>
            <a:off x="0" y="685800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719B6C-3B6A-4B85-BAD3-805A39343F99}"/>
              </a:ext>
            </a:extLst>
          </p:cNvPr>
          <p:cNvSpPr/>
          <p:nvPr/>
        </p:nvSpPr>
        <p:spPr>
          <a:xfrm>
            <a:off x="2865148" y="786080"/>
            <a:ext cx="64617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 Supraglottic</a:t>
            </a:r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042FB-BDE9-4001-B8E0-6B12EB8FE180}"/>
              </a:ext>
            </a:extLst>
          </p:cNvPr>
          <p:cNvSpPr txBox="1"/>
          <p:nvPr/>
        </p:nvSpPr>
        <p:spPr>
          <a:xfrm>
            <a:off x="7909525" y="15358050"/>
            <a:ext cx="96175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- Majority of lesion are seen on </a:t>
            </a:r>
            <a:r>
              <a:rPr lang="en-US" sz="2400" b="1" dirty="0">
                <a:sym typeface="Wingdings" panose="05000000000000000000" pitchFamily="2" charset="2"/>
              </a:rPr>
              <a:t> Epiglottis / False cord / aryepiglottic fold</a:t>
            </a:r>
            <a:endParaRPr lang="ar-JO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37133-0157-4CB0-B215-FAF85E525ABE}"/>
              </a:ext>
            </a:extLst>
          </p:cNvPr>
          <p:cNvSpPr txBox="1"/>
          <p:nvPr/>
        </p:nvSpPr>
        <p:spPr>
          <a:xfrm>
            <a:off x="-9019331" y="10778800"/>
            <a:ext cx="115769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- It may </a:t>
            </a:r>
            <a:r>
              <a:rPr lang="en-US" sz="2400" b="1" dirty="0">
                <a:solidFill>
                  <a:srgbClr val="FF0000"/>
                </a:solidFill>
              </a:rPr>
              <a:t>spread</a:t>
            </a:r>
            <a:r>
              <a:rPr lang="en-US" sz="2400" b="1" dirty="0"/>
              <a:t> locally and invade adjoining areas </a:t>
            </a:r>
            <a:r>
              <a:rPr lang="en-US" sz="2400" b="1" dirty="0">
                <a:sym typeface="Wingdings" panose="05000000000000000000" pitchFamily="2" charset="2"/>
              </a:rPr>
              <a:t> vallecula  base of tongue  pyriform fossa </a:t>
            </a:r>
            <a:endParaRPr lang="ar-JO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EFFC3-65EF-4289-B76E-ECCEB8324EA9}"/>
              </a:ext>
            </a:extLst>
          </p:cNvPr>
          <p:cNvSpPr txBox="1"/>
          <p:nvPr/>
        </p:nvSpPr>
        <p:spPr>
          <a:xfrm>
            <a:off x="-9832" y="14757886"/>
            <a:ext cx="791935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- Upper and middle jugular nodes are often involved </a:t>
            </a:r>
          </a:p>
          <a:p>
            <a:r>
              <a:rPr lang="en-US" sz="2400" b="1" dirty="0"/>
              <a:t>(bilateral metastasis may be seen in cases of epiglottic cancer)</a:t>
            </a:r>
            <a:endParaRPr lang="ar-JO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15ADE-9D7F-47FC-92B2-BBA50FD08CA5}"/>
              </a:ext>
            </a:extLst>
          </p:cNvPr>
          <p:cNvSpPr txBox="1"/>
          <p:nvPr/>
        </p:nvSpPr>
        <p:spPr>
          <a:xfrm>
            <a:off x="-6376308" y="12862314"/>
            <a:ext cx="1033598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Symptoms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Often silent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Hoarseness (late symptom)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May present with throat pain associated with dysphagia and referred to the ear </a:t>
            </a:r>
            <a:endParaRPr lang="ar-JO" sz="2400" b="1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8458201-E310-40A3-B346-C1386E911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9"/>
          <a:stretch/>
        </p:blipFill>
        <p:spPr>
          <a:xfrm>
            <a:off x="2453654" y="2306040"/>
            <a:ext cx="7284692" cy="47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90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87074-08BA-4801-ACEB-5CE42FFE2381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719B6C-3B6A-4B85-BAD3-805A39343F99}"/>
              </a:ext>
            </a:extLst>
          </p:cNvPr>
          <p:cNvSpPr/>
          <p:nvPr/>
        </p:nvSpPr>
        <p:spPr>
          <a:xfrm>
            <a:off x="146958" y="331513"/>
            <a:ext cx="64617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 Supraglottic</a:t>
            </a:r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042FB-BDE9-4001-B8E0-6B12EB8FE180}"/>
              </a:ext>
            </a:extLst>
          </p:cNvPr>
          <p:cNvSpPr txBox="1"/>
          <p:nvPr/>
        </p:nvSpPr>
        <p:spPr>
          <a:xfrm>
            <a:off x="146958" y="5816372"/>
            <a:ext cx="96175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- Majority of lesion are seen on </a:t>
            </a:r>
            <a:r>
              <a:rPr lang="en-US" sz="2400" b="1" dirty="0">
                <a:sym typeface="Wingdings" panose="05000000000000000000" pitchFamily="2" charset="2"/>
              </a:rPr>
              <a:t> Epiglottis / False cord / aryepiglottic fold</a:t>
            </a:r>
            <a:endParaRPr lang="ar-JO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37133-0157-4CB0-B215-FAF85E525ABE}"/>
              </a:ext>
            </a:extLst>
          </p:cNvPr>
          <p:cNvSpPr txBox="1"/>
          <p:nvPr/>
        </p:nvSpPr>
        <p:spPr>
          <a:xfrm>
            <a:off x="0" y="1746337"/>
            <a:ext cx="1157695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- It may </a:t>
            </a:r>
            <a:r>
              <a:rPr lang="en-US" sz="2400" b="1" dirty="0">
                <a:solidFill>
                  <a:srgbClr val="FF0000"/>
                </a:solidFill>
              </a:rPr>
              <a:t>spread</a:t>
            </a:r>
            <a:r>
              <a:rPr lang="en-US" sz="2400" b="1" dirty="0"/>
              <a:t> locally and invade adjoining areas </a:t>
            </a:r>
            <a:r>
              <a:rPr lang="en-US" sz="2400" b="1" dirty="0">
                <a:sym typeface="Wingdings" panose="05000000000000000000" pitchFamily="2" charset="2"/>
              </a:rPr>
              <a:t> base of tongue  </a:t>
            </a:r>
            <a:r>
              <a:rPr lang="en-US" sz="2400" b="1" dirty="0" err="1">
                <a:sym typeface="Wingdings" panose="05000000000000000000" pitchFamily="2" charset="2"/>
              </a:rPr>
              <a:t>vallecula</a:t>
            </a:r>
            <a:r>
              <a:rPr lang="en-US" sz="2400" b="1" dirty="0">
                <a:sym typeface="Wingdings" panose="05000000000000000000" pitchFamily="2" charset="2"/>
              </a:rPr>
              <a:t>  pyriform fossa </a:t>
            </a:r>
            <a:endParaRPr lang="ar-JO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EFFC3-65EF-4289-B76E-ECCEB8324EA9}"/>
              </a:ext>
            </a:extLst>
          </p:cNvPr>
          <p:cNvSpPr txBox="1"/>
          <p:nvPr/>
        </p:nvSpPr>
        <p:spPr>
          <a:xfrm>
            <a:off x="0" y="4574117"/>
            <a:ext cx="791935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- Upper and middle jugular nodes are often involved </a:t>
            </a:r>
          </a:p>
          <a:p>
            <a:r>
              <a:rPr lang="en-US" sz="2400" b="1" dirty="0"/>
              <a:t>(bilateral metastasis may be seen in cases of epiglottic cancer)</a:t>
            </a:r>
            <a:endParaRPr lang="ar-JO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15ADE-9D7F-47FC-92B2-BBA50FD08CA5}"/>
              </a:ext>
            </a:extLst>
          </p:cNvPr>
          <p:cNvSpPr txBox="1"/>
          <p:nvPr/>
        </p:nvSpPr>
        <p:spPr>
          <a:xfrm>
            <a:off x="0" y="2689054"/>
            <a:ext cx="1033598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Symptoms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Often silent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Hoarseness (late symptom)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May present with throat pain associated with dysphagia and referred to the ear </a:t>
            </a:r>
            <a:endParaRPr lang="ar-JO" sz="2400" b="1" dirty="0"/>
          </a:p>
        </p:txBody>
      </p:sp>
    </p:spTree>
    <p:extLst>
      <p:ext uri="{BB962C8B-B14F-4D97-AF65-F5344CB8AC3E}">
        <p14:creationId xmlns:p14="http://schemas.microsoft.com/office/powerpoint/2010/main" val="150568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8" y="1037690"/>
            <a:ext cx="5507691" cy="4726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71" y="158992"/>
            <a:ext cx="5355134" cy="66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1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4D0ECB-534C-4E27-9C7C-5B55EE1D4E3A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CA59D-F52F-43D9-ABEA-494AF52ADB1C}"/>
              </a:ext>
            </a:extLst>
          </p:cNvPr>
          <p:cNvSpPr txBox="1"/>
          <p:nvPr/>
        </p:nvSpPr>
        <p:spPr>
          <a:xfrm>
            <a:off x="424543" y="359229"/>
            <a:ext cx="520881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Pre epiglottic </a:t>
            </a:r>
            <a:r>
              <a:rPr lang="en-US" sz="3600" dirty="0"/>
              <a:t>space involvement </a:t>
            </a:r>
          </a:p>
          <a:p>
            <a:r>
              <a:rPr lang="en-US" sz="3600" dirty="0"/>
              <a:t>(through foramen in infrahyoid epiglottis)</a:t>
            </a:r>
            <a:endParaRPr lang="ar-JO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B7298-022F-40F8-AB49-28BD58FD58F2}"/>
              </a:ext>
            </a:extLst>
          </p:cNvPr>
          <p:cNvSpPr txBox="1"/>
          <p:nvPr/>
        </p:nvSpPr>
        <p:spPr>
          <a:xfrm>
            <a:off x="6558643" y="359229"/>
            <a:ext cx="520881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Para glottic </a:t>
            </a:r>
            <a:r>
              <a:rPr lang="en-US" sz="3600" dirty="0"/>
              <a:t>space involvement </a:t>
            </a:r>
          </a:p>
          <a:p>
            <a:r>
              <a:rPr lang="en-US" sz="3600" dirty="0"/>
              <a:t>(through mucosa of the ventricle)</a:t>
            </a:r>
            <a:endParaRPr lang="ar-JO" sz="36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CC1D83A-7A49-4E4D-8985-A04CA395D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24" b="91649" l="9875" r="89969">
                        <a14:foregroundMark x1="38871" y1="7933" x2="38871" y2="7933"/>
                        <a14:foregroundMark x1="40125" y1="91649" x2="40125" y2="9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" y="2502012"/>
            <a:ext cx="6071523" cy="455840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3C3CAD2-AB79-4BB1-9B37-0B58E555B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3" b="93918" l="10000" r="90000">
                        <a14:foregroundMark x1="22824" y1="90526" x2="22824" y2="90526"/>
                        <a14:foregroundMark x1="42471" y1="94035" x2="42471" y2="94035"/>
                        <a14:foregroundMark x1="57882" y1="6433" x2="57882" y2="6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19" y="1960552"/>
            <a:ext cx="5070037" cy="509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210382-E45D-4629-B1A7-8397167BCA18}"/>
              </a:ext>
            </a:extLst>
          </p:cNvPr>
          <p:cNvSpPr/>
          <p:nvPr/>
        </p:nvSpPr>
        <p:spPr>
          <a:xfrm>
            <a:off x="0" y="36871"/>
            <a:ext cx="12192000" cy="685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AAFDBC-7676-4A75-B49D-760550A72CDC}"/>
              </a:ext>
            </a:extLst>
          </p:cNvPr>
          <p:cNvSpPr/>
          <p:nvPr/>
        </p:nvSpPr>
        <p:spPr>
          <a:xfrm>
            <a:off x="614324" y="489605"/>
            <a:ext cx="377806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Definition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773C-432C-41A6-88D3-CA4BB52DE167}"/>
              </a:ext>
            </a:extLst>
          </p:cNvPr>
          <p:cNvSpPr txBox="1"/>
          <p:nvPr/>
        </p:nvSpPr>
        <p:spPr>
          <a:xfrm>
            <a:off x="0" y="1331406"/>
            <a:ext cx="779961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Cancer of the larynx is a malignant tumor in the Larynx (voice box) .</a:t>
            </a:r>
            <a:endParaRPr lang="ar-JO" sz="4000" b="1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15D9B-3D01-4448-9B46-30E3C1300795}"/>
              </a:ext>
            </a:extLst>
          </p:cNvPr>
          <p:cNvSpPr txBox="1"/>
          <p:nvPr/>
        </p:nvSpPr>
        <p:spPr>
          <a:xfrm>
            <a:off x="0" y="3465871"/>
            <a:ext cx="6727371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/>
              <a:t>It occurs more frequently in men than women .</a:t>
            </a:r>
          </a:p>
          <a:p>
            <a:endParaRPr lang="en-US" sz="3600" dirty="0"/>
          </a:p>
          <a:p>
            <a:r>
              <a:rPr lang="en-US" sz="3600" dirty="0"/>
              <a:t>Most common in people between the ages of (50-70)</a:t>
            </a:r>
            <a:endParaRPr lang="ar-JO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82A1F-17F3-43C3-BE1F-3511B934AEB8}"/>
              </a:ext>
            </a:extLst>
          </p:cNvPr>
          <p:cNvSpPr txBox="1"/>
          <p:nvPr/>
        </p:nvSpPr>
        <p:spPr>
          <a:xfrm>
            <a:off x="7576457" y="1631065"/>
            <a:ext cx="4196443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/>
              <a:t>- Squamous center carcinoma is the most common form (95%)</a:t>
            </a:r>
            <a:endParaRPr lang="ar-JO" sz="3600" dirty="0"/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FD34FF-6E50-4154-BCD4-B77775F69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333" l="9778" r="89778">
                        <a14:foregroundMark x1="63556" y1="6667" x2="63556" y2="6667"/>
                        <a14:foregroundMark x1="61778" y1="4444" x2="61778" y2="4444"/>
                        <a14:foregroundMark x1="75556" y1="4889" x2="75556" y2="4889"/>
                        <a14:foregroundMark x1="79556" y1="4889" x2="79556" y2="4889"/>
                        <a14:foregroundMark x1="28444" y1="88889" x2="28444" y2="88889"/>
                        <a14:foregroundMark x1="41333" y1="88000" x2="16889" y2="83556"/>
                        <a14:foregroundMark x1="27111" y1="84444" x2="24444" y2="82667"/>
                        <a14:foregroundMark x1="40444" y1="82222" x2="24000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574" y="3350554"/>
            <a:ext cx="3745366" cy="3348039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5F5C09-3BF9-4640-A8BD-C318E03CD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333" l="9778" r="89778">
                        <a14:foregroundMark x1="63556" y1="6667" x2="63556" y2="6667"/>
                        <a14:foregroundMark x1="61778" y1="4444" x2="61778" y2="4444"/>
                        <a14:foregroundMark x1="75556" y1="4889" x2="75556" y2="4889"/>
                        <a14:foregroundMark x1="79556" y1="4889" x2="79556" y2="4889"/>
                        <a14:foregroundMark x1="28444" y1="88889" x2="28444" y2="88889"/>
                        <a14:foregroundMark x1="41333" y1="88000" x2="16889" y2="83556"/>
                        <a14:foregroundMark x1="27111" y1="84444" x2="24444" y2="82667"/>
                        <a14:foregroundMark x1="40444" y1="82222" x2="24000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574" y="377891"/>
            <a:ext cx="989238" cy="884295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3A078E8-9E8D-482F-8987-8619A71AF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333" l="9778" r="89778">
                        <a14:foregroundMark x1="63556" y1="6667" x2="63556" y2="6667"/>
                        <a14:foregroundMark x1="61778" y1="4444" x2="61778" y2="4444"/>
                        <a14:foregroundMark x1="75556" y1="4889" x2="75556" y2="4889"/>
                        <a14:foregroundMark x1="79556" y1="4889" x2="79556" y2="4889"/>
                        <a14:foregroundMark x1="28444" y1="88889" x2="28444" y2="88889"/>
                        <a14:foregroundMark x1="41333" y1="88000" x2="16889" y2="83556"/>
                        <a14:foregroundMark x1="27111" y1="84444" x2="24444" y2="82667"/>
                        <a14:foregroundMark x1="40444" y1="82222" x2="24000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67" y="3624482"/>
            <a:ext cx="857930" cy="766917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181C2E5-87C6-4669-B4F1-859FFFFE8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333" l="9778" r="89778">
                        <a14:foregroundMark x1="63556" y1="6667" x2="63556" y2="6667"/>
                        <a14:foregroundMark x1="61778" y1="4444" x2="61778" y2="4444"/>
                        <a14:foregroundMark x1="75556" y1="4889" x2="75556" y2="4889"/>
                        <a14:foregroundMark x1="79556" y1="4889" x2="79556" y2="4889"/>
                        <a14:foregroundMark x1="28444" y1="88889" x2="28444" y2="88889"/>
                        <a14:foregroundMark x1="41333" y1="88000" x2="16889" y2="83556"/>
                        <a14:foregroundMark x1="27111" y1="84444" x2="24444" y2="82667"/>
                        <a14:foregroundMark x1="40444" y1="82222" x2="24000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06" y="4807666"/>
            <a:ext cx="857932" cy="76691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861E750-D0F7-4B67-B4B9-E982DF43C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333" l="9778" r="89778">
                        <a14:foregroundMark x1="63556" y1="6667" x2="63556" y2="6667"/>
                        <a14:foregroundMark x1="61778" y1="4444" x2="61778" y2="4444"/>
                        <a14:foregroundMark x1="75556" y1="4889" x2="75556" y2="4889"/>
                        <a14:foregroundMark x1="79556" y1="4889" x2="79556" y2="4889"/>
                        <a14:foregroundMark x1="28444" y1="88889" x2="28444" y2="88889"/>
                        <a14:foregroundMark x1="41333" y1="88000" x2="16889" y2="83556"/>
                        <a14:foregroundMark x1="27111" y1="84444" x2="24444" y2="82667"/>
                        <a14:foregroundMark x1="40444" y1="82222" x2="24000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32" y="6078230"/>
            <a:ext cx="559254" cy="4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7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E5C2BB-E40D-421F-8FA0-5F3C1F4A7D05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B43C5-4F3D-42E4-A43F-604548616858}"/>
              </a:ext>
            </a:extLst>
          </p:cNvPr>
          <p:cNvSpPr txBox="1"/>
          <p:nvPr/>
        </p:nvSpPr>
        <p:spPr>
          <a:xfrm>
            <a:off x="131884" y="1273630"/>
            <a:ext cx="11963399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/>
              <a:t>Aspiration on swallowing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Soar throat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Dysphagia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Neck masse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Hemoptysis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Dyspnea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Pain in the throat referred to the 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6B9D85-C770-4747-9A7B-1C71347A29D4}"/>
              </a:ext>
            </a:extLst>
          </p:cNvPr>
          <p:cNvSpPr/>
          <p:nvPr/>
        </p:nvSpPr>
        <p:spPr>
          <a:xfrm>
            <a:off x="96717" y="175150"/>
            <a:ext cx="6708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Clinical manifestation :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216952E-4444-4F44-9783-7DDAF366B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42" y="0"/>
            <a:ext cx="4899364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5560C-FBCF-4871-8093-9300D6C5D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4889" l="3563" r="93112">
                        <a14:foregroundMark x1="16865" y1="54889" x2="16865" y2="54889"/>
                        <a14:foregroundMark x1="31116" y1="57333" x2="31116" y2="57333"/>
                        <a14:foregroundMark x1="24941" y1="50000" x2="24941" y2="50000"/>
                        <a14:foregroundMark x1="21378" y1="45111" x2="21378" y2="45111"/>
                        <a14:foregroundMark x1="16152" y1="44000" x2="16152" y2="44000"/>
                        <a14:foregroundMark x1="12827" y1="44000" x2="9976" y2="53778"/>
                        <a14:foregroundMark x1="23753" y1="44000" x2="20428" y2="62444"/>
                        <a14:foregroundMark x1="20428" y1="62444" x2="22090" y2="62889"/>
                        <a14:foregroundMark x1="14014" y1="43111" x2="16390" y2="57778"/>
                        <a14:foregroundMark x1="16390" y1="57778" x2="24228" y2="59556"/>
                        <a14:foregroundMark x1="20190" y1="43111" x2="4038" y2="50444"/>
                        <a14:foregroundMark x1="4038" y1="50444" x2="12589" y2="61111"/>
                        <a14:foregroundMark x1="12589" y1="61111" x2="16390" y2="62222"/>
                        <a14:foregroundMark x1="38005" y1="58667" x2="38005" y2="58667"/>
                        <a14:foregroundMark x1="58432" y1="60667" x2="58432" y2="60667"/>
                        <a14:foregroundMark x1="61995" y1="90444" x2="61995" y2="90444"/>
                        <a14:foregroundMark x1="71971" y1="92000" x2="71971" y2="92000"/>
                        <a14:foregroundMark x1="71971" y1="94889" x2="71971" y2="94889"/>
                        <a14:foregroundMark x1="75059" y1="16000" x2="75059" y2="16000"/>
                        <a14:foregroundMark x1="19002" y1="46889" x2="19002" y2="46889"/>
                        <a14:foregroundMark x1="66271" y1="12667" x2="66271" y2="12667"/>
                        <a14:foregroundMark x1="63420" y1="11111" x2="81710" y2="18889"/>
                        <a14:foregroundMark x1="81710" y1="18889" x2="81710" y2="19111"/>
                        <a14:foregroundMark x1="81710" y1="19111" x2="85273" y2="36000"/>
                        <a14:foregroundMark x1="84561" y1="28222" x2="74347" y2="8222"/>
                        <a14:foregroundMark x1="74347" y1="8222" x2="62470" y2="5778"/>
                        <a14:foregroundMark x1="62470" y1="5778" x2="62470" y2="5778"/>
                        <a14:foregroundMark x1="62470" y1="5778" x2="52257" y2="15778"/>
                        <a14:foregroundMark x1="55582" y1="5778" x2="49881" y2="13333"/>
                        <a14:foregroundMark x1="46318" y1="14667" x2="46318" y2="14667"/>
                        <a14:foregroundMark x1="41330" y1="22222" x2="41330" y2="22222"/>
                        <a14:foregroundMark x1="40618" y1="19556" x2="40618" y2="19556"/>
                        <a14:foregroundMark x1="85273" y1="12000" x2="85273" y2="12000"/>
                        <a14:foregroundMark x1="67696" y1="3111" x2="67696" y2="3111"/>
                        <a14:foregroundMark x1="93112" y1="24000" x2="93112" y2="24000"/>
                        <a14:foregroundMark x1="83373" y1="16444" x2="83373" y2="16444"/>
                        <a14:foregroundMark x1="89311" y1="30889" x2="89311" y2="30889"/>
                        <a14:foregroundMark x1="86461" y1="40889" x2="86461" y2="40889"/>
                        <a14:foregroundMark x1="49406" y1="12000" x2="49406" y2="12000"/>
                        <a14:foregroundMark x1="29454" y1="48000" x2="29454" y2="48000"/>
                        <a14:foregroundMark x1="28741" y1="50667" x2="28741" y2="50667"/>
                        <a14:foregroundMark x1="42518" y1="53333" x2="41330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07" y="2404214"/>
            <a:ext cx="2554742" cy="2730722"/>
          </a:xfrm>
          <a:prstGeom prst="rect">
            <a:avLst/>
          </a:prstGeom>
        </p:spPr>
      </p:pic>
      <p:pic>
        <p:nvPicPr>
          <p:cNvPr id="10" name="Picture 9" descr="A picture containing cherry&#10;&#10;Description automatically generated">
            <a:extLst>
              <a:ext uri="{FF2B5EF4-FFF2-40B4-BE49-F238E27FC236}">
                <a16:creationId xmlns:a16="http://schemas.microsoft.com/office/drawing/2014/main" id="{06F4FAF0-5E91-49CF-A2B1-24916BDF3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5" b="95406" l="6000" r="90000">
                        <a14:foregroundMark x1="30000" y1="29250" x2="30000" y2="29250"/>
                        <a14:foregroundMark x1="31500" y1="25574" x2="25875" y2="27106"/>
                        <a14:foregroundMark x1="34250" y1="15314" x2="34250" y2="15314"/>
                        <a14:foregroundMark x1="26750" y1="14855" x2="26750" y2="14855"/>
                        <a14:foregroundMark x1="13750" y1="11945" x2="13750" y2="11945"/>
                        <a14:foregroundMark x1="26125" y1="13476" x2="26125" y2="13476"/>
                        <a14:foregroundMark x1="37500" y1="46248" x2="37500" y2="46248"/>
                        <a14:foregroundMark x1="60375" y1="55743" x2="60375" y2="55743"/>
                        <a14:foregroundMark x1="69250" y1="50077" x2="69250" y2="50077"/>
                        <a14:foregroundMark x1="58125" y1="74426" x2="58125" y2="74426"/>
                        <a14:foregroundMark x1="75625" y1="73660" x2="75625" y2="73660"/>
                        <a14:foregroundMark x1="78250" y1="39969" x2="78250" y2="39969"/>
                        <a14:foregroundMark x1="85875" y1="40276" x2="85875" y2="40276"/>
                        <a14:foregroundMark x1="6000" y1="52067" x2="6000" y2="52067"/>
                        <a14:foregroundMark x1="30250" y1="95406" x2="30250" y2="95406"/>
                        <a14:foregroundMark x1="59375" y1="12404" x2="59375" y2="12404"/>
                        <a14:foregroundMark x1="45875" y1="10107" x2="45875" y2="10107"/>
                        <a14:foregroundMark x1="17125" y1="3063" x2="17125" y2="3063"/>
                        <a14:foregroundMark x1="51250" y1="1685" x2="51250" y2="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56" y="3257455"/>
            <a:ext cx="3489454" cy="28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543961-AB7E-4D86-8AD8-99F7E118FED8}"/>
              </a:ext>
            </a:extLst>
          </p:cNvPr>
          <p:cNvSpPr/>
          <p:nvPr/>
        </p:nvSpPr>
        <p:spPr>
          <a:xfrm>
            <a:off x="0" y="7167716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B1FC7-551D-4F3B-9CD7-E0939DFE1EBB}"/>
              </a:ext>
            </a:extLst>
          </p:cNvPr>
          <p:cNvSpPr/>
          <p:nvPr/>
        </p:nvSpPr>
        <p:spPr>
          <a:xfrm>
            <a:off x="2702956" y="511760"/>
            <a:ext cx="6786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 Subglottic 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(rare)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7E68F-5472-4230-86E7-6350F3A1370F}"/>
              </a:ext>
            </a:extLst>
          </p:cNvPr>
          <p:cNvSpPr txBox="1"/>
          <p:nvPr/>
        </p:nvSpPr>
        <p:spPr>
          <a:xfrm>
            <a:off x="-6666271" y="10086601"/>
            <a:ext cx="12192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Spread</a:t>
            </a:r>
            <a:r>
              <a:rPr lang="en-US" sz="2400" b="1" dirty="0"/>
              <a:t> </a:t>
            </a:r>
            <a:r>
              <a:rPr lang="en-US" sz="2400" b="1" dirty="0">
                <a:sym typeface="Wingdings" panose="05000000000000000000" pitchFamily="2" charset="2"/>
              </a:rPr>
              <a:t> anterior wall 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to the opposite side 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downwards to the trachea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0FEF1-5D9C-42D6-834C-258DCFC562F2}"/>
              </a:ext>
            </a:extLst>
          </p:cNvPr>
          <p:cNvSpPr txBox="1"/>
          <p:nvPr/>
        </p:nvSpPr>
        <p:spPr>
          <a:xfrm>
            <a:off x="-353961" y="14120285"/>
            <a:ext cx="12192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ym typeface="Wingdings" panose="05000000000000000000" pitchFamily="2" charset="2"/>
              </a:rPr>
              <a:t>May invade  cricothyroid membrane / thyroid gland / muscles of the neck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35C94-5225-47B4-BFAE-81E519E96FA8}"/>
              </a:ext>
            </a:extLst>
          </p:cNvPr>
          <p:cNvSpPr txBox="1"/>
          <p:nvPr/>
        </p:nvSpPr>
        <p:spPr>
          <a:xfrm>
            <a:off x="235974" y="14648581"/>
            <a:ext cx="12192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ym typeface="Wingdings" panose="05000000000000000000" pitchFamily="2" charset="2"/>
              </a:rPr>
              <a:t>Paratracheal LN involved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63ADD-3CCE-4E9C-9CC8-60449F3093AA}"/>
              </a:ext>
            </a:extLst>
          </p:cNvPr>
          <p:cNvSpPr txBox="1"/>
          <p:nvPr/>
        </p:nvSpPr>
        <p:spPr>
          <a:xfrm>
            <a:off x="6096000" y="15157609"/>
            <a:ext cx="12192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Symptoms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- Stridor (the earliest presentation)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- Hoarseness (late symptom because upward spread to the vocal cord is late) </a:t>
            </a:r>
          </a:p>
        </p:txBody>
      </p:sp>
      <p:pic>
        <p:nvPicPr>
          <p:cNvPr id="9" name="Picture 8" descr="A person holding a bug&#10;&#10;Description automatically generated with low confidence">
            <a:extLst>
              <a:ext uri="{FF2B5EF4-FFF2-40B4-BE49-F238E27FC236}">
                <a16:creationId xmlns:a16="http://schemas.microsoft.com/office/drawing/2014/main" id="{46AC9F33-07DC-4467-AD50-5EB7D3986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86" y="2356291"/>
            <a:ext cx="5802576" cy="432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3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543961-AB7E-4D86-8AD8-99F7E118FED8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B1FC7-551D-4F3B-9CD7-E0939DFE1EBB}"/>
              </a:ext>
            </a:extLst>
          </p:cNvPr>
          <p:cNvSpPr/>
          <p:nvPr/>
        </p:nvSpPr>
        <p:spPr>
          <a:xfrm>
            <a:off x="330710" y="181945"/>
            <a:ext cx="6786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3- Subglottic 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(rare)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7E68F-5472-4230-86E7-6350F3A1370F}"/>
              </a:ext>
            </a:extLst>
          </p:cNvPr>
          <p:cNvSpPr txBox="1"/>
          <p:nvPr/>
        </p:nvSpPr>
        <p:spPr>
          <a:xfrm>
            <a:off x="0" y="1505384"/>
            <a:ext cx="12192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Spread</a:t>
            </a:r>
            <a:r>
              <a:rPr lang="en-US" sz="2400" b="1" dirty="0"/>
              <a:t> </a:t>
            </a:r>
            <a:r>
              <a:rPr lang="en-US" sz="2400" b="1" dirty="0">
                <a:sym typeface="Wingdings" panose="05000000000000000000" pitchFamily="2" charset="2"/>
              </a:rPr>
              <a:t> anterior wall 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to the opposite side 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                  downwards to the trachea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0FEF1-5D9C-42D6-834C-258DCFC562F2}"/>
              </a:ext>
            </a:extLst>
          </p:cNvPr>
          <p:cNvSpPr txBox="1"/>
          <p:nvPr/>
        </p:nvSpPr>
        <p:spPr>
          <a:xfrm>
            <a:off x="0" y="2826102"/>
            <a:ext cx="12192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ym typeface="Wingdings" panose="05000000000000000000" pitchFamily="2" charset="2"/>
              </a:rPr>
              <a:t>May invade  cricothyroid membrane / thyroid gland / muscles of the neck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35C94-5225-47B4-BFAE-81E519E96FA8}"/>
              </a:ext>
            </a:extLst>
          </p:cNvPr>
          <p:cNvSpPr txBox="1"/>
          <p:nvPr/>
        </p:nvSpPr>
        <p:spPr>
          <a:xfrm>
            <a:off x="0" y="3532550"/>
            <a:ext cx="12192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ym typeface="Wingdings" panose="05000000000000000000" pitchFamily="2" charset="2"/>
              </a:rPr>
              <a:t>Paratracheal LN involved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63ADD-3CCE-4E9C-9CC8-60449F3093AA}"/>
              </a:ext>
            </a:extLst>
          </p:cNvPr>
          <p:cNvSpPr txBox="1"/>
          <p:nvPr/>
        </p:nvSpPr>
        <p:spPr>
          <a:xfrm>
            <a:off x="0" y="4244213"/>
            <a:ext cx="121920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Symptoms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- Stridor (the earliest presentation)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- Hoarseness (late symptom because upward spread to the vocal cord is late) </a:t>
            </a:r>
          </a:p>
        </p:txBody>
      </p:sp>
    </p:spTree>
    <p:extLst>
      <p:ext uri="{BB962C8B-B14F-4D97-AF65-F5344CB8AC3E}">
        <p14:creationId xmlns:p14="http://schemas.microsoft.com/office/powerpoint/2010/main" val="3446982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9AFA02-15F7-4D68-B395-AED91757DA49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65A40-224D-461C-ABC8-083A9972BD40}"/>
              </a:ext>
            </a:extLst>
          </p:cNvPr>
          <p:cNvSpPr/>
          <p:nvPr/>
        </p:nvSpPr>
        <p:spPr>
          <a:xfrm>
            <a:off x="96717" y="175150"/>
            <a:ext cx="6708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Clinical manifestation 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96E23-FDC3-40C2-AF2B-90937AB10C9F}"/>
              </a:ext>
            </a:extLst>
          </p:cNvPr>
          <p:cNvSpPr txBox="1"/>
          <p:nvPr/>
        </p:nvSpPr>
        <p:spPr>
          <a:xfrm>
            <a:off x="0" y="1273630"/>
            <a:ext cx="1219200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/>
              <a:t>Airway obstruction</a:t>
            </a:r>
          </a:p>
          <a:p>
            <a:endParaRPr lang="en-US" sz="4400" dirty="0"/>
          </a:p>
          <a:p>
            <a:pPr marL="285750" indent="-285750">
              <a:buFontTx/>
              <a:buChar char="-"/>
            </a:pPr>
            <a:r>
              <a:rPr lang="en-US" sz="4400" dirty="0"/>
              <a:t>Dysphagia</a:t>
            </a:r>
          </a:p>
          <a:p>
            <a:endParaRPr lang="en-US" sz="4400" dirty="0"/>
          </a:p>
          <a:p>
            <a:pPr marL="285750" indent="-285750">
              <a:buFontTx/>
              <a:buChar char="-"/>
            </a:pPr>
            <a:r>
              <a:rPr lang="en-US" sz="4400" dirty="0"/>
              <a:t>Weight loss</a:t>
            </a:r>
          </a:p>
          <a:p>
            <a:endParaRPr lang="en-US" sz="4400" dirty="0"/>
          </a:p>
          <a:p>
            <a:pPr marL="285750" indent="-285750">
              <a:buFontTx/>
              <a:buChar char="-"/>
            </a:pPr>
            <a:r>
              <a:rPr lang="en-US" sz="4400" dirty="0"/>
              <a:t>Hemoptysis </a:t>
            </a:r>
            <a:endParaRPr lang="ar-JO" sz="44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88760ED-1234-4F23-87B8-DAE343005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55" y="1273630"/>
            <a:ext cx="3340503" cy="47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737289-404B-47D4-81E5-2F14810CE670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597614-038C-43F6-8C7D-8ED817DF417D}"/>
              </a:ext>
            </a:extLst>
          </p:cNvPr>
          <p:cNvSpPr/>
          <p:nvPr/>
        </p:nvSpPr>
        <p:spPr>
          <a:xfrm>
            <a:off x="197474" y="158822"/>
            <a:ext cx="10850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</a:t>
            </a:r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hoarseness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voice indicates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5167D-FD81-4847-9581-0867DD7E00A1}"/>
              </a:ext>
            </a:extLst>
          </p:cNvPr>
          <p:cNvSpPr txBox="1"/>
          <p:nvPr/>
        </p:nvSpPr>
        <p:spPr>
          <a:xfrm>
            <a:off x="0" y="1469571"/>
            <a:ext cx="8899071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/>
              <a:t>Spread of the disease to undersurface of vocal cords</a:t>
            </a:r>
          </a:p>
          <a:p>
            <a:endParaRPr lang="en-US" sz="4400" dirty="0"/>
          </a:p>
          <a:p>
            <a:pPr marL="285750" indent="-285750">
              <a:buFontTx/>
              <a:buChar char="-"/>
            </a:pPr>
            <a:r>
              <a:rPr lang="en-US" sz="4400" dirty="0"/>
              <a:t>Infiltration of thyroarytenoid muscle</a:t>
            </a:r>
          </a:p>
          <a:p>
            <a:endParaRPr lang="en-US" sz="4400" dirty="0"/>
          </a:p>
          <a:p>
            <a:pPr marL="285750" indent="-285750">
              <a:buFontTx/>
              <a:buChar char="-"/>
            </a:pPr>
            <a:r>
              <a:rPr lang="en-US" sz="4400" dirty="0"/>
              <a:t>Involvement of recurrent laryngeal nerve</a:t>
            </a:r>
            <a:endParaRPr lang="ar-JO" sz="4400" dirty="0"/>
          </a:p>
        </p:txBody>
      </p:sp>
      <p:pic>
        <p:nvPicPr>
          <p:cNvPr id="6" name="Picture 5" descr="A horse head on a checkered surface&#10;&#10;Description automatically generated with medium confidence">
            <a:extLst>
              <a:ext uri="{FF2B5EF4-FFF2-40B4-BE49-F238E27FC236}">
                <a16:creationId xmlns:a16="http://schemas.microsoft.com/office/drawing/2014/main" id="{DCFFCC3F-8649-45F6-9BF3-EDE469273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39835" y1="15682" x2="39835" y2="15682"/>
                        <a14:backgroundMark x1="33379" y1="17727" x2="33379" y2="17727"/>
                        <a14:backgroundMark x1="32280" y1="21136" x2="32280" y2="21136"/>
                        <a14:backgroundMark x1="32005" y1="19545" x2="32005" y2="19545"/>
                        <a14:backgroundMark x1="32005" y1="19545" x2="32005" y2="19545"/>
                        <a14:backgroundMark x1="31593" y1="19545" x2="31593" y2="19545"/>
                        <a14:backgroundMark x1="31319" y1="20682" x2="31319" y2="20682"/>
                        <a14:backgroundMark x1="30907" y1="21591" x2="30907" y2="21591"/>
                        <a14:backgroundMark x1="26099" y1="19318" x2="26099" y2="19318"/>
                        <a14:backgroundMark x1="24451" y1="14545" x2="24451" y2="14545"/>
                        <a14:backgroundMark x1="25962" y1="38409" x2="25962" y2="38409"/>
                        <a14:backgroundMark x1="25962" y1="38409" x2="25962" y2="38409"/>
                        <a14:backgroundMark x1="25687" y1="46136" x2="25687" y2="46136"/>
                        <a14:backgroundMark x1="25412" y1="54773" x2="25412" y2="54773"/>
                        <a14:backgroundMark x1="51511" y1="72500" x2="51511" y2="72500"/>
                        <a14:backgroundMark x1="32555" y1="77273" x2="32555" y2="77273"/>
                        <a14:backgroundMark x1="28022" y1="74545" x2="28022" y2="74545"/>
                        <a14:backgroundMark x1="25000" y1="67045" x2="25000" y2="67045"/>
                        <a14:backgroundMark x1="25000" y1="60227" x2="25000" y2="60227"/>
                        <a14:backgroundMark x1="37912" y1="80682" x2="37912" y2="80682"/>
                        <a14:backgroundMark x1="55357" y1="37500" x2="55357" y2="37500"/>
                        <a14:backgroundMark x1="55082" y1="37955" x2="55082" y2="37955"/>
                        <a14:backgroundMark x1="54808" y1="38636" x2="54808" y2="38636"/>
                        <a14:backgroundMark x1="57418" y1="40682" x2="57418" y2="40682"/>
                        <a14:backgroundMark x1="65522" y1="50000" x2="65522" y2="50000"/>
                        <a14:backgroundMark x1="46566" y1="19318" x2="46566" y2="19318"/>
                        <a14:backgroundMark x1="44505" y1="18409" x2="44505" y2="18409"/>
                        <a14:backgroundMark x1="47527" y1="25455" x2="47527" y2="25455"/>
                        <a14:backgroundMark x1="53434" y1="33182" x2="53434" y2="33182"/>
                        <a14:backgroundMark x1="35852" y1="15682" x2="35852" y2="1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3" y="556337"/>
            <a:ext cx="6934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79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592265-B959-4A25-AE01-78A5E92067EE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42D5E-8E59-4D78-9480-C7C7F4ECFABE}"/>
              </a:ext>
            </a:extLst>
          </p:cNvPr>
          <p:cNvSpPr/>
          <p:nvPr/>
        </p:nvSpPr>
        <p:spPr>
          <a:xfrm>
            <a:off x="320815" y="322106"/>
            <a:ext cx="52148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Diagnosis 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D46787D-8486-4D91-8469-0E5D2B8F4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9" b="95703" l="10000" r="90000">
                        <a14:foregroundMark x1="30543" y1="76758" x2="30543" y2="76758"/>
                        <a14:foregroundMark x1="28913" y1="95898" x2="28913" y2="95898"/>
                        <a14:foregroundMark x1="51630" y1="5859" x2="51630" y2="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14" y="322106"/>
            <a:ext cx="8763000" cy="48768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A046D-A64E-4B59-A0F8-1985D154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2" b="95898" l="10000" r="90000">
                        <a14:foregroundMark x1="38171" y1="44922" x2="38171" y2="44922"/>
                        <a14:foregroundMark x1="39634" y1="38867" x2="36341" y2="51758"/>
                        <a14:foregroundMark x1="50732" y1="27148" x2="61585" y2="26563"/>
                        <a14:foregroundMark x1="61585" y1="26563" x2="65244" y2="27148"/>
                        <a14:foregroundMark x1="68171" y1="67383" x2="66951" y2="84961"/>
                        <a14:foregroundMark x1="66951" y1="84961" x2="65610" y2="88867"/>
                        <a14:foregroundMark x1="66707" y1="89453" x2="53293" y2="91797"/>
                        <a14:foregroundMark x1="53293" y1="91797" x2="51585" y2="90820"/>
                        <a14:foregroundMark x1="63293" y1="53711" x2="68780" y2="89844"/>
                        <a14:foregroundMark x1="59390" y1="35547" x2="68537" y2="56641"/>
                        <a14:foregroundMark x1="53659" y1="28320" x2="39512" y2="26953"/>
                        <a14:foregroundMark x1="40732" y1="37305" x2="43659" y2="74805"/>
                        <a14:foregroundMark x1="43659" y1="74805" x2="43659" y2="74805"/>
                        <a14:foregroundMark x1="37439" y1="27148" x2="35122" y2="57617"/>
                        <a14:foregroundMark x1="45122" y1="45313" x2="49878" y2="44727"/>
                        <a14:foregroundMark x1="50610" y1="48633" x2="50610" y2="48633"/>
                        <a14:foregroundMark x1="55366" y1="41602" x2="55366" y2="41602"/>
                        <a14:foregroundMark x1="55000" y1="38867" x2="55000" y2="38867"/>
                        <a14:foregroundMark x1="47683" y1="80469" x2="47683" y2="80469"/>
                        <a14:foregroundMark x1="30244" y1="82813" x2="30244" y2="82813"/>
                        <a14:foregroundMark x1="30122" y1="81055" x2="30122" y2="81055"/>
                        <a14:foregroundMark x1="30122" y1="79492" x2="30122" y2="79492"/>
                        <a14:foregroundMark x1="30244" y1="76367" x2="30244" y2="76367"/>
                        <a14:foregroundMark x1="30244" y1="80469" x2="33049" y2="23242"/>
                        <a14:foregroundMark x1="40366" y1="80469" x2="40366" y2="80469"/>
                        <a14:foregroundMark x1="29878" y1="68164" x2="29878" y2="68164"/>
                        <a14:foregroundMark x1="30122" y1="49023" x2="30122" y2="49023"/>
                        <a14:foregroundMark x1="30244" y1="31836" x2="30244" y2="31836"/>
                        <a14:foregroundMark x1="30122" y1="24219" x2="30122" y2="24219"/>
                        <a14:foregroundMark x1="33049" y1="17578" x2="33049" y2="17578"/>
                        <a14:foregroundMark x1="33780" y1="15234" x2="33780" y2="15234"/>
                        <a14:foregroundMark x1="41829" y1="13867" x2="41829" y2="13867"/>
                        <a14:foregroundMark x1="47683" y1="16211" x2="47683" y2="16211"/>
                        <a14:foregroundMark x1="47195" y1="13477" x2="47195" y2="13477"/>
                        <a14:foregroundMark x1="49146" y1="16602" x2="49146" y2="16602"/>
                        <a14:foregroundMark x1="51829" y1="16797" x2="51829" y2="16797"/>
                        <a14:foregroundMark x1="57927" y1="19531" x2="44024" y2="22852"/>
                        <a14:foregroundMark x1="48415" y1="73047" x2="54146" y2="82813"/>
                        <a14:foregroundMark x1="53659" y1="50391" x2="44512" y2="38672"/>
                        <a14:foregroundMark x1="60610" y1="48047" x2="55732" y2="86914"/>
                        <a14:foregroundMark x1="39024" y1="87109" x2="43415" y2="55273"/>
                        <a14:foregroundMark x1="36585" y1="63672" x2="33537" y2="78516"/>
                        <a14:foregroundMark x1="33537" y1="78516" x2="37195" y2="88867"/>
                        <a14:foregroundMark x1="37195" y1="88867" x2="50122" y2="93164"/>
                        <a14:foregroundMark x1="55122" y1="92773" x2="43049" y2="86914"/>
                        <a14:foregroundMark x1="44756" y1="21875" x2="46829" y2="29492"/>
                        <a14:foregroundMark x1="47195" y1="8398" x2="47195" y2="8398"/>
                        <a14:foregroundMark x1="49268" y1="4102" x2="49268" y2="4102"/>
                        <a14:foregroundMark x1="51220" y1="5078" x2="51220" y2="5078"/>
                        <a14:foregroundMark x1="63902" y1="14258" x2="63902" y2="14258"/>
                        <a14:foregroundMark x1="68171" y1="18555" x2="68171" y2="18555"/>
                        <a14:foregroundMark x1="69756" y1="24219" x2="69756" y2="24219"/>
                        <a14:foregroundMark x1="70244" y1="38281" x2="70244" y2="38281"/>
                        <a14:foregroundMark x1="70000" y1="49023" x2="70000" y2="49023"/>
                        <a14:foregroundMark x1="70000" y1="69727" x2="70000" y2="69727"/>
                        <a14:foregroundMark x1="70000" y1="85156" x2="70000" y2="85156"/>
                        <a14:foregroundMark x1="65854" y1="95898" x2="65854" y2="95898"/>
                        <a14:backgroundMark x1="49756" y1="8789" x2="49756" y2="8789"/>
                        <a14:backgroundMark x1="52683" y1="99609" x2="52683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31" y="1597482"/>
            <a:ext cx="6283779" cy="392353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26CAB36-1167-443E-8713-7CB9D1BFE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" b="97356" l="575" r="96552">
                        <a14:foregroundMark x1="18678" y1="40625" x2="18678" y2="40625"/>
                        <a14:foregroundMark x1="20402" y1="30288" x2="20402" y2="30288"/>
                        <a14:foregroundMark x1="11782" y1="29327" x2="11782" y2="29327"/>
                        <a14:foregroundMark x1="11782" y1="29327" x2="11782" y2="29327"/>
                        <a14:foregroundMark x1="9483" y1="29327" x2="8333" y2="31490"/>
                        <a14:foregroundMark x1="6897" y1="32212" x2="575" y2="38462"/>
                        <a14:foregroundMark x1="25287" y1="94471" x2="25287" y2="94471"/>
                        <a14:foregroundMark x1="16954" y1="37260" x2="16954" y2="37260"/>
                        <a14:foregroundMark x1="22126" y1="47596" x2="22126" y2="47596"/>
                        <a14:foregroundMark x1="23276" y1="50481" x2="23276" y2="50481"/>
                        <a14:foregroundMark x1="18391" y1="40625" x2="10920" y2="41346"/>
                        <a14:foregroundMark x1="21264" y1="58654" x2="21264" y2="58654"/>
                        <a14:foregroundMark x1="10345" y1="70913" x2="10345" y2="70913"/>
                        <a14:foregroundMark x1="10345" y1="85096" x2="10345" y2="85096"/>
                        <a14:foregroundMark x1="19828" y1="57452" x2="7471" y2="74760"/>
                        <a14:foregroundMark x1="10057" y1="74760" x2="10057" y2="87981"/>
                        <a14:foregroundMark x1="10057" y1="87019" x2="20690" y2="96154"/>
                        <a14:foregroundMark x1="20690" y1="92548" x2="27586" y2="95673"/>
                        <a14:foregroundMark x1="30747" y1="96635" x2="30747" y2="96635"/>
                        <a14:foregroundMark x1="45977" y1="97356" x2="45977" y2="97356"/>
                        <a14:foregroundMark x1="93103" y1="34375" x2="93103" y2="34375"/>
                        <a14:foregroundMark x1="96552" y1="19471" x2="96552" y2="19471"/>
                        <a14:foregroundMark x1="89655" y1="5529" x2="89655" y2="5529"/>
                        <a14:foregroundMark x1="82759" y1="962" x2="82759" y2="962"/>
                        <a14:backgroundMark x1="34195" y1="50721" x2="34195" y2="53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10" y="3429000"/>
            <a:ext cx="2490578" cy="29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82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FE0613-056A-4C21-BE74-D72569C079AD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A6800E-0B30-4C3A-BBF6-E691C3E36771}"/>
              </a:ext>
            </a:extLst>
          </p:cNvPr>
          <p:cNvSpPr/>
          <p:nvPr/>
        </p:nvSpPr>
        <p:spPr>
          <a:xfrm>
            <a:off x="285475" y="371094"/>
            <a:ext cx="5938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Diagnosis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03532-3280-4A8C-9E3E-5AEC721BEBF2}"/>
              </a:ext>
            </a:extLst>
          </p:cNvPr>
          <p:cNvSpPr txBox="1"/>
          <p:nvPr/>
        </p:nvSpPr>
        <p:spPr>
          <a:xfrm>
            <a:off x="0" y="1469571"/>
            <a:ext cx="1219200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/>
              <a:t>History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Physical examination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Laryngoscopy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Endoscopy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Biopsy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CT scan and MRI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Barium swallow</a:t>
            </a:r>
          </a:p>
        </p:txBody>
      </p:sp>
    </p:spTree>
    <p:extLst>
      <p:ext uri="{BB962C8B-B14F-4D97-AF65-F5344CB8AC3E}">
        <p14:creationId xmlns:p14="http://schemas.microsoft.com/office/powerpoint/2010/main" val="271367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9BF644-3427-45DA-A86F-CF2576D188C4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6D653-EC52-4ABE-AECA-ABF2FFBB564A}"/>
              </a:ext>
            </a:extLst>
          </p:cNvPr>
          <p:cNvSpPr/>
          <p:nvPr/>
        </p:nvSpPr>
        <p:spPr>
          <a:xfrm>
            <a:off x="367526" y="289451"/>
            <a:ext cx="2345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01335-2728-4CC4-82AB-89FC394FB790}"/>
              </a:ext>
            </a:extLst>
          </p:cNvPr>
          <p:cNvSpPr txBox="1"/>
          <p:nvPr/>
        </p:nvSpPr>
        <p:spPr>
          <a:xfrm>
            <a:off x="2400300" y="1923941"/>
            <a:ext cx="8376557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dirty="0"/>
              <a:t>Different types symptoms </a:t>
            </a:r>
            <a:endParaRPr lang="ar-JO" sz="96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492C86-5826-42B7-AFB3-B5037050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1" y="4001699"/>
            <a:ext cx="1815792" cy="256685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6A8AAE5-A563-4494-AAB0-F95F227FE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3" y="-39796"/>
            <a:ext cx="3312399" cy="2318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8E0F6-58E5-4D47-A3D6-AEE3571FC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4889" l="3563" r="93112">
                        <a14:foregroundMark x1="16865" y1="54889" x2="16865" y2="54889"/>
                        <a14:foregroundMark x1="31116" y1="57333" x2="31116" y2="57333"/>
                        <a14:foregroundMark x1="24941" y1="50000" x2="24941" y2="50000"/>
                        <a14:foregroundMark x1="21378" y1="45111" x2="21378" y2="45111"/>
                        <a14:foregroundMark x1="16152" y1="44000" x2="16152" y2="44000"/>
                        <a14:foregroundMark x1="12827" y1="44000" x2="9976" y2="53778"/>
                        <a14:foregroundMark x1="23753" y1="44000" x2="20428" y2="62444"/>
                        <a14:foregroundMark x1="20428" y1="62444" x2="22090" y2="62889"/>
                        <a14:foregroundMark x1="14014" y1="43111" x2="16390" y2="57778"/>
                        <a14:foregroundMark x1="16390" y1="57778" x2="24228" y2="59556"/>
                        <a14:foregroundMark x1="20190" y1="43111" x2="4038" y2="50444"/>
                        <a14:foregroundMark x1="4038" y1="50444" x2="12589" y2="61111"/>
                        <a14:foregroundMark x1="12589" y1="61111" x2="16390" y2="62222"/>
                        <a14:foregroundMark x1="38005" y1="58667" x2="38005" y2="58667"/>
                        <a14:foregroundMark x1="58432" y1="60667" x2="58432" y2="60667"/>
                        <a14:foregroundMark x1="61995" y1="90444" x2="61995" y2="90444"/>
                        <a14:foregroundMark x1="71971" y1="92000" x2="71971" y2="92000"/>
                        <a14:foregroundMark x1="71971" y1="94889" x2="71971" y2="94889"/>
                        <a14:foregroundMark x1="75059" y1="16000" x2="75059" y2="16000"/>
                        <a14:foregroundMark x1="19002" y1="46889" x2="19002" y2="46889"/>
                        <a14:foregroundMark x1="66271" y1="12667" x2="66271" y2="12667"/>
                        <a14:foregroundMark x1="63420" y1="11111" x2="81710" y2="18889"/>
                        <a14:foregroundMark x1="81710" y1="18889" x2="81710" y2="19111"/>
                        <a14:foregroundMark x1="81710" y1="19111" x2="85273" y2="36000"/>
                        <a14:foregroundMark x1="84561" y1="28222" x2="74347" y2="8222"/>
                        <a14:foregroundMark x1="74347" y1="8222" x2="62470" y2="5778"/>
                        <a14:foregroundMark x1="62470" y1="5778" x2="62470" y2="5778"/>
                        <a14:foregroundMark x1="62470" y1="5778" x2="52257" y2="15778"/>
                        <a14:foregroundMark x1="55582" y1="5778" x2="49881" y2="13333"/>
                        <a14:foregroundMark x1="46318" y1="14667" x2="46318" y2="14667"/>
                        <a14:foregroundMark x1="41330" y1="22222" x2="41330" y2="22222"/>
                        <a14:foregroundMark x1="40618" y1="19556" x2="40618" y2="19556"/>
                        <a14:foregroundMark x1="85273" y1="12000" x2="85273" y2="12000"/>
                        <a14:foregroundMark x1="67696" y1="3111" x2="67696" y2="3111"/>
                        <a14:foregroundMark x1="93112" y1="24000" x2="93112" y2="24000"/>
                        <a14:foregroundMark x1="83373" y1="16444" x2="83373" y2="16444"/>
                        <a14:foregroundMark x1="89311" y1="30889" x2="89311" y2="30889"/>
                        <a14:foregroundMark x1="86461" y1="40889" x2="86461" y2="40889"/>
                        <a14:foregroundMark x1="49406" y1="12000" x2="49406" y2="12000"/>
                        <a14:foregroundMark x1="29454" y1="48000" x2="29454" y2="48000"/>
                        <a14:foregroundMark x1="28741" y1="50667" x2="28741" y2="50667"/>
                        <a14:foregroundMark x1="42518" y1="53333" x2="41330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45" y="1355404"/>
            <a:ext cx="1727229" cy="1846207"/>
          </a:xfrm>
          <a:prstGeom prst="rect">
            <a:avLst/>
          </a:prstGeom>
        </p:spPr>
      </p:pic>
      <p:pic>
        <p:nvPicPr>
          <p:cNvPr id="8" name="Picture 7" descr="A picture containing cherry&#10;&#10;Description automatically generated">
            <a:extLst>
              <a:ext uri="{FF2B5EF4-FFF2-40B4-BE49-F238E27FC236}">
                <a16:creationId xmlns:a16="http://schemas.microsoft.com/office/drawing/2014/main" id="{DF904453-F2FD-4BE8-A934-0541D6965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85" b="95406" l="6000" r="90000">
                        <a14:foregroundMark x1="30000" y1="29250" x2="30000" y2="29250"/>
                        <a14:foregroundMark x1="31500" y1="25574" x2="25875" y2="27106"/>
                        <a14:foregroundMark x1="34250" y1="15314" x2="34250" y2="15314"/>
                        <a14:foregroundMark x1="26750" y1="14855" x2="26750" y2="14855"/>
                        <a14:foregroundMark x1="13750" y1="11945" x2="13750" y2="11945"/>
                        <a14:foregroundMark x1="26125" y1="13476" x2="26125" y2="13476"/>
                        <a14:foregroundMark x1="37500" y1="46248" x2="37500" y2="46248"/>
                        <a14:foregroundMark x1="60375" y1="55743" x2="60375" y2="55743"/>
                        <a14:foregroundMark x1="69250" y1="50077" x2="69250" y2="50077"/>
                        <a14:foregroundMark x1="58125" y1="74426" x2="58125" y2="74426"/>
                        <a14:foregroundMark x1="75625" y1="73660" x2="75625" y2="73660"/>
                        <a14:foregroundMark x1="78250" y1="39969" x2="78250" y2="39969"/>
                        <a14:foregroundMark x1="85875" y1="40276" x2="85875" y2="40276"/>
                        <a14:foregroundMark x1="6000" y1="52067" x2="6000" y2="52067"/>
                        <a14:foregroundMark x1="30250" y1="95406" x2="30250" y2="95406"/>
                        <a14:foregroundMark x1="59375" y1="12404" x2="59375" y2="12404"/>
                        <a14:foregroundMark x1="45875" y1="10107" x2="45875" y2="10107"/>
                        <a14:foregroundMark x1="17125" y1="3063" x2="17125" y2="3063"/>
                        <a14:foregroundMark x1="51250" y1="1685" x2="51250" y2="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50" y="4322285"/>
            <a:ext cx="2359176" cy="1925678"/>
          </a:xfrm>
          <a:prstGeom prst="rect">
            <a:avLst/>
          </a:prstGeom>
        </p:spPr>
      </p:pic>
      <p:pic>
        <p:nvPicPr>
          <p:cNvPr id="9" name="Picture 8" descr="A horse head on a checkered surface&#10;&#10;Description automatically generated with medium confidence">
            <a:extLst>
              <a:ext uri="{FF2B5EF4-FFF2-40B4-BE49-F238E27FC236}">
                <a16:creationId xmlns:a16="http://schemas.microsoft.com/office/drawing/2014/main" id="{9A196AF5-E5F6-4CE4-B058-D6B4E7912F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9835" y1="15682" x2="39835" y2="15682"/>
                        <a14:backgroundMark x1="33379" y1="17727" x2="33379" y2="17727"/>
                        <a14:backgroundMark x1="32280" y1="21136" x2="32280" y2="21136"/>
                        <a14:backgroundMark x1="32005" y1="19545" x2="32005" y2="19545"/>
                        <a14:backgroundMark x1="32005" y1="19545" x2="32005" y2="19545"/>
                        <a14:backgroundMark x1="31593" y1="19545" x2="31593" y2="19545"/>
                        <a14:backgroundMark x1="31319" y1="20682" x2="31319" y2="20682"/>
                        <a14:backgroundMark x1="30907" y1="21591" x2="30907" y2="21591"/>
                        <a14:backgroundMark x1="26099" y1="19318" x2="26099" y2="19318"/>
                        <a14:backgroundMark x1="24451" y1="14545" x2="24451" y2="14545"/>
                        <a14:backgroundMark x1="25962" y1="38409" x2="25962" y2="38409"/>
                        <a14:backgroundMark x1="25962" y1="38409" x2="25962" y2="38409"/>
                        <a14:backgroundMark x1="25687" y1="46136" x2="25687" y2="46136"/>
                        <a14:backgroundMark x1="25412" y1="54773" x2="25412" y2="54773"/>
                        <a14:backgroundMark x1="51511" y1="72500" x2="51511" y2="72500"/>
                        <a14:backgroundMark x1="32555" y1="77273" x2="32555" y2="77273"/>
                        <a14:backgroundMark x1="28022" y1="74545" x2="28022" y2="74545"/>
                        <a14:backgroundMark x1="25000" y1="67045" x2="25000" y2="67045"/>
                        <a14:backgroundMark x1="25000" y1="60227" x2="25000" y2="60227"/>
                        <a14:backgroundMark x1="37912" y1="80682" x2="37912" y2="80682"/>
                        <a14:backgroundMark x1="55357" y1="37500" x2="55357" y2="37500"/>
                        <a14:backgroundMark x1="55082" y1="37955" x2="55082" y2="37955"/>
                        <a14:backgroundMark x1="54808" y1="38636" x2="54808" y2="38636"/>
                        <a14:backgroundMark x1="57418" y1="40682" x2="57418" y2="40682"/>
                        <a14:backgroundMark x1="65522" y1="50000" x2="65522" y2="50000"/>
                        <a14:backgroundMark x1="46566" y1="19318" x2="46566" y2="19318"/>
                        <a14:backgroundMark x1="44505" y1="18409" x2="44505" y2="18409"/>
                        <a14:backgroundMark x1="47527" y1="25455" x2="47527" y2="25455"/>
                        <a14:backgroundMark x1="53434" y1="33182" x2="53434" y2="33182"/>
                        <a14:backgroundMark x1="35852" y1="15682" x2="35852" y2="1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81" y="-196860"/>
            <a:ext cx="4962806" cy="29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2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E7E66A-7671-482E-B803-6AEE27A20AC7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1DFAAA-F563-4A4B-9CBE-DB0D44FC69DD}"/>
              </a:ext>
            </a:extLst>
          </p:cNvPr>
          <p:cNvSpPr/>
          <p:nvPr/>
        </p:nvSpPr>
        <p:spPr>
          <a:xfrm>
            <a:off x="168598" y="240465"/>
            <a:ext cx="6205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Indirect laryngoscopy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CE470-5B89-41C5-90C7-A26C8DBA510D}"/>
              </a:ext>
            </a:extLst>
          </p:cNvPr>
          <p:cNvSpPr txBox="1"/>
          <p:nvPr/>
        </p:nvSpPr>
        <p:spPr>
          <a:xfrm>
            <a:off x="0" y="1387929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Why we do indirect laryngoscopy ?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3EC7E-02AA-4041-A384-EA7BADC35248}"/>
              </a:ext>
            </a:extLst>
          </p:cNvPr>
          <p:cNvSpPr txBox="1"/>
          <p:nvPr/>
        </p:nvSpPr>
        <p:spPr>
          <a:xfrm>
            <a:off x="0" y="2792416"/>
            <a:ext cx="121920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A- to see the appearance of lesion </a:t>
            </a:r>
          </a:p>
          <a:p>
            <a:endParaRPr lang="en-US" sz="2400" b="1" dirty="0"/>
          </a:p>
          <a:p>
            <a:r>
              <a:rPr lang="en-US" sz="2400" b="1" dirty="0"/>
              <a:t>B- Vocal cord mobility </a:t>
            </a:r>
          </a:p>
          <a:p>
            <a:r>
              <a:rPr lang="en-US" sz="2400" b="1" dirty="0"/>
              <a:t>(fixation of vocal cords indicate deeper infiltration)</a:t>
            </a:r>
          </a:p>
          <a:p>
            <a:endParaRPr lang="en-US" sz="2400" b="1" dirty="0"/>
          </a:p>
          <a:p>
            <a:r>
              <a:rPr lang="en-US" sz="2400" b="1" dirty="0"/>
              <a:t>C- Extent of the disease</a:t>
            </a:r>
            <a:endParaRPr lang="ar-JO" sz="2400" b="1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900F52D-A6B2-4971-851F-4AE185D89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2" t="10200" r="7033" b="6469"/>
          <a:stretch/>
        </p:blipFill>
        <p:spPr>
          <a:xfrm>
            <a:off x="8654143" y="355698"/>
            <a:ext cx="1714500" cy="243671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09FD44A-FBF8-4CEA-80D0-35F571CBE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2" b="99349" l="1079" r="60709">
                        <a14:foregroundMark x1="42527" y1="12704" x2="42527" y2="12704"/>
                        <a14:foregroundMark x1="43606" y1="9121" x2="43606" y2="9121"/>
                        <a14:foregroundMark x1="44068" y1="8795" x2="44068" y2="8795"/>
                        <a14:foregroundMark x1="44068" y1="5863" x2="44068" y2="5863"/>
                        <a14:foregroundMark x1="57627" y1="35505" x2="57627" y2="35505"/>
                        <a14:foregroundMark x1="52234" y1="56678" x2="52234" y2="56678"/>
                        <a14:foregroundMark x1="55778" y1="31596" x2="48536" y2="82410"/>
                        <a14:foregroundMark x1="60709" y1="30945" x2="60247" y2="53420"/>
                        <a14:foregroundMark x1="47766" y1="94137" x2="47766" y2="94137"/>
                        <a14:foregroundMark x1="38059" y1="94137" x2="38059" y2="94137"/>
                        <a14:foregroundMark x1="36672" y1="86319" x2="36672" y2="86319"/>
                        <a14:foregroundMark x1="37288" y1="94788" x2="38059" y2="99674"/>
                        <a14:foregroundMark x1="36980" y1="87948" x2="39599" y2="95114"/>
                        <a14:foregroundMark x1="36672" y1="73616" x2="37288" y2="90228"/>
                        <a14:foregroundMark x1="39137" y1="58306" x2="37442" y2="78502"/>
                        <a14:foregroundMark x1="36672" y1="58958" x2="36672" y2="58958"/>
                        <a14:foregroundMark x1="35901" y1="58958" x2="35901" y2="58958"/>
                        <a14:foregroundMark x1="24499" y1="38762" x2="24499" y2="38762"/>
                        <a14:foregroundMark x1="12173" y1="58306" x2="12173" y2="58306"/>
                        <a14:foregroundMark x1="17103" y1="58958" x2="17103" y2="58958"/>
                        <a14:foregroundMark x1="10324" y1="59609" x2="10324" y2="59609"/>
                        <a14:foregroundMark x1="5855" y1="67752" x2="5855" y2="75244"/>
                        <a14:foregroundMark x1="10786" y1="57329" x2="6317" y2="67427"/>
                        <a14:foregroundMark x1="5547" y1="62215" x2="1849" y2="76547"/>
                        <a14:foregroundMark x1="1849" y1="76547" x2="2157" y2="83062"/>
                        <a14:foregroundMark x1="3082" y1="57329" x2="3082" y2="57329"/>
                        <a14:foregroundMark x1="8475" y1="55700" x2="8475" y2="55700"/>
                        <a14:foregroundMark x1="1079" y1="59935" x2="13405" y2="57980"/>
                        <a14:foregroundMark x1="8629" y1="56026" x2="15100" y2="56678"/>
                        <a14:foregroundMark x1="19723" y1="56678" x2="19723" y2="56678"/>
                        <a14:foregroundMark x1="22496" y1="57329" x2="22958" y2="57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3" r="35824"/>
          <a:stretch/>
        </p:blipFill>
        <p:spPr>
          <a:xfrm>
            <a:off x="6161314" y="3150282"/>
            <a:ext cx="5219700" cy="37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5275EA-05FF-4419-B42A-F2F0643C57C2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FDBBB6-45A8-4CA8-9E56-5350F2EC838A}"/>
              </a:ext>
            </a:extLst>
          </p:cNvPr>
          <p:cNvSpPr/>
          <p:nvPr/>
        </p:nvSpPr>
        <p:spPr>
          <a:xfrm>
            <a:off x="406643" y="240465"/>
            <a:ext cx="572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irect laryngoscopy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478B8-36C4-41FE-9CBD-0FF91EA3D23B}"/>
              </a:ext>
            </a:extLst>
          </p:cNvPr>
          <p:cNvSpPr txBox="1"/>
          <p:nvPr/>
        </p:nvSpPr>
        <p:spPr>
          <a:xfrm>
            <a:off x="0" y="1387929"/>
            <a:ext cx="12192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Why we do direct laryngoscopy ?</a:t>
            </a:r>
            <a:endParaRPr lang="ar-JO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7BCD4-9360-4539-AB64-7A3950C2A162}"/>
              </a:ext>
            </a:extLst>
          </p:cNvPr>
          <p:cNvSpPr txBox="1"/>
          <p:nvPr/>
        </p:nvSpPr>
        <p:spPr>
          <a:xfrm>
            <a:off x="39712" y="2943023"/>
            <a:ext cx="1219200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A- to see the hidden areas of larynx </a:t>
            </a:r>
          </a:p>
          <a:p>
            <a:endParaRPr lang="en-US" sz="4400" b="1" dirty="0"/>
          </a:p>
          <a:p>
            <a:r>
              <a:rPr lang="en-US" sz="4400" b="1" dirty="0"/>
              <a:t>B- Extent of the disease </a:t>
            </a:r>
          </a:p>
          <a:p>
            <a:endParaRPr lang="en-US" sz="4400" b="1" dirty="0"/>
          </a:p>
          <a:p>
            <a:r>
              <a:rPr lang="en-US" sz="4400" b="1" dirty="0"/>
              <a:t>C- To take biopsy</a:t>
            </a:r>
            <a:endParaRPr lang="ar-JO" sz="4400" b="1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8BBECAB-6801-4DF7-B4E3-80CDECBEB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" b="89949" l="6688" r="94617">
                        <a14:foregroundMark x1="52692" y1="9333" x2="94617" y2="26462"/>
                        <a14:foregroundMark x1="94617" y1="26462" x2="93964" y2="26462"/>
                        <a14:foregroundMark x1="53344" y1="718" x2="56770" y2="7692"/>
                        <a14:foregroundMark x1="58728" y1="16103" x2="58728" y2="16103"/>
                        <a14:foregroundMark x1="74388" y1="22051" x2="77814" y2="36718"/>
                        <a14:foregroundMark x1="61338" y1="17333" x2="51876" y2="15385"/>
                        <a14:foregroundMark x1="77814" y1="26462" x2="88581" y2="35282"/>
                        <a14:foregroundMark x1="88581" y1="35282" x2="90865" y2="36000"/>
                        <a14:foregroundMark x1="90049" y1="25436" x2="91517" y2="37641"/>
                        <a14:foregroundMark x1="91517" y1="37641" x2="75204" y2="38154"/>
                        <a14:foregroundMark x1="69494" y1="18462" x2="66721" y2="39179"/>
                        <a14:foregroundMark x1="67863" y1="24193" x2="67863" y2="27385"/>
                        <a14:foregroundMark x1="67863" y1="16103" x2="67863" y2="22802"/>
                        <a14:foregroundMark x1="67537" y1="20923" x2="66711" y2="22518"/>
                        <a14:foregroundMark x1="66069" y1="21128" x2="66069" y2="21128"/>
                        <a14:foregroundMark x1="64763" y1="24308" x2="64763" y2="24308"/>
                        <a14:foregroundMark x1="65579" y1="23282" x2="65579" y2="23282"/>
                        <a14:foregroundMark x1="67210" y1="20923" x2="67210" y2="26667"/>
                        <a14:foregroundMark x1="25938" y1="29026" x2="15008" y2="33538"/>
                        <a14:foregroundMark x1="15008" y1="33538" x2="14356" y2="34564"/>
                        <a14:foregroundMark x1="8320" y1="24513" x2="18923" y2="31179"/>
                        <a14:foregroundMark x1="56117" y1="37949" x2="56117" y2="37949"/>
                        <a14:foregroundMark x1="61011" y1="42256" x2="61011" y2="42256"/>
                        <a14:foregroundMark x1="46166" y1="42564" x2="46166" y2="42564"/>
                        <a14:foregroundMark x1="41599" y1="41846" x2="41599" y2="41846"/>
                        <a14:foregroundMark x1="35726" y1="42974" x2="35726" y2="42974"/>
                        <a14:foregroundMark x1="23980" y1="41846" x2="23980" y2="41846"/>
                        <a14:foregroundMark x1="11419" y1="39179" x2="11419" y2="39179"/>
                        <a14:foregroundMark x1="11419" y1="42051" x2="11419" y2="42051"/>
                        <a14:foregroundMark x1="33116" y1="42256" x2="33116" y2="42256"/>
                        <a14:foregroundMark x1="38499" y1="42974" x2="6688" y2="41846"/>
                        <a14:foregroundMark x1="9788" y1="22769" x2="11746" y2="34974"/>
                        <a14:foregroundMark x1="11746" y1="34974" x2="9462" y2="39179"/>
                        <a14:foregroundMark x1="8646" y1="24718" x2="8320" y2="38154"/>
                        <a14:foregroundMark x1="8320" y1="38154" x2="9788" y2="39179"/>
                        <a14:foregroundMark x1="62969" y1="42974" x2="59394" y2="43166"/>
                        <a14:backgroundMark x1="63295" y1="26154" x2="63295" y2="26154"/>
                        <a14:backgroundMark x1="64437" y1="29333" x2="64437" y2="29333"/>
                        <a14:backgroundMark x1="63907" y1="24308" x2="64111" y2="23795"/>
                        <a14:backgroundMark x1="61827" y1="29538" x2="63907" y2="24308"/>
                        <a14:backgroundMark x1="63846" y1="24308" x2="62969" y2="30769"/>
                        <a14:backgroundMark x1="63986" y1="23282" x2="63846" y2="24308"/>
                        <a14:backgroundMark x1="64111" y1="22359" x2="63986" y2="23282"/>
                        <a14:backgroundMark x1="64436" y1="24838" x2="61338" y2="29538"/>
                        <a14:backgroundMark x1="17455" y1="44718" x2="61011" y2="49436"/>
                        <a14:backgroundMark x1="61011" y1="49436" x2="65579" y2="43282"/>
                        <a14:backgroundMark x1="30506" y1="44923" x2="42088" y2="44410"/>
                        <a14:backgroundMark x1="42088" y1="44410" x2="64111" y2="44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85" r="1528" b="54838"/>
          <a:stretch/>
        </p:blipFill>
        <p:spPr>
          <a:xfrm>
            <a:off x="7140525" y="176357"/>
            <a:ext cx="4403776" cy="306947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13B1A55-EAC2-4657-8BBE-41E75AA731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9" b="98154" l="4731" r="89886">
                        <a14:foregroundMark x1="61011" y1="65846" x2="77814" y2="75897"/>
                        <a14:foregroundMark x1="59706" y1="59692" x2="79119" y2="72923"/>
                        <a14:foregroundMark x1="58728" y1="54667" x2="63295" y2="66769"/>
                        <a14:foregroundMark x1="72594" y1="67179" x2="80261" y2="72513"/>
                        <a14:foregroundMark x1="80261" y1="72513" x2="88581" y2="84103"/>
                        <a14:foregroundMark x1="88581" y1="84103" x2="89070" y2="86051"/>
                        <a14:foregroundMark x1="72268" y1="71487" x2="67047" y2="87385"/>
                        <a14:foregroundMark x1="67047" y1="87385" x2="67537" y2="87897"/>
                        <a14:foregroundMark x1="68189" y1="69231" x2="68679" y2="81641"/>
                        <a14:foregroundMark x1="68679" y1="81641" x2="69168" y2="82154"/>
                        <a14:foregroundMark x1="65253" y1="74051" x2="65253" y2="74051"/>
                        <a14:foregroundMark x1="71615" y1="76718" x2="82545" y2="89231"/>
                        <a14:foregroundMark x1="89396" y1="88718" x2="75367" y2="90359"/>
                        <a14:foregroundMark x1="75367" y1="90359" x2="70310" y2="88513"/>
                        <a14:foregroundMark x1="67210" y1="73333" x2="67863" y2="81744"/>
                        <a14:foregroundMark x1="56281" y1="84615" x2="62153" y2="94462"/>
                        <a14:foregroundMark x1="62153" y1="94462" x2="10277" y2="89026"/>
                        <a14:foregroundMark x1="60685" y1="95179" x2="18597" y2="93949"/>
                        <a14:foregroundMark x1="18597" y1="93949" x2="9299" y2="95590"/>
                        <a14:foregroundMark x1="14356" y1="83385" x2="14356" y2="83385"/>
                        <a14:foregroundMark x1="26591" y1="83385" x2="18760" y2="94974"/>
                        <a14:foregroundMark x1="18760" y1="94974" x2="22186" y2="97949"/>
                        <a14:foregroundMark x1="20881" y1="79179" x2="10604" y2="88513"/>
                        <a14:foregroundMark x1="10604" y1="88513" x2="10277" y2="91282"/>
                        <a14:foregroundMark x1="18271" y1="79590" x2="5383" y2="86359"/>
                        <a14:foregroundMark x1="5383" y1="86359" x2="4731" y2="98154"/>
                        <a14:foregroundMark x1="15661" y1="56103" x2="15661" y2="56103"/>
                        <a14:foregroundMark x1="15661" y1="56103" x2="26917" y2="6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0" t="51482" r="1610"/>
          <a:stretch/>
        </p:blipFill>
        <p:spPr>
          <a:xfrm>
            <a:off x="7650438" y="3612170"/>
            <a:ext cx="4221692" cy="329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3EF1F2-1109-42C6-A145-8C3D27923D7D}"/>
              </a:ext>
            </a:extLst>
          </p:cNvPr>
          <p:cNvSpPr/>
          <p:nvPr/>
        </p:nvSpPr>
        <p:spPr>
          <a:xfrm>
            <a:off x="0" y="36871"/>
            <a:ext cx="12192000" cy="685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14883-201F-49CB-B38E-7C2A42E2494B}"/>
              </a:ext>
            </a:extLst>
          </p:cNvPr>
          <p:cNvSpPr/>
          <p:nvPr/>
        </p:nvSpPr>
        <p:spPr>
          <a:xfrm>
            <a:off x="0" y="273121"/>
            <a:ext cx="118545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Carcinogens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associated with laryngeal cancer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C3B97-6A59-4B86-87AF-E14AD79D30D8}"/>
              </a:ext>
            </a:extLst>
          </p:cNvPr>
          <p:cNvSpPr txBox="1"/>
          <p:nvPr/>
        </p:nvSpPr>
        <p:spPr>
          <a:xfrm>
            <a:off x="0" y="2556470"/>
            <a:ext cx="800100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Tobacco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Alcohol 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Exposure to </a:t>
            </a:r>
          </a:p>
          <a:p>
            <a:r>
              <a:rPr lang="en-US" sz="3600" dirty="0"/>
              <a:t>Asbestos / Mustard gas / Wood dust / Tar products / Leather and metals </a:t>
            </a:r>
            <a:endParaRPr lang="ar-JO" sz="360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028EC9D-411A-4069-B9B4-7D1868C62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55" b="89718" l="9753" r="89973">
                        <a14:foregroundMark x1="62725" y1="59073" x2="61264" y2="84274"/>
                        <a14:foregroundMark x1="62912" y1="55847" x2="62725" y2="59073"/>
                        <a14:foregroundMark x1="61264" y1="84274" x2="61264" y2="84274"/>
                        <a14:foregroundMark x1="50687" y1="11290" x2="50687" y2="11290"/>
                        <a14:foregroundMark x1="48214" y1="10685" x2="48214" y2="10685"/>
                        <a14:foregroundMark x1="47390" y1="9476" x2="47390" y2="9476"/>
                        <a14:foregroundMark x1="43819" y1="8468" x2="43819" y2="8468"/>
                        <a14:foregroundMark x1="42170" y1="6855" x2="42170" y2="6855"/>
                        <a14:foregroundMark x1="62912" y1="14718" x2="62912" y2="14718"/>
                        <a14:foregroundMark x1="60989" y1="13306" x2="60989" y2="13306"/>
                        <a14:foregroundMark x1="56731" y1="11694" x2="56731" y2="11694"/>
                        <a14:foregroundMark x1="54670" y1="11290" x2="54670" y2="11290"/>
                        <a14:backgroundMark x1="66621" y1="74597" x2="66621" y2="74597"/>
                        <a14:backgroundMark x1="64973" y1="72177" x2="64973" y2="72177"/>
                        <a14:backgroundMark x1="64698" y1="59073" x2="64698" y2="59073"/>
                        <a14:backgroundMark x1="65659" y1="62500" x2="65659" y2="62500"/>
                        <a14:backgroundMark x1="66896" y1="59073" x2="65659" y2="75605"/>
                        <a14:backgroundMark x1="32692" y1="55444" x2="34203" y2="68750"/>
                        <a14:backgroundMark x1="59066" y1="8468" x2="59066" y2="8468"/>
                        <a14:backgroundMark x1="57418" y1="8871" x2="64286" y2="1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0" t="5319" r="29828" b="7287"/>
          <a:stretch/>
        </p:blipFill>
        <p:spPr>
          <a:xfrm>
            <a:off x="9866171" y="973164"/>
            <a:ext cx="2494558" cy="3667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D9714-6818-4912-A796-0856932D7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00" l="4231" r="91154">
                        <a14:foregroundMark x1="84615" y1="76500" x2="84615" y2="76500"/>
                        <a14:foregroundMark x1="91154" y1="78500" x2="91154" y2="78500"/>
                        <a14:foregroundMark x1="28846" y1="43000" x2="30000" y2="53500"/>
                        <a14:foregroundMark x1="30000" y1="38000" x2="32692" y2="79000"/>
                        <a14:foregroundMark x1="32692" y1="79000" x2="31923" y2="81500"/>
                        <a14:foregroundMark x1="28077" y1="90500" x2="28077" y2="90500"/>
                        <a14:foregroundMark x1="31923" y1="34500" x2="31923" y2="34500"/>
                        <a14:foregroundMark x1="30000" y1="31000" x2="30000" y2="31000"/>
                        <a14:foregroundMark x1="30000" y1="23500" x2="30000" y2="23500"/>
                        <a14:foregroundMark x1="30769" y1="18500" x2="30769" y2="18500"/>
                        <a14:foregroundMark x1="28846" y1="18500" x2="28846" y2="18500"/>
                        <a14:foregroundMark x1="8846" y1="65500" x2="8846" y2="65500"/>
                        <a14:foregroundMark x1="12308" y1="72500" x2="12308" y2="72500"/>
                        <a14:foregroundMark x1="4231" y1="65500" x2="4231" y2="65500"/>
                        <a14:foregroundMark x1="25385" y1="19000" x2="25385" y2="19000"/>
                        <a14:foregroundMark x1="65769" y1="72500" x2="65769" y2="72500"/>
                        <a14:foregroundMark x1="68077" y1="67000" x2="68077" y2="67000"/>
                        <a14:foregroundMark x1="88846" y1="80000" x2="88846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90" y="1150284"/>
            <a:ext cx="2962331" cy="227871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6CD9062-E233-48DA-9CDF-843FA9B4E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611" y1="53889" x2="33611" y2="53889"/>
                        <a14:foregroundMark x1="38333" y1="47500" x2="38333" y2="47500"/>
                        <a14:foregroundMark x1="36389" y1="63889" x2="36389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46" y="973164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170D5-F500-48FE-BA1B-A9539935A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056" y1="44722" x2="13056" y2="44722"/>
                        <a14:foregroundMark x1="18889" y1="63333" x2="18889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75" y="345497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32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A248E-79FF-43F3-B71F-AEDD96B5C9F1}"/>
              </a:ext>
            </a:extLst>
          </p:cNvPr>
          <p:cNvSpPr/>
          <p:nvPr/>
        </p:nvSpPr>
        <p:spPr>
          <a:xfrm>
            <a:off x="-39712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B0D0CD-1446-4A8F-90E6-C1C6968F8832}"/>
              </a:ext>
            </a:extLst>
          </p:cNvPr>
          <p:cNvSpPr/>
          <p:nvPr/>
        </p:nvSpPr>
        <p:spPr>
          <a:xfrm>
            <a:off x="207066" y="224136"/>
            <a:ext cx="5377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Neck Examination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66CD0-F440-4F8A-9A55-19CBAA18DF4A}"/>
              </a:ext>
            </a:extLst>
          </p:cNvPr>
          <p:cNvSpPr txBox="1"/>
          <p:nvPr/>
        </p:nvSpPr>
        <p:spPr>
          <a:xfrm>
            <a:off x="39712" y="1757261"/>
            <a:ext cx="1219200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dirty="0"/>
              <a:t>To find extra laryngeal spread</a:t>
            </a:r>
          </a:p>
          <a:p>
            <a:r>
              <a:rPr lang="en-US" sz="6000" dirty="0"/>
              <a:t> and </a:t>
            </a:r>
          </a:p>
          <a:p>
            <a:r>
              <a:rPr lang="en-US" sz="6000" dirty="0"/>
              <a:t>nodal metastasis</a:t>
            </a:r>
          </a:p>
        </p:txBody>
      </p:sp>
    </p:spTree>
    <p:extLst>
      <p:ext uri="{BB962C8B-B14F-4D97-AF65-F5344CB8AC3E}">
        <p14:creationId xmlns:p14="http://schemas.microsoft.com/office/powerpoint/2010/main" val="202820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DC5DA4-E2EE-4818-AC28-AC819FF12590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5DAE76-E8F0-4B55-8333-04DF25C25D7A}"/>
              </a:ext>
            </a:extLst>
          </p:cNvPr>
          <p:cNvSpPr/>
          <p:nvPr/>
        </p:nvSpPr>
        <p:spPr>
          <a:xfrm>
            <a:off x="512130" y="305779"/>
            <a:ext cx="3852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Radiography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BE8CF-2AC8-4A17-8FE5-25908FF90413}"/>
              </a:ext>
            </a:extLst>
          </p:cNvPr>
          <p:cNvSpPr txBox="1"/>
          <p:nvPr/>
        </p:nvSpPr>
        <p:spPr>
          <a:xfrm>
            <a:off x="39712" y="1757261"/>
            <a:ext cx="683461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Chest X Ray </a:t>
            </a:r>
          </a:p>
          <a:p>
            <a:r>
              <a:rPr lang="en-US" sz="2400" b="1" dirty="0"/>
              <a:t>Essential for co-existent lung disease , pulmonary metastasis and mediastinal nodes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343FF-0DB2-4504-859E-B4F02BE8AF8C}"/>
              </a:ext>
            </a:extLst>
          </p:cNvPr>
          <p:cNvSpPr txBox="1"/>
          <p:nvPr/>
        </p:nvSpPr>
        <p:spPr>
          <a:xfrm>
            <a:off x="1338942" y="3745355"/>
            <a:ext cx="656408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CT Scan</a:t>
            </a:r>
          </a:p>
          <a:p>
            <a:r>
              <a:rPr lang="en-US" sz="2400" b="1" dirty="0"/>
              <a:t>Useful investigation to find the extent of the tumor , invasion of pre and para epiglottic space , destruction of cartilage and lymph node involvement 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025622-CD01-4EF4-9682-01D40445F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4222" l="1111" r="98000">
                        <a14:foregroundMark x1="69111" y1="22778" x2="69111" y2="22778"/>
                        <a14:foregroundMark x1="75222" y1="19667" x2="58778" y2="10667"/>
                        <a14:foregroundMark x1="58778" y1="10667" x2="35444" y2="9889"/>
                        <a14:foregroundMark x1="35444" y1="9889" x2="35889" y2="11778"/>
                        <a14:foregroundMark x1="74556" y1="17444" x2="54667" y2="13222"/>
                        <a14:foregroundMark x1="54667" y1="13222" x2="47889" y2="21778"/>
                        <a14:foregroundMark x1="47889" y1="21778" x2="64889" y2="23556"/>
                        <a14:foregroundMark x1="64889" y1="23556" x2="64889" y2="22556"/>
                        <a14:foregroundMark x1="83111" y1="19222" x2="52667" y2="6111"/>
                        <a14:foregroundMark x1="52667" y1="6111" x2="52667" y2="6111"/>
                        <a14:foregroundMark x1="78000" y1="11333" x2="59444" y2="5667"/>
                        <a14:foregroundMark x1="59444" y1="5667" x2="59222" y2="5667"/>
                        <a14:foregroundMark x1="67111" y1="7667" x2="43111" y2="4000"/>
                        <a14:foregroundMark x1="43111" y1="4000" x2="30000" y2="8222"/>
                        <a14:foregroundMark x1="30000" y1="8222" x2="38889" y2="14222"/>
                        <a14:foregroundMark x1="52667" y1="3111" x2="52667" y2="3111"/>
                        <a14:foregroundMark x1="91778" y1="25556" x2="91778" y2="25556"/>
                        <a14:foregroundMark x1="10556" y1="24000" x2="10556" y2="24000"/>
                        <a14:foregroundMark x1="33667" y1="14889" x2="24333" y2="19889"/>
                        <a14:foregroundMark x1="45444" y1="23222" x2="53778" y2="26444"/>
                        <a14:foregroundMark x1="55333" y1="25778" x2="44222" y2="29556"/>
                        <a14:foregroundMark x1="44222" y1="29556" x2="44222" y2="29556"/>
                        <a14:foregroundMark x1="46556" y1="30556" x2="65111" y2="51333"/>
                        <a14:foregroundMark x1="91778" y1="24000" x2="58111" y2="8667"/>
                        <a14:foregroundMark x1="58111" y1="8667" x2="30444" y2="10889"/>
                        <a14:foregroundMark x1="30444" y1="10889" x2="16222" y2="23111"/>
                        <a14:foregroundMark x1="16222" y1="23111" x2="12222" y2="69000"/>
                        <a14:foregroundMark x1="12222" y1="69000" x2="20222" y2="84778"/>
                        <a14:foregroundMark x1="20222" y1="84778" x2="37778" y2="92556"/>
                        <a14:foregroundMark x1="37778" y1="92556" x2="60333" y2="94333"/>
                        <a14:foregroundMark x1="60333" y1="94333" x2="87000" y2="79222"/>
                        <a14:foregroundMark x1="87000" y1="79222" x2="95667" y2="60222"/>
                        <a14:foregroundMark x1="95667" y1="60222" x2="94667" y2="26778"/>
                        <a14:foregroundMark x1="94667" y1="26778" x2="91000" y2="22556"/>
                        <a14:foregroundMark x1="91778" y1="31222" x2="98111" y2="45667"/>
                        <a14:foregroundMark x1="98111" y1="45667" x2="98111" y2="45667"/>
                        <a14:foregroundMark x1="81111" y1="29333" x2="89222" y2="57667"/>
                        <a14:foregroundMark x1="76778" y1="19889" x2="92667" y2="68444"/>
                        <a14:foregroundMark x1="92667" y1="68444" x2="92667" y2="68667"/>
                        <a14:foregroundMark x1="79111" y1="13556" x2="86556" y2="77556"/>
                        <a14:foregroundMark x1="61667" y1="21444" x2="62556" y2="73222"/>
                        <a14:foregroundMark x1="49889" y1="20556" x2="53556" y2="78000"/>
                        <a14:foregroundMark x1="35889" y1="19444" x2="42000" y2="74333"/>
                        <a14:foregroundMark x1="37222" y1="6778" x2="39556" y2="62778"/>
                        <a14:foregroundMark x1="28889" y1="12222" x2="26444" y2="68222"/>
                        <a14:foregroundMark x1="28444" y1="12444" x2="18333" y2="18444"/>
                        <a14:foregroundMark x1="18333" y1="18444" x2="9667" y2="31000"/>
                        <a14:foregroundMark x1="9667" y1="31000" x2="9667" y2="32333"/>
                        <a14:foregroundMark x1="18778" y1="20556" x2="14333" y2="29667"/>
                        <a14:foregroundMark x1="14333" y1="29667" x2="12889" y2="64111"/>
                        <a14:foregroundMark x1="12889" y1="64111" x2="14444" y2="71222"/>
                        <a14:foregroundMark x1="12444" y1="21889" x2="6333" y2="32444"/>
                        <a14:foregroundMark x1="6333" y1="32444" x2="7111" y2="62222"/>
                        <a14:foregroundMark x1="7111" y1="62222" x2="9667" y2="68889"/>
                        <a14:foregroundMark x1="23889" y1="26222" x2="15778" y2="55111"/>
                        <a14:foregroundMark x1="9000" y1="28444" x2="4222" y2="37111"/>
                        <a14:foregroundMark x1="4222" y1="37111" x2="5333" y2="65778"/>
                        <a14:foregroundMark x1="5333" y1="65778" x2="7222" y2="71889"/>
                        <a14:foregroundMark x1="9889" y1="32778" x2="5000" y2="61667"/>
                        <a14:foregroundMark x1="5000" y1="61667" x2="5000" y2="67111"/>
                        <a14:foregroundMark x1="10333" y1="30111" x2="3309" y2="63088"/>
                        <a14:foregroundMark x1="10111" y1="69111" x2="10111" y2="69111"/>
                        <a14:foregroundMark x1="19444" y1="75222" x2="19444" y2="75222"/>
                        <a14:foregroundMark x1="48333" y1="75222" x2="53111" y2="94222"/>
                        <a14:foregroundMark x1="70000" y1="28889" x2="70000" y2="28889"/>
                        <a14:foregroundMark x1="49667" y1="64222" x2="49667" y2="64222"/>
                        <a14:backgroundMark x1="2222" y1="30111" x2="0" y2="39111"/>
                        <a14:backgroundMark x1="889" y1="32111" x2="444" y2="53111"/>
                        <a14:backgroundMark x1="1778" y1="63556" x2="7444" y2="81556"/>
                        <a14:backgroundMark x1="4556" y1="76333" x2="444" y2="70556"/>
                        <a14:backgroundMark x1="444" y1="70556" x2="444" y2="70556"/>
                        <a14:backgroundMark x1="444" y1="73444" x2="444" y2="73444"/>
                        <a14:backgroundMark x1="667" y1="73000" x2="667" y2="73000"/>
                        <a14:backgroundMark x1="2222" y1="69778" x2="1333" y2="76111"/>
                        <a14:backgroundMark x1="98333" y1="33889" x2="98333" y2="33889"/>
                        <a14:backgroundMark x1="99667" y1="34556" x2="99667" y2="34556"/>
                        <a14:backgroundMark x1="99667" y1="36111" x2="99667" y2="36111"/>
                        <a14:backgroundMark x1="99889" y1="39556" x2="99889" y2="39556"/>
                        <a14:backgroundMark x1="99889" y1="38222" x2="99889" y2="38222"/>
                        <a14:backgroundMark x1="99667" y1="39111" x2="99667" y2="39111"/>
                        <a14:backgroundMark x1="99444" y1="36889" x2="99444" y2="36889"/>
                        <a14:backgroundMark x1="99889" y1="61667" x2="99889" y2="61667"/>
                        <a14:backgroundMark x1="99000" y1="62111" x2="99000" y2="62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59" y="305779"/>
            <a:ext cx="4486759" cy="44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4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A55510-20FA-48A3-8833-37F8747BB0A4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2DD007-903C-42C3-9AC3-E760C5C42D9C}"/>
              </a:ext>
            </a:extLst>
          </p:cNvPr>
          <p:cNvSpPr/>
          <p:nvPr/>
        </p:nvSpPr>
        <p:spPr>
          <a:xfrm>
            <a:off x="415471" y="273122"/>
            <a:ext cx="568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Micro-laryngoscopy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5E1F2-3388-4702-8985-68A83B67177C}"/>
              </a:ext>
            </a:extLst>
          </p:cNvPr>
          <p:cNvSpPr txBox="1"/>
          <p:nvPr/>
        </p:nvSpPr>
        <p:spPr>
          <a:xfrm>
            <a:off x="0" y="1469574"/>
            <a:ext cx="43760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“For smaller lesion”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76427-DB65-4399-BB3B-8D2A99B213AD}"/>
              </a:ext>
            </a:extLst>
          </p:cNvPr>
          <p:cNvSpPr/>
          <p:nvPr/>
        </p:nvSpPr>
        <p:spPr>
          <a:xfrm>
            <a:off x="333828" y="3337775"/>
            <a:ext cx="113447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Laryngoscopy + Microscope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for better visualization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31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331527" cy="6857999"/>
          </a:xfrm>
        </p:spPr>
        <p:txBody>
          <a:bodyPr anchor="ctr"/>
          <a:lstStyle/>
          <a:p>
            <a:r>
              <a:rPr lang="en-US" b="1" i="1" dirty="0">
                <a:solidFill>
                  <a:srgbClr val="FF0000"/>
                </a:solidFill>
              </a:rPr>
              <a:t>Staging and Management of Laryngeal Cancer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7" y="0"/>
            <a:ext cx="586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TNM Staging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6183"/>
            <a:ext cx="10515600" cy="3513908"/>
          </a:xfrm>
        </p:spPr>
      </p:pic>
    </p:spTree>
    <p:extLst>
      <p:ext uri="{BB962C8B-B14F-4D97-AF65-F5344CB8AC3E}">
        <p14:creationId xmlns:p14="http://schemas.microsoft.com/office/powerpoint/2010/main" val="42691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4" y="1825625"/>
            <a:ext cx="9981932" cy="4351338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TNM Staging </a:t>
            </a:r>
          </a:p>
        </p:txBody>
      </p:sp>
    </p:spTree>
    <p:extLst>
      <p:ext uri="{BB962C8B-B14F-4D97-AF65-F5344CB8AC3E}">
        <p14:creationId xmlns:p14="http://schemas.microsoft.com/office/powerpoint/2010/main" val="228176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" y="1939131"/>
            <a:ext cx="10182225" cy="4124325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TNM Staging </a:t>
            </a:r>
          </a:p>
        </p:txBody>
      </p:sp>
    </p:spTree>
    <p:extLst>
      <p:ext uri="{BB962C8B-B14F-4D97-AF65-F5344CB8AC3E}">
        <p14:creationId xmlns:p14="http://schemas.microsoft.com/office/powerpoint/2010/main" val="55098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2116182"/>
            <a:ext cx="10096500" cy="3553097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TNM Staging </a:t>
            </a:r>
          </a:p>
        </p:txBody>
      </p:sp>
    </p:spTree>
    <p:extLst>
      <p:ext uri="{BB962C8B-B14F-4D97-AF65-F5344CB8AC3E}">
        <p14:creationId xmlns:p14="http://schemas.microsoft.com/office/powerpoint/2010/main" val="29363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6" y="1458931"/>
            <a:ext cx="10937072" cy="5322013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TNM Staging </a:t>
            </a:r>
          </a:p>
        </p:txBody>
      </p:sp>
    </p:spTree>
    <p:extLst>
      <p:ext uri="{BB962C8B-B14F-4D97-AF65-F5344CB8AC3E}">
        <p14:creationId xmlns:p14="http://schemas.microsoft.com/office/powerpoint/2010/main" val="5250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5" y="0"/>
            <a:ext cx="10515600" cy="6792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Cancer Staging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2" t="28738" r="32222" b="28288"/>
          <a:stretch/>
        </p:blipFill>
        <p:spPr>
          <a:xfrm>
            <a:off x="1711234" y="679269"/>
            <a:ext cx="8268789" cy="3143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70" t="41734" r="30524" b="14179"/>
          <a:stretch/>
        </p:blipFill>
        <p:spPr>
          <a:xfrm>
            <a:off x="1807845" y="3638764"/>
            <a:ext cx="8172178" cy="32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DD081D-847E-4E83-8DE1-C1EED4466D81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40AA87-5320-44A5-9735-0A0CDF7530B7}"/>
              </a:ext>
            </a:extLst>
          </p:cNvPr>
          <p:cNvSpPr/>
          <p:nvPr/>
        </p:nvSpPr>
        <p:spPr>
          <a:xfrm>
            <a:off x="219436" y="158821"/>
            <a:ext cx="6234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Contributing Factors 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5EC10-B5E5-4540-B40B-5176EB91CA56}"/>
              </a:ext>
            </a:extLst>
          </p:cNvPr>
          <p:cNvSpPr txBox="1"/>
          <p:nvPr/>
        </p:nvSpPr>
        <p:spPr>
          <a:xfrm>
            <a:off x="0" y="1273630"/>
            <a:ext cx="8131629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endParaRPr lang="en-US" sz="4400" dirty="0"/>
          </a:p>
          <a:p>
            <a:pPr marL="285750" indent="-285750">
              <a:buFontTx/>
              <a:buChar char="-"/>
            </a:pPr>
            <a:endParaRPr lang="en-US" sz="4400" dirty="0"/>
          </a:p>
          <a:p>
            <a:pPr marL="285750" indent="-285750">
              <a:buFontTx/>
              <a:buChar char="-"/>
            </a:pPr>
            <a:r>
              <a:rPr lang="en-US" sz="4400" dirty="0"/>
              <a:t>Chronic laryngitis</a:t>
            </a:r>
          </a:p>
          <a:p>
            <a:r>
              <a:rPr lang="en-US" sz="44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Nutritional deficiency</a:t>
            </a:r>
          </a:p>
          <a:p>
            <a:r>
              <a:rPr lang="en-US" sz="4400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sz="4400" dirty="0"/>
              <a:t>Family predispositions </a:t>
            </a:r>
            <a:endParaRPr lang="ar-JO" sz="4400" dirty="0"/>
          </a:p>
        </p:txBody>
      </p:sp>
      <p:pic>
        <p:nvPicPr>
          <p:cNvPr id="6" name="Picture 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0C003BF3-54F5-4813-9037-BCA9EF139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4" b="92812" l="10000" r="90000">
                        <a14:foregroundMark x1="43667" y1="58311" x2="43667" y2="58311"/>
                        <a14:foregroundMark x1="45778" y1="50764" x2="45778" y2="50764"/>
                        <a14:foregroundMark x1="47556" y1="50764" x2="49556" y2="68104"/>
                        <a14:foregroundMark x1="48444" y1="50045" x2="49333" y2="62624"/>
                        <a14:foregroundMark x1="49556" y1="38365" x2="50444" y2="45463"/>
                        <a14:foregroundMark x1="49889" y1="45463" x2="48111" y2="54987"/>
                        <a14:foregroundMark x1="48778" y1="46002" x2="44889" y2="50764"/>
                        <a14:foregroundMark x1="47556" y1="47350" x2="46111" y2="46631"/>
                        <a14:foregroundMark x1="43667" y1="38814" x2="43667" y2="38814"/>
                        <a14:foregroundMark x1="43667" y1="38544" x2="43667" y2="38544"/>
                        <a14:foregroundMark x1="40778" y1="39982" x2="40778" y2="39982"/>
                        <a14:foregroundMark x1="42000" y1="35939" x2="42000" y2="35939"/>
                        <a14:foregroundMark x1="49333" y1="32345" x2="52000" y2="39533"/>
                        <a14:foregroundMark x1="37556" y1="39263" x2="37556" y2="39263"/>
                        <a14:foregroundMark x1="37556" y1="39263" x2="34333" y2="44295"/>
                        <a14:foregroundMark x1="45222" y1="47170" x2="42556" y2="50045"/>
                        <a14:foregroundMark x1="48111" y1="28571" x2="48111" y2="28571"/>
                        <a14:foregroundMark x1="47222" y1="23360" x2="47222" y2="23360"/>
                        <a14:foregroundMark x1="47222" y1="21653" x2="47222" y2="21653"/>
                        <a14:foregroundMark x1="45444" y1="18778" x2="45444" y2="18778"/>
                        <a14:foregroundMark x1="43444" y1="25696" x2="43444" y2="25696"/>
                        <a14:foregroundMark x1="49000" y1="20934" x2="49000" y2="20934"/>
                        <a14:foregroundMark x1="44889" y1="22642" x2="44889" y2="22642"/>
                        <a14:foregroundMark x1="46333" y1="22642" x2="46333" y2="22642"/>
                        <a14:foregroundMark x1="46333" y1="23360" x2="46333" y2="23360"/>
                        <a14:foregroundMark x1="47222" y1="16173" x2="47222" y2="16173"/>
                        <a14:foregroundMark x1="47889" y1="13836" x2="47889" y2="13836"/>
                        <a14:foregroundMark x1="46111" y1="15723" x2="46111" y2="15723"/>
                        <a14:foregroundMark x1="46111" y1="15723" x2="46111" y2="15723"/>
                        <a14:foregroundMark x1="48111" y1="17610" x2="48111" y2="17610"/>
                        <a14:foregroundMark x1="48111" y1="17880" x2="48111" y2="17880"/>
                        <a14:foregroundMark x1="48111" y1="17880" x2="48111" y2="17880"/>
                        <a14:foregroundMark x1="45222" y1="17880" x2="45222" y2="17880"/>
                        <a14:foregroundMark x1="43667" y1="16442" x2="48111" y2="19048"/>
                        <a14:foregroundMark x1="50222" y1="14286" x2="49889" y2="17430"/>
                        <a14:foregroundMark x1="51111" y1="14016" x2="52556" y2="19766"/>
                        <a14:foregroundMark x1="44333" y1="13836" x2="42000" y2="19048"/>
                        <a14:foregroundMark x1="44333" y1="16173" x2="40222" y2="17880"/>
                        <a14:foregroundMark x1="51667" y1="14735" x2="62556" y2="19497"/>
                        <a14:foregroundMark x1="54000" y1="16173" x2="54000" y2="16173"/>
                        <a14:foregroundMark x1="42889" y1="63073" x2="44333" y2="69542"/>
                        <a14:foregroundMark x1="44000" y1="69093" x2="45778" y2="74753"/>
                        <a14:foregroundMark x1="45778" y1="74753" x2="45444" y2="81671"/>
                        <a14:foregroundMark x1="49000" y1="71698" x2="53111" y2="78077"/>
                        <a14:foregroundMark x1="51667" y1="79784" x2="51667" y2="87152"/>
                        <a14:foregroundMark x1="43111" y1="92633" x2="43111" y2="92633"/>
                        <a14:foregroundMark x1="42000" y1="92902" x2="42000" y2="92902"/>
                        <a14:foregroundMark x1="43667" y1="9254" x2="43667" y2="9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4942" r="22473" b="3417"/>
          <a:stretch/>
        </p:blipFill>
        <p:spPr>
          <a:xfrm>
            <a:off x="6609834" y="3447435"/>
            <a:ext cx="1521795" cy="32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Management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Carcinoma in situ : </a:t>
            </a:r>
            <a:r>
              <a:rPr lang="en-US" dirty="0">
                <a:solidFill>
                  <a:srgbClr val="FF0000"/>
                </a:solidFill>
              </a:rPr>
              <a:t>Laser surgery.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Early laryngeal cancer ( Stage I and Stage II) : </a:t>
            </a:r>
            <a:r>
              <a:rPr lang="en-US" dirty="0">
                <a:solidFill>
                  <a:srgbClr val="FF0000"/>
                </a:solidFill>
              </a:rPr>
              <a:t>Radiation or Surgery ( both have 85-95% cure rate).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Advanced laryngeal cancer ( Stage III and Stage IV) : </a:t>
            </a:r>
            <a:r>
              <a:rPr lang="en-US" dirty="0">
                <a:solidFill>
                  <a:srgbClr val="FF0000"/>
                </a:solidFill>
              </a:rPr>
              <a:t>Total laryngectomy +/- Chemoradiotherapy.</a:t>
            </a:r>
          </a:p>
        </p:txBody>
      </p:sp>
    </p:spTree>
    <p:extLst>
      <p:ext uri="{BB962C8B-B14F-4D97-AF65-F5344CB8AC3E}">
        <p14:creationId xmlns:p14="http://schemas.microsoft.com/office/powerpoint/2010/main" val="42440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9818"/>
          </a:xfrm>
        </p:spPr>
        <p:txBody>
          <a:bodyPr/>
          <a:lstStyle/>
          <a:p>
            <a:pPr algn="ctr"/>
            <a:r>
              <a:rPr lang="en-US" b="1" dirty="0"/>
              <a:t>Total laryngectomy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818"/>
            <a:ext cx="12192000" cy="5888181"/>
          </a:xfrm>
        </p:spPr>
        <p:txBody>
          <a:bodyPr/>
          <a:lstStyle/>
          <a:p>
            <a:r>
              <a:rPr lang="en-US" b="1" dirty="0"/>
              <a:t>Indications: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Advanced laryngeal cancer with extensive cartilage destruction and extra laryngeal spread.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Involvement of posterior commissure with both arytenoids.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Completion procedure after failed partial laryngectomy/irradiation.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Severe aspiration following partial/near total laryngectomy.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Massive nodal metastasis.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NODAL METASTASES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early laryngeal cancer, the risk of metastasis, especially for glottic cancer, is negligible. Therefore, the nodal basins are not treated electively.</a:t>
            </a:r>
          </a:p>
          <a:p>
            <a:r>
              <a:rPr lang="en-US" dirty="0"/>
              <a:t>In advanced laryngeal cancer, there is high risk of occult nodal metastases, of up to 60 %, esp. when supraglottis is involved. Therefore, in the N0 neck, the primary nodes are treated electively either by radiotherapy or surgery.</a:t>
            </a:r>
          </a:p>
          <a:p>
            <a:r>
              <a:rPr lang="en-US" dirty="0"/>
              <a:t>For the N1 neck, if treatment of primary is by surgery, then treatment is by selective II-IV neck dissection, followed by chemo radiotherapy where appropriate. </a:t>
            </a:r>
          </a:p>
          <a:p>
            <a:r>
              <a:rPr lang="en-US" dirty="0"/>
              <a:t>If the primary is treated by chemo radiotherapy, then the treatment of the nodal metastases can also be performed by chemo radiotherapy followed by assessment of neck.</a:t>
            </a:r>
          </a:p>
        </p:txBody>
      </p:sp>
    </p:spTree>
    <p:extLst>
      <p:ext uri="{BB962C8B-B14F-4D97-AF65-F5344CB8AC3E}">
        <p14:creationId xmlns:p14="http://schemas.microsoft.com/office/powerpoint/2010/main" val="255442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MANAGEMENT OF NODAL METASTASES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4358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advanced nodal disease ( N2 or N3 ), if the primary treatment is being treated by surgery then a MRND should be performed with consideration of postoperative radiotherapy or chemo radiotherapy. </a:t>
            </a:r>
          </a:p>
          <a:p>
            <a:r>
              <a:rPr lang="en-US" dirty="0"/>
              <a:t>If the primary treatment is being treated by chemotherapy, further treatment is controversial. The options are neck dissection or Chemoradiotherapy followed by PET scan.</a:t>
            </a:r>
          </a:p>
          <a:p>
            <a:endParaRPr lang="en-US" dirty="0"/>
          </a:p>
          <a:p>
            <a:r>
              <a:rPr lang="en-US" b="1" i="1" u="sng" dirty="0">
                <a:solidFill>
                  <a:srgbClr val="FF0000"/>
                </a:solidFill>
              </a:rPr>
              <a:t>Notes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0000"/>
                </a:solidFill>
              </a:rPr>
              <a:t>RND ( Radical neck dissection): </a:t>
            </a:r>
            <a:r>
              <a:rPr lang="en-US" sz="2600" dirty="0"/>
              <a:t>Removal of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The 6 levels of LNs.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Spinal accessory nerve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Internal jugular vein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/>
              <a:t> Sternocleidomastoid.</a:t>
            </a:r>
          </a:p>
          <a:p>
            <a:r>
              <a:rPr lang="en-US" sz="2600" dirty="0"/>
              <a:t>RND is not done anymore and replaced by MRND or SND.</a:t>
            </a:r>
          </a:p>
        </p:txBody>
      </p:sp>
      <p:sp>
        <p:nvSpPr>
          <p:cNvPr id="2" name="Rectangle 1"/>
          <p:cNvSpPr/>
          <p:nvPr/>
        </p:nvSpPr>
        <p:spPr>
          <a:xfrm>
            <a:off x="6697015" y="3696237"/>
            <a:ext cx="5494986" cy="2240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MRND ( Modified radical neck dissection) : </a:t>
            </a:r>
            <a:r>
              <a:rPr lang="en-US" b="1" dirty="0">
                <a:solidFill>
                  <a:schemeClr val="tx1"/>
                </a:solidFill>
              </a:rPr>
              <a:t>Removal of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tx1"/>
                </a:solidFill>
              </a:rPr>
              <a:t>The 6 levels of LNS while preserving atleast one of the non-lymphatic tissue (Spinal accessory nerve or Internal jugular vein or SCM).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SND (selective neck dissection): </a:t>
            </a:r>
            <a:r>
              <a:rPr lang="en-US" b="1" dirty="0">
                <a:solidFill>
                  <a:schemeClr val="tx1"/>
                </a:solidFill>
              </a:rPr>
              <a:t>Removal of one level or sublevel of LNs , with the aid of sentinel lymph node biopsy.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70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91" t="33026" r="49627" b="32728"/>
          <a:stretch/>
        </p:blipFill>
        <p:spPr>
          <a:xfrm>
            <a:off x="1537855" y="1357745"/>
            <a:ext cx="8963890" cy="45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11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27" t="28647" r="40559" b="29143"/>
          <a:stretch/>
        </p:blipFill>
        <p:spPr>
          <a:xfrm>
            <a:off x="2036618" y="914400"/>
            <a:ext cx="8631382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032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Morbidity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alterations following total Laryngectomy: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Loss of smell.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Changes in normal swallowing mechanism.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Changes in the pattern of respiration due to permanent tracheostomy.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Most importantly Loss of speech.</a:t>
            </a:r>
          </a:p>
        </p:txBody>
      </p:sp>
    </p:spTree>
    <p:extLst>
      <p:ext uri="{BB962C8B-B14F-4D97-AF65-F5344CB8AC3E}">
        <p14:creationId xmlns:p14="http://schemas.microsoft.com/office/powerpoint/2010/main" val="12113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0436"/>
          </a:xfrm>
        </p:spPr>
        <p:txBody>
          <a:bodyPr anchor="t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Tracheostomy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45" y="1316110"/>
            <a:ext cx="6470074" cy="55418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110"/>
            <a:ext cx="3338945" cy="5541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9" y="3657602"/>
            <a:ext cx="2382981" cy="32003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09019" y="2147455"/>
            <a:ext cx="2382981" cy="1496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Heat moisture exchange devices</a:t>
            </a:r>
          </a:p>
        </p:txBody>
      </p:sp>
    </p:spTree>
    <p:extLst>
      <p:ext uri="{BB962C8B-B14F-4D97-AF65-F5344CB8AC3E}">
        <p14:creationId xmlns:p14="http://schemas.microsoft.com/office/powerpoint/2010/main" val="12942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Voice rehabilitation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43" t="5350" r="16493" b="19389"/>
          <a:stretch/>
        </p:blipFill>
        <p:spPr>
          <a:xfrm>
            <a:off x="1343892" y="1825625"/>
            <a:ext cx="9906000" cy="47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49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1325563"/>
            <a:ext cx="7689273" cy="5532436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Esophageal speech</a:t>
            </a:r>
          </a:p>
        </p:txBody>
      </p:sp>
    </p:spTree>
    <p:extLst>
      <p:ext uri="{BB962C8B-B14F-4D97-AF65-F5344CB8AC3E}">
        <p14:creationId xmlns:p14="http://schemas.microsoft.com/office/powerpoint/2010/main" val="10358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D3AA07-54DE-48C1-AA52-BE8D56DB7654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8C2E91-1452-44A1-91B5-1121C856A5EE}"/>
              </a:ext>
            </a:extLst>
          </p:cNvPr>
          <p:cNvSpPr/>
          <p:nvPr/>
        </p:nvSpPr>
        <p:spPr>
          <a:xfrm>
            <a:off x="1405100" y="893607"/>
            <a:ext cx="46909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Anatomy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47318-3AF5-4476-BABD-65B87331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1" b="94078" l="6400" r="90667">
                        <a14:foregroundMark x1="53867" y1="8460" x2="53867" y2="8460"/>
                        <a14:foregroundMark x1="18400" y1="13536" x2="18400" y2="13536"/>
                        <a14:foregroundMark x1="12267" y1="8460" x2="12267" y2="8460"/>
                        <a14:foregroundMark x1="6400" y1="6261" x2="6400" y2="6261"/>
                        <a14:foregroundMark x1="90933" y1="7445" x2="90933" y2="7445"/>
                        <a14:foregroundMark x1="69067" y1="88325" x2="69067" y2="88325"/>
                        <a14:foregroundMark x1="45867" y1="90355" x2="45867" y2="90355"/>
                        <a14:foregroundMark x1="44000" y1="93739" x2="44000" y2="93739"/>
                        <a14:foregroundMark x1="64000" y1="92386" x2="64000" y2="92386"/>
                        <a14:foregroundMark x1="64000" y1="94078" x2="64000" y2="94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56" y="272864"/>
            <a:ext cx="4028644" cy="6349142"/>
          </a:xfrm>
          <a:prstGeom prst="rect">
            <a:avLst/>
          </a:prstGeom>
        </p:spPr>
      </p:pic>
      <p:pic>
        <p:nvPicPr>
          <p:cNvPr id="10" name="Picture 9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BDD1D941-12F7-4B65-964B-681097955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50" y="2266861"/>
            <a:ext cx="3383178" cy="3383178"/>
          </a:xfrm>
          <a:prstGeom prst="rect">
            <a:avLst/>
          </a:prstGeom>
        </p:spPr>
      </p:pic>
      <p:pic>
        <p:nvPicPr>
          <p:cNvPr id="11" name="Picture 10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CDC208E4-1392-4D1B-89AB-4E9439A9C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42" y="5228746"/>
            <a:ext cx="1307172" cy="1307172"/>
          </a:xfrm>
          <a:prstGeom prst="rect">
            <a:avLst/>
          </a:prstGeom>
        </p:spPr>
      </p:pic>
      <p:pic>
        <p:nvPicPr>
          <p:cNvPr id="12" name="Picture 11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CAA30A6C-5D1B-47BA-AE6A-1E062F8FE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70" y="240021"/>
            <a:ext cx="1307172" cy="1307172"/>
          </a:xfrm>
          <a:prstGeom prst="rect">
            <a:avLst/>
          </a:prstGeom>
        </p:spPr>
      </p:pic>
      <p:pic>
        <p:nvPicPr>
          <p:cNvPr id="13" name="Picture 12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670A6C6E-2494-494F-B479-2F059A647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13" y="107669"/>
            <a:ext cx="1307172" cy="1307172"/>
          </a:xfrm>
          <a:prstGeom prst="rect">
            <a:avLst/>
          </a:prstGeom>
        </p:spPr>
      </p:pic>
      <p:pic>
        <p:nvPicPr>
          <p:cNvPr id="14" name="Picture 13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3D862958-B7DA-4613-8D5C-1BF8144BB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63" y="2902920"/>
            <a:ext cx="1307172" cy="1307172"/>
          </a:xfrm>
          <a:prstGeom prst="rect">
            <a:avLst/>
          </a:prstGeom>
        </p:spPr>
      </p:pic>
      <p:pic>
        <p:nvPicPr>
          <p:cNvPr id="15" name="Picture 14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A1A5B388-32EA-4BE5-8306-36DA30725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2" y="5006059"/>
            <a:ext cx="1307172" cy="1307172"/>
          </a:xfrm>
          <a:prstGeom prst="rect">
            <a:avLst/>
          </a:prstGeom>
        </p:spPr>
      </p:pic>
      <p:pic>
        <p:nvPicPr>
          <p:cNvPr id="16" name="Picture 15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53319C87-530B-4E61-8FEE-75EB0C25D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156" y="3127437"/>
            <a:ext cx="1307172" cy="1307172"/>
          </a:xfrm>
          <a:prstGeom prst="rect">
            <a:avLst/>
          </a:prstGeom>
        </p:spPr>
      </p:pic>
      <p:pic>
        <p:nvPicPr>
          <p:cNvPr id="17" name="Picture 16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A3D30F93-7211-4608-9F17-EB66228CB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98" y="60850"/>
            <a:ext cx="1307172" cy="1307172"/>
          </a:xfrm>
          <a:prstGeom prst="rect">
            <a:avLst/>
          </a:prstGeom>
        </p:spPr>
      </p:pic>
      <p:pic>
        <p:nvPicPr>
          <p:cNvPr id="18" name="Picture 17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5A9DCF1F-BBBD-4E4E-8E7F-7CE54E989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83"/>
            <a:ext cx="1307172" cy="1307172"/>
          </a:xfrm>
          <a:prstGeom prst="rect">
            <a:avLst/>
          </a:prstGeom>
        </p:spPr>
      </p:pic>
      <p:pic>
        <p:nvPicPr>
          <p:cNvPr id="19" name="Picture 18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F19C8013-ACE7-4E19-8B68-EAE4ABBD8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08" y="3068004"/>
            <a:ext cx="1307172" cy="1307172"/>
          </a:xfrm>
          <a:prstGeom prst="rect">
            <a:avLst/>
          </a:prstGeom>
        </p:spPr>
      </p:pic>
      <p:pic>
        <p:nvPicPr>
          <p:cNvPr id="20" name="Picture 19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D5CE2644-1688-463E-BB86-7A9987E64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92" y="5477863"/>
            <a:ext cx="1307172" cy="1307172"/>
          </a:xfrm>
          <a:prstGeom prst="rect">
            <a:avLst/>
          </a:prstGeom>
        </p:spPr>
      </p:pic>
      <p:pic>
        <p:nvPicPr>
          <p:cNvPr id="21" name="Picture 20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959A5110-F509-4554-A412-746B73422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6" y="240021"/>
            <a:ext cx="1307172" cy="1307172"/>
          </a:xfrm>
          <a:prstGeom prst="rect">
            <a:avLst/>
          </a:prstGeom>
        </p:spPr>
      </p:pic>
      <p:pic>
        <p:nvPicPr>
          <p:cNvPr id="22" name="Picture 21" descr="A picture containing hanger, cookie cutter&#10;&#10;Description automatically generated">
            <a:extLst>
              <a:ext uri="{FF2B5EF4-FFF2-40B4-BE49-F238E27FC236}">
                <a16:creationId xmlns:a16="http://schemas.microsoft.com/office/drawing/2014/main" id="{7A1B1876-CE78-4380-BCAE-02E483A5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93462" l="10000" r="90000">
                        <a14:foregroundMark x1="18077" y1="43462" x2="18077" y2="43462"/>
                        <a14:foregroundMark x1="36538" y1="69231" x2="36538" y2="69231"/>
                        <a14:foregroundMark x1="40385" y1="75769" x2="40385" y2="75769"/>
                        <a14:foregroundMark x1="78846" y1="54231" x2="78846" y2="54231"/>
                        <a14:foregroundMark x1="50385" y1="93846" x2="50385" y2="93846"/>
                        <a14:foregroundMark x1="18846" y1="6923" x2="18846" y2="6923"/>
                        <a14:foregroundMark x1="79615" y1="5769" x2="79615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49" y="5361267"/>
            <a:ext cx="1307172" cy="13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87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Esophageal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Physiology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Air is swallowed into cervical esophagus.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swallowed air is expelled out causing vibrations of pharyngeal mucosa.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These vibrations along with articulations of tongue cause speech to occur.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exact vibrating portion of pharynx is the pharyngoesophageal segment.</a:t>
            </a:r>
          </a:p>
          <a:p>
            <a:r>
              <a:rPr lang="en-US" dirty="0"/>
              <a:t>The vibrating muscles and mucosa of cervical esophagus cause speech.</a:t>
            </a:r>
          </a:p>
          <a:p>
            <a:r>
              <a:rPr lang="en-US" b="1" dirty="0"/>
              <a:t>Cricopharyngeal spasms </a:t>
            </a:r>
            <a:r>
              <a:rPr lang="en-US" dirty="0"/>
              <a:t>can lead to failure in developing esophageal speech in these patients , Cricopharyngeal myotomy may help these patients in developing esophageal speech.</a:t>
            </a:r>
          </a:p>
        </p:txBody>
      </p:sp>
    </p:spTree>
    <p:extLst>
      <p:ext uri="{BB962C8B-B14F-4D97-AF65-F5344CB8AC3E}">
        <p14:creationId xmlns:p14="http://schemas.microsoft.com/office/powerpoint/2010/main" val="224807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Advantages: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Patient’s hands are free.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 additional surgery /prosthesis needed , hence no extra cost for the patient.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Patients get easily adapted to esophageal voice.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Disadvantages: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Nearly 40% of pts fail to develop esophageal speech.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Quality of voice generated is rather poor.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Patients will be able to speak only in short bursts.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Significant training is necessary.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Loudness/pitch control is difficult.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Esophageal speech</a:t>
            </a:r>
          </a:p>
        </p:txBody>
      </p:sp>
    </p:spTree>
    <p:extLst>
      <p:ext uri="{BB962C8B-B14F-4D97-AF65-F5344CB8AC3E}">
        <p14:creationId xmlns:p14="http://schemas.microsoft.com/office/powerpoint/2010/main" val="3449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782291" cy="3218728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Electrolarynx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4291"/>
            <a:ext cx="3782291" cy="2313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0" y="1325563"/>
            <a:ext cx="840970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These are battery operated vibrating devices.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It is held in the submandibular region.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Muscle contraction and changes in facial muscle tension causes rudiments of speech.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Initial training to use this equipment should begin even before surgery.</a:t>
            </a:r>
          </a:p>
          <a:p>
            <a:pPr marL="0" indent="0">
              <a:buNone/>
            </a:pPr>
            <a:r>
              <a:rPr lang="en-US" b="1" dirty="0"/>
              <a:t>Two types: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External /neck , which is commonly used.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Intraoral type.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Electrolarynx</a:t>
            </a:r>
          </a:p>
        </p:txBody>
      </p:sp>
    </p:spTree>
    <p:extLst>
      <p:ext uri="{BB962C8B-B14F-4D97-AF65-F5344CB8AC3E}">
        <p14:creationId xmlns:p14="http://schemas.microsoft.com/office/powerpoint/2010/main" val="20321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Advantages: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Can be easily learnt.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Immediate communication is possible.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Additional surgery is avoided.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Can be used as interim measure till the patient masters the technique of esophageal speech or gets TEP inserted.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Disadvantages: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Expensive to maintain.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Speech generated is mechanical in quality.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Difficult while speaking over telephone.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Electrolarynx</a:t>
            </a:r>
          </a:p>
        </p:txBody>
      </p:sp>
    </p:spTree>
    <p:extLst>
      <p:ext uri="{BB962C8B-B14F-4D97-AF65-F5344CB8AC3E}">
        <p14:creationId xmlns:p14="http://schemas.microsoft.com/office/powerpoint/2010/main" val="1030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Shunts 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12" t="8689" r="57660" b="23382"/>
          <a:stretch/>
        </p:blipFill>
        <p:spPr>
          <a:xfrm>
            <a:off x="0" y="1325563"/>
            <a:ext cx="6386945" cy="553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82" y="3671454"/>
            <a:ext cx="2951018" cy="318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3671454"/>
            <a:ext cx="2854037" cy="3186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1454727"/>
            <a:ext cx="5805055" cy="22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3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Involves creation of shunt (Fistula) between trachea and esophagus.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Basic aim : to divert air from the trachea into the esophagus.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Causes of failure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Aspiration through the fistula.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Closure of the fistula.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To avoid these problems , prosthesis was introduced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One way silicone valve is introduced via the fistula.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This valve served as one way conduit for air into esophagus while preventing aspiration.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This prosthesis has two flanges , one enters the esophagus while the other rests on the trachea.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Shunts </a:t>
            </a:r>
          </a:p>
        </p:txBody>
      </p:sp>
    </p:spTree>
    <p:extLst>
      <p:ext uri="{BB962C8B-B14F-4D97-AF65-F5344CB8AC3E}">
        <p14:creationId xmlns:p14="http://schemas.microsoft.com/office/powerpoint/2010/main" val="22697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Advantages: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Can be performed after laryngectomy /irradiation/chemotherapy/neck dissection.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Fistula can be used for </a:t>
            </a:r>
            <a:r>
              <a:rPr lang="en-US" dirty="0" err="1"/>
              <a:t>esophago</a:t>
            </a:r>
            <a:r>
              <a:rPr lang="en-US" dirty="0"/>
              <a:t>-gastric feeding during immediate PO period.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Easily Reversable.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Speech develops faster than esophageal speech.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Closely resembles laryngeal speech.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Disadvantages: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Patient should manually cover the stoma during voicing.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Good pulmonary reserve is a must.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Additional surgical procedure is needed to introduce it.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Dislodgement may happen accidentally.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Shunts </a:t>
            </a:r>
          </a:p>
        </p:txBody>
      </p:sp>
    </p:spTree>
    <p:extLst>
      <p:ext uri="{BB962C8B-B14F-4D97-AF65-F5344CB8AC3E}">
        <p14:creationId xmlns:p14="http://schemas.microsoft.com/office/powerpoint/2010/main" val="25533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1C7254-7048-4B7D-AC3B-DCC4BB5819E1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pic>
        <p:nvPicPr>
          <p:cNvPr id="5" name="Picture 4" descr="A close-up of a purse&#10;&#10;Description automatically generated with low confidence">
            <a:extLst>
              <a:ext uri="{FF2B5EF4-FFF2-40B4-BE49-F238E27FC236}">
                <a16:creationId xmlns:a16="http://schemas.microsoft.com/office/drawing/2014/main" id="{D88008EF-C182-474E-B867-C599F46D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47" b="96810" l="9455" r="89455">
                        <a14:foregroundMark x1="62182" y1="10048" x2="62182" y2="10048"/>
                        <a14:foregroundMark x1="56000" y1="7656" x2="52364" y2="16427"/>
                        <a14:foregroundMark x1="62182" y1="4147" x2="62182" y2="4147"/>
                        <a14:foregroundMark x1="19273" y1="17065" x2="19273" y2="17065"/>
                        <a14:foregroundMark x1="85818" y1="17544" x2="85818" y2="17544"/>
                        <a14:foregroundMark x1="89455" y1="26316" x2="89455" y2="26316"/>
                        <a14:foregroundMark x1="40000" y1="61404" x2="40000" y2="61404"/>
                        <a14:foregroundMark x1="71636" y1="63158" x2="71636" y2="63158"/>
                        <a14:foregroundMark x1="62182" y1="81340" x2="62182" y2="81340"/>
                        <a14:foregroundMark x1="52364" y1="84370" x2="52364" y2="84370"/>
                        <a14:foregroundMark x1="35273" y1="89314" x2="35273" y2="89314"/>
                        <a14:foregroundMark x1="75273" y1="92344" x2="68727" y2="93461"/>
                        <a14:foregroundMark x1="57455" y1="96013" x2="36000" y2="96810"/>
                        <a14:foregroundMark x1="41818" y1="55502" x2="41818" y2="55502"/>
                        <a14:foregroundMark x1="64000" y1="56778" x2="64000" y2="5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617"/>
            <a:ext cx="2839314" cy="6473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E66C3-8C5A-418D-A101-4DDDDAFB5538}"/>
              </a:ext>
            </a:extLst>
          </p:cNvPr>
          <p:cNvSpPr txBox="1"/>
          <p:nvPr/>
        </p:nvSpPr>
        <p:spPr>
          <a:xfrm>
            <a:off x="636813" y="375557"/>
            <a:ext cx="357595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/>
              <a:t>Cartilages </a:t>
            </a:r>
            <a:endParaRPr lang="ar-JO" sz="6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57EF3-61C4-4689-B0EE-9F20D8242933}"/>
              </a:ext>
            </a:extLst>
          </p:cNvPr>
          <p:cNvSpPr txBox="1"/>
          <p:nvPr/>
        </p:nvSpPr>
        <p:spPr>
          <a:xfrm>
            <a:off x="4778829" y="499849"/>
            <a:ext cx="18941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Epiglottis</a:t>
            </a:r>
            <a:endParaRPr lang="ar-JO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6292A-ECA5-49BA-BECD-52D4A11DF679}"/>
              </a:ext>
            </a:extLst>
          </p:cNvPr>
          <p:cNvSpPr txBox="1"/>
          <p:nvPr/>
        </p:nvSpPr>
        <p:spPr>
          <a:xfrm>
            <a:off x="4212771" y="2563586"/>
            <a:ext cx="202474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Thyroid cartilage</a:t>
            </a:r>
            <a:endParaRPr lang="ar-JO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F0773-6899-49D3-9AC0-EBB8C119DA7E}"/>
              </a:ext>
            </a:extLst>
          </p:cNvPr>
          <p:cNvSpPr txBox="1"/>
          <p:nvPr/>
        </p:nvSpPr>
        <p:spPr>
          <a:xfrm>
            <a:off x="4464870" y="5299500"/>
            <a:ext cx="189411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Cricoid</a:t>
            </a:r>
          </a:p>
          <a:p>
            <a:r>
              <a:rPr lang="en-US" sz="3200" dirty="0"/>
              <a:t>cartilage</a:t>
            </a:r>
            <a:endParaRPr lang="ar-JO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C273C-0621-42AE-9201-790526EE0703}"/>
              </a:ext>
            </a:extLst>
          </p:cNvPr>
          <p:cNvSpPr txBox="1"/>
          <p:nvPr/>
        </p:nvSpPr>
        <p:spPr>
          <a:xfrm>
            <a:off x="8668613" y="4945557"/>
            <a:ext cx="13806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Arytenoid</a:t>
            </a:r>
          </a:p>
          <a:p>
            <a:r>
              <a:rPr lang="en-US" sz="2000" dirty="0"/>
              <a:t>cartilage</a:t>
            </a:r>
            <a:endParaRPr lang="ar-JO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A0ABC-FFC8-44EE-A185-16C0BD949AC3}"/>
              </a:ext>
            </a:extLst>
          </p:cNvPr>
          <p:cNvSpPr txBox="1"/>
          <p:nvPr/>
        </p:nvSpPr>
        <p:spPr>
          <a:xfrm>
            <a:off x="8935314" y="3965663"/>
            <a:ext cx="15765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Corniculate cartilage</a:t>
            </a:r>
            <a:endParaRPr lang="ar-JO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2C032B-8404-462A-A297-A6E5E3437FC4}"/>
              </a:ext>
            </a:extLst>
          </p:cNvPr>
          <p:cNvSpPr txBox="1"/>
          <p:nvPr/>
        </p:nvSpPr>
        <p:spPr>
          <a:xfrm>
            <a:off x="9027841" y="2985769"/>
            <a:ext cx="138063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Cuneiform cartilage</a:t>
            </a:r>
          </a:p>
          <a:p>
            <a:endParaRPr lang="ar-JO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0565F2-249D-4986-AC14-7150A2B7175B}"/>
              </a:ext>
            </a:extLst>
          </p:cNvPr>
          <p:cNvCxnSpPr>
            <a:stCxn id="7" idx="3"/>
          </p:cNvCxnSpPr>
          <p:nvPr/>
        </p:nvCxnSpPr>
        <p:spPr>
          <a:xfrm>
            <a:off x="6672943" y="792237"/>
            <a:ext cx="842714" cy="9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AC7A22-0209-485A-9DE5-C35296D23E09}"/>
              </a:ext>
            </a:extLst>
          </p:cNvPr>
          <p:cNvCxnSpPr>
            <a:cxnSpLocks/>
          </p:cNvCxnSpPr>
          <p:nvPr/>
        </p:nvCxnSpPr>
        <p:spPr>
          <a:xfrm>
            <a:off x="5845629" y="3102195"/>
            <a:ext cx="15371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D1577B-32FA-44B7-AADE-D673D804EADC}"/>
              </a:ext>
            </a:extLst>
          </p:cNvPr>
          <p:cNvCxnSpPr/>
          <p:nvPr/>
        </p:nvCxnSpPr>
        <p:spPr>
          <a:xfrm>
            <a:off x="6237515" y="5838109"/>
            <a:ext cx="996042" cy="268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D18B62-BEB7-481A-AFB8-91CABB2C7C9A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7990113" y="4673549"/>
            <a:ext cx="678500" cy="62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5F8A67-5C1E-4B6F-9F20-E54BB1E7FCFC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108662" y="3914748"/>
            <a:ext cx="826652" cy="404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D07912-E3BB-461E-A1EA-A242F8AF3EB5}"/>
              </a:ext>
            </a:extLst>
          </p:cNvPr>
          <p:cNvCxnSpPr>
            <a:stCxn id="12" idx="1"/>
          </p:cNvCxnSpPr>
          <p:nvPr/>
        </p:nvCxnSpPr>
        <p:spPr>
          <a:xfrm flipH="1">
            <a:off x="7382771" y="3493601"/>
            <a:ext cx="1645070" cy="421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92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7857D8-BCA4-4492-98E1-4B63C6D55C3A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CE4DF17-7EDA-40B5-B096-AE52B0EF8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" b="95207" l="10000" r="90000">
                        <a14:foregroundMark x1="41429" y1="9150" x2="41429" y2="9150"/>
                        <a14:foregroundMark x1="40000" y1="5011" x2="40000" y2="5011"/>
                        <a14:foregroundMark x1="50317" y1="4357" x2="50317" y2="4357"/>
                        <a14:foregroundMark x1="45873" y1="95207" x2="45873" y2="95207"/>
                        <a14:foregroundMark x1="37460" y1="3268" x2="37460" y2="3268"/>
                        <a14:foregroundMark x1="32857" y1="1743" x2="32857" y2="1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-1541" r="31156" b="1"/>
          <a:stretch/>
        </p:blipFill>
        <p:spPr>
          <a:xfrm>
            <a:off x="6711044" y="800100"/>
            <a:ext cx="3532390" cy="5802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9E626-DB79-44FC-B44E-3D29DA0764CB}"/>
              </a:ext>
            </a:extLst>
          </p:cNvPr>
          <p:cNvSpPr txBox="1"/>
          <p:nvPr/>
        </p:nvSpPr>
        <p:spPr>
          <a:xfrm>
            <a:off x="391885" y="212271"/>
            <a:ext cx="592727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/>
              <a:t>Membranes and ligaments  </a:t>
            </a:r>
            <a:endParaRPr lang="ar-JO" sz="6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551DA-CDAC-4F39-BD6B-F3AD74F2D5FC}"/>
              </a:ext>
            </a:extLst>
          </p:cNvPr>
          <p:cNvSpPr txBox="1"/>
          <p:nvPr/>
        </p:nvSpPr>
        <p:spPr>
          <a:xfrm>
            <a:off x="5339443" y="1877786"/>
            <a:ext cx="13716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Thyrohyoid </a:t>
            </a:r>
          </a:p>
          <a:p>
            <a:r>
              <a:rPr lang="en-US" sz="2000" dirty="0"/>
              <a:t>membrane</a:t>
            </a:r>
            <a:endParaRPr lang="ar-JO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9455D-C1CE-4B7D-A03A-8D87E6B39351}"/>
              </a:ext>
            </a:extLst>
          </p:cNvPr>
          <p:cNvSpPr txBox="1"/>
          <p:nvPr/>
        </p:nvSpPr>
        <p:spPr>
          <a:xfrm>
            <a:off x="5910943" y="800100"/>
            <a:ext cx="13716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Median thyrohyoid </a:t>
            </a:r>
          </a:p>
          <a:p>
            <a:r>
              <a:rPr lang="en-US" sz="2000" dirty="0"/>
              <a:t>Ligament </a:t>
            </a:r>
            <a:endParaRPr lang="ar-JO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3E3BA-CDC8-4098-93D0-B29BB22E588C}"/>
              </a:ext>
            </a:extLst>
          </p:cNvPr>
          <p:cNvSpPr txBox="1"/>
          <p:nvPr/>
        </p:nvSpPr>
        <p:spPr>
          <a:xfrm>
            <a:off x="9949520" y="954456"/>
            <a:ext cx="13716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lateral thyrohyoid </a:t>
            </a:r>
          </a:p>
          <a:p>
            <a:r>
              <a:rPr lang="en-US" sz="2000" dirty="0"/>
              <a:t>Ligament </a:t>
            </a:r>
            <a:endParaRPr lang="ar-JO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45917-89DC-470B-85D5-C537EB13CF4C}"/>
              </a:ext>
            </a:extLst>
          </p:cNvPr>
          <p:cNvSpPr txBox="1"/>
          <p:nvPr/>
        </p:nvSpPr>
        <p:spPr>
          <a:xfrm>
            <a:off x="5214257" y="4917161"/>
            <a:ext cx="176348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lateral</a:t>
            </a:r>
            <a:r>
              <a:rPr lang="en-US" sz="2000" dirty="0"/>
              <a:t> cricothyroid</a:t>
            </a:r>
          </a:p>
          <a:p>
            <a:r>
              <a:rPr lang="en-US" sz="2000" dirty="0"/>
              <a:t>ligament</a:t>
            </a:r>
            <a:endParaRPr lang="ar-JO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FB337E-26F3-4E79-A2E2-2D78CE42BD64}"/>
              </a:ext>
            </a:extLst>
          </p:cNvPr>
          <p:cNvSpPr txBox="1"/>
          <p:nvPr/>
        </p:nvSpPr>
        <p:spPr>
          <a:xfrm>
            <a:off x="9339943" y="5192486"/>
            <a:ext cx="15512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Cricotracheal</a:t>
            </a:r>
          </a:p>
          <a:p>
            <a:r>
              <a:rPr lang="en-US" dirty="0"/>
              <a:t>ligament</a:t>
            </a:r>
            <a:endParaRPr lang="ar-J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F9251-58A0-4873-80B5-340EE5D71AAC}"/>
              </a:ext>
            </a:extLst>
          </p:cNvPr>
          <p:cNvSpPr txBox="1"/>
          <p:nvPr/>
        </p:nvSpPr>
        <p:spPr>
          <a:xfrm>
            <a:off x="5099958" y="3705970"/>
            <a:ext cx="176348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Median</a:t>
            </a:r>
            <a:r>
              <a:rPr lang="en-US" sz="2000" dirty="0"/>
              <a:t> cricothyroid</a:t>
            </a:r>
          </a:p>
          <a:p>
            <a:r>
              <a:rPr lang="en-US" sz="2000" dirty="0"/>
              <a:t>ligament</a:t>
            </a:r>
            <a:endParaRPr lang="ar-JO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BD9-0221-485F-91AB-565D044169A9}"/>
              </a:ext>
            </a:extLst>
          </p:cNvPr>
          <p:cNvSpPr txBox="1"/>
          <p:nvPr/>
        </p:nvSpPr>
        <p:spPr>
          <a:xfrm>
            <a:off x="9533149" y="1934857"/>
            <a:ext cx="21798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/>
              <a:t>Internal laryngeal nerve</a:t>
            </a:r>
            <a:endParaRPr lang="ar-JO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C0BDF-0FB6-4AEF-96AF-9E4B150C96E4}"/>
              </a:ext>
            </a:extLst>
          </p:cNvPr>
          <p:cNvSpPr txBox="1"/>
          <p:nvPr/>
        </p:nvSpPr>
        <p:spPr>
          <a:xfrm>
            <a:off x="9575351" y="2640415"/>
            <a:ext cx="19838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Superior laryngeal artery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82612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72828B-1D36-423B-A8F2-565892F50BD1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A80C2C2-CA04-451E-ACAA-99CCF239A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16" b="92935" l="3427" r="89720">
                        <a14:foregroundMark x1="13084" y1="22101" x2="13084" y2="22101"/>
                        <a14:foregroundMark x1="8723" y1="20109" x2="8723" y2="20109"/>
                        <a14:foregroundMark x1="3427" y1="17391" x2="3427" y2="17391"/>
                        <a14:foregroundMark x1="71651" y1="5616" x2="71651" y2="5616"/>
                        <a14:foregroundMark x1="27414" y1="75181" x2="27414" y2="75181"/>
                        <a14:foregroundMark x1="40810" y1="87862" x2="40810" y2="87862"/>
                        <a14:foregroundMark x1="32087" y1="74819" x2="32087" y2="74819"/>
                        <a14:foregroundMark x1="48287" y1="70833" x2="40810" y2="80978"/>
                        <a14:foregroundMark x1="36449" y1="69565" x2="26480" y2="87500"/>
                        <a14:foregroundMark x1="48910" y1="86957" x2="50779" y2="92935"/>
                        <a14:foregroundMark x1="39252" y1="87862" x2="33956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81" y="818168"/>
            <a:ext cx="3057952" cy="5258534"/>
          </a:xfrm>
          <a:prstGeom prst="rect">
            <a:avLst/>
          </a:prstGeom>
        </p:spPr>
      </p:pic>
      <p:pic>
        <p:nvPicPr>
          <p:cNvPr id="6" name="Picture 5" descr="A picture containing seat, chair&#10;&#10;Description automatically generated">
            <a:extLst>
              <a:ext uri="{FF2B5EF4-FFF2-40B4-BE49-F238E27FC236}">
                <a16:creationId xmlns:a16="http://schemas.microsoft.com/office/drawing/2014/main" id="{830E1CC8-9801-4E3C-A239-C86940D7C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2" b="90323" l="9121" r="89577">
                        <a14:foregroundMark x1="49186" y1="69892" x2="48860" y2="88710"/>
                        <a14:foregroundMark x1="39739" y1="70251" x2="40391" y2="90323"/>
                        <a14:foregroundMark x1="36482" y1="67742" x2="33550" y2="85305"/>
                        <a14:foregroundMark x1="33550" y1="85305" x2="33550" y2="85305"/>
                        <a14:foregroundMark x1="32573" y1="68996" x2="28664" y2="87455"/>
                        <a14:foregroundMark x1="57655" y1="71864" x2="60261" y2="87455"/>
                        <a14:foregroundMark x1="82736" y1="27957" x2="88925" y2="41756"/>
                        <a14:foregroundMark x1="80456" y1="6452" x2="71010" y2="16129"/>
                        <a14:foregroundMark x1="9121" y1="18638" x2="11401" y2="18638"/>
                        <a14:foregroundMark x1="35831" y1="87455" x2="29642" y2="89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65" y="789589"/>
            <a:ext cx="2924583" cy="5315692"/>
          </a:xfrm>
          <a:prstGeom prst="rect">
            <a:avLst/>
          </a:prstGeom>
        </p:spPr>
      </p:pic>
      <p:sp>
        <p:nvSpPr>
          <p:cNvPr id="9" name="AutoShape 13">
            <a:extLst>
              <a:ext uri="{FF2B5EF4-FFF2-40B4-BE49-F238E27FC236}">
                <a16:creationId xmlns:a16="http://schemas.microsoft.com/office/drawing/2014/main" id="{78AD8464-7468-4FC0-AF71-3A5022A26238}"/>
              </a:ext>
            </a:extLst>
          </p:cNvPr>
          <p:cNvSpPr>
            <a:spLocks/>
          </p:cNvSpPr>
          <p:nvPr/>
        </p:nvSpPr>
        <p:spPr bwMode="auto">
          <a:xfrm>
            <a:off x="147959" y="3550399"/>
            <a:ext cx="1928826" cy="1152128"/>
          </a:xfrm>
          <a:prstGeom prst="callout2">
            <a:avLst>
              <a:gd name="adj1" fmla="val 1915"/>
              <a:gd name="adj2" fmla="val 98575"/>
              <a:gd name="adj3" fmla="val -31911"/>
              <a:gd name="adj4" fmla="val 130488"/>
              <a:gd name="adj5" fmla="val -42458"/>
              <a:gd name="adj6" fmla="val 140245"/>
            </a:avLst>
          </a:prstGeom>
          <a:noFill/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Vocal process of Arytenoid cartilage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2E8F5B-55A7-46AB-ACE3-12FB3FFC1A33}"/>
              </a:ext>
            </a:extLst>
          </p:cNvPr>
          <p:cNvSpPr/>
          <p:nvPr/>
        </p:nvSpPr>
        <p:spPr>
          <a:xfrm>
            <a:off x="735568" y="33900"/>
            <a:ext cx="4982171" cy="1138773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</a:rPr>
              <a:t>Cricothyroid membrane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</a:rPr>
              <a:t>Conus elasticus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B26DBBB-9A4E-4A55-AE88-92154745054E}"/>
              </a:ext>
            </a:extLst>
          </p:cNvPr>
          <p:cNvSpPr>
            <a:spLocks/>
          </p:cNvSpPr>
          <p:nvPr/>
        </p:nvSpPr>
        <p:spPr bwMode="auto">
          <a:xfrm>
            <a:off x="0" y="2528431"/>
            <a:ext cx="1928826" cy="825557"/>
          </a:xfrm>
          <a:prstGeom prst="callout2">
            <a:avLst>
              <a:gd name="adj1" fmla="val 1915"/>
              <a:gd name="adj2" fmla="val 98575"/>
              <a:gd name="adj3" fmla="val 1713"/>
              <a:gd name="adj4" fmla="val 153345"/>
              <a:gd name="adj5" fmla="val 60392"/>
              <a:gd name="adj6" fmla="val 163102"/>
            </a:avLst>
          </a:prstGeom>
          <a:noFill/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Vocal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ligament</a:t>
            </a: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E6981B30-D4C0-4AFA-BEBA-A32AB9B93977}"/>
              </a:ext>
            </a:extLst>
          </p:cNvPr>
          <p:cNvSpPr>
            <a:spLocks/>
          </p:cNvSpPr>
          <p:nvPr/>
        </p:nvSpPr>
        <p:spPr bwMode="auto">
          <a:xfrm>
            <a:off x="4572683" y="3550399"/>
            <a:ext cx="1928826" cy="1152128"/>
          </a:xfrm>
          <a:prstGeom prst="callout2">
            <a:avLst>
              <a:gd name="adj1" fmla="val 43015"/>
              <a:gd name="adj2" fmla="val -472"/>
              <a:gd name="adj3" fmla="val 31865"/>
              <a:gd name="adj4" fmla="val -30357"/>
              <a:gd name="adj5" fmla="val 11398"/>
              <a:gd name="adj6" fmla="val -51076"/>
            </a:avLst>
          </a:prstGeom>
          <a:noFill/>
          <a:ln w="38100">
            <a:solidFill>
              <a:srgbClr val="FF33CC"/>
            </a:solidFill>
            <a:headEnd/>
            <a:tailEnd type="triangl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Cricothyroid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</a:rPr>
              <a:t>membrane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ABBE4-93D0-4BE6-BE36-CE38333E3C4B}"/>
              </a:ext>
            </a:extLst>
          </p:cNvPr>
          <p:cNvSpPr txBox="1"/>
          <p:nvPr/>
        </p:nvSpPr>
        <p:spPr>
          <a:xfrm>
            <a:off x="7082995" y="534625"/>
            <a:ext cx="305795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Quadrangular</a:t>
            </a:r>
          </a:p>
          <a:p>
            <a:r>
              <a:rPr lang="en-US" sz="3200" b="1" dirty="0"/>
              <a:t>membrane</a:t>
            </a:r>
            <a:endParaRPr lang="ar-JO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07297-92D4-4415-AF0D-6A77258B753A}"/>
              </a:ext>
            </a:extLst>
          </p:cNvPr>
          <p:cNvSpPr txBox="1"/>
          <p:nvPr/>
        </p:nvSpPr>
        <p:spPr>
          <a:xfrm>
            <a:off x="10621718" y="3353988"/>
            <a:ext cx="15348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Vestibular</a:t>
            </a:r>
          </a:p>
          <a:p>
            <a:r>
              <a:rPr lang="en-US" sz="2400" b="1" dirty="0"/>
              <a:t>ligament</a:t>
            </a:r>
            <a:endParaRPr lang="ar-JO" sz="2400" b="1" dirty="0"/>
          </a:p>
        </p:txBody>
      </p:sp>
    </p:spTree>
    <p:extLst>
      <p:ext uri="{BB962C8B-B14F-4D97-AF65-F5344CB8AC3E}">
        <p14:creationId xmlns:p14="http://schemas.microsoft.com/office/powerpoint/2010/main" val="278462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396D8C-70B3-40CC-B663-0C75D336C889}"/>
              </a:ext>
            </a:extLst>
          </p:cNvPr>
          <p:cNvSpPr/>
          <p:nvPr/>
        </p:nvSpPr>
        <p:spPr>
          <a:xfrm>
            <a:off x="0" y="0"/>
            <a:ext cx="12192000" cy="689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35" y="249702"/>
            <a:ext cx="10325529" cy="639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2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1812</Words>
  <Application>Microsoft Office PowerPoint</Application>
  <PresentationFormat>Widescreen</PresentationFormat>
  <Paragraphs>315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Staging and Management of Laryngeal Cancer</vt:lpstr>
      <vt:lpstr>TNM Staging </vt:lpstr>
      <vt:lpstr>TNM Staging </vt:lpstr>
      <vt:lpstr>TNM Staging </vt:lpstr>
      <vt:lpstr>TNM Staging </vt:lpstr>
      <vt:lpstr>TNM Staging </vt:lpstr>
      <vt:lpstr>Cancer Staging</vt:lpstr>
      <vt:lpstr>Management </vt:lpstr>
      <vt:lpstr>Total laryngectomy</vt:lpstr>
      <vt:lpstr>MANAGEMENT OF NODAL METASTASES</vt:lpstr>
      <vt:lpstr>MANAGEMENT OF NODAL METASTASES</vt:lpstr>
      <vt:lpstr>PowerPoint Presentation</vt:lpstr>
      <vt:lpstr>PowerPoint Presentation</vt:lpstr>
      <vt:lpstr>Morbidity </vt:lpstr>
      <vt:lpstr>Tracheostomy </vt:lpstr>
      <vt:lpstr>Voice rehabilitation </vt:lpstr>
      <vt:lpstr>Esophageal speech</vt:lpstr>
      <vt:lpstr>Esophageal speech</vt:lpstr>
      <vt:lpstr>Esophageal speech</vt:lpstr>
      <vt:lpstr>Electrolarynx</vt:lpstr>
      <vt:lpstr>Electrolarynx</vt:lpstr>
      <vt:lpstr>Electrolarynx</vt:lpstr>
      <vt:lpstr>Shunts </vt:lpstr>
      <vt:lpstr>Shunts </vt:lpstr>
      <vt:lpstr>Shunts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</dc:creator>
  <cp:lastModifiedBy>منذر القطاونه</cp:lastModifiedBy>
  <cp:revision>90</cp:revision>
  <dcterms:created xsi:type="dcterms:W3CDTF">2021-07-24T11:43:45Z</dcterms:created>
  <dcterms:modified xsi:type="dcterms:W3CDTF">2022-08-20T15:42:44Z</dcterms:modified>
</cp:coreProperties>
</file>