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91" r:id="rId2"/>
    <p:sldId id="292" r:id="rId3"/>
    <p:sldId id="258" r:id="rId4"/>
    <p:sldId id="304" r:id="rId5"/>
    <p:sldId id="305" r:id="rId6"/>
    <p:sldId id="260" r:id="rId7"/>
    <p:sldId id="261" r:id="rId8"/>
    <p:sldId id="264" r:id="rId9"/>
    <p:sldId id="293" r:id="rId10"/>
    <p:sldId id="306" r:id="rId11"/>
    <p:sldId id="265" r:id="rId12"/>
    <p:sldId id="266" r:id="rId13"/>
    <p:sldId id="299" r:id="rId14"/>
    <p:sldId id="300" r:id="rId15"/>
    <p:sldId id="301" r:id="rId16"/>
    <p:sldId id="302" r:id="rId17"/>
    <p:sldId id="294" r:id="rId18"/>
    <p:sldId id="311" r:id="rId19"/>
    <p:sldId id="308" r:id="rId20"/>
    <p:sldId id="312" r:id="rId21"/>
    <p:sldId id="310" r:id="rId22"/>
    <p:sldId id="314" r:id="rId23"/>
    <p:sldId id="309" r:id="rId24"/>
    <p:sldId id="313" r:id="rId25"/>
    <p:sldId id="31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F285-050B-4E7B-ABCD-A4CBB02C1BBF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13FF-E789-47DC-A537-986B9A679B7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792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5969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A13FF-E789-47DC-A537-986B9A679B7A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157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858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658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636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880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785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119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6101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362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108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012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598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ADA8-5D29-4585-B842-AF0C23742852}" type="datetimeFigureOut">
              <a:rPr lang="en-MY" smtClean="0"/>
              <a:t>29/3/2022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A292-7C6D-4B77-B4E3-666524FC76A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7656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anine_transamina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Aspartate_transaminas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Tick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laughterhouse" TargetMode="External"/><Relationship Id="rId2" Type="http://schemas.openxmlformats.org/officeDocument/2006/relationships/hyperlink" Target="https://en.wikipedia.org/wiki/Edward_Holbrook_Derric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en.wikipedia.org/wiki/Queensland" TargetMode="External"/><Relationship Id="rId4" Type="http://schemas.openxmlformats.org/officeDocument/2006/relationships/hyperlink" Target="https://en.wikipedia.org/wiki/Brisban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Antibiotic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Quinolone_antibiotic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qfever/symptoms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658754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5517232"/>
            <a:ext cx="68407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1640" y="3535851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en-US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169157">
            <a:off x="5643304" y="2398721"/>
            <a:ext cx="2952328" cy="310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1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0" y="764704"/>
            <a:ext cx="88172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2800" b="1" u="sng" dirty="0" smtClean="0">
                <a:solidFill>
                  <a:schemeClr val="tx2"/>
                </a:solidFill>
                <a:latin typeface="Garamond" pitchFamily="18" charset="0"/>
              </a:rPr>
              <a:t>In </a:t>
            </a:r>
            <a:r>
              <a:rPr lang="en-MY" sz="2800" b="1" u="sng" dirty="0">
                <a:solidFill>
                  <a:schemeClr val="tx2"/>
                </a:solidFill>
                <a:latin typeface="Garamond" pitchFamily="18" charset="0"/>
              </a:rPr>
              <a:t>a chronic </a:t>
            </a:r>
            <a:r>
              <a:rPr lang="en-MY" sz="2800" b="1" u="sng" dirty="0" smtClean="0">
                <a:solidFill>
                  <a:schemeClr val="tx2"/>
                </a:solidFill>
                <a:latin typeface="Garamond" pitchFamily="18" charset="0"/>
              </a:rPr>
              <a:t>infection</a:t>
            </a:r>
            <a:r>
              <a:rPr lang="en-MY" sz="28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endParaRPr lang="en-MY" b="1" i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>
                <a:latin typeface="Garamond" pitchFamily="18" charset="0"/>
              </a:rPr>
              <a:t>Serology allows the detection of chronic infection by the appearance of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high levels of the antibody </a:t>
            </a:r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chest X-ray</a:t>
            </a:r>
            <a:r>
              <a:rPr lang="en-MY" sz="2600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600" dirty="0" smtClean="0">
                <a:latin typeface="Garamond" pitchFamily="18" charset="0"/>
              </a:rPr>
              <a:t>and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echocardiogram </a:t>
            </a:r>
            <a:r>
              <a:rPr lang="en-MY" sz="2600" dirty="0" smtClean="0">
                <a:latin typeface="Garamond" pitchFamily="18" charset="0"/>
              </a:rPr>
              <a:t>to </a:t>
            </a:r>
            <a:r>
              <a:rPr lang="en-MY" sz="2600" b="1" dirty="0" smtClean="0">
                <a:latin typeface="Garamond" pitchFamily="18" charset="0"/>
              </a:rPr>
              <a:t>look heart valves.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elevation of </a:t>
            </a:r>
            <a:r>
              <a:rPr lang="en-MY" sz="2600" u="sng" dirty="0" smtClean="0">
                <a:latin typeface="Garamond" pitchFamily="18" charset="0"/>
                <a:hlinkClick r:id="rId3" tooltip="Alanine transaminase"/>
              </a:rPr>
              <a:t>alanine transaminase</a:t>
            </a:r>
            <a:r>
              <a:rPr lang="en-MY" sz="2600" dirty="0" smtClean="0">
                <a:latin typeface="Garamond" pitchFamily="18" charset="0"/>
              </a:rPr>
              <a:t> and </a:t>
            </a:r>
            <a:r>
              <a:rPr lang="en-MY" sz="2600" u="sng" dirty="0" smtClean="0">
                <a:latin typeface="Garamond" pitchFamily="18" charset="0"/>
                <a:hlinkClick r:id="rId4" tooltip="Aspartate transaminase"/>
              </a:rPr>
              <a:t>aspartate transaminase</a:t>
            </a:r>
            <a:r>
              <a:rPr lang="en-MY" sz="2600" dirty="0" smtClean="0">
                <a:latin typeface="Garamond" pitchFamily="18" charset="0"/>
              </a:rPr>
              <a:t>,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hepatitis  liver biopsy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 Molecular detection </a:t>
            </a:r>
            <a:r>
              <a:rPr lang="en-MY" sz="2600" dirty="0" smtClean="0">
                <a:latin typeface="Garamond" pitchFamily="18" charset="0"/>
              </a:rPr>
              <a:t>of </a:t>
            </a:r>
            <a:r>
              <a:rPr lang="en-MY" sz="2600" b="1" dirty="0" smtClean="0">
                <a:latin typeface="Garamond" pitchFamily="18" charset="0"/>
              </a:rPr>
              <a:t>bacterial DNA </a:t>
            </a:r>
            <a:r>
              <a:rPr lang="en-MY" sz="2600" dirty="0" smtClean="0">
                <a:latin typeface="Garamond" pitchFamily="18" charset="0"/>
              </a:rPr>
              <a:t>is increasingly used. </a:t>
            </a:r>
            <a:r>
              <a:rPr lang="en-MY" sz="2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Culture is technically difficult and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not routinely available in most microbiology laboratories</a:t>
            </a:r>
            <a:r>
              <a:rPr lang="en-MY" sz="2600" dirty="0" smtClean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43808" y="107340"/>
            <a:ext cx="2087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u="sng" dirty="0">
                <a:solidFill>
                  <a:srgbClr val="C00000"/>
                </a:solidFill>
                <a:latin typeface="Garamond" pitchFamily="18" charset="0"/>
              </a:rPr>
              <a:t>Q Fever Diagnosed</a:t>
            </a:r>
          </a:p>
        </p:txBody>
      </p:sp>
    </p:spTree>
    <p:extLst>
      <p:ext uri="{BB962C8B-B14F-4D97-AF65-F5344CB8AC3E}">
        <p14:creationId xmlns:p14="http://schemas.microsoft.com/office/powerpoint/2010/main" val="264618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134" y="105359"/>
            <a:ext cx="896448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8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Complications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of Q Fever</a:t>
            </a: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?</a:t>
            </a:r>
          </a:p>
          <a:p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Sometimes Q fever can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persist</a:t>
            </a: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 or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come back. </a:t>
            </a:r>
          </a:p>
          <a:p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This can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lead to more serious complications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if the infection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affects</a:t>
            </a:r>
          </a:p>
          <a:p>
            <a:pPr>
              <a:lnSpc>
                <a:spcPct val="150000"/>
              </a:lnSpc>
            </a:pPr>
            <a:r>
              <a:rPr lang="en-MY" sz="2600" b="1" dirty="0" smtClean="0">
                <a:solidFill>
                  <a:srgbClr val="7030A0"/>
                </a:solidFill>
                <a:latin typeface="Garamond" pitchFamily="18" charset="0"/>
              </a:rPr>
              <a:t>Heart</a:t>
            </a: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,  liver, Lungs, brain</a:t>
            </a:r>
          </a:p>
          <a:p>
            <a:pPr>
              <a:lnSpc>
                <a:spcPct val="150000"/>
              </a:lnSpc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high risk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of developing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chronic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Q fever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when :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600" dirty="0">
                <a:latin typeface="Garamond" pitchFamily="18" charset="0"/>
              </a:rPr>
              <a:t>have an existing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heart valve disease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600" dirty="0">
                <a:latin typeface="Garamond" pitchFamily="18" charset="0"/>
              </a:rPr>
              <a:t>have </a:t>
            </a: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blood vessel abnormalities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600" dirty="0">
                <a:latin typeface="Garamond" pitchFamily="18" charset="0"/>
              </a:rPr>
              <a:t>have a </a:t>
            </a: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weakened immune system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Pregnant</a:t>
            </a:r>
          </a:p>
          <a:p>
            <a:endParaRPr lang="en-MY" sz="1100" dirty="0" smtClean="0">
              <a:latin typeface="Garamond" pitchFamily="18" charset="0"/>
            </a:endParaRPr>
          </a:p>
          <a:p>
            <a:r>
              <a:rPr lang="en-MY" sz="1100" dirty="0" smtClean="0">
                <a:latin typeface="Garamond" pitchFamily="18" charset="0"/>
              </a:rPr>
              <a:t>According </a:t>
            </a:r>
            <a:r>
              <a:rPr lang="en-MY" sz="1100" dirty="0">
                <a:latin typeface="Garamond" pitchFamily="18" charset="0"/>
              </a:rPr>
              <a:t>to the </a:t>
            </a:r>
            <a:r>
              <a:rPr lang="en-MY" sz="1100" u="sng" dirty="0" smtClean="0">
                <a:latin typeface="Garamond" pitchFamily="18" charset="0"/>
                <a:hlinkClick r:id="rId2"/>
              </a:rPr>
              <a:t>CDC</a:t>
            </a:r>
            <a:endParaRPr lang="en-MY" sz="1100" u="sng" dirty="0" smtClean="0">
              <a:latin typeface="Garamond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03423" y="-145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09711" y="2818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106307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333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680"/>
            <a:ext cx="8734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 smtClean="0">
                <a:latin typeface="Garamond" pitchFamily="18" charset="0"/>
              </a:rPr>
              <a:t>   According </a:t>
            </a:r>
            <a:r>
              <a:rPr lang="en-MY" sz="2800" b="1" dirty="0">
                <a:latin typeface="Garamond" pitchFamily="18" charset="0"/>
              </a:rPr>
              <a:t>to the </a:t>
            </a:r>
            <a:r>
              <a:rPr lang="en-MY" sz="2800" b="1" u="sng" dirty="0">
                <a:latin typeface="Garamond" pitchFamily="18" charset="0"/>
                <a:hlinkClick r:id="rId2"/>
              </a:rPr>
              <a:t>CDC</a:t>
            </a:r>
            <a:endParaRPr lang="en-MY" sz="2800" b="1" u="sng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chronic Q fever</a:t>
            </a: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occurs in 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less than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5%</a:t>
            </a:r>
            <a:r>
              <a:rPr lang="en-MY" sz="2600" dirty="0" smtClean="0">
                <a:latin typeface="Garamond" pitchFamily="18" charset="0"/>
              </a:rPr>
              <a:t>of </a:t>
            </a:r>
            <a:r>
              <a:rPr lang="en-MY" sz="2600" dirty="0">
                <a:latin typeface="Garamond" pitchFamily="18" charset="0"/>
              </a:rPr>
              <a:t>infected patients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r>
              <a:rPr lang="en-MY" sz="2600" dirty="0" smtClean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most </a:t>
            </a:r>
            <a:r>
              <a:rPr lang="en-MY" sz="2600" b="1" dirty="0">
                <a:latin typeface="Garamond" pitchFamily="18" charset="0"/>
              </a:rPr>
              <a:t>common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and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serious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</a:rPr>
              <a:t>complication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of Q </a:t>
            </a:r>
            <a:r>
              <a:rPr lang="en-MY" sz="2600" dirty="0" smtClean="0">
                <a:latin typeface="Garamond" pitchFamily="18" charset="0"/>
              </a:rPr>
              <a:t>fever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is a heart condition </a:t>
            </a:r>
            <a:r>
              <a:rPr lang="en-MY" sz="2600" dirty="0" smtClean="0">
                <a:latin typeface="Garamond" pitchFamily="18" charset="0"/>
              </a:rPr>
              <a:t>,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bacterial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endocarditis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. </a:t>
            </a:r>
            <a:endParaRPr lang="en-MY" sz="2600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600" dirty="0" smtClean="0">
                <a:latin typeface="Garamond" pitchFamily="18" charset="0"/>
              </a:rPr>
              <a:t>       This </a:t>
            </a:r>
            <a:r>
              <a:rPr lang="en-MY" sz="2600" b="1" dirty="0">
                <a:latin typeface="Garamond" pitchFamily="18" charset="0"/>
              </a:rPr>
              <a:t>may be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fatal if </a:t>
            </a:r>
            <a:r>
              <a:rPr lang="en-MY" sz="2600" dirty="0">
                <a:latin typeface="Garamond" pitchFamily="18" charset="0"/>
              </a:rPr>
              <a:t>it isn’t treated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latin typeface="Garamond" pitchFamily="18" charset="0"/>
              </a:rPr>
              <a:t>  </a:t>
            </a:r>
            <a:r>
              <a:rPr lang="en-MY" sz="2600" b="1" dirty="0" smtClean="0">
                <a:latin typeface="Garamond" pitchFamily="18" charset="0"/>
              </a:rPr>
              <a:t>Other </a:t>
            </a:r>
            <a:r>
              <a:rPr lang="en-MY" sz="2600" b="1" dirty="0">
                <a:latin typeface="Garamond" pitchFamily="18" charset="0"/>
              </a:rPr>
              <a:t>serious complications are less common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They include: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pneumonia or other </a:t>
            </a:r>
            <a:r>
              <a:rPr lang="en-MY" sz="2600" b="1" dirty="0">
                <a:latin typeface="Garamond" pitchFamily="18" charset="0"/>
              </a:rPr>
              <a:t>lung </a:t>
            </a:r>
            <a:r>
              <a:rPr lang="en-MY" sz="2600" b="1" dirty="0" smtClean="0">
                <a:latin typeface="Garamond" pitchFamily="18" charset="0"/>
              </a:rPr>
              <a:t>issues</a:t>
            </a:r>
          </a:p>
          <a:p>
            <a:pPr marL="457200" lvl="0" indent="-457200">
              <a:buFont typeface="Wingdings" pitchFamily="2" charset="2"/>
              <a:buChar char="v"/>
            </a:pPr>
            <a:endParaRPr lang="en-MY" sz="2600" b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pregnancy problems</a:t>
            </a:r>
            <a:r>
              <a:rPr lang="en-MY" sz="2600" dirty="0">
                <a:latin typeface="Garamond" pitchFamily="18" charset="0"/>
              </a:rPr>
              <a:t>, such as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miscarriage,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stillbirth,</a:t>
            </a:r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lvl="0"/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low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birth weight</a:t>
            </a:r>
            <a:r>
              <a:rPr lang="en-MY" sz="2600" b="1" dirty="0">
                <a:latin typeface="Garamond" pitchFamily="18" charset="0"/>
              </a:rPr>
              <a:t>, premature birth, </a:t>
            </a:r>
            <a:endParaRPr lang="en-MY" sz="2600" b="1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Hepatitis</a:t>
            </a: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, </a:t>
            </a:r>
            <a:endParaRPr lang="en-MY" sz="2600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Meningitis,</a:t>
            </a:r>
            <a:r>
              <a:rPr lang="en-MY" sz="2600" b="1" dirty="0" smtClean="0">
                <a:latin typeface="Garamond" pitchFamily="18" charset="0"/>
              </a:rPr>
              <a:t> </a:t>
            </a:r>
            <a:endParaRPr lang="en-MY" sz="2600" b="1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30079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Complications of Q Fever Cont. ..</a:t>
            </a:r>
            <a:endParaRPr lang="en-MY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4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318930"/>
            <a:ext cx="2346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  <a:latin typeface="Garamond" pitchFamily="18" charset="0"/>
              </a:rPr>
              <a:t>Epidemiology</a:t>
            </a:r>
          </a:p>
        </p:txBody>
      </p:sp>
      <p:sp>
        <p:nvSpPr>
          <p:cNvPr id="3" name="Rectangle 2"/>
          <p:cNvSpPr/>
          <p:nvPr/>
        </p:nvSpPr>
        <p:spPr>
          <a:xfrm>
            <a:off x="162815" y="790707"/>
            <a:ext cx="89100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solidFill>
                  <a:srgbClr val="002060"/>
                </a:solidFill>
                <a:latin typeface="Garamond" pitchFamily="18" charset="0"/>
              </a:rPr>
              <a:t>the Q fever-causing agent</a:t>
            </a:r>
            <a:r>
              <a:rPr lang="en-MY" sz="2600" i="1" dirty="0" smtClean="0">
                <a:solidFill>
                  <a:srgbClr val="002060"/>
                </a:solidFill>
                <a:latin typeface="Garamond" pitchFamily="18" charset="0"/>
              </a:rPr>
              <a:t> C. </a:t>
            </a:r>
            <a:r>
              <a:rPr lang="en-MY" sz="2600" i="1" dirty="0" err="1" smtClean="0">
                <a:solidFill>
                  <a:srgbClr val="002060"/>
                </a:solidFill>
                <a:latin typeface="Garamond" pitchFamily="18" charset="0"/>
              </a:rPr>
              <a:t>burnetii</a:t>
            </a:r>
            <a:r>
              <a:rPr lang="en-MY" sz="2600" dirty="0" smtClean="0">
                <a:solidFill>
                  <a:srgbClr val="002060"/>
                </a:solidFill>
                <a:latin typeface="Garamond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The pathogenic agent is found everywhere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      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except New Zealand</a:t>
            </a: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The bacterium is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extremely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sustainable and virulent</a:t>
            </a: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: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a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single organism </a:t>
            </a:r>
            <a:r>
              <a:rPr lang="en-MY" sz="2600" dirty="0" smtClean="0">
                <a:latin typeface="Garamond" pitchFamily="18" charset="0"/>
              </a:rPr>
              <a:t>is able to </a:t>
            </a:r>
            <a:r>
              <a:rPr lang="en-MY" sz="2600" b="1" dirty="0" smtClean="0">
                <a:latin typeface="Garamond" pitchFamily="18" charset="0"/>
              </a:rPr>
              <a:t>cause an infection</a:t>
            </a:r>
            <a:r>
              <a:rPr lang="en-MY" sz="2600" dirty="0" smtClean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The common source </a:t>
            </a:r>
            <a:r>
              <a:rPr lang="en-MY" sz="2600" dirty="0" smtClean="0">
                <a:latin typeface="Garamond" pitchFamily="18" charset="0"/>
              </a:rPr>
              <a:t>of infection is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inhalation</a:t>
            </a:r>
            <a:r>
              <a:rPr lang="en-MY" sz="2600" dirty="0" smtClean="0">
                <a:latin typeface="Garamond" pitchFamily="18" charset="0"/>
              </a:rPr>
              <a:t> of contaminated dust,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contact with </a:t>
            </a:r>
            <a:r>
              <a:rPr lang="en-MY" sz="2600" b="1" dirty="0" smtClean="0">
                <a:latin typeface="Garamond" pitchFamily="18" charset="0"/>
              </a:rPr>
              <a:t>contaminated milk, meat, or wool, and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 particularly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birthing products.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 </a:t>
            </a:r>
            <a:r>
              <a:rPr lang="en-MY" sz="2600" b="1" dirty="0" smtClean="0">
                <a:latin typeface="Garamond" pitchFamily="18" charset="0"/>
                <a:hlinkClick r:id="rId2" tooltip="Ticks"/>
              </a:rPr>
              <a:t>Ticks</a:t>
            </a:r>
            <a:r>
              <a:rPr lang="en-MY" sz="2600" b="1" dirty="0" smtClean="0">
                <a:latin typeface="Garamond" pitchFamily="18" charset="0"/>
              </a:rPr>
              <a:t> can transfer the pathogenic agent to other animals</a:t>
            </a:r>
            <a:r>
              <a:rPr lang="en-MY" sz="2600" dirty="0" smtClean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No transfer between humans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7030A0"/>
                </a:solidFill>
                <a:latin typeface="Garamond" pitchFamily="18" charset="0"/>
              </a:rPr>
              <a:t>Some studies </a:t>
            </a:r>
            <a:r>
              <a:rPr lang="en-MY" sz="2600" b="1" dirty="0" smtClean="0">
                <a:latin typeface="Garamond" pitchFamily="18" charset="0"/>
              </a:rPr>
              <a:t>have shown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more men to </a:t>
            </a:r>
            <a:r>
              <a:rPr lang="en-MY" sz="2600" b="1" dirty="0" smtClean="0">
                <a:latin typeface="Garamond" pitchFamily="18" charset="0"/>
              </a:rPr>
              <a:t>be affected than women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,???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8763" y="3560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115244" y="6041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2634" y="499607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05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6893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       At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risk” occupations include</a:t>
            </a:r>
            <a:r>
              <a:rPr lang="en-MY" sz="2800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 smtClean="0">
                <a:latin typeface="Garamond" pitchFamily="18" charset="0"/>
              </a:rPr>
              <a:t>Veterinary  personnel</a:t>
            </a:r>
            <a:endParaRPr lang="en-MY" sz="24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>
                <a:latin typeface="Garamond" pitchFamily="18" charset="0"/>
              </a:rPr>
              <a:t> </a:t>
            </a:r>
            <a:r>
              <a:rPr lang="en-MY" sz="2400" b="1" dirty="0" smtClean="0">
                <a:latin typeface="Garamond" pitchFamily="18" charset="0"/>
              </a:rPr>
              <a:t> </a:t>
            </a:r>
            <a:r>
              <a:rPr lang="en-MY" sz="2400" b="1" dirty="0" err="1" smtClean="0">
                <a:latin typeface="Garamond" pitchFamily="18" charset="0"/>
              </a:rPr>
              <a:t>Stockyard</a:t>
            </a:r>
            <a:r>
              <a:rPr lang="en-MY" sz="2400" b="1" dirty="0" smtClean="0">
                <a:latin typeface="Garamond" pitchFamily="18" charset="0"/>
              </a:rPr>
              <a:t> workers</a:t>
            </a:r>
            <a:endParaRPr lang="en-MY" sz="24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 smtClean="0">
                <a:latin typeface="Garamond" pitchFamily="18" charset="0"/>
              </a:rPr>
              <a:t>Farmers</a:t>
            </a:r>
            <a:endParaRPr lang="en-MY" sz="2400" b="1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400" b="1" dirty="0" smtClean="0">
                <a:latin typeface="Garamond" pitchFamily="18" charset="0"/>
              </a:rPr>
              <a:t>Sheep shearers</a:t>
            </a:r>
            <a:r>
              <a:rPr lang="ar-AE" sz="2400" b="1" dirty="0">
                <a:latin typeface="Garamond" pitchFamily="18" charset="0"/>
              </a:rPr>
              <a:t> جزاز</a:t>
            </a:r>
            <a:endParaRPr lang="en-MY" sz="24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>
                <a:latin typeface="Garamond" pitchFamily="18" charset="0"/>
              </a:rPr>
              <a:t>Animal transporters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>
                <a:latin typeface="Garamond" pitchFamily="18" charset="0"/>
              </a:rPr>
              <a:t>Laboratory workers handling potentially infected veterinary samples or visiting </a:t>
            </a:r>
            <a:r>
              <a:rPr lang="en-MY" sz="2400" b="1" dirty="0" smtClean="0">
                <a:latin typeface="Garamond" pitchFamily="18" charset="0"/>
              </a:rPr>
              <a:t> abattoirs 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400" b="1" dirty="0" smtClean="0">
                <a:latin typeface="Garamond" pitchFamily="18" charset="0"/>
              </a:rPr>
              <a:t>Hide </a:t>
            </a:r>
            <a:r>
              <a:rPr lang="en-MY" sz="2400" b="1" dirty="0">
                <a:latin typeface="Garamond" pitchFamily="18" charset="0"/>
              </a:rPr>
              <a:t>(leather</a:t>
            </a:r>
            <a:r>
              <a:rPr lang="en-MY" sz="2400" b="1" dirty="0" smtClean="0">
                <a:latin typeface="Garamond" pitchFamily="18" charset="0"/>
              </a:rPr>
              <a:t>), tannery workers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n-US" sz="24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endParaRPr lang="en-MY" sz="24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q"/>
            </a:pPr>
            <a:r>
              <a:rPr lang="en-MY" sz="2400" b="1" dirty="0" smtClean="0">
                <a:latin typeface="Garamond" pitchFamily="18" charset="0"/>
              </a:rPr>
              <a:t>Q</a:t>
            </a:r>
            <a:r>
              <a:rPr lang="en-MY" sz="2400" b="1" dirty="0">
                <a:latin typeface="Garamond" pitchFamily="18" charset="0"/>
              </a:rPr>
              <a:t> fever was first described in 1935 by</a:t>
            </a:r>
            <a:r>
              <a:rPr lang="en-MY" sz="2400" dirty="0">
                <a:latin typeface="Garamond" pitchFamily="18" charset="0"/>
              </a:rPr>
              <a:t> </a:t>
            </a:r>
            <a:r>
              <a:rPr lang="en-MY" sz="2400" u="sng" dirty="0">
                <a:latin typeface="Garamond" pitchFamily="18" charset="0"/>
                <a:hlinkClick r:id="rId2" tooltip="Edward Holbrook Derrick"/>
              </a:rPr>
              <a:t>Edward </a:t>
            </a:r>
            <a:r>
              <a:rPr lang="en-MY" sz="2400" u="sng" dirty="0" smtClean="0">
                <a:latin typeface="Garamond" pitchFamily="18" charset="0"/>
                <a:hlinkClick r:id="rId2" tooltip="Edward Holbrook Derrick"/>
              </a:rPr>
              <a:t>Holbrook </a:t>
            </a:r>
            <a:r>
              <a:rPr lang="en-MY" sz="2400" i="1" u="sng" dirty="0" smtClean="0">
                <a:latin typeface="Garamond" pitchFamily="18" charset="0"/>
                <a:hlinkClick r:id="rId2" tooltip="Edward Holbrook Derrick"/>
              </a:rPr>
              <a:t>Derrick</a:t>
            </a:r>
            <a:r>
              <a:rPr lang="en-MY" sz="2400" i="1" dirty="0">
                <a:latin typeface="Garamond" pitchFamily="18" charset="0"/>
              </a:rPr>
              <a:t> in </a:t>
            </a:r>
            <a:r>
              <a:rPr lang="en-MY" sz="2400" i="1" u="sng" dirty="0">
                <a:latin typeface="Garamond" pitchFamily="18" charset="0"/>
                <a:hlinkClick r:id="rId3" tooltip="Slaughterhouse"/>
              </a:rPr>
              <a:t>slaughterhouse</a:t>
            </a:r>
            <a:r>
              <a:rPr lang="en-MY" sz="2400" i="1" dirty="0">
                <a:latin typeface="Garamond" pitchFamily="18" charset="0"/>
              </a:rPr>
              <a:t> workers in </a:t>
            </a:r>
            <a:r>
              <a:rPr lang="en-MY" sz="2400" i="1" u="sng" dirty="0">
                <a:latin typeface="Garamond" pitchFamily="18" charset="0"/>
                <a:hlinkClick r:id="rId4" tooltip="Brisbane"/>
              </a:rPr>
              <a:t>Brisbane</a:t>
            </a:r>
            <a:r>
              <a:rPr lang="en-MY" sz="2400" i="1" dirty="0">
                <a:latin typeface="Garamond" pitchFamily="18" charset="0"/>
              </a:rPr>
              <a:t>, </a:t>
            </a:r>
            <a:r>
              <a:rPr lang="en-MY" sz="2400" i="1" u="sng" dirty="0">
                <a:latin typeface="Garamond" pitchFamily="18" charset="0"/>
                <a:hlinkClick r:id="rId5" tooltip="Queensland"/>
              </a:rPr>
              <a:t>Queensland</a:t>
            </a:r>
            <a:r>
              <a:rPr lang="en-MY" sz="2400" i="1" dirty="0">
                <a:latin typeface="Garamond" pitchFamily="18" charset="0"/>
              </a:rPr>
              <a:t>. </a:t>
            </a:r>
          </a:p>
          <a:p>
            <a:pPr lvl="0"/>
            <a:r>
              <a:rPr lang="en-MY" sz="2400" i="1" dirty="0">
                <a:latin typeface="Garamond" pitchFamily="18" charset="0"/>
              </a:rPr>
              <a:t>The "Q" stands for "query" and was applied at a time when the causative agent was unknown;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2754" y="-30962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4048" y="214441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664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92" y="67857"/>
            <a:ext cx="91123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</a:rPr>
              <a:t>Treatment of acute </a:t>
            </a:r>
            <a:r>
              <a:rPr lang="en-MY" sz="2800" u="sng" dirty="0">
                <a:solidFill>
                  <a:srgbClr val="C00000"/>
                </a:solidFill>
                <a:latin typeface="Garamond" pitchFamily="18" charset="0"/>
              </a:rPr>
              <a:t>Q fever </a:t>
            </a:r>
            <a:endParaRPr lang="en-MY" sz="2800" u="sng" dirty="0" smtClean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dirty="0">
                <a:latin typeface="Garamond" pitchFamily="18" charset="0"/>
              </a:rPr>
              <a:t> 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  <a:hlinkClick r:id="rId2" tooltip="Antibiotic"/>
              </a:rPr>
              <a:t>antibiotics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 is very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effective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 and should be given </a:t>
            </a:r>
            <a:endParaRPr lang="en-MY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b="1" dirty="0">
                <a:latin typeface="Garamond" pitchFamily="18" charset="0"/>
              </a:rPr>
              <a:t>Commonly used </a:t>
            </a:r>
            <a:r>
              <a:rPr lang="en-MY" sz="2600" b="1" dirty="0" smtClean="0">
                <a:latin typeface="Garamond" pitchFamily="18" charset="0"/>
              </a:rPr>
              <a:t>antibiotics include </a:t>
            </a:r>
            <a:r>
              <a:rPr lang="en-MY" sz="2600" dirty="0" smtClean="0">
                <a:latin typeface="Garamond" pitchFamily="18" charset="0"/>
              </a:rPr>
              <a:t>doxycycline , </a:t>
            </a:r>
          </a:p>
          <a:p>
            <a:r>
              <a:rPr lang="en-MY" sz="2600" b="1" dirty="0" smtClean="0">
                <a:latin typeface="Garamond" pitchFamily="18" charset="0"/>
              </a:rPr>
              <a:t>tetracycline chloramphenicol </a:t>
            </a:r>
            <a:r>
              <a:rPr lang="en-MY" sz="2600" b="1" dirty="0" err="1" smtClean="0">
                <a:latin typeface="Garamond" pitchFamily="18" charset="0"/>
              </a:rPr>
              <a:t>ofloxacin</a:t>
            </a:r>
            <a:r>
              <a:rPr lang="en-MY" sz="2600" b="1" dirty="0" smtClean="0">
                <a:latin typeface="Garamond" pitchFamily="18" charset="0"/>
              </a:rPr>
              <a:t> </a:t>
            </a:r>
            <a:r>
              <a:rPr lang="en-MY" sz="2600" b="1" dirty="0" err="1" smtClean="0">
                <a:latin typeface="Garamond" pitchFamily="18" charset="0"/>
              </a:rPr>
              <a:t>Profloxacin</a:t>
            </a:r>
            <a:r>
              <a:rPr lang="en-MY" sz="2600" dirty="0" smtClean="0">
                <a:latin typeface="Garamond" pitchFamily="18" charset="0"/>
              </a:rPr>
              <a:t>, 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latin typeface="Garamond" pitchFamily="18" charset="0"/>
              </a:rPr>
              <a:t>Treatment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depends on the severity </a:t>
            </a:r>
            <a:r>
              <a:rPr lang="en-MY" sz="2600" b="1" dirty="0">
                <a:latin typeface="Garamond" pitchFamily="18" charset="0"/>
              </a:rPr>
              <a:t>of symptoms.</a:t>
            </a:r>
          </a:p>
          <a:p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            </a:t>
            </a:r>
            <a:r>
              <a:rPr lang="en-MY" sz="2600" b="1" u="sng" dirty="0" smtClean="0">
                <a:solidFill>
                  <a:srgbClr val="FF0000"/>
                </a:solidFill>
                <a:latin typeface="Garamond" pitchFamily="18" charset="0"/>
              </a:rPr>
              <a:t> Mild Infection</a:t>
            </a:r>
            <a:r>
              <a:rPr lang="en-MY" sz="2600" u="sng" dirty="0" smtClean="0">
                <a:latin typeface="Garamond" pitchFamily="18" charset="0"/>
              </a:rPr>
              <a:t> Q fever </a:t>
            </a:r>
            <a:endParaRPr lang="en-MY" sz="2600" u="sng" dirty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    usually </a:t>
            </a:r>
            <a:r>
              <a:rPr lang="en-MY" sz="2600" b="1" dirty="0">
                <a:solidFill>
                  <a:schemeClr val="accent1"/>
                </a:solidFill>
                <a:latin typeface="Garamond" pitchFamily="18" charset="0"/>
              </a:rPr>
              <a:t>resolve w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ithin a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few weeks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without </a:t>
            </a:r>
            <a:r>
              <a:rPr lang="en-MY" sz="2600" b="1" dirty="0">
                <a:latin typeface="Garamond" pitchFamily="18" charset="0"/>
              </a:rPr>
              <a:t>any treatment </a:t>
            </a:r>
            <a:r>
              <a:rPr lang="en-MY" sz="2600" b="1" dirty="0" smtClean="0">
                <a:latin typeface="Garamond" pitchFamily="18" charset="0"/>
              </a:rPr>
              <a:t>    </a:t>
            </a:r>
            <a:r>
              <a:rPr lang="en-MY" sz="2600" b="1" u="sng" dirty="0" smtClean="0">
                <a:solidFill>
                  <a:srgbClr val="FF0000"/>
                </a:solidFill>
                <a:latin typeface="Garamond" pitchFamily="18" charset="0"/>
              </a:rPr>
              <a:t>More Severe Infection</a:t>
            </a:r>
            <a:endParaRPr lang="en-MY" sz="2600" u="sng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600" b="1" dirty="0" smtClean="0">
                <a:solidFill>
                  <a:schemeClr val="accent1"/>
                </a:solidFill>
                <a:latin typeface="Garamond" pitchFamily="18" charset="0"/>
              </a:rPr>
              <a:t>      Doxycycline is the antibiotic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of choice </a:t>
            </a:r>
          </a:p>
          <a:p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     begin taking it immediately </a:t>
            </a:r>
            <a:r>
              <a:rPr lang="en-MY" sz="2600" b="1" dirty="0" smtClean="0">
                <a:latin typeface="Garamond" pitchFamily="18" charset="0"/>
              </a:rPr>
              <a:t>if Q fever is suspected </a:t>
            </a:r>
          </a:p>
          <a:p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 even before laboratory results are available.</a:t>
            </a:r>
            <a:r>
              <a:rPr lang="en-MY" sz="2600" b="1" dirty="0" smtClean="0">
                <a:solidFill>
                  <a:srgbClr val="FFC000"/>
                </a:solidFill>
                <a:latin typeface="Garamond" pitchFamily="18" charset="0"/>
              </a:rPr>
              <a:t> </a:t>
            </a:r>
          </a:p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     2-3 weeks</a:t>
            </a:r>
            <a:r>
              <a:rPr lang="en-MY" sz="2600" dirty="0" smtClean="0">
                <a:latin typeface="Garamond" pitchFamily="18" charset="0"/>
              </a:rPr>
              <a:t>. </a:t>
            </a:r>
          </a:p>
          <a:p>
            <a:r>
              <a:rPr lang="en-MY" sz="2400" b="1" dirty="0" smtClean="0">
                <a:latin typeface="Garamond" pitchFamily="18" charset="0"/>
              </a:rPr>
              <a:t>The symptoms, including fever,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should subside within 72 hours</a:t>
            </a:r>
            <a:r>
              <a:rPr lang="en-MY" sz="2400" dirty="0" smtClean="0">
                <a:latin typeface="Garamond" pitchFamily="18" charset="0"/>
              </a:rPr>
              <a:t>. </a:t>
            </a:r>
          </a:p>
          <a:p>
            <a:endParaRPr lang="en-MY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Failure to respond </a:t>
            </a:r>
            <a:r>
              <a:rPr lang="en-MY" sz="2600" b="1" dirty="0" smtClean="0">
                <a:latin typeface="Garamond" pitchFamily="18" charset="0"/>
              </a:rPr>
              <a:t>to doxycycline may suggest that the illness isn’t Q fever.</a:t>
            </a:r>
            <a:endParaRPr lang="en-US" sz="28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472819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6" name="Right Arrow 5"/>
          <p:cNvSpPr/>
          <p:nvPr/>
        </p:nvSpPr>
        <p:spPr>
          <a:xfrm>
            <a:off x="7720884" y="63508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5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26707"/>
            <a:ext cx="770485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Chronic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Infection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Antibiotics are typically given for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18 months </a:t>
            </a:r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B050"/>
                </a:solidFill>
                <a:latin typeface="Garamond" pitchFamily="18" charset="0"/>
              </a:rPr>
              <a:t>Chronic </a:t>
            </a:r>
            <a:r>
              <a:rPr lang="en-MY" sz="2600" b="1" dirty="0">
                <a:solidFill>
                  <a:srgbClr val="00B050"/>
                </a:solidFill>
                <a:latin typeface="Garamond" pitchFamily="18" charset="0"/>
              </a:rPr>
              <a:t>Q fever is more difficult to treat and </a:t>
            </a:r>
            <a:endParaRPr lang="en-MY" sz="2600" b="1" dirty="0" smtClean="0">
              <a:solidFill>
                <a:srgbClr val="00B05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can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require </a:t>
            </a:r>
            <a:r>
              <a:rPr lang="en-MY" sz="2600" b="1" dirty="0">
                <a:latin typeface="Garamond" pitchFamily="18" charset="0"/>
              </a:rPr>
              <a:t>up to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four years </a:t>
            </a:r>
            <a:r>
              <a:rPr lang="en-MY" sz="2600" b="1" dirty="0">
                <a:latin typeface="Garamond" pitchFamily="18" charset="0"/>
              </a:rPr>
              <a:t>of treatment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with </a:t>
            </a:r>
            <a:r>
              <a:rPr lang="en-MY" sz="2600" b="1" dirty="0" err="1" smtClean="0">
                <a:solidFill>
                  <a:srgbClr val="FF0000"/>
                </a:solidFill>
                <a:latin typeface="Garamond" pitchFamily="18" charset="0"/>
              </a:rPr>
              <a:t>doxycycli</a:t>
            </a:r>
            <a:r>
              <a:rPr lang="en-MY" sz="2600" dirty="0" err="1" smtClean="0">
                <a:solidFill>
                  <a:srgbClr val="FF0000"/>
                </a:solidFill>
                <a:latin typeface="Garamond" pitchFamily="18" charset="0"/>
              </a:rPr>
              <a:t>ne.</a:t>
            </a:r>
            <a:r>
              <a:rPr lang="en-MY" sz="2600" dirty="0" err="1" smtClean="0">
                <a:latin typeface="Garamond" pitchFamily="18" charset="0"/>
              </a:rPr>
              <a:t>and</a:t>
            </a:r>
            <a:r>
              <a:rPr lang="en-MY" sz="2600" dirty="0" smtClean="0">
                <a:latin typeface="Garamond" pitchFamily="18" charset="0"/>
              </a:rPr>
              <a:t> </a:t>
            </a:r>
            <a:r>
              <a:rPr lang="en-MY" sz="2600" dirty="0" smtClean="0">
                <a:latin typeface="Garamond" pitchFamily="18" charset="0"/>
                <a:hlinkClick r:id="rId2" tooltip="Quinolone antibiotic"/>
              </a:rPr>
              <a:t>quinolones</a:t>
            </a:r>
            <a:r>
              <a:rPr lang="en-MY" sz="2600" dirty="0" smtClean="0">
                <a:latin typeface="Garamond" pitchFamily="18" charset="0"/>
              </a:rPr>
              <a:t> or doxycycline with  </a:t>
            </a:r>
            <a:r>
              <a:rPr lang="en-MY" sz="2600" dirty="0" err="1" smtClean="0">
                <a:latin typeface="Garamond" pitchFamily="18" charset="0"/>
              </a:rPr>
              <a:t>hydroxychloroquine</a:t>
            </a:r>
            <a:r>
              <a:rPr lang="en-MY" sz="2600" dirty="0" smtClean="0"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What Is the Outlook After Treatment?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>
                <a:latin typeface="Garamond" pitchFamily="18" charset="0"/>
              </a:rPr>
              <a:t>Antibiotics are usually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very effective</a:t>
            </a:r>
            <a:r>
              <a:rPr lang="en-MY" sz="2600" dirty="0" smtClean="0">
                <a:latin typeface="Garamond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endocarditis, </a:t>
            </a:r>
            <a:r>
              <a:rPr lang="en-MY" sz="2600" b="1" dirty="0">
                <a:latin typeface="Garamond" pitchFamily="18" charset="0"/>
              </a:rPr>
              <a:t> and fatality from the disease is very </a:t>
            </a:r>
            <a:r>
              <a:rPr lang="en-MY" sz="2600" b="1" i="1" dirty="0">
                <a:latin typeface="Garamond" pitchFamily="18" charset="0"/>
              </a:rPr>
              <a:t>uncommon. </a:t>
            </a:r>
            <a:endParaRPr lang="en-MY" sz="26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 smtClean="0">
                <a:latin typeface="Garamond" pitchFamily="18" charset="0"/>
              </a:rPr>
              <a:t>People </a:t>
            </a:r>
            <a:r>
              <a:rPr lang="en-MY" sz="2600" b="1" dirty="0">
                <a:latin typeface="Garamond" pitchFamily="18" charset="0"/>
              </a:rPr>
              <a:t>with however, need an early </a:t>
            </a:r>
            <a:r>
              <a:rPr lang="en-MY" sz="2600" b="1" dirty="0" smtClean="0">
                <a:latin typeface="Garamond" pitchFamily="18" charset="0"/>
              </a:rPr>
              <a:t>diagnosis</a:t>
            </a:r>
            <a:r>
              <a:rPr lang="en-MY" sz="2600" i="1" dirty="0" smtClean="0">
                <a:latin typeface="Garamond" pitchFamily="18" charset="0"/>
              </a:rPr>
              <a:t>. </a:t>
            </a:r>
            <a:endParaRPr lang="en-MY" sz="2600" i="1" dirty="0">
              <a:latin typeface="Garamond" pitchFamily="18" charset="0"/>
            </a:endParaRPr>
          </a:p>
          <a:p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1506" y="165042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9824" y="318930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23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5936" y="0"/>
            <a:ext cx="2592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</a:rPr>
              <a:t>Prevention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23220"/>
            <a:ext cx="86764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The Q fever vaccine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(Q-VAX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®)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has been licensed </a:t>
            </a:r>
            <a:r>
              <a:rPr lang="en-MY" sz="2600" b="1" dirty="0">
                <a:latin typeface="Garamond" pitchFamily="18" charset="0"/>
              </a:rPr>
              <a:t>for use in Australia since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1989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dirty="0" smtClean="0">
                <a:latin typeface="Garamond" pitchFamily="18" charset="0"/>
              </a:rPr>
              <a:t>has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shown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to be highly effective in preventing Q fever infection </a:t>
            </a:r>
            <a:r>
              <a:rPr lang="en-MY" sz="2400" dirty="0">
                <a:latin typeface="Garamond" pitchFamily="18" charset="0"/>
              </a:rPr>
              <a:t>in </a:t>
            </a:r>
            <a:r>
              <a:rPr lang="en-MY" sz="2400" b="1" dirty="0">
                <a:latin typeface="Garamond" pitchFamily="18" charset="0"/>
              </a:rPr>
              <a:t>humans</a:t>
            </a:r>
            <a:r>
              <a:rPr lang="en-MY" sz="2400" dirty="0">
                <a:latin typeface="Garamond" pitchFamily="18" charset="0"/>
              </a:rPr>
              <a:t>. </a:t>
            </a:r>
            <a:endParaRPr lang="en-MY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Protection is offered by Q-</a:t>
            </a:r>
            <a:r>
              <a:rPr lang="en-MY" sz="2600" b="1" dirty="0" err="1">
                <a:latin typeface="Garamond" pitchFamily="18" charset="0"/>
              </a:rPr>
              <a:t>Vax</a:t>
            </a:r>
            <a:r>
              <a:rPr lang="en-MY" sz="2600" b="1" dirty="0">
                <a:latin typeface="Garamond" pitchFamily="18" charset="0"/>
              </a:rPr>
              <a:t>,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Since the introduction of the vaccination for high- 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risk  occupations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, the rates of </a:t>
            </a:r>
            <a:r>
              <a:rPr lang="en-MY" sz="2400" dirty="0">
                <a:latin typeface="Garamond" pitchFamily="18" charset="0"/>
              </a:rPr>
              <a:t>Q </a:t>
            </a:r>
            <a:r>
              <a:rPr lang="en-MY" sz="2400" b="1" dirty="0">
                <a:latin typeface="Garamond" pitchFamily="18" charset="0"/>
              </a:rPr>
              <a:t>fever infection have dropped markedly</a:t>
            </a:r>
            <a:r>
              <a:rPr lang="en-MY" sz="24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latin typeface="Garamond" pitchFamily="18" charset="0"/>
              </a:rPr>
              <a:t>The vaccine is made in </a:t>
            </a:r>
            <a:r>
              <a:rPr lang="en-MY" sz="2600" b="1" dirty="0" smtClean="0">
                <a:latin typeface="Garamond" pitchFamily="18" charset="0"/>
              </a:rPr>
              <a:t>Australia</a:t>
            </a:r>
          </a:p>
          <a:p>
            <a:pPr marL="285750" lvl="0" indent="-28575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The </a:t>
            </a:r>
            <a:r>
              <a:rPr lang="en-MY" sz="2600" b="1" dirty="0">
                <a:latin typeface="Garamond" pitchFamily="18" charset="0"/>
              </a:rPr>
              <a:t>vaccine is a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single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injection</a:t>
            </a:r>
            <a:r>
              <a:rPr lang="en-MY" sz="2600" b="1" dirty="0" smtClean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0.5 ml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sub-cutaneous</a:t>
            </a:r>
            <a:r>
              <a:rPr lang="en-MY" sz="2600" b="1" dirty="0" smtClean="0">
                <a:latin typeface="Garamond" pitchFamily="18" charset="0"/>
              </a:rPr>
              <a:t> injection</a:t>
            </a:r>
            <a:r>
              <a:rPr lang="en-MY" sz="2600" b="1" dirty="0">
                <a:latin typeface="Garamond" pitchFamily="18" charset="0"/>
              </a:rPr>
              <a:t> given in the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upper arm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assuming both blood and skin tests are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negative</a:t>
            </a:r>
            <a:endParaRPr lang="en-MY" sz="2600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  protective </a:t>
            </a:r>
            <a:r>
              <a:rPr lang="en-MY" sz="2600" b="1" dirty="0">
                <a:latin typeface="Garamond" pitchFamily="18" charset="0"/>
              </a:rPr>
              <a:t>immunity lasts for many years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 Revaccination </a:t>
            </a:r>
            <a:r>
              <a:rPr lang="en-MY" sz="2600" b="1" dirty="0">
                <a:latin typeface="Garamond" pitchFamily="18" charset="0"/>
              </a:rPr>
              <a:t>is not generally </a:t>
            </a:r>
            <a:r>
              <a:rPr lang="en-MY" sz="2600" b="1" dirty="0" smtClean="0">
                <a:latin typeface="Garamond" pitchFamily="18" charset="0"/>
              </a:rPr>
              <a:t>required</a:t>
            </a:r>
            <a:endParaRPr lang="en-US" sz="2600" b="1" dirty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 pre-vaccination  ????</a:t>
            </a:r>
            <a:endParaRPr lang="en-US" sz="2600" b="1" dirty="0" smtClean="0">
              <a:latin typeface="Garamond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308304" y="6286544"/>
            <a:ext cx="1770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2638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37361" y="395372"/>
            <a:ext cx="2015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MY" b="1" dirty="0" smtClean="0">
                <a:solidFill>
                  <a:srgbClr val="C00000"/>
                </a:solidFill>
                <a:latin typeface="Garamond" pitchFamily="18" charset="0"/>
              </a:rPr>
              <a:t>Prevention Cont. ..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24744"/>
            <a:ext cx="950505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                    What 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is pre-vaccination screening</a:t>
            </a:r>
            <a:r>
              <a:rPr lang="en-MY" sz="2800" b="1" dirty="0">
                <a:latin typeface="Garamond" pitchFamily="18" charset="0"/>
              </a:rPr>
              <a:t>?</a:t>
            </a:r>
            <a:endParaRPr lang="en-MY" sz="2800" dirty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To avoid the risk of a severe reaction </a:t>
            </a:r>
            <a:endParaRPr lang="en-MY" sz="2600" b="1" dirty="0" smtClean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vaccine should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only be given </a:t>
            </a:r>
            <a:r>
              <a:rPr lang="en-MY" sz="2600" b="1" dirty="0">
                <a:latin typeface="Garamond" pitchFamily="18" charset="0"/>
              </a:rPr>
              <a:t>to those </a:t>
            </a:r>
            <a:endParaRPr lang="en-MY" sz="2600" b="1" dirty="0" smtClean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who </a:t>
            </a:r>
            <a:r>
              <a:rPr lang="en-MY" sz="2600" b="1" dirty="0">
                <a:latin typeface="Garamond" pitchFamily="18" charset="0"/>
              </a:rPr>
              <a:t>have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not been in contact </a:t>
            </a:r>
            <a:r>
              <a:rPr lang="en-MY" sz="2600" b="1" dirty="0">
                <a:latin typeface="Garamond" pitchFamily="18" charset="0"/>
              </a:rPr>
              <a:t>with the bacteria in the past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identify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pre-existing immunity</a:t>
            </a:r>
            <a:r>
              <a:rPr lang="en-MY" sz="2600" b="1" dirty="0">
                <a:latin typeface="Garamond" pitchFamily="18" charset="0"/>
              </a:rPr>
              <a:t>,</a:t>
            </a:r>
            <a:endParaRPr lang="en-MY" sz="2600" dirty="0">
              <a:latin typeface="Garamond" pitchFamily="18" charset="0"/>
            </a:endParaRPr>
          </a:p>
          <a:p>
            <a:pPr marL="457200" lvl="0" indent="-457200" fontAlgn="base">
              <a:lnSpc>
                <a:spcPct val="150000"/>
              </a:lnSpc>
              <a:buFont typeface="Wingdings" pitchFamily="2" charset="2"/>
              <a:buChar char="q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latin typeface="Garamond" pitchFamily="18" charset="0"/>
              </a:rPr>
              <a:t>because vaccinating people who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already have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an</a:t>
            </a:r>
          </a:p>
          <a:p>
            <a:pPr lvl="0" fontAlgn="base">
              <a:lnSpc>
                <a:spcPct val="150000"/>
              </a:lnSpc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    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immunity </a:t>
            </a:r>
            <a:r>
              <a:rPr lang="en-MY" sz="2600" b="1" dirty="0">
                <a:latin typeface="Garamond" pitchFamily="18" charset="0"/>
              </a:rPr>
              <a:t>can result in a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severe local reaction</a:t>
            </a:r>
            <a:endParaRPr lang="en-MY" sz="2600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5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9269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Pre-vaccination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</a:rPr>
              <a:t>screening has 3 stages</a:t>
            </a:r>
            <a:r>
              <a:rPr lang="en-MY" sz="2600" dirty="0">
                <a:latin typeface="Garamond" pitchFamily="18" charset="0"/>
              </a:rPr>
              <a:t>: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600" b="1" dirty="0">
                <a:latin typeface="Garamond" pitchFamily="18" charset="0"/>
              </a:rPr>
              <a:t>an interview about Q fever infection or past vaccination</a:t>
            </a:r>
            <a:r>
              <a:rPr lang="en-MY" sz="2600" dirty="0">
                <a:latin typeface="Garamond" pitchFamily="18" charset="0"/>
              </a:rPr>
              <a:t> </a:t>
            </a: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600" b="1" dirty="0">
                <a:latin typeface="Garamond" pitchFamily="18" charset="0"/>
              </a:rPr>
              <a:t>blood test to check for immunity</a:t>
            </a:r>
            <a:endParaRPr lang="en-MY" sz="2600" dirty="0">
              <a:latin typeface="Garamond" pitchFamily="18" charset="0"/>
            </a:endParaRPr>
          </a:p>
          <a:p>
            <a:pPr marL="571500" lvl="0" indent="-571500" fontAlgn="base">
              <a:buFont typeface="+mj-lt"/>
              <a:buAutoNum type="romanLcPeriod"/>
            </a:pPr>
            <a:r>
              <a:rPr lang="en-MY" sz="2600" b="1" dirty="0">
                <a:latin typeface="Garamond" pitchFamily="18" charset="0"/>
              </a:rPr>
              <a:t>skin test to check for immunity.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It is possible to have been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in contact with </a:t>
            </a:r>
            <a:r>
              <a:rPr lang="en-MY" sz="2600" b="1" dirty="0">
                <a:latin typeface="Garamond" pitchFamily="18" charset="0"/>
              </a:rPr>
              <a:t>Q fever bacteria and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not get sick </a:t>
            </a:r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so </a:t>
            </a:r>
            <a:r>
              <a:rPr lang="en-MY" sz="26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pre-vaccination screening is </a:t>
            </a:r>
            <a:r>
              <a:rPr lang="en-MY" sz="2600" b="1" dirty="0" smtClean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essential</a:t>
            </a:r>
          </a:p>
          <a:p>
            <a:endParaRPr lang="en-MY" sz="2600" b="1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Annual screening </a:t>
            </a:r>
            <a:r>
              <a:rPr lang="en-MY" sz="2600" b="1" dirty="0">
                <a:latin typeface="Garamond" pitchFamily="18" charset="0"/>
              </a:rPr>
              <a:t>is typically recommended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>
                <a:latin typeface="Garamond" pitchFamily="18" charset="0"/>
              </a:rPr>
              <a:t>Skin reactions such as redness are common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3 to 4 days </a:t>
            </a:r>
            <a:r>
              <a:rPr lang="en-MY" sz="2600" b="1" dirty="0">
                <a:latin typeface="Garamond" pitchFamily="18" charset="0"/>
              </a:rPr>
              <a:t>after skin testing, however these generally </a:t>
            </a:r>
            <a:endParaRPr lang="en-MY" sz="2600" b="1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resolve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by day 7 </a:t>
            </a:r>
            <a:r>
              <a:rPr lang="en-MY" sz="2600" dirty="0">
                <a:latin typeface="Garamond" pitchFamily="18" charset="0"/>
              </a:rPr>
              <a:t>when the skin test is read</a:t>
            </a:r>
            <a:r>
              <a:rPr lang="en-MY" sz="2600" dirty="0" smtClean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3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85804" y="4174485"/>
            <a:ext cx="43924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 fever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2559325"/>
            <a:ext cx="8295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MY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BIOLOGICAL    HAZARD</a:t>
            </a:r>
            <a:endParaRPr lang="en-MY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5804" y="1196752"/>
            <a:ext cx="4060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MY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ramond" pitchFamily="18" charset="0"/>
              </a:rPr>
              <a:t>(Biohazards)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576969">
            <a:off x="6554894" y="333698"/>
            <a:ext cx="2016224" cy="204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09595" y="5739283"/>
            <a:ext cx="1835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30 March  2022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14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7175" y="548680"/>
            <a:ext cx="90636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What should be considered </a:t>
            </a:r>
            <a:r>
              <a:rPr lang="en-MY" sz="2600" b="1" i="1" dirty="0">
                <a:solidFill>
                  <a:srgbClr val="FF0000"/>
                </a:solidFill>
                <a:latin typeface="Garamond" pitchFamily="18" charset="0"/>
              </a:rPr>
              <a:t>after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  vaccination?</a:t>
            </a:r>
            <a:endParaRPr lang="en-MY" sz="2600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lvl="0" indent="-342900" fontAlgn="base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Allow 15 days after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vaccination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before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 starting work </a:t>
            </a:r>
            <a:r>
              <a:rPr lang="en-MY" sz="2600" b="1" dirty="0">
                <a:latin typeface="Garamond" pitchFamily="18" charset="0"/>
              </a:rPr>
              <a:t>in an at-risk environment. 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Keep</a:t>
            </a: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worker’s record in a safe </a:t>
            </a:r>
            <a:r>
              <a:rPr lang="en-MY" sz="2600" b="1" dirty="0">
                <a:latin typeface="Garamond" pitchFamily="18" charset="0"/>
              </a:rPr>
              <a:t>place as is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important </a:t>
            </a:r>
            <a:r>
              <a:rPr lang="en-MY" sz="2600" b="1" dirty="0">
                <a:latin typeface="Garamond" pitchFamily="18" charset="0"/>
              </a:rPr>
              <a:t>particularly if the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worker change his jobs </a:t>
            </a:r>
            <a:r>
              <a:rPr lang="en-MY" sz="2600" b="1" dirty="0">
                <a:latin typeface="Garamond" pitchFamily="18" charset="0"/>
              </a:rPr>
              <a:t>as the new employer will need this evidence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3356992"/>
            <a:ext cx="93245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In 2001, Australia introduced a national Q fever vaccination program for people working in “at risk” occupations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Vaccinated or previously exposed people may have their status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recorded on the </a:t>
            </a:r>
            <a:r>
              <a:rPr lang="en-MY" sz="2600" b="1" dirty="0">
                <a:latin typeface="Garamond" pitchFamily="18" charset="0"/>
              </a:rPr>
              <a:t>Australian Q Fever Register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which may be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 condition of employment </a:t>
            </a:r>
            <a:r>
              <a:rPr lang="en-MY" sz="2600" b="1" dirty="0">
                <a:latin typeface="Garamond" pitchFamily="18" charset="0"/>
              </a:rPr>
              <a:t>in the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meat processing </a:t>
            </a:r>
            <a:r>
              <a:rPr lang="en-MY" sz="2600" b="1" dirty="0" smtClean="0">
                <a:latin typeface="Garamond" pitchFamily="18" charset="0"/>
              </a:rPr>
              <a:t>industry</a:t>
            </a:r>
            <a:endParaRPr lang="en-MY" sz="2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451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964" y="908720"/>
            <a:ext cx="89054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The vaccine is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long-lasting  immunity (excess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of 5 years).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Possible Side Effects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Up to 50% </a:t>
            </a:r>
            <a:r>
              <a:rPr lang="en-MY" sz="2600" dirty="0">
                <a:latin typeface="Garamond" pitchFamily="18" charset="0"/>
              </a:rPr>
              <a:t>of those vaccinated will have </a:t>
            </a:r>
            <a:endParaRPr lang="en-MY" sz="2600" dirty="0" smtClean="0">
              <a:latin typeface="Garamond" pitchFamily="18" charset="0"/>
            </a:endParaRPr>
          </a:p>
          <a:p>
            <a:r>
              <a:rPr lang="en-MY" sz="2600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600" dirty="0" smtClean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local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tenderness, redness and swelling </a:t>
            </a:r>
            <a:r>
              <a:rPr lang="en-MY" sz="2600" b="1" dirty="0">
                <a:latin typeface="Garamond" pitchFamily="18" charset="0"/>
              </a:rPr>
              <a:t>at the injection site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In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around 10% </a:t>
            </a:r>
            <a:r>
              <a:rPr lang="en-MY" sz="2600" dirty="0">
                <a:latin typeface="Garamond" pitchFamily="18" charset="0"/>
              </a:rPr>
              <a:t>of vaccine recipient’s side effects will include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mild influenza-like symptoms</a:t>
            </a:r>
            <a:r>
              <a:rPr lang="en-MY" sz="2600" dirty="0">
                <a:latin typeface="Garamond" pitchFamily="18" charset="0"/>
              </a:rPr>
              <a:t>, </a:t>
            </a:r>
            <a:r>
              <a:rPr lang="en-MY" sz="2600" b="1" dirty="0">
                <a:latin typeface="Garamond" pitchFamily="18" charset="0"/>
              </a:rPr>
              <a:t>such as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 headache</a:t>
            </a:r>
            <a:r>
              <a:rPr lang="en-MY" sz="2600" b="1" dirty="0">
                <a:latin typeface="Garamond" pitchFamily="18" charset="0"/>
              </a:rPr>
              <a:t>,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fever</a:t>
            </a:r>
            <a:r>
              <a:rPr lang="en-MY" sz="2600" b="1" dirty="0">
                <a:latin typeface="Garamond" pitchFamily="18" charset="0"/>
              </a:rPr>
              <a:t>, chills and minor sweating</a:t>
            </a:r>
            <a:r>
              <a:rPr lang="en-MY" sz="2600" b="1" dirty="0" smtClean="0">
                <a:latin typeface="Garamond" pitchFamily="18" charset="0"/>
              </a:rPr>
              <a:t>.</a:t>
            </a:r>
            <a:r>
              <a:rPr lang="en-MY" sz="2600" dirty="0">
                <a:latin typeface="Garamond" pitchFamily="18" charset="0"/>
              </a:rPr>
              <a:t>	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Serious side effects are very rare</a:t>
            </a:r>
          </a:p>
        </p:txBody>
      </p:sp>
    </p:spTree>
    <p:extLst>
      <p:ext uri="{BB962C8B-B14F-4D97-AF65-F5344CB8AC3E}">
        <p14:creationId xmlns:p14="http://schemas.microsoft.com/office/powerpoint/2010/main" val="3312570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457" y="348020"/>
            <a:ext cx="916445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Who should be vaccinated?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The </a:t>
            </a:r>
            <a:r>
              <a:rPr lang="en-MY" sz="2600" b="1" dirty="0">
                <a:latin typeface="Garamond" pitchFamily="18" charset="0"/>
              </a:rPr>
              <a:t>vaccine is strongly recommended for people</a:t>
            </a:r>
            <a:endParaRPr lang="en-MY" sz="2600" dirty="0"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 who work in high-risk occupations</a:t>
            </a:r>
            <a:endParaRPr lang="en-MY" sz="2600" dirty="0"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People whose </a:t>
            </a:r>
            <a:r>
              <a:rPr lang="en-MY" sz="2600" dirty="0">
                <a:latin typeface="Garamond" pitchFamily="18" charset="0"/>
              </a:rPr>
              <a:t>work in </a:t>
            </a:r>
            <a:r>
              <a:rPr lang="en-MY" sz="2600" b="1" dirty="0">
                <a:latin typeface="Garamond" pitchFamily="18" charset="0"/>
              </a:rPr>
              <a:t>contact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with high-risk animals </a:t>
            </a:r>
            <a:r>
              <a:rPr lang="en-MY" sz="2600" dirty="0" smtClean="0">
                <a:latin typeface="Garamond" pitchFamily="18" charset="0"/>
              </a:rPr>
              <a:t>or</a:t>
            </a:r>
          </a:p>
          <a:p>
            <a:pPr marL="457200" lvl="0" indent="-457200" fontAlgn="base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animal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products </a:t>
            </a:r>
            <a:endParaRPr lang="en-MY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600" b="1" dirty="0" smtClean="0">
                <a:latin typeface="Garamond" pitchFamily="18" charset="0"/>
              </a:rPr>
              <a:t>People </a:t>
            </a:r>
            <a:r>
              <a:rPr lang="en-MY" sz="2600" b="1" dirty="0">
                <a:latin typeface="Garamond" pitchFamily="18" charset="0"/>
              </a:rPr>
              <a:t>can also be infected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outside of work </a:t>
            </a:r>
            <a:r>
              <a:rPr lang="en-MY" sz="2600" b="1" dirty="0">
                <a:latin typeface="Garamond" pitchFamily="18" charset="0"/>
              </a:rPr>
              <a:t>especially </a:t>
            </a:r>
            <a:r>
              <a:rPr lang="en-MY" sz="2600" b="1" dirty="0" smtClean="0">
                <a:latin typeface="Garamond" pitchFamily="18" charset="0"/>
              </a:rPr>
              <a:t>in</a:t>
            </a:r>
          </a:p>
          <a:p>
            <a:pPr marL="457200" lvl="0" indent="-457200" fontAlgn="base">
              <a:buFont typeface="Wingdings" pitchFamily="2" charset="2"/>
              <a:buChar char="q"/>
            </a:pPr>
            <a:r>
              <a:rPr lang="en-MY" sz="2600" b="1" dirty="0" smtClean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live or visit</a:t>
            </a:r>
            <a:r>
              <a:rPr lang="en-MY" sz="2600" dirty="0">
                <a:latin typeface="Garamond" pitchFamily="18" charset="0"/>
              </a:rPr>
              <a:t>. </a:t>
            </a:r>
            <a:r>
              <a:rPr lang="en-MY" sz="2600" b="1" dirty="0">
                <a:latin typeface="Garamond" pitchFamily="18" charset="0"/>
              </a:rPr>
              <a:t>rural areas by breathing in infected particles and dust in the environment</a:t>
            </a:r>
            <a:r>
              <a:rPr lang="en-MY" sz="2600" dirty="0">
                <a:latin typeface="Garamond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2989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80728"/>
            <a:ext cx="864096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High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risk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people for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Q </a:t>
            </a:r>
            <a:r>
              <a:rPr lang="en-MY" sz="2600" b="1" dirty="0">
                <a:latin typeface="Garamond" pitchFamily="18" charset="0"/>
              </a:rPr>
              <a:t>fever </a:t>
            </a:r>
            <a:r>
              <a:rPr lang="en-MY" sz="2600" dirty="0">
                <a:latin typeface="Garamond" pitchFamily="18" charset="0"/>
              </a:rPr>
              <a:t>and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not vaccinated</a:t>
            </a:r>
            <a:r>
              <a:rPr lang="en-MY" sz="2600" dirty="0">
                <a:latin typeface="Garamond" pitchFamily="18" charset="0"/>
              </a:rPr>
              <a:t>, 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Should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take </a:t>
            </a:r>
            <a:r>
              <a:rPr lang="en-MY" sz="2600" b="1" dirty="0">
                <a:latin typeface="Garamond" pitchFamily="18" charset="0"/>
              </a:rPr>
              <a:t>the following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preventive steps:</a:t>
            </a:r>
            <a:endParaRPr lang="en-MY" sz="2600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latin typeface="Garamond" pitchFamily="18" charset="0"/>
              </a:rPr>
              <a:t>Properly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disinfect</a:t>
            </a:r>
            <a:r>
              <a:rPr lang="en-MY" sz="2600" b="1" dirty="0"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and</a:t>
            </a:r>
            <a:r>
              <a:rPr lang="en-MY" sz="2600" b="1" dirty="0">
                <a:latin typeface="Garamond" pitchFamily="18" charset="0"/>
              </a:rPr>
              <a:t> decontaminate </a:t>
            </a:r>
            <a:r>
              <a:rPr lang="en-MY" sz="2600" dirty="0">
                <a:latin typeface="Garamond" pitchFamily="18" charset="0"/>
              </a:rPr>
              <a:t>exposed areas.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latin typeface="Garamond" pitchFamily="18" charset="0"/>
              </a:rPr>
              <a:t>Properly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dispose </a:t>
            </a:r>
            <a:r>
              <a:rPr lang="en-MY" sz="2600" b="1" dirty="0">
                <a:latin typeface="Garamond" pitchFamily="18" charset="0"/>
              </a:rPr>
              <a:t>of all birth materials </a:t>
            </a:r>
            <a:r>
              <a:rPr lang="en-MY" sz="2600" dirty="0">
                <a:latin typeface="Garamond" pitchFamily="18" charset="0"/>
              </a:rPr>
              <a:t>after a livestock animal has given birth.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Washing </a:t>
            </a:r>
            <a:r>
              <a:rPr lang="en-MY" sz="2600" b="1" dirty="0">
                <a:latin typeface="Garamond" pitchFamily="18" charset="0"/>
              </a:rPr>
              <a:t>hands </a:t>
            </a:r>
            <a:r>
              <a:rPr lang="en-MY" sz="2600" dirty="0">
                <a:latin typeface="Garamond" pitchFamily="18" charset="0"/>
              </a:rPr>
              <a:t>properly.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Quarantine</a:t>
            </a:r>
            <a:r>
              <a:rPr lang="en-MY" sz="2600" b="1" dirty="0">
                <a:latin typeface="Garamond" pitchFamily="18" charset="0"/>
              </a:rPr>
              <a:t> infected animals.</a:t>
            </a:r>
            <a:endParaRPr lang="en-MY" sz="2600" dirty="0">
              <a:latin typeface="Garamond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Milk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pasteurization </a:t>
            </a:r>
            <a:r>
              <a:rPr lang="en-MY" sz="2600" dirty="0" smtClean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Test animals </a:t>
            </a:r>
            <a:r>
              <a:rPr lang="en-MY" sz="2600" b="1" dirty="0">
                <a:latin typeface="Garamond" pitchFamily="18" charset="0"/>
              </a:rPr>
              <a:t>routinely for infection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MY" sz="2600" b="1" dirty="0">
                <a:latin typeface="Garamond" pitchFamily="18" charset="0"/>
              </a:rPr>
              <a:t>Restrict the airflow from barnyards and animal holding facilities to other areas.</a:t>
            </a:r>
          </a:p>
        </p:txBody>
      </p:sp>
    </p:spTree>
    <p:extLst>
      <p:ext uri="{BB962C8B-B14F-4D97-AF65-F5344CB8AC3E}">
        <p14:creationId xmlns:p14="http://schemas.microsoft.com/office/powerpoint/2010/main" val="1606546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80728"/>
            <a:ext cx="89644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Preliminary </a:t>
            </a:r>
            <a:r>
              <a:rPr lang="en-MY" sz="2600" b="1" dirty="0" smtClean="0">
                <a:latin typeface="Garamond" pitchFamily="18" charset="0"/>
              </a:rPr>
              <a:t>results suggest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vaccination of animals </a:t>
            </a:r>
          </a:p>
          <a:p>
            <a:pPr lvl="0"/>
            <a:r>
              <a:rPr lang="en-MY" sz="2600" b="1" dirty="0" smtClean="0">
                <a:latin typeface="Garamond" pitchFamily="18" charset="0"/>
              </a:rPr>
              <a:t>may be</a:t>
            </a: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latin typeface="Garamond" pitchFamily="18" charset="0"/>
              </a:rPr>
              <a:t>a   method of control</a:t>
            </a:r>
            <a:r>
              <a:rPr lang="en-MY" sz="2600" dirty="0" smtClean="0">
                <a:latin typeface="Garamond" pitchFamily="18" charset="0"/>
              </a:rPr>
              <a:t>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Published trials proved that use of a registered phase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vaccine</a:t>
            </a:r>
            <a:r>
              <a:rPr lang="en-MY" sz="2600" b="1" dirty="0" smtClean="0">
                <a:latin typeface="Garamond" pitchFamily="18" charset="0"/>
              </a:rPr>
              <a:t> </a:t>
            </a:r>
            <a:r>
              <a:rPr lang="en-MY" sz="2600" dirty="0" smtClean="0">
                <a:latin typeface="Garamond" pitchFamily="18" charset="0"/>
              </a:rPr>
              <a:t>(</a:t>
            </a:r>
            <a:r>
              <a:rPr lang="en-MY" sz="2600" dirty="0" err="1" smtClean="0">
                <a:latin typeface="Garamond" pitchFamily="18" charset="0"/>
              </a:rPr>
              <a:t>Coxevac</a:t>
            </a:r>
            <a:r>
              <a:rPr lang="en-MY" sz="2600" dirty="0" smtClean="0">
                <a:latin typeface="Garamond" pitchFamily="18" charset="0"/>
              </a:rPr>
              <a:t>) </a:t>
            </a:r>
            <a:r>
              <a:rPr lang="en-MY" sz="2600" b="1" dirty="0" smtClean="0">
                <a:latin typeface="Garamond" pitchFamily="18" charset="0"/>
              </a:rPr>
              <a:t>on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infected farms </a:t>
            </a:r>
            <a:r>
              <a:rPr lang="en-MY" sz="2600" b="1" dirty="0" smtClean="0">
                <a:latin typeface="Garamond" pitchFamily="18" charset="0"/>
              </a:rPr>
              <a:t>is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a tool of major  interest to manage or prevent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 early or late abortion,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 repeat breeding,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decreases in milk </a:t>
            </a:r>
            <a:r>
              <a:rPr lang="en-MY" sz="2600" dirty="0" smtClean="0">
                <a:latin typeface="Garamond" pitchFamily="18" charset="0"/>
              </a:rPr>
              <a:t> </a:t>
            </a:r>
            <a:endParaRPr lang="en-MY" sz="2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2" y="188639"/>
            <a:ext cx="8609524" cy="58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07190" y="5591105"/>
            <a:ext cx="2191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  ????</a:t>
            </a:r>
            <a:endParaRPr lang="en-MY" sz="4800" dirty="0"/>
          </a:p>
        </p:txBody>
      </p:sp>
    </p:spTree>
    <p:extLst>
      <p:ext uri="{BB962C8B-B14F-4D97-AF65-F5344CB8AC3E}">
        <p14:creationId xmlns:p14="http://schemas.microsoft.com/office/powerpoint/2010/main" val="19418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64088" y="71046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10" y="836712"/>
            <a:ext cx="89524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Q fever</a:t>
            </a:r>
            <a:r>
              <a:rPr lang="en-MY" sz="2600" dirty="0" smtClean="0">
                <a:latin typeface="Garamond" pitchFamily="18" charset="0"/>
              </a:rPr>
              <a:t>, also called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query fever</a:t>
            </a:r>
            <a:r>
              <a:rPr lang="en-MY" sz="2600" b="1" dirty="0" smtClean="0">
                <a:latin typeface="Garamond" pitchFamily="18" charset="0"/>
              </a:rPr>
              <a:t>, </a:t>
            </a:r>
            <a:r>
              <a:rPr lang="en-MY" sz="2600" dirty="0" smtClean="0">
                <a:latin typeface="Garamond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A bacterial infection caused by the bacteria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 </a:t>
            </a:r>
            <a:r>
              <a:rPr lang="en-MY" sz="2600" b="1" i="1" dirty="0" err="1" smtClean="0">
                <a:solidFill>
                  <a:srgbClr val="0070C0"/>
                </a:solidFill>
                <a:latin typeface="Garamond" pitchFamily="18" charset="0"/>
              </a:rPr>
              <a:t>Coxiella</a:t>
            </a:r>
            <a:r>
              <a:rPr lang="en-MY" sz="2600" b="1" i="1" dirty="0" smtClean="0">
                <a:solidFill>
                  <a:srgbClr val="0070C0"/>
                </a:solidFill>
                <a:latin typeface="Garamond" pitchFamily="18" charset="0"/>
              </a:rPr>
              <a:t>  </a:t>
            </a:r>
            <a:r>
              <a:rPr lang="en-MY" sz="2600" b="1" i="1" dirty="0" err="1" smtClean="0">
                <a:solidFill>
                  <a:srgbClr val="0070C0"/>
                </a:solidFill>
                <a:latin typeface="Garamond" pitchFamily="18" charset="0"/>
              </a:rPr>
              <a:t>burnetii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Affects humans and other animals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It is a zoonotic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Most</a:t>
            </a:r>
            <a:r>
              <a:rPr lang="en-MY" sz="2600" dirty="0" smtClean="0">
                <a:latin typeface="Garamond" pitchFamily="18" charset="0"/>
              </a:rPr>
              <a:t> common </a:t>
            </a:r>
            <a:r>
              <a:rPr lang="en-MY" sz="2600" b="1" dirty="0" smtClean="0">
                <a:latin typeface="Garamond" pitchFamily="18" charset="0"/>
              </a:rPr>
              <a:t>animal reservoirs</a:t>
            </a:r>
            <a:r>
              <a:rPr lang="en-MY" sz="2600" dirty="0" smtClean="0">
                <a:latin typeface="Garamond" pitchFamily="18" charset="0"/>
              </a:rPr>
              <a:t> are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cattle,</a:t>
            </a:r>
            <a:r>
              <a:rPr lang="en-MY" sz="2600" dirty="0" smtClean="0">
                <a:solidFill>
                  <a:schemeClr val="tx2"/>
                </a:solidFill>
                <a:latin typeface="Garamond" pitchFamily="18" charset="0"/>
              </a:rPr>
              <a:t> sheep, and goats</a:t>
            </a:r>
            <a:endParaRPr lang="en-MY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and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 other domestic mammals including  cats, </a:t>
            </a:r>
            <a:r>
              <a:rPr lang="en-MY" sz="2600" b="1" dirty="0" smtClean="0">
                <a:latin typeface="Garamond" pitchFamily="18" charset="0"/>
              </a:rPr>
              <a:t>and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 dogs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Humans</a:t>
            </a: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latin typeface="Garamond" pitchFamily="18" charset="0"/>
              </a:rPr>
              <a:t>typically get the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infection</a:t>
            </a:r>
            <a:r>
              <a:rPr lang="en-MY" sz="2600" b="1" dirty="0" smtClean="0">
                <a:latin typeface="Garamond" pitchFamily="18" charset="0"/>
              </a:rPr>
              <a:t>  as a results from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Inhalation</a:t>
            </a:r>
            <a:r>
              <a:rPr lang="en-MY" sz="2600" b="1" dirty="0" smtClean="0">
                <a:latin typeface="Garamond" pitchFamily="18" charset="0"/>
              </a:rPr>
              <a:t> </a:t>
            </a:r>
            <a:r>
              <a:rPr lang="en-MY" sz="2600" dirty="0" smtClean="0">
                <a:latin typeface="Garamond" pitchFamily="18" charset="0"/>
              </a:rPr>
              <a:t>of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a spore </a:t>
            </a:r>
            <a:r>
              <a:rPr lang="en-MY" sz="2600" b="1" dirty="0" smtClean="0">
                <a:latin typeface="Garamond" pitchFamily="18" charset="0"/>
              </a:rPr>
              <a:t>in dust </a:t>
            </a:r>
            <a:r>
              <a:rPr lang="en-MY" sz="2600" dirty="0" smtClean="0">
                <a:latin typeface="Garamond" pitchFamily="18" charset="0"/>
              </a:rPr>
              <a:t>that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was contaminated </a:t>
            </a:r>
            <a:r>
              <a:rPr lang="en-MY" sz="2600" b="1" dirty="0" smtClean="0">
                <a:latin typeface="Garamond" pitchFamily="18" charset="0"/>
              </a:rPr>
              <a:t>by infected animals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dirty="0" smtClean="0">
                <a:latin typeface="Garamond" pitchFamily="18" charset="0"/>
              </a:rPr>
              <a:t>from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contact </a:t>
            </a:r>
            <a:r>
              <a:rPr lang="en-MY" sz="2600" b="1" dirty="0" smtClean="0">
                <a:latin typeface="Garamond" pitchFamily="18" charset="0"/>
              </a:rPr>
              <a:t>with </a:t>
            </a:r>
            <a:r>
              <a:rPr lang="en-MY" sz="2600" dirty="0" smtClean="0">
                <a:latin typeface="Garamond" pitchFamily="18" charset="0"/>
              </a:rPr>
              <a:t>the 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milk, urine faeces </a:t>
            </a:r>
            <a:r>
              <a:rPr lang="en-MY" sz="2600" b="1" dirty="0" smtClean="0">
                <a:latin typeface="Garamond" pitchFamily="18" charset="0"/>
              </a:rPr>
              <a:t>vaginal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mucus</a:t>
            </a:r>
            <a:r>
              <a:rPr lang="en-MY" sz="2600" dirty="0" smtClean="0">
                <a:latin typeface="Garamond" pitchFamily="18" charset="0"/>
              </a:rPr>
              <a:t> or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semen  </a:t>
            </a:r>
            <a:r>
              <a:rPr lang="en-MY" sz="2600" b="1" dirty="0" smtClean="0">
                <a:latin typeface="Garamond" pitchFamily="18" charset="0"/>
              </a:rPr>
              <a:t>of infected animals.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Rarely, </a:t>
            </a:r>
            <a:r>
              <a:rPr lang="en-MY" sz="2600" dirty="0" smtClean="0">
                <a:latin typeface="Garamond" pitchFamily="18" charset="0"/>
              </a:rPr>
              <a:t>the disease is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 tick -borne</a:t>
            </a:r>
            <a:r>
              <a:rPr lang="en-MY" sz="2600" b="1" dirty="0" smtClean="0">
                <a:latin typeface="Garamond" pitchFamily="18" charset="0"/>
              </a:rPr>
              <a:t>.</a:t>
            </a:r>
            <a:r>
              <a:rPr lang="en-MY" sz="2600" b="1" baseline="30000" dirty="0" smtClean="0">
                <a:latin typeface="Garamond" pitchFamily="18" charset="0"/>
              </a:rPr>
              <a:t>.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Humans are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vulnerable to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Q fever</a:t>
            </a:r>
            <a:r>
              <a:rPr lang="en-MY" sz="2600" dirty="0" smtClean="0">
                <a:latin typeface="Garamond" pitchFamily="18" charset="0"/>
              </a:rPr>
              <a:t>, and infection can result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from even a few organisms</a:t>
            </a:r>
          </a:p>
        </p:txBody>
      </p:sp>
    </p:spTree>
    <p:extLst>
      <p:ext uri="{BB962C8B-B14F-4D97-AF65-F5344CB8AC3E}">
        <p14:creationId xmlns:p14="http://schemas.microsoft.com/office/powerpoint/2010/main" val="16061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620688"/>
            <a:ext cx="925252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latin typeface="Garamond" pitchFamily="18" charset="0"/>
              </a:rPr>
              <a:t>The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highest amounts </a:t>
            </a:r>
            <a:r>
              <a:rPr lang="en-MY" sz="2600" dirty="0" smtClean="0">
                <a:latin typeface="Garamond" pitchFamily="18" charset="0"/>
              </a:rPr>
              <a:t>of bacteria are found in the </a:t>
            </a:r>
            <a:r>
              <a:rPr lang="en-MY" sz="2600" b="1" dirty="0" smtClean="0">
                <a:latin typeface="Garamond" pitchFamily="18" charset="0"/>
              </a:rPr>
              <a:t>"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birth products</a:t>
            </a:r>
            <a:r>
              <a:rPr lang="en-MY" sz="2600" b="1" dirty="0" smtClean="0">
                <a:latin typeface="Garamond" pitchFamily="18" charset="0"/>
              </a:rPr>
              <a:t>"</a:t>
            </a:r>
            <a:r>
              <a:rPr lang="en-MY" sz="2600" dirty="0" smtClean="0">
                <a:latin typeface="Garamond" pitchFamily="18" charset="0"/>
              </a:rPr>
              <a:t> (</a:t>
            </a:r>
            <a:r>
              <a:rPr lang="en-MY" sz="2600" b="1" dirty="0" smtClean="0">
                <a:latin typeface="Garamond" pitchFamily="18" charset="0"/>
              </a:rPr>
              <a:t>placenta, amniotic fluid</a:t>
            </a:r>
            <a:r>
              <a:rPr lang="en-MY" sz="2600" dirty="0" smtClean="0">
                <a:latin typeface="Garamond" pitchFamily="18" charset="0"/>
              </a:rPr>
              <a:t>)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of infected animals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Farmers,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veterinarians</a:t>
            </a:r>
            <a:r>
              <a:rPr lang="en-MY" sz="2600" dirty="0" smtClean="0">
                <a:latin typeface="Garamond" pitchFamily="18" charset="0"/>
              </a:rPr>
              <a:t>, and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people </a:t>
            </a:r>
            <a:r>
              <a:rPr lang="en-MY" sz="2600" b="1" dirty="0" smtClean="0">
                <a:latin typeface="Garamond" pitchFamily="18" charset="0"/>
              </a:rPr>
              <a:t>who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work with these animals in labs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The disease may cause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mild symptoms </a:t>
            </a:r>
            <a:r>
              <a:rPr lang="en-MY" sz="2600" b="1" dirty="0" smtClean="0">
                <a:latin typeface="Garamond" pitchFamily="18" charset="0"/>
              </a:rPr>
              <a:t>similar to the flu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may clear up </a:t>
            </a:r>
            <a:r>
              <a:rPr lang="en-MY" sz="2600" b="1" dirty="0" smtClean="0">
                <a:latin typeface="Garamond" pitchFamily="18" charset="0"/>
              </a:rPr>
              <a:t>in a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few weeks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without any treatment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 However,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many people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have no symptoms </a:t>
            </a:r>
            <a:r>
              <a:rPr lang="en-MY" sz="2600" b="1" dirty="0" smtClean="0">
                <a:latin typeface="Garamond" pitchFamily="18" charset="0"/>
              </a:rPr>
              <a:t>at all. </a:t>
            </a:r>
          </a:p>
          <a:p>
            <a:endParaRPr lang="en-MY" sz="26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In rare cases</a:t>
            </a:r>
            <a:r>
              <a:rPr lang="en-MY" sz="2600" b="1" dirty="0" smtClean="0">
                <a:latin typeface="Garamond" pitchFamily="18" charset="0"/>
              </a:rPr>
              <a:t>, a more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serious form </a:t>
            </a:r>
            <a:r>
              <a:rPr lang="en-MY" sz="2600" b="1" dirty="0" smtClean="0">
                <a:latin typeface="Garamond" pitchFamily="18" charset="0"/>
              </a:rPr>
              <a:t>of disease develops if the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infection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is chronic</a:t>
            </a:r>
            <a:r>
              <a:rPr lang="en-MY" sz="2600" b="1" dirty="0" smtClean="0">
                <a:latin typeface="Garamond" pitchFamily="18" charset="0"/>
              </a:rPr>
              <a:t>,</a:t>
            </a:r>
            <a:r>
              <a:rPr lang="en-MY" sz="26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means it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persists for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six months</a:t>
            </a: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i="1" dirty="0" smtClean="0">
                <a:latin typeface="Garamond" pitchFamily="18" charset="0"/>
              </a:rPr>
              <a:t>(</a:t>
            </a:r>
            <a:r>
              <a:rPr lang="en-MY" sz="26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and there are some case reports indicating that it may persist </a:t>
            </a:r>
            <a:r>
              <a:rPr lang="en-MY" sz="2600" b="1" i="1" dirty="0" smtClean="0">
                <a:solidFill>
                  <a:srgbClr val="002060"/>
                </a:solidFill>
                <a:latin typeface="Garamond" pitchFamily="18" charset="0"/>
              </a:rPr>
              <a:t>for </a:t>
            </a:r>
            <a:r>
              <a:rPr lang="en-MY" sz="2600" b="1" i="1" dirty="0" smtClean="0">
                <a:solidFill>
                  <a:srgbClr val="FF0000"/>
                </a:solidFill>
                <a:latin typeface="Garamond" pitchFamily="18" charset="0"/>
              </a:rPr>
              <a:t>more than six months</a:t>
            </a:r>
            <a:r>
              <a:rPr lang="en-MY" sz="2600" i="1" dirty="0" smtClean="0">
                <a:latin typeface="Garamond" pitchFamily="18" charset="0"/>
              </a:rPr>
              <a:t>). </a:t>
            </a:r>
            <a:endParaRPr lang="en-MY" sz="2600" i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25683" y="1483772"/>
            <a:ext cx="2974499" cy="830997"/>
          </a:xfrm>
          <a:prstGeom prst="rect">
            <a:avLst/>
          </a:prstGeom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2400" dirty="0">
                <a:latin typeface="Garamond" pitchFamily="18" charset="0"/>
              </a:rPr>
              <a:t>are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at the highest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risk</a:t>
            </a:r>
          </a:p>
          <a:p>
            <a:r>
              <a:rPr lang="en-MY" sz="2400" dirty="0" smtClean="0">
                <a:latin typeface="Garamond" pitchFamily="18" charset="0"/>
              </a:rPr>
              <a:t> </a:t>
            </a:r>
            <a:r>
              <a:rPr lang="en-MY" sz="2400" dirty="0">
                <a:latin typeface="Garamond" pitchFamily="18" charset="0"/>
              </a:rPr>
              <a:t>of being infected.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865979" y="908076"/>
            <a:ext cx="2459704" cy="14066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56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02" y="260648"/>
            <a:ext cx="889248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MY" sz="2600" dirty="0">
                <a:solidFill>
                  <a:srgbClr val="FF0000"/>
                </a:solidFill>
                <a:latin typeface="Garamond" pitchFamily="18" charset="0"/>
              </a:rPr>
              <a:t>A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more serious </a:t>
            </a:r>
            <a:r>
              <a:rPr lang="en-MY" sz="2600" dirty="0">
                <a:latin typeface="Garamond" pitchFamily="18" charset="0"/>
              </a:rPr>
              <a:t>form also can develop if the </a:t>
            </a:r>
            <a:endParaRPr lang="en-MY" sz="2600" dirty="0" smtClean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infection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is recurrent</a:t>
            </a:r>
            <a:r>
              <a:rPr lang="en-MY" sz="2600" dirty="0">
                <a:latin typeface="Garamond" pitchFamily="18" charset="0"/>
              </a:rPr>
              <a:t>, </a:t>
            </a:r>
            <a:endParaRPr lang="en-MY" sz="2600" dirty="0" smtClean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People </a:t>
            </a:r>
            <a:r>
              <a:rPr lang="en-MY" sz="2600" dirty="0">
                <a:latin typeface="Garamond" pitchFamily="18" charset="0"/>
              </a:rPr>
              <a:t>with </a:t>
            </a:r>
            <a:endParaRPr lang="en-MY" sz="2600" dirty="0" smtClean="0">
              <a:latin typeface="Garamond" pitchFamily="18" charset="0"/>
            </a:endParaRPr>
          </a:p>
          <a:p>
            <a:r>
              <a:rPr lang="en-MY" sz="2600" b="1" dirty="0" smtClean="0">
                <a:latin typeface="Garamond" pitchFamily="18" charset="0"/>
              </a:rPr>
              <a:t>  heart </a:t>
            </a:r>
            <a:r>
              <a:rPr lang="en-MY" sz="2600" b="1" dirty="0">
                <a:latin typeface="Garamond" pitchFamily="18" charset="0"/>
              </a:rPr>
              <a:t>valve problems </a:t>
            </a:r>
            <a:r>
              <a:rPr lang="en-MY" sz="2600" dirty="0">
                <a:latin typeface="Garamond" pitchFamily="18" charset="0"/>
              </a:rPr>
              <a:t>or </a:t>
            </a:r>
            <a:endParaRPr lang="en-MY" sz="2600" dirty="0" smtClean="0">
              <a:latin typeface="Garamond" pitchFamily="18" charset="0"/>
            </a:endParaRPr>
          </a:p>
          <a:p>
            <a:r>
              <a:rPr lang="en-MY" sz="2600" b="1" dirty="0" smtClean="0">
                <a:latin typeface="Garamond" pitchFamily="18" charset="0"/>
              </a:rPr>
              <a:t>  weak </a:t>
            </a:r>
            <a:r>
              <a:rPr lang="en-MY" sz="2600" b="1" dirty="0">
                <a:latin typeface="Garamond" pitchFamily="18" charset="0"/>
              </a:rPr>
              <a:t>immune </a:t>
            </a:r>
            <a:r>
              <a:rPr lang="en-MY" sz="2600" b="1" dirty="0" smtClean="0">
                <a:latin typeface="Garamond" pitchFamily="18" charset="0"/>
              </a:rPr>
              <a:t>systems</a:t>
            </a:r>
            <a:endParaRPr lang="en-MY" sz="26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7362" y="1337866"/>
            <a:ext cx="5292080" cy="892552"/>
          </a:xfrm>
          <a:prstGeom prst="rect">
            <a:avLst/>
          </a:prstGeom>
          <a:ln w="190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2600" dirty="0">
                <a:latin typeface="Garamond" pitchFamily="18" charset="0"/>
              </a:rPr>
              <a:t>are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at the highest risk of </a:t>
            </a:r>
            <a:r>
              <a:rPr lang="en-MY" sz="2600" b="1" dirty="0">
                <a:latin typeface="Garamond" pitchFamily="18" charset="0"/>
              </a:rPr>
              <a:t>developing these types of Q fever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275856" y="1628800"/>
            <a:ext cx="659504" cy="6696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43702" y="2484181"/>
            <a:ext cx="888574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1100" b="1" dirty="0">
              <a:solidFill>
                <a:srgbClr val="FFC000"/>
              </a:solidFill>
              <a:latin typeface="Garamond" pitchFamily="18" charset="0"/>
            </a:endParaRPr>
          </a:p>
          <a:p>
            <a:r>
              <a:rPr lang="en-MY" sz="2800" b="1" dirty="0" smtClean="0">
                <a:latin typeface="Garamond" pitchFamily="18" charset="0"/>
              </a:rPr>
              <a:t>      </a:t>
            </a:r>
            <a:r>
              <a:rPr lang="en-MY" sz="2600" b="1" dirty="0" smtClean="0">
                <a:latin typeface="Garamond" pitchFamily="18" charset="0"/>
              </a:rPr>
              <a:t>The </a:t>
            </a:r>
            <a:r>
              <a:rPr lang="en-MY" sz="2600" b="1" dirty="0">
                <a:latin typeface="Garamond" pitchFamily="18" charset="0"/>
              </a:rPr>
              <a:t>animals transmit the bacteria in: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Urine, </a:t>
            </a:r>
            <a:r>
              <a:rPr lang="en-MY" sz="2600" b="1" dirty="0" err="1">
                <a:solidFill>
                  <a:srgbClr val="002060"/>
                </a:solidFill>
                <a:latin typeface="Garamond" pitchFamily="18" charset="0"/>
              </a:rPr>
              <a:t>feces</a:t>
            </a:r>
            <a:r>
              <a:rPr lang="en-MY" sz="2600" b="1" dirty="0">
                <a:latin typeface="Garamond" pitchFamily="18" charset="0"/>
              </a:rPr>
              <a:t>,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milk, fluids from giving birth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These substances can </a:t>
            </a:r>
            <a:r>
              <a:rPr lang="en-MY" sz="2600" b="1" u="sng" dirty="0">
                <a:solidFill>
                  <a:srgbClr val="7030A0"/>
                </a:solidFill>
                <a:latin typeface="Garamond" pitchFamily="18" charset="0"/>
              </a:rPr>
              <a:t>dry inside </a:t>
            </a:r>
            <a:r>
              <a:rPr lang="en-MY" sz="2600" b="1" dirty="0">
                <a:solidFill>
                  <a:srgbClr val="7030A0"/>
                </a:solidFill>
                <a:latin typeface="Garamond" pitchFamily="18" charset="0"/>
              </a:rPr>
              <a:t>a barnyard where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contaminated dust </a:t>
            </a:r>
            <a:r>
              <a:rPr lang="en-MY" sz="2600" dirty="0">
                <a:latin typeface="Garamond" pitchFamily="18" charset="0"/>
              </a:rPr>
              <a:t>can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float in the air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Humans get Q </a:t>
            </a:r>
            <a:r>
              <a:rPr lang="en-MY" sz="2600" b="1" dirty="0">
                <a:latin typeface="Garamond" pitchFamily="18" charset="0"/>
              </a:rPr>
              <a:t>fever when they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latin typeface="Garamond" pitchFamily="18" charset="0"/>
              </a:rPr>
              <a:t>   breathe in the contaminated air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dirty="0">
                <a:latin typeface="Garamond" pitchFamily="18" charset="0"/>
              </a:rPr>
              <a:t>In rare cases,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drinking unpasteurized milk </a:t>
            </a:r>
            <a:r>
              <a:rPr lang="en-MY" sz="2400" dirty="0">
                <a:latin typeface="Garamond" pitchFamily="18" charset="0"/>
              </a:rPr>
              <a:t>can cause infection</a:t>
            </a:r>
            <a:r>
              <a:rPr lang="en-MY" sz="2600" dirty="0">
                <a:latin typeface="Garamond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cannot be spread </a:t>
            </a:r>
            <a:r>
              <a:rPr lang="en-MY" sz="2600" b="1" dirty="0">
                <a:latin typeface="Garamond" pitchFamily="18" charset="0"/>
              </a:rPr>
              <a:t>directly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from one human to another</a:t>
            </a:r>
            <a:r>
              <a:rPr lang="en-MY" sz="2600" b="1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dirty="0">
                <a:latin typeface="Garamond" pitchFamily="18" charset="0"/>
              </a:rPr>
              <a:t> The exact frequency of Q fever isn’t known because most cases aren’t reported</a:t>
            </a:r>
            <a:r>
              <a:rPr lang="en-MY" sz="1400" dirty="0">
                <a:latin typeface="Garamon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78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028" y="575083"/>
            <a:ext cx="912518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latin typeface="Garamond" pitchFamily="18" charset="0"/>
              </a:rPr>
              <a:t>        </a:t>
            </a:r>
            <a:r>
              <a:rPr lang="en-MY" sz="2800" b="1" dirty="0" smtClean="0">
                <a:latin typeface="Garamond" pitchFamily="18" charset="0"/>
              </a:rPr>
              <a:t>Signs </a:t>
            </a:r>
            <a:r>
              <a:rPr lang="en-MY" sz="2800" b="1" dirty="0">
                <a:latin typeface="Garamond" pitchFamily="18" charset="0"/>
              </a:rPr>
              <a:t>and </a:t>
            </a:r>
            <a:r>
              <a:rPr lang="en-MY" sz="2800" b="1" dirty="0" smtClean="0">
                <a:latin typeface="Garamond" pitchFamily="18" charset="0"/>
              </a:rPr>
              <a:t>symptoms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Incubation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period </a:t>
            </a:r>
            <a:r>
              <a:rPr lang="en-MY" sz="2600" dirty="0">
                <a:latin typeface="Garamond" pitchFamily="18" charset="0"/>
              </a:rPr>
              <a:t>is usually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2-3weeks.</a:t>
            </a:r>
            <a:r>
              <a:rPr lang="en-MY" sz="2600" dirty="0">
                <a:latin typeface="Garamond" pitchFamily="18" charset="0"/>
              </a:rPr>
              <a:t> 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Symptoms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can vary significantly from one person to another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</a:rPr>
              <a:t>. </a:t>
            </a:r>
            <a:endParaRPr lang="en-MY" sz="24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aseline="30000" dirty="0" smtClean="0">
                <a:latin typeface="Garamond" pitchFamily="18" charset="0"/>
              </a:rPr>
              <a:t> </a:t>
            </a:r>
            <a:r>
              <a:rPr lang="en-MY" sz="2600" dirty="0" smtClean="0">
                <a:latin typeface="Garamond" pitchFamily="18" charset="0"/>
              </a:rPr>
              <a:t>The </a:t>
            </a:r>
            <a:r>
              <a:rPr lang="en-MY" sz="2600" dirty="0">
                <a:latin typeface="Garamond" pitchFamily="18" charset="0"/>
              </a:rPr>
              <a:t>most common manifestation is </a:t>
            </a:r>
            <a:r>
              <a:rPr lang="en-MY" sz="2600" b="1" dirty="0" smtClean="0">
                <a:latin typeface="Garamond" pitchFamily="18" charset="0"/>
              </a:rPr>
              <a:t>flu-like symptoms </a:t>
            </a:r>
            <a:r>
              <a:rPr lang="en-MY" sz="2600" dirty="0">
                <a:latin typeface="Garamond" pitchFamily="18" charset="0"/>
              </a:rPr>
              <a:t> with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abrupt </a:t>
            </a:r>
            <a:r>
              <a:rPr lang="en-MY" sz="2600" dirty="0">
                <a:latin typeface="Garamond" pitchFamily="18" charset="0"/>
              </a:rPr>
              <a:t>onset </a:t>
            </a:r>
            <a:r>
              <a:rPr lang="en-MY" sz="2600" dirty="0" smtClean="0">
                <a:latin typeface="Garamond" pitchFamily="18" charset="0"/>
              </a:rPr>
              <a:t>of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fever, malaise, profuse perspiration</a:t>
            </a:r>
            <a:r>
              <a:rPr lang="en-MY" sz="2600" dirty="0" smtClean="0">
                <a:latin typeface="Garamond" pitchFamily="18" charset="0"/>
              </a:rPr>
              <a:t>, </a:t>
            </a:r>
            <a:r>
              <a:rPr lang="en-MY" sz="2600" b="1" dirty="0" smtClean="0">
                <a:latin typeface="Garamond" pitchFamily="18" charset="0"/>
              </a:rPr>
              <a:t>sever</a:t>
            </a: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headache </a:t>
            </a:r>
            <a:r>
              <a:rPr lang="en-MY" sz="2600" b="1" dirty="0" smtClean="0">
                <a:latin typeface="Garamond" pitchFamily="18" charset="0"/>
              </a:rPr>
              <a:t>muscle pain, loose of appetite, </a:t>
            </a:r>
            <a:r>
              <a:rPr lang="en-MY" sz="2600" b="1" dirty="0" smtClean="0">
                <a:solidFill>
                  <a:schemeClr val="accent1"/>
                </a:solidFill>
                <a:latin typeface="Garamond" pitchFamily="18" charset="0"/>
              </a:rPr>
              <a:t>upper </a:t>
            </a:r>
            <a:r>
              <a:rPr lang="en-MY" sz="2600" b="1" dirty="0">
                <a:solidFill>
                  <a:schemeClr val="accent1"/>
                </a:solidFill>
                <a:latin typeface="Garamond" pitchFamily="18" charset="0"/>
              </a:rPr>
              <a:t>respiratory </a:t>
            </a:r>
            <a:r>
              <a:rPr lang="en-MY" sz="2600" dirty="0">
                <a:latin typeface="Garamond" pitchFamily="18" charset="0"/>
              </a:rPr>
              <a:t>problems, </a:t>
            </a:r>
            <a:r>
              <a:rPr lang="en-MY" sz="2600" b="1" dirty="0">
                <a:latin typeface="Garamond" pitchFamily="18" charset="0"/>
              </a:rPr>
              <a:t>dry </a:t>
            </a:r>
            <a:r>
              <a:rPr lang="en-MY" sz="2600" b="1" dirty="0" smtClean="0">
                <a:latin typeface="Garamond" pitchFamily="18" charset="0"/>
              </a:rPr>
              <a:t>cough</a:t>
            </a:r>
            <a:r>
              <a:rPr lang="en-MY" sz="2600" dirty="0" smtClean="0">
                <a:latin typeface="Garamond" pitchFamily="18" charset="0"/>
              </a:rPr>
              <a:t>,</a:t>
            </a: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b="1" dirty="0" smtClean="0">
                <a:latin typeface="Garamond" pitchFamily="18" charset="0"/>
              </a:rPr>
              <a:t>confusion, chills</a:t>
            </a:r>
            <a:r>
              <a:rPr lang="en-MY" sz="2600" b="1" dirty="0">
                <a:latin typeface="Garamond" pitchFamily="18" charset="0"/>
              </a:rPr>
              <a:t>, and </a:t>
            </a:r>
            <a:r>
              <a:rPr lang="en-MY" sz="2600" b="1" dirty="0" smtClean="0">
                <a:solidFill>
                  <a:schemeClr val="accent1"/>
                </a:solidFill>
                <a:latin typeface="Garamond" pitchFamily="18" charset="0"/>
              </a:rPr>
              <a:t>gastro intestinal  </a:t>
            </a:r>
            <a:r>
              <a:rPr lang="en-MY" sz="2600" b="1" dirty="0" smtClean="0">
                <a:latin typeface="Garamond" pitchFamily="18" charset="0"/>
              </a:rPr>
              <a:t>symptoms</a:t>
            </a: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dirty="0" smtClean="0">
                <a:latin typeface="Garamond" pitchFamily="18" charset="0"/>
              </a:rPr>
              <a:t>such </a:t>
            </a:r>
            <a:r>
              <a:rPr lang="en-MY" sz="2600" dirty="0">
                <a:latin typeface="Garamond" pitchFamily="18" charset="0"/>
              </a:rPr>
              <a:t>as </a:t>
            </a:r>
            <a:r>
              <a:rPr lang="en-MY" sz="2600" b="1" dirty="0" smtClean="0">
                <a:latin typeface="Garamond" pitchFamily="18" charset="0"/>
              </a:rPr>
              <a:t>nausea vomiting</a:t>
            </a:r>
            <a:r>
              <a:rPr lang="en-MY" sz="2600" b="1" dirty="0">
                <a:latin typeface="Garamond" pitchFamily="18" charset="0"/>
              </a:rPr>
              <a:t>, </a:t>
            </a:r>
            <a:r>
              <a:rPr lang="en-MY" sz="2600" dirty="0" smtClean="0">
                <a:latin typeface="Garamond" pitchFamily="18" charset="0"/>
              </a:rPr>
              <a:t>and diarrhoea </a:t>
            </a:r>
            <a:r>
              <a:rPr lang="en-MY" sz="2600" dirty="0">
                <a:latin typeface="Garamond" pitchFamily="18" charset="0"/>
              </a:rPr>
              <a:t> 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About half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of infected </a:t>
            </a:r>
            <a:r>
              <a:rPr lang="en-MY" sz="2600" dirty="0">
                <a:latin typeface="Garamond" pitchFamily="18" charset="0"/>
              </a:rPr>
              <a:t>individuals exhibit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no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symptoms</a:t>
            </a:r>
            <a:r>
              <a:rPr lang="en-MY" sz="26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>
                <a:latin typeface="Garamond" pitchFamily="18" charset="0"/>
              </a:rPr>
              <a:t>During its course, the disease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can progress to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an</a:t>
            </a:r>
            <a:r>
              <a:rPr lang="en-MY" sz="2600" dirty="0">
                <a:latin typeface="Garamond" pitchFamily="18" charset="0"/>
              </a:rPr>
              <a:t>  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atypical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pneumonia </a:t>
            </a:r>
            <a:r>
              <a:rPr lang="en-MY" sz="2600" dirty="0">
                <a:latin typeface="Garamond" pitchFamily="18" charset="0"/>
              </a:rPr>
              <a:t>which can result in 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dirty="0" smtClean="0">
                <a:latin typeface="Garamond" pitchFamily="18" charset="0"/>
              </a:rPr>
              <a:t>a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life-threatening  acute respiratory distress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syndrome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600" dirty="0">
                <a:latin typeface="Garamond" pitchFamily="18" charset="0"/>
              </a:rPr>
              <a:t>whereby such symptoms usually occur 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during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first </a:t>
            </a:r>
            <a:r>
              <a:rPr lang="en-MY" sz="2600" b="1" u="sng" dirty="0" smtClean="0">
                <a:solidFill>
                  <a:srgbClr val="FF0000"/>
                </a:solidFill>
                <a:latin typeface="Garamond" pitchFamily="18" charset="0"/>
              </a:rPr>
              <a:t>4-5  days </a:t>
            </a:r>
            <a:r>
              <a:rPr lang="en-MY" sz="2600" b="1" dirty="0">
                <a:latin typeface="Garamond" pitchFamily="18" charset="0"/>
              </a:rPr>
              <a:t>of infection</a:t>
            </a: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37035" y="5724430"/>
            <a:ext cx="108012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307965" y="6299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20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23" y="836712"/>
            <a:ext cx="895414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600" dirty="0" smtClean="0">
                <a:solidFill>
                  <a:srgbClr val="002060"/>
                </a:solidFill>
                <a:latin typeface="Garamond" pitchFamily="18" charset="0"/>
              </a:rPr>
              <a:t>Less </a:t>
            </a: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often, Q</a:t>
            </a:r>
            <a:r>
              <a:rPr lang="en-MY" sz="2600" dirty="0">
                <a:latin typeface="Garamond" pitchFamily="18" charset="0"/>
              </a:rPr>
              <a:t> fever </a:t>
            </a:r>
            <a:r>
              <a:rPr lang="en-MY" sz="2600" dirty="0" smtClean="0">
                <a:latin typeface="Garamond" pitchFamily="18" charset="0"/>
              </a:rPr>
              <a:t>causes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hepatitis,</a:t>
            </a:r>
            <a:r>
              <a:rPr lang="en-MY" sz="2600" dirty="0" smtClean="0">
                <a:latin typeface="Garamond" pitchFamily="18" charset="0"/>
              </a:rPr>
              <a:t> which </a:t>
            </a:r>
            <a:r>
              <a:rPr lang="en-MY" sz="2600" dirty="0">
                <a:latin typeface="Garamond" pitchFamily="18" charset="0"/>
              </a:rPr>
              <a:t>may </a:t>
            </a:r>
            <a:r>
              <a:rPr lang="en-MY" sz="2600" dirty="0" smtClean="0">
                <a:latin typeface="Garamond" pitchFamily="18" charset="0"/>
              </a:rPr>
              <a:t>be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asymptomatic </a:t>
            </a:r>
            <a:r>
              <a:rPr lang="en-MY" sz="2600" b="1" dirty="0">
                <a:latin typeface="Garamond" pitchFamily="18" charset="0"/>
              </a:rPr>
              <a:t>or </a:t>
            </a:r>
            <a:endParaRPr lang="en-MY" sz="26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MY" sz="2600" b="1" dirty="0" smtClean="0">
                <a:latin typeface="Garamond" pitchFamily="18" charset="0"/>
              </a:rPr>
              <a:t>becomes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symptomatic </a:t>
            </a:r>
            <a:r>
              <a:rPr lang="en-MY" sz="2600" dirty="0">
                <a:latin typeface="Garamond" pitchFamily="18" charset="0"/>
              </a:rPr>
              <a:t>with </a:t>
            </a:r>
            <a:r>
              <a:rPr lang="en-MY" sz="2600" b="1" dirty="0">
                <a:latin typeface="Garamond" pitchFamily="18" charset="0"/>
              </a:rPr>
              <a:t>malaise,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fever, 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 liver enlargement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, and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pain in the right </a:t>
            </a:r>
            <a:r>
              <a:rPr lang="en-MY" sz="2600" b="1" dirty="0">
                <a:latin typeface="Garamond" pitchFamily="18" charset="0"/>
              </a:rPr>
              <a:t>upper quadrant of the </a:t>
            </a:r>
            <a:r>
              <a:rPr lang="en-MY" sz="2600" b="1" dirty="0" smtClean="0">
                <a:latin typeface="Garamond" pitchFamily="18" charset="0"/>
              </a:rPr>
              <a:t> abdomen</a:t>
            </a:r>
            <a:endParaRPr lang="en-MY" sz="2600" b="1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dirty="0">
                <a:latin typeface="Garamond" pitchFamily="18" charset="0"/>
              </a:rPr>
              <a:t> </a:t>
            </a:r>
            <a:r>
              <a:rPr lang="en-MY" sz="26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transaminase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 values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 are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often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elevated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jaundice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 is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uncommon</a:t>
            </a:r>
            <a:r>
              <a:rPr lang="en-MY" sz="2600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Retinal </a:t>
            </a:r>
            <a:r>
              <a:rPr lang="en-MY" sz="2600" b="1" dirty="0" err="1" smtClean="0">
                <a:solidFill>
                  <a:srgbClr val="0070C0"/>
                </a:solidFill>
                <a:latin typeface="Garamond" pitchFamily="18" charset="0"/>
              </a:rPr>
              <a:t>vasculitis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 is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a rare manifestation </a:t>
            </a:r>
            <a:r>
              <a:rPr lang="en-MY" sz="2600" b="1" dirty="0">
                <a:latin typeface="Garamond" pitchFamily="18" charset="0"/>
              </a:rPr>
              <a:t>of Q fever</a:t>
            </a:r>
            <a:r>
              <a:rPr lang="en-MY" sz="2800" b="1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en-MY" sz="28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800" baseline="30000" dirty="0" smtClean="0"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chronic form </a:t>
            </a:r>
            <a:r>
              <a:rPr lang="en-MY" sz="2600" dirty="0">
                <a:latin typeface="Garamond" pitchFamily="18" charset="0"/>
              </a:rPr>
              <a:t>of Q fever </a:t>
            </a:r>
            <a:r>
              <a:rPr lang="en-MY" sz="2600" dirty="0" smtClean="0">
                <a:latin typeface="Garamond" pitchFamily="18" charset="0"/>
              </a:rPr>
              <a:t>   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endocarditis</a:t>
            </a:r>
            <a:r>
              <a:rPr lang="en-MY" sz="2600" dirty="0" smtClean="0">
                <a:latin typeface="Garamond" pitchFamily="18" charset="0"/>
              </a:rPr>
              <a:t> which </a:t>
            </a:r>
            <a:r>
              <a:rPr lang="en-MY" sz="2600" dirty="0">
                <a:latin typeface="Garamond" pitchFamily="18" charset="0"/>
              </a:rPr>
              <a:t>can </a:t>
            </a:r>
            <a:endParaRPr lang="en-MY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MY" sz="2600" dirty="0" smtClean="0">
                <a:latin typeface="Garamond" pitchFamily="18" charset="0"/>
              </a:rPr>
              <a:t>occur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months or decades </a:t>
            </a:r>
            <a:r>
              <a:rPr lang="en-MY" sz="2600" b="1" dirty="0">
                <a:latin typeface="Garamond" pitchFamily="18" charset="0"/>
              </a:rPr>
              <a:t>following the infection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It is usually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fatal if untreated</a:t>
            </a:r>
            <a:r>
              <a:rPr lang="en-MY" sz="2600" b="1" dirty="0">
                <a:latin typeface="Garamond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dirty="0">
                <a:latin typeface="Garamond" pitchFamily="18" charset="0"/>
              </a:rPr>
              <a:t>However, with </a:t>
            </a:r>
            <a:r>
              <a:rPr lang="en-MY" sz="2600" b="1" dirty="0">
                <a:latin typeface="Garamond" pitchFamily="18" charset="0"/>
              </a:rPr>
              <a:t>appropriate treatment</a:t>
            </a:r>
            <a:r>
              <a:rPr lang="en-MY" sz="2600" dirty="0">
                <a:latin typeface="Garamond" pitchFamily="18" charset="0"/>
              </a:rPr>
              <a:t>, </a:t>
            </a:r>
            <a:endParaRPr lang="en-MY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600" b="1" dirty="0" smtClean="0">
                <a:latin typeface="Garamond" pitchFamily="18" charset="0"/>
              </a:rPr>
              <a:t>the </a:t>
            </a:r>
            <a:r>
              <a:rPr lang="en-MY" sz="2600" b="1" dirty="0">
                <a:latin typeface="Garamond" pitchFamily="18" charset="0"/>
              </a:rPr>
              <a:t>mortality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falls to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around 10%.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79674"/>
            <a:ext cx="2823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latin typeface="Garamond" pitchFamily="18" charset="0"/>
              </a:rPr>
              <a:t>Signs&amp; Symptoms Cont.  ..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475049" y="4509120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3988" y="5509028"/>
            <a:ext cx="1188134" cy="64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80859" y="-116265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4762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05273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Who Is at Risk for Q Fever?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Since the bacteria usually infect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cattle,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sheep, and goats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,</a:t>
            </a:r>
          </a:p>
          <a:p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MY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people who are at highest risk for infection include</a:t>
            </a:r>
            <a:r>
              <a:rPr lang="en-MY" sz="2600" dirty="0">
                <a:solidFill>
                  <a:srgbClr val="0070C0"/>
                </a:solidFill>
                <a:latin typeface="Garamond" pitchFamily="18" charset="0"/>
              </a:rPr>
              <a:t>: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farmers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veterinarians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work around sheep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work in the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dairy industry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work in a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meat processing facilities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work in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research laboratories with livestock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work in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research laboratories </a:t>
            </a:r>
            <a:r>
              <a:rPr lang="en-MY" sz="2600" dirty="0">
                <a:latin typeface="Garamond" pitchFamily="18" charset="0"/>
              </a:rPr>
              <a:t>with </a:t>
            </a:r>
            <a:r>
              <a:rPr lang="en-MY" sz="2600" i="1" dirty="0">
                <a:latin typeface="Garamond" pitchFamily="18" charset="0"/>
              </a:rPr>
              <a:t>C. </a:t>
            </a:r>
            <a:r>
              <a:rPr lang="en-MY" sz="2600" i="1" dirty="0" err="1">
                <a:latin typeface="Garamond" pitchFamily="18" charset="0"/>
              </a:rPr>
              <a:t>burnetii</a:t>
            </a:r>
            <a:endParaRPr lang="en-MY" sz="26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MY" sz="2600" dirty="0">
                <a:latin typeface="Garamond" pitchFamily="18" charset="0"/>
              </a:rPr>
              <a:t>people who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live close to a farm</a:t>
            </a:r>
          </a:p>
        </p:txBody>
      </p:sp>
      <p:sp>
        <p:nvSpPr>
          <p:cNvPr id="3" name="Rectangle 2"/>
          <p:cNvSpPr/>
          <p:nvPr/>
        </p:nvSpPr>
        <p:spPr>
          <a:xfrm>
            <a:off x="7668344" y="3974"/>
            <a:ext cx="96135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b="1" dirty="0">
                <a:solidFill>
                  <a:srgbClr val="C00000"/>
                </a:solidFill>
                <a:latin typeface="Garamond" pitchFamily="18" charset="0"/>
              </a:rPr>
              <a:t>Q Fever</a:t>
            </a:r>
            <a:endParaRPr lang="en-MY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2320" y="2492896"/>
            <a:ext cx="1584176" cy="113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46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722014"/>
            <a:ext cx="86832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u="sng" dirty="0" smtClean="0">
                <a:solidFill>
                  <a:srgbClr val="C00000"/>
                </a:solidFill>
                <a:latin typeface="Garamond" pitchFamily="18" charset="0"/>
              </a:rPr>
              <a:t>Q </a:t>
            </a: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</a:rPr>
              <a:t>Fever </a:t>
            </a:r>
            <a:r>
              <a:rPr lang="en-MY" sz="2800" b="1" u="sng" dirty="0" smtClean="0">
                <a:solidFill>
                  <a:srgbClr val="C00000"/>
                </a:solidFill>
                <a:latin typeface="Garamond" pitchFamily="18" charset="0"/>
              </a:rPr>
              <a:t>Diagnosed</a:t>
            </a:r>
          </a:p>
          <a:p>
            <a:r>
              <a:rPr lang="en-MY" sz="2600" b="1" dirty="0" smtClean="0">
                <a:latin typeface="Garamond" pitchFamily="18" charset="0"/>
              </a:rPr>
              <a:t>It’s </a:t>
            </a:r>
            <a:r>
              <a:rPr lang="en-MY" sz="2600" b="1" dirty="0">
                <a:latin typeface="Garamond" pitchFamily="18" charset="0"/>
              </a:rPr>
              <a:t>difficult </a:t>
            </a:r>
            <a:r>
              <a:rPr lang="en-MY" sz="2600" b="1" dirty="0" smtClean="0">
                <a:latin typeface="Garamond" pitchFamily="18" charset="0"/>
              </a:rPr>
              <a:t>to </a:t>
            </a:r>
            <a:r>
              <a:rPr lang="en-MY" sz="2600" b="1" dirty="0">
                <a:latin typeface="Garamond" pitchFamily="18" charset="0"/>
              </a:rPr>
              <a:t>diagnose Q fever based on symptoms alone</a:t>
            </a:r>
            <a:r>
              <a:rPr lang="en-MY" sz="2600" dirty="0">
                <a:latin typeface="Garamond" pitchFamily="18" charset="0"/>
              </a:rPr>
              <a:t>.</a:t>
            </a:r>
          </a:p>
          <a:p>
            <a:r>
              <a:rPr lang="en-MY" sz="2600" b="1" u="sng" dirty="0" smtClean="0">
                <a:solidFill>
                  <a:srgbClr val="FF0000"/>
                </a:solidFill>
                <a:latin typeface="Garamond" pitchFamily="18" charset="0"/>
              </a:rPr>
              <a:t>suspect of Q fever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any  case of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the flu-like symptoms or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serious complications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of Q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fever</a:t>
            </a:r>
            <a:r>
              <a:rPr lang="en-MY" sz="2600" dirty="0" smtClean="0">
                <a:latin typeface="Garamond" pitchFamily="18" charset="0"/>
              </a:rPr>
              <a:t> and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work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or live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in an 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environment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that puts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him 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at high risk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for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exposure</a:t>
            </a:r>
          </a:p>
          <a:p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ask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questions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about </a:t>
            </a:r>
            <a:r>
              <a:rPr lang="en-MY" sz="2600" b="1" dirty="0" smtClean="0">
                <a:solidFill>
                  <a:srgbClr val="0070C0"/>
                </a:solidFill>
                <a:latin typeface="Garamond" pitchFamily="18" charset="0"/>
              </a:rPr>
              <a:t>the 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job</a:t>
            </a:r>
            <a:r>
              <a:rPr lang="en-MY" sz="2600" dirty="0">
                <a:solidFill>
                  <a:srgbClr val="0070C0"/>
                </a:solidFill>
                <a:latin typeface="Garamond" pitchFamily="18" charset="0"/>
              </a:rPr>
              <a:t> or </a:t>
            </a:r>
            <a:endParaRPr lang="en-MY" sz="2600" dirty="0" smtClean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MY" sz="2600" dirty="0" smtClean="0">
                <a:latin typeface="Garamond" pitchFamily="18" charset="0"/>
              </a:rPr>
              <a:t>if  he  </a:t>
            </a:r>
            <a:r>
              <a:rPr lang="en-MY" sz="2600" b="1" dirty="0">
                <a:latin typeface="Garamond" pitchFamily="18" charset="0"/>
              </a:rPr>
              <a:t>recently been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exposed to barnyard or farm animals</a:t>
            </a:r>
            <a:r>
              <a:rPr lang="en-MY" sz="2600" b="1" dirty="0" smtClean="0">
                <a:latin typeface="Garamond" pitchFamily="18" charset="0"/>
              </a:rPr>
              <a:t>.</a:t>
            </a:r>
          </a:p>
          <a:p>
            <a:endParaRPr lang="en-MY" sz="2600" b="1" dirty="0">
              <a:latin typeface="Garamond" pitchFamily="18" charset="0"/>
            </a:endParaRPr>
          </a:p>
          <a:p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Q fever is diagnosed </a:t>
            </a:r>
            <a:r>
              <a:rPr lang="en-MY" sz="2600" dirty="0" smtClean="0">
                <a:latin typeface="Garamond" pitchFamily="18" charset="0"/>
              </a:rPr>
              <a:t>with </a:t>
            </a:r>
            <a:r>
              <a:rPr lang="en-MY" sz="2600" dirty="0">
                <a:latin typeface="Garamond" pitchFamily="18" charset="0"/>
              </a:rPr>
              <a:t>a </a:t>
            </a:r>
            <a:r>
              <a:rPr lang="en-MY" sz="2600" b="1" dirty="0">
                <a:solidFill>
                  <a:schemeClr val="tx2"/>
                </a:solidFill>
                <a:latin typeface="Garamond" pitchFamily="18" charset="0"/>
              </a:rPr>
              <a:t>blood antibody test</a:t>
            </a:r>
            <a:r>
              <a:rPr lang="en-MY" sz="2600" dirty="0">
                <a:latin typeface="Garamond" pitchFamily="18" charset="0"/>
              </a:rPr>
              <a:t>. </a:t>
            </a:r>
            <a:endParaRPr lang="en-MY" sz="2600" dirty="0" smtClean="0">
              <a:latin typeface="Garamond" pitchFamily="18" charset="0"/>
            </a:endParaRPr>
          </a:p>
          <a:p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According </a:t>
            </a:r>
            <a:r>
              <a:rPr lang="en-MY" sz="2600" b="1" dirty="0">
                <a:latin typeface="Garamond" pitchFamily="18" charset="0"/>
              </a:rPr>
              <a:t>to the </a:t>
            </a:r>
            <a:r>
              <a:rPr lang="en-MY" sz="2600" b="1" u="sng" dirty="0" err="1">
                <a:latin typeface="Garamond" pitchFamily="18" charset="0"/>
                <a:hlinkClick r:id="rId2"/>
              </a:rPr>
              <a:t>Centers</a:t>
            </a:r>
            <a:r>
              <a:rPr lang="en-MY" sz="2600" b="1" u="sng" dirty="0">
                <a:latin typeface="Garamond" pitchFamily="18" charset="0"/>
                <a:hlinkClick r:id="rId2"/>
              </a:rPr>
              <a:t> for Disease Control </a:t>
            </a:r>
            <a:endParaRPr lang="en-MY" sz="2600" b="1" u="sng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antibody </a:t>
            </a:r>
            <a:r>
              <a:rPr lang="en-MY" sz="2600" b="1" dirty="0">
                <a:latin typeface="Garamond" pitchFamily="18" charset="0"/>
              </a:rPr>
              <a:t>test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frequently appears negative </a:t>
            </a:r>
            <a:endParaRPr lang="en-MY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600" b="1" dirty="0" smtClean="0">
                <a:latin typeface="Garamond" pitchFamily="18" charset="0"/>
              </a:rPr>
              <a:t>in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MY" sz="2600" b="1" dirty="0">
                <a:solidFill>
                  <a:srgbClr val="FF0000"/>
                </a:solidFill>
                <a:latin typeface="Garamond" pitchFamily="18" charset="0"/>
              </a:rPr>
              <a:t>first </a:t>
            </a:r>
            <a:r>
              <a:rPr lang="en-MY" sz="2600" b="1" dirty="0" smtClean="0">
                <a:solidFill>
                  <a:srgbClr val="FF0000"/>
                </a:solidFill>
                <a:latin typeface="Garamond" pitchFamily="18" charset="0"/>
              </a:rPr>
              <a:t>7- 10 </a:t>
            </a:r>
            <a:r>
              <a:rPr lang="en-MY" sz="2600" b="1" dirty="0">
                <a:solidFill>
                  <a:srgbClr val="0070C0"/>
                </a:solidFill>
                <a:latin typeface="Garamond" pitchFamily="18" charset="0"/>
              </a:rPr>
              <a:t>days of sickness. </a:t>
            </a:r>
            <a:endParaRPr lang="en-MY" sz="2600" b="1" dirty="0" smtClean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72400" y="0"/>
            <a:ext cx="97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Q fever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940152" y="6237312"/>
            <a:ext cx="29226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en-MY" sz="1400" dirty="0">
                <a:latin typeface="Garamond" pitchFamily="18" charset="0"/>
              </a:rPr>
              <a:t>In a </a:t>
            </a:r>
            <a:r>
              <a:rPr lang="en-MY" sz="1400" b="1" dirty="0">
                <a:latin typeface="Garamond" pitchFamily="18" charset="0"/>
              </a:rPr>
              <a:t>chronic infection, </a:t>
            </a:r>
            <a:endParaRPr lang="en-MY" sz="1400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0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898721-FC57-4FFE-B444-B1022C097DA5}"/>
</file>

<file path=customXml/itemProps2.xml><?xml version="1.0" encoding="utf-8"?>
<ds:datastoreItem xmlns:ds="http://schemas.openxmlformats.org/officeDocument/2006/customXml" ds:itemID="{6967A57E-5B03-4B22-9FA5-522FB453C2E5}"/>
</file>

<file path=customXml/itemProps3.xml><?xml version="1.0" encoding="utf-8"?>
<ds:datastoreItem xmlns:ds="http://schemas.openxmlformats.org/officeDocument/2006/customXml" ds:itemID="{C3C3DB08-94B1-4FFB-8374-C5DF0A86EAC6}"/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1100</Words>
  <Application>Microsoft Office PowerPoint</Application>
  <PresentationFormat>On-screen Show (4:3)</PresentationFormat>
  <Paragraphs>260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92</cp:revision>
  <dcterms:created xsi:type="dcterms:W3CDTF">2020-02-21T17:31:27Z</dcterms:created>
  <dcterms:modified xsi:type="dcterms:W3CDTF">2022-03-29T16:38:38Z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