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4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5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43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82" r:id="rId6"/>
    <p:sldId id="260" r:id="rId7"/>
    <p:sldId id="275" r:id="rId8"/>
    <p:sldId id="276" r:id="rId9"/>
    <p:sldId id="277" r:id="rId10"/>
    <p:sldId id="261" r:id="rId11"/>
    <p:sldId id="264" r:id="rId12"/>
    <p:sldId id="265" r:id="rId13"/>
    <p:sldId id="267" r:id="rId14"/>
    <p:sldId id="281" r:id="rId15"/>
    <p:sldId id="278" r:id="rId16"/>
    <p:sldId id="266" r:id="rId17"/>
    <p:sldId id="280" r:id="rId18"/>
    <p:sldId id="284" r:id="rId19"/>
    <p:sldId id="313" r:id="rId20"/>
    <p:sldId id="285" r:id="rId21"/>
    <p:sldId id="314" r:id="rId22"/>
    <p:sldId id="315" r:id="rId23"/>
    <p:sldId id="316" r:id="rId24"/>
    <p:sldId id="286" r:id="rId25"/>
    <p:sldId id="319" r:id="rId26"/>
    <p:sldId id="318" r:id="rId27"/>
    <p:sldId id="317" r:id="rId28"/>
    <p:sldId id="287" r:id="rId29"/>
    <p:sldId id="320" r:id="rId30"/>
    <p:sldId id="288" r:id="rId31"/>
    <p:sldId id="289" r:id="rId32"/>
    <p:sldId id="321" r:id="rId33"/>
    <p:sldId id="322" r:id="rId34"/>
    <p:sldId id="323" r:id="rId35"/>
    <p:sldId id="291" r:id="rId36"/>
    <p:sldId id="292" r:id="rId37"/>
    <p:sldId id="293" r:id="rId38"/>
    <p:sldId id="294" r:id="rId39"/>
    <p:sldId id="324" r:id="rId40"/>
    <p:sldId id="295" r:id="rId41"/>
    <p:sldId id="325" r:id="rId42"/>
    <p:sldId id="296" r:id="rId43"/>
    <p:sldId id="297" r:id="rId44"/>
    <p:sldId id="298" r:id="rId45"/>
    <p:sldId id="299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56" d="100"/>
          <a:sy n="56" d="100"/>
        </p:scale>
        <p:origin x="138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ustomXml" Target="../customXml/item2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AF478E-9980-479D-99E7-234712B8DA35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72E769-E8E6-46A6-9F29-10F6488A8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962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Portal circulation: blood from GIT&gt;&gt;portal vein&gt;&gt;liver (detoxification)&gt;&gt;inferior vena cava.  Diseases that impede portal blood flow &gt;&gt; portal hypertension &gt;&gt;esophageal </a:t>
            </a:r>
            <a:r>
              <a:rPr lang="en-US" dirty="0" err="1" smtClean="0"/>
              <a:t>varices</a:t>
            </a:r>
            <a:r>
              <a:rPr lang="en-US" dirty="0" smtClean="0"/>
              <a:t>.  Distal esophagus : site of Porto-systemic anastomosis.  Portal hypertension&gt;&gt;collateral channels in distal esophagus&gt;&gt;shunt of blood from portal to systemic circulation&gt;&gt;dilated collaterals in distal esophagus&gt;&gt;</a:t>
            </a:r>
            <a:r>
              <a:rPr lang="en-US" dirty="0" err="1" smtClean="0"/>
              <a:t>varices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2E769-E8E6-46A6-9F29-10F6488A89A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99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Failure of </a:t>
            </a:r>
            <a:r>
              <a:rPr lang="en-US" dirty="0" err="1" smtClean="0"/>
              <a:t>gastroesophageal</a:t>
            </a:r>
            <a:r>
              <a:rPr lang="en-US" dirty="0" smtClean="0"/>
              <a:t> musculature</a:t>
            </a:r>
          </a:p>
          <a:p>
            <a:r>
              <a:rPr lang="en-US" dirty="0" smtClean="0"/>
              <a:t>to relax prior to </a:t>
            </a:r>
            <a:r>
              <a:rPr lang="en-US" dirty="0" err="1" smtClean="0"/>
              <a:t>antiperistaltic</a:t>
            </a:r>
            <a:endParaRPr lang="en-US" dirty="0" smtClean="0"/>
          </a:p>
          <a:p>
            <a:r>
              <a:rPr lang="en-US" dirty="0" smtClean="0"/>
              <a:t>contraction associated w/</a:t>
            </a:r>
          </a:p>
          <a:p>
            <a:r>
              <a:rPr lang="en-US" dirty="0" smtClean="0"/>
              <a:t>vomiting&gt;&gt;stretching&gt;&gt;&gt;tear.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2E769-E8E6-46A6-9F29-10F6488A89A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08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AD5234F5-9A20-4A0A-A134-47E45BECDF95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4FF350C3-9C1B-4647-8C04-A3C21CFD722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34F5-9A20-4A0A-A134-47E45BECDF95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350C3-9C1B-4647-8C04-A3C21CFD72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34F5-9A20-4A0A-A134-47E45BECDF95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350C3-9C1B-4647-8C04-A3C21CFD72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D5234F5-9A20-4A0A-A134-47E45BECDF95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FF350C3-9C1B-4647-8C04-A3C21CFD722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AD5234F5-9A20-4A0A-A134-47E45BECDF95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4FF350C3-9C1B-4647-8C04-A3C21CFD722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34F5-9A20-4A0A-A134-47E45BECDF95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350C3-9C1B-4647-8C04-A3C21CFD722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34F5-9A20-4A0A-A134-47E45BECDF95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350C3-9C1B-4647-8C04-A3C21CFD722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D5234F5-9A20-4A0A-A134-47E45BECDF95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FF350C3-9C1B-4647-8C04-A3C21CFD722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34F5-9A20-4A0A-A134-47E45BECDF95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350C3-9C1B-4647-8C04-A3C21CFD72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D5234F5-9A20-4A0A-A134-47E45BECDF95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FF350C3-9C1B-4647-8C04-A3C21CFD7220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D5234F5-9A20-4A0A-A134-47E45BECDF95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FF350C3-9C1B-4647-8C04-A3C21CFD7220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D5234F5-9A20-4A0A-A134-47E45BECDF95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FF350C3-9C1B-4647-8C04-A3C21CFD722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1268760"/>
            <a:ext cx="6172200" cy="1894362"/>
          </a:xfrm>
        </p:spPr>
        <p:txBody>
          <a:bodyPr/>
          <a:lstStyle/>
          <a:p>
            <a:r>
              <a:rPr lang="en-US" dirty="0"/>
              <a:t>ORAL </a:t>
            </a:r>
            <a:r>
              <a:rPr lang="en-US" dirty="0" smtClean="0"/>
              <a:t>CAVITY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3620" t="35615" r="19515" b="22573"/>
          <a:stretch/>
        </p:blipFill>
        <p:spPr>
          <a:xfrm>
            <a:off x="7062716" y="0"/>
            <a:ext cx="2081284" cy="21495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0" y="3973912"/>
            <a:ext cx="6096000" cy="221599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/>
              <a:t>Dr. </a:t>
            </a:r>
            <a:r>
              <a:rPr lang="en-US" sz="2400" b="1" dirty="0" err="1" smtClean="0"/>
              <a:t>Bushra</a:t>
            </a:r>
            <a:r>
              <a:rPr lang="en-US" sz="2400" b="1" smtClean="0"/>
              <a:t> </a:t>
            </a:r>
            <a:r>
              <a:rPr lang="en-US" sz="2400" b="1" smtClean="0"/>
              <a:t>Al-Tarawneh</a:t>
            </a:r>
            <a:r>
              <a:rPr lang="en-US" sz="2400" b="1" dirty="0" smtClean="0"/>
              <a:t>, MD</a:t>
            </a:r>
            <a:endParaRPr lang="en-US" sz="2400" b="1" dirty="0"/>
          </a:p>
          <a:p>
            <a:pPr algn="ctr"/>
            <a:r>
              <a:rPr lang="en-US" sz="2400" b="1" dirty="0"/>
              <a:t>Anatomical pathology </a:t>
            </a:r>
            <a:br>
              <a:rPr lang="en-US" sz="2400" b="1" dirty="0"/>
            </a:br>
            <a:r>
              <a:rPr lang="en-US" sz="2400" b="1" dirty="0"/>
              <a:t>Mutah University</a:t>
            </a:r>
            <a:br>
              <a:rPr lang="en-US" sz="2400" b="1" dirty="0"/>
            </a:br>
            <a:r>
              <a:rPr lang="en-US" sz="2400" b="1" dirty="0"/>
              <a:t>School of Medicine- </a:t>
            </a:r>
            <a:r>
              <a:rPr lang="en-US" sz="2400" b="1" dirty="0" smtClean="0"/>
              <a:t>Department of Microbiology &amp; Pathology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 smtClean="0"/>
              <a:t>GIT lectures 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07062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DISEASES OF SALIVARY GLANDS.</a:t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0" y="476672"/>
            <a:ext cx="8964488" cy="6120680"/>
          </a:xfrm>
        </p:spPr>
        <p:txBody>
          <a:bodyPr>
            <a:noAutofit/>
          </a:bodyPr>
          <a:lstStyle/>
          <a:p>
            <a:pPr marL="109728" indent="0">
              <a:spcBef>
                <a:spcPts val="0"/>
              </a:spcBef>
              <a:buNone/>
            </a:pPr>
            <a:r>
              <a:rPr lang="en-US" sz="2000" dirty="0" smtClean="0"/>
              <a:t>1- </a:t>
            </a:r>
            <a:r>
              <a:rPr lang="en-US" sz="2000" dirty="0" err="1" smtClean="0">
                <a:solidFill>
                  <a:srgbClr val="0070C0"/>
                </a:solidFill>
              </a:rPr>
              <a:t>Xerostomia</a:t>
            </a:r>
            <a:r>
              <a:rPr lang="en-US" sz="2000" dirty="0" smtClean="0"/>
              <a:t>: is </a:t>
            </a:r>
            <a:r>
              <a:rPr lang="en-US" sz="2000" dirty="0"/>
              <a:t>defined as a dry mouth resulting from </a:t>
            </a:r>
            <a:r>
              <a:rPr lang="en-US" sz="2000" dirty="0" smtClean="0"/>
              <a:t>a decrease </a:t>
            </a:r>
            <a:r>
              <a:rPr lang="en-US" sz="2000" dirty="0"/>
              <a:t>in the production of </a:t>
            </a:r>
            <a:r>
              <a:rPr lang="en-US" sz="2000" dirty="0" smtClean="0"/>
              <a:t>saliva. It is caused by: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It </a:t>
            </a:r>
            <a:r>
              <a:rPr lang="en-US" sz="2000" dirty="0"/>
              <a:t>is a </a:t>
            </a:r>
            <a:r>
              <a:rPr lang="en-US" sz="2000" dirty="0" smtClean="0"/>
              <a:t>major feature </a:t>
            </a:r>
            <a:r>
              <a:rPr lang="en-US" sz="2000" dirty="0"/>
              <a:t>of the autoimmune disorder </a:t>
            </a:r>
            <a:r>
              <a:rPr lang="en-US" sz="2000" dirty="0" err="1"/>
              <a:t>Sjögren</a:t>
            </a:r>
            <a:r>
              <a:rPr lang="en-US" sz="2000" dirty="0"/>
              <a:t> syndrome, </a:t>
            </a:r>
            <a:r>
              <a:rPr lang="en-US" sz="2000" dirty="0" smtClean="0"/>
              <a:t>in which </a:t>
            </a:r>
            <a:r>
              <a:rPr lang="en-US" sz="2000" dirty="0"/>
              <a:t>it usually is accompanied by dry </a:t>
            </a:r>
            <a:r>
              <a:rPr lang="en-US" sz="2000" dirty="0" smtClean="0"/>
              <a:t>eyes. Radiation </a:t>
            </a:r>
            <a:r>
              <a:rPr lang="en-US" sz="2000" dirty="0"/>
              <a:t>therapy. </a:t>
            </a:r>
            <a:r>
              <a:rPr lang="en-US" sz="2000" dirty="0" smtClean="0"/>
              <a:t> Medications. Complications of </a:t>
            </a:r>
            <a:r>
              <a:rPr lang="en-US" sz="2000" dirty="0" err="1" smtClean="0"/>
              <a:t>xerostomia</a:t>
            </a:r>
            <a:r>
              <a:rPr lang="en-US" sz="2000" dirty="0" smtClean="0"/>
              <a:t> </a:t>
            </a:r>
            <a:r>
              <a:rPr lang="en-US" sz="2000" dirty="0"/>
              <a:t>include increased rates of dental caries </a:t>
            </a:r>
            <a:r>
              <a:rPr lang="en-US" sz="2000" dirty="0" smtClean="0"/>
              <a:t>and candidiasis</a:t>
            </a:r>
            <a:r>
              <a:rPr lang="en-US" sz="2000" dirty="0"/>
              <a:t>, as well as difficulty in swallowing </a:t>
            </a:r>
            <a:r>
              <a:rPr lang="en-US" sz="2000" dirty="0" smtClean="0"/>
              <a:t>and speaking.</a:t>
            </a:r>
          </a:p>
          <a:p>
            <a:pPr marL="109728" indent="0">
              <a:spcBef>
                <a:spcPts val="0"/>
              </a:spcBef>
              <a:buNone/>
            </a:pPr>
            <a:r>
              <a:rPr lang="en-US" sz="2000" dirty="0" smtClean="0"/>
              <a:t>2- </a:t>
            </a:r>
            <a:r>
              <a:rPr lang="en-US" sz="2000" dirty="0" err="1" smtClean="0">
                <a:solidFill>
                  <a:srgbClr val="0070C0"/>
                </a:solidFill>
              </a:rPr>
              <a:t>Sialadenitis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2000" dirty="0"/>
              <a:t>or inflammation of the salivary glands, </a:t>
            </a:r>
            <a:r>
              <a:rPr lang="en-US" sz="2000" dirty="0" smtClean="0"/>
              <a:t>may be </a:t>
            </a:r>
            <a:r>
              <a:rPr lang="en-US" sz="2000" dirty="0"/>
              <a:t>induced by trauma, viral or bacterial infection, or </a:t>
            </a:r>
            <a:r>
              <a:rPr lang="en-US" sz="2000" dirty="0" smtClean="0"/>
              <a:t>autoimmune disease</a:t>
            </a:r>
            <a:r>
              <a:rPr lang="en-US" sz="2000" dirty="0"/>
              <a:t>. </a:t>
            </a:r>
            <a:endParaRPr lang="en-US" sz="2000" dirty="0" smtClean="0"/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The </a:t>
            </a:r>
            <a:r>
              <a:rPr lang="en-US" sz="2000" dirty="0"/>
              <a:t>most common form of </a:t>
            </a:r>
            <a:r>
              <a:rPr lang="en-US" sz="2000" i="1" dirty="0"/>
              <a:t>viral </a:t>
            </a:r>
            <a:r>
              <a:rPr lang="en-US" sz="2000" i="1" dirty="0" err="1" smtClean="0"/>
              <a:t>sialadenitis</a:t>
            </a:r>
            <a:r>
              <a:rPr lang="en-US" sz="2000" i="1" dirty="0" smtClean="0"/>
              <a:t> is </a:t>
            </a:r>
            <a:r>
              <a:rPr lang="en-US" sz="2000" i="1" dirty="0"/>
              <a:t>mumps, </a:t>
            </a:r>
            <a:r>
              <a:rPr lang="en-US" sz="2000" dirty="0"/>
              <a:t>which may produce enlargement of all </a:t>
            </a:r>
            <a:r>
              <a:rPr lang="en-US" sz="2000" dirty="0" smtClean="0"/>
              <a:t>salivary glands </a:t>
            </a:r>
            <a:r>
              <a:rPr lang="en-US" sz="2000" dirty="0"/>
              <a:t>but predominantly involves the parotids</a:t>
            </a:r>
            <a:r>
              <a:rPr lang="en-US" sz="2000" dirty="0" smtClean="0"/>
              <a:t>. . </a:t>
            </a:r>
            <a:r>
              <a:rPr lang="en-US" sz="2000" dirty="0"/>
              <a:t>While mumps in children is most often a </a:t>
            </a:r>
            <a:r>
              <a:rPr lang="en-US" sz="2000" dirty="0" err="1" smtClean="0"/>
              <a:t>selflimited</a:t>
            </a:r>
            <a:r>
              <a:rPr lang="en-US" sz="2000" dirty="0" smtClean="0"/>
              <a:t> benign </a:t>
            </a:r>
            <a:r>
              <a:rPr lang="en-US" sz="2000" dirty="0"/>
              <a:t>condition, in adults it can cause </a:t>
            </a:r>
            <a:r>
              <a:rPr lang="en-US" sz="2000" dirty="0" smtClean="0"/>
              <a:t>pancreatitis or </a:t>
            </a:r>
            <a:r>
              <a:rPr lang="en-US" sz="2000" dirty="0" err="1"/>
              <a:t>orchitis</a:t>
            </a:r>
            <a:r>
              <a:rPr lang="en-US" sz="2000" dirty="0"/>
              <a:t>; the latter sometimes causes sterility</a:t>
            </a:r>
            <a:r>
              <a:rPr lang="en-US" sz="2000" dirty="0" smtClean="0"/>
              <a:t>.</a:t>
            </a:r>
          </a:p>
          <a:p>
            <a:pPr marL="109728" indent="0">
              <a:spcBef>
                <a:spcPts val="0"/>
              </a:spcBef>
              <a:buNone/>
            </a:pPr>
            <a:r>
              <a:rPr lang="en-US" sz="2000" dirty="0" smtClean="0"/>
              <a:t>3- Duct obstruction </a:t>
            </a:r>
            <a:r>
              <a:rPr lang="en-US" sz="2000" dirty="0"/>
              <a:t>by stones (</a:t>
            </a:r>
            <a:r>
              <a:rPr lang="en-US" sz="2000" dirty="0" err="1" smtClean="0">
                <a:solidFill>
                  <a:srgbClr val="0070C0"/>
                </a:solidFill>
              </a:rPr>
              <a:t>sialolithiasis</a:t>
            </a:r>
            <a:r>
              <a:rPr lang="en-US" sz="2000" dirty="0" smtClean="0"/>
              <a:t>)is </a:t>
            </a:r>
            <a:r>
              <a:rPr lang="en-US" sz="2000" dirty="0"/>
              <a:t>a common </a:t>
            </a:r>
            <a:r>
              <a:rPr lang="en-US" sz="2000" dirty="0" smtClean="0"/>
              <a:t>antecedent to infection.</a:t>
            </a:r>
          </a:p>
          <a:p>
            <a:pPr marL="109728" indent="0">
              <a:spcBef>
                <a:spcPts val="0"/>
              </a:spcBef>
              <a:buNone/>
            </a:pPr>
            <a:r>
              <a:rPr lang="en-US" sz="2000" dirty="0"/>
              <a:t>4-The </a:t>
            </a:r>
            <a:r>
              <a:rPr lang="en-US" sz="2000" dirty="0" err="1">
                <a:solidFill>
                  <a:srgbClr val="0070C0"/>
                </a:solidFill>
              </a:rPr>
              <a:t>mucocele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/>
              <a:t>is the most common inflammatory lesion of the salivary glands, and results from either blockage or rupture of a salivary gland duct.</a:t>
            </a:r>
          </a:p>
          <a:p>
            <a:pPr marL="109728" indent="0">
              <a:spcBef>
                <a:spcPts val="0"/>
              </a:spcBef>
              <a:buNone/>
            </a:pPr>
            <a:r>
              <a:rPr lang="en-US" sz="2000" dirty="0" err="1"/>
              <a:t>Mucocele</a:t>
            </a:r>
            <a:r>
              <a:rPr lang="en-US" sz="2000" dirty="0"/>
              <a:t> </a:t>
            </a:r>
            <a:r>
              <a:rPr lang="en-US" sz="2000" dirty="0" smtClean="0"/>
              <a:t>typically </a:t>
            </a:r>
            <a:r>
              <a:rPr lang="en-US" sz="2000" dirty="0"/>
              <a:t>manifests as a fluctuant swelling of the lower lip.</a:t>
            </a:r>
          </a:p>
          <a:p>
            <a:pPr marL="109728" indent="0">
              <a:spcBef>
                <a:spcPts val="0"/>
              </a:spcBef>
              <a:buNone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268995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323528" y="116632"/>
            <a:ext cx="8363272" cy="5890659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endParaRPr lang="en-US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1560" y="4725144"/>
            <a:ext cx="7056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Histologic examination demonstrates a </a:t>
            </a:r>
            <a:r>
              <a:rPr lang="en-US" dirty="0" err="1" smtClean="0"/>
              <a:t>cystlike</a:t>
            </a:r>
            <a:r>
              <a:rPr lang="en-US" dirty="0" smtClean="0"/>
              <a:t> space lined by inflammatory granulation tissue or fibrous connective tissue that is filled with </a:t>
            </a:r>
            <a:r>
              <a:rPr lang="en-US" dirty="0" err="1" smtClean="0"/>
              <a:t>mucin</a:t>
            </a:r>
            <a:r>
              <a:rPr lang="en-US" dirty="0" smtClean="0"/>
              <a:t> and inflammatory cells, particularly macrophages.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727" y="749437"/>
            <a:ext cx="3312583" cy="2670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660" y="181759"/>
            <a:ext cx="6395746" cy="454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8360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806" y="260648"/>
            <a:ext cx="5660346" cy="576064"/>
          </a:xfrm>
        </p:spPr>
        <p:txBody>
          <a:bodyPr/>
          <a:lstStyle/>
          <a:p>
            <a:r>
              <a:rPr lang="en-US" dirty="0"/>
              <a:t>Salivary gland tumors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-36512" y="764704"/>
            <a:ext cx="9217024" cy="4873752"/>
          </a:xfrm>
        </p:spPr>
        <p:txBody>
          <a:bodyPr>
            <a:normAutofit/>
          </a:bodyPr>
          <a:lstStyle/>
          <a:p>
            <a:r>
              <a:rPr lang="en-US" dirty="0" smtClean="0"/>
              <a:t>Salivary </a:t>
            </a:r>
            <a:r>
              <a:rPr lang="en-US" dirty="0"/>
              <a:t>gland tumors are relatively uncommon and </a:t>
            </a:r>
            <a:r>
              <a:rPr lang="en-US" dirty="0" smtClean="0"/>
              <a:t>represent less </a:t>
            </a:r>
            <a:r>
              <a:rPr lang="en-US" dirty="0"/>
              <a:t>than 2% of all human tumors. </a:t>
            </a:r>
            <a:endParaRPr lang="en-US" dirty="0" smtClean="0"/>
          </a:p>
          <a:p>
            <a:r>
              <a:rPr lang="en-US" dirty="0" smtClean="0"/>
              <a:t>Approximately </a:t>
            </a:r>
            <a:r>
              <a:rPr lang="en-US" dirty="0"/>
              <a:t>65</a:t>
            </a:r>
            <a:r>
              <a:rPr lang="en-US" dirty="0" smtClean="0"/>
              <a:t>% to </a:t>
            </a:r>
            <a:r>
              <a:rPr lang="en-US" dirty="0"/>
              <a:t>80% arise within the parotid, 10% in the </a:t>
            </a:r>
            <a:r>
              <a:rPr lang="en-US" dirty="0" smtClean="0"/>
              <a:t>submandibular gland.  </a:t>
            </a:r>
            <a:r>
              <a:rPr lang="en-US" dirty="0"/>
              <a:t>Approximately 15% </a:t>
            </a:r>
            <a:r>
              <a:rPr lang="en-US" dirty="0" smtClean="0"/>
              <a:t>to 30</a:t>
            </a:r>
            <a:r>
              <a:rPr lang="en-US" dirty="0"/>
              <a:t>% of tumors in the parotid glands are malignant. </a:t>
            </a:r>
            <a:r>
              <a:rPr lang="en-US" dirty="0" smtClean="0"/>
              <a:t>70</a:t>
            </a:r>
            <a:r>
              <a:rPr lang="en-US" dirty="0"/>
              <a:t>% to 90% of sublingual </a:t>
            </a:r>
            <a:r>
              <a:rPr lang="en-US" dirty="0" smtClean="0"/>
              <a:t>tumors are </a:t>
            </a:r>
            <a:r>
              <a:rPr lang="en-US" dirty="0"/>
              <a:t>cancerous. </a:t>
            </a:r>
            <a:endParaRPr lang="en-US" dirty="0" smtClean="0"/>
          </a:p>
          <a:p>
            <a:r>
              <a:rPr lang="en-US" dirty="0" smtClean="0"/>
              <a:t>Salivary </a:t>
            </a:r>
            <a:r>
              <a:rPr lang="en-US" dirty="0"/>
              <a:t>gland </a:t>
            </a:r>
            <a:r>
              <a:rPr lang="en-US" dirty="0" smtClean="0"/>
              <a:t>tumor is </a:t>
            </a:r>
            <a:r>
              <a:rPr lang="en-US" dirty="0"/>
              <a:t>malignant is inversely proportional, roughly, to the size of </a:t>
            </a:r>
            <a:r>
              <a:rPr lang="en-US" dirty="0" smtClean="0"/>
              <a:t>the gland.</a:t>
            </a:r>
          </a:p>
          <a:p>
            <a:r>
              <a:rPr lang="en-US" dirty="0"/>
              <a:t>Salivary gland tumors usually occur in adults, with </a:t>
            </a:r>
            <a:r>
              <a:rPr lang="en-US" dirty="0" smtClean="0"/>
              <a:t>a slight </a:t>
            </a:r>
            <a:r>
              <a:rPr lang="en-US" dirty="0"/>
              <a:t>female </a:t>
            </a:r>
            <a:r>
              <a:rPr lang="en-US" dirty="0" smtClean="0"/>
              <a:t>predominance.</a:t>
            </a:r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725144"/>
            <a:ext cx="6472014" cy="21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6264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Pleomorphic Adenoma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1700808"/>
            <a:ext cx="813690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Pleomorphic adenomas present as painless, slow-growing</a:t>
            </a:r>
            <a:r>
              <a:rPr lang="en-US" sz="2400" dirty="0" smtClean="0"/>
              <a:t>, mobile </a:t>
            </a:r>
            <a:r>
              <a:rPr lang="en-US" sz="2400" dirty="0"/>
              <a:t>discrete masses. 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They </a:t>
            </a:r>
            <a:r>
              <a:rPr lang="en-US" sz="2400" dirty="0"/>
              <a:t>represent about </a:t>
            </a:r>
            <a:r>
              <a:rPr lang="en-US" sz="2400" i="1" dirty="0"/>
              <a:t>60% of </a:t>
            </a:r>
            <a:r>
              <a:rPr lang="en-US" sz="2400" i="1" dirty="0" smtClean="0"/>
              <a:t>tumors in </a:t>
            </a:r>
            <a:r>
              <a:rPr lang="en-US" sz="2400" i="1" dirty="0"/>
              <a:t>the </a:t>
            </a:r>
            <a:r>
              <a:rPr lang="en-US" sz="2400" i="1" dirty="0" smtClean="0"/>
              <a:t>parotid.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Pleomorphic adenomas recur if incompletely excised</a:t>
            </a:r>
            <a:r>
              <a:rPr lang="en-US" sz="2400" dirty="0" smtClean="0"/>
              <a:t>: </a:t>
            </a:r>
            <a:endParaRPr lang="en-US" sz="2400" dirty="0"/>
          </a:p>
          <a:p>
            <a:r>
              <a:rPr lang="en-US" sz="2400" dirty="0"/>
              <a:t>Recurrence rates approach 25% after simple </a:t>
            </a:r>
            <a:r>
              <a:rPr lang="en-US" sz="2400" dirty="0" err="1"/>
              <a:t>enucleation</a:t>
            </a:r>
            <a:r>
              <a:rPr lang="en-US" sz="2400" dirty="0"/>
              <a:t> </a:t>
            </a:r>
            <a:r>
              <a:rPr lang="en-US" sz="2400" dirty="0" smtClean="0"/>
              <a:t>of the </a:t>
            </a:r>
            <a:r>
              <a:rPr lang="en-US" sz="2400" dirty="0"/>
              <a:t>tumor, but are only 4% after wider resection</a:t>
            </a:r>
            <a:r>
              <a:rPr lang="en-US" sz="2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Carcinoma arising in a pleomorphic adenoma is </a:t>
            </a:r>
            <a:r>
              <a:rPr lang="en-US" sz="2400" dirty="0" smtClean="0"/>
              <a:t>referred to </a:t>
            </a:r>
            <a:r>
              <a:rPr lang="en-US" sz="2400" dirty="0"/>
              <a:t>variously as a </a:t>
            </a:r>
            <a:r>
              <a:rPr lang="en-US" sz="2400" i="1" dirty="0"/>
              <a:t>carcinoma ex pleomorphic adenoma </a:t>
            </a:r>
            <a:r>
              <a:rPr lang="en-US" sz="2400" dirty="0"/>
              <a:t>or </a:t>
            </a:r>
            <a:r>
              <a:rPr lang="en-US" sz="2400" i="1" dirty="0" smtClean="0"/>
              <a:t>malignant mixed </a:t>
            </a:r>
            <a:r>
              <a:rPr lang="en-US" sz="2400" i="1" dirty="0"/>
              <a:t>tumor.</a:t>
            </a:r>
            <a:endParaRPr lang="en-US" sz="2400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11795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358352"/>
            <a:ext cx="8686800" cy="61412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/>
              <a:t>Macroscopically: </a:t>
            </a:r>
            <a:r>
              <a:rPr lang="en-US" dirty="0" smtClean="0"/>
              <a:t>Pleomorphic </a:t>
            </a:r>
            <a:r>
              <a:rPr lang="en-US" dirty="0"/>
              <a:t>adenomas typically manifest as rounded, </a:t>
            </a:r>
            <a:r>
              <a:rPr lang="en-US" dirty="0" err="1" smtClean="0"/>
              <a:t>welldemarcated</a:t>
            </a:r>
            <a:r>
              <a:rPr lang="en-US" dirty="0" smtClean="0"/>
              <a:t> masses </a:t>
            </a:r>
            <a:r>
              <a:rPr lang="en-US" dirty="0"/>
              <a:t>rarely exceeding 6 cm in the </a:t>
            </a:r>
            <a:r>
              <a:rPr lang="en-US" dirty="0" smtClean="0"/>
              <a:t>greatest dimension. </a:t>
            </a:r>
            <a:r>
              <a:rPr lang="en-US" dirty="0"/>
              <a:t>The cut surface is gray-white and </a:t>
            </a:r>
            <a:r>
              <a:rPr lang="en-US" dirty="0" smtClean="0"/>
              <a:t>typically contains </a:t>
            </a:r>
            <a:r>
              <a:rPr lang="en-US" dirty="0" err="1"/>
              <a:t>myxoid</a:t>
            </a:r>
            <a:r>
              <a:rPr lang="en-US" dirty="0"/>
              <a:t> and blue translucent </a:t>
            </a:r>
            <a:r>
              <a:rPr lang="en-US" dirty="0" err="1"/>
              <a:t>chondroid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(cartilage-like) areas.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u="sng" dirty="0" smtClean="0"/>
              <a:t>Microscopically</a:t>
            </a:r>
            <a:r>
              <a:rPr lang="en-US" dirty="0" smtClean="0"/>
              <a:t>: The </a:t>
            </a:r>
            <a:r>
              <a:rPr lang="en-US" dirty="0"/>
              <a:t>most striking </a:t>
            </a:r>
            <a:r>
              <a:rPr lang="en-US" dirty="0" smtClean="0"/>
              <a:t>histologic feature </a:t>
            </a:r>
            <a:r>
              <a:rPr lang="en-US" dirty="0"/>
              <a:t>is their characteristic heterogeneity. </a:t>
            </a:r>
            <a:r>
              <a:rPr lang="en-US" dirty="0" smtClean="0"/>
              <a:t>Epithelial elements </a:t>
            </a:r>
            <a:r>
              <a:rPr lang="en-US" dirty="0"/>
              <a:t>resembling ductal or </a:t>
            </a:r>
            <a:r>
              <a:rPr lang="en-US" dirty="0" err="1"/>
              <a:t>myoepithelial</a:t>
            </a:r>
            <a:r>
              <a:rPr lang="en-US" dirty="0"/>
              <a:t> cells are </a:t>
            </a:r>
            <a:r>
              <a:rPr lang="en-US" dirty="0" smtClean="0"/>
              <a:t>arranged in </a:t>
            </a:r>
            <a:r>
              <a:rPr lang="en-US" dirty="0"/>
              <a:t>ducts, </a:t>
            </a:r>
            <a:r>
              <a:rPr lang="en-US" dirty="0" err="1"/>
              <a:t>acini</a:t>
            </a:r>
            <a:r>
              <a:rPr lang="en-US" dirty="0"/>
              <a:t>, irregular tubules, strands, or </a:t>
            </a:r>
            <a:r>
              <a:rPr lang="en-US" dirty="0" smtClean="0"/>
              <a:t>even sheets</a:t>
            </a:r>
            <a:r>
              <a:rPr lang="en-US" dirty="0"/>
              <a:t>. These typically are dispersed within a </a:t>
            </a:r>
            <a:r>
              <a:rPr lang="en-US" dirty="0" smtClean="0"/>
              <a:t>mesenchyme-like background </a:t>
            </a:r>
            <a:r>
              <a:rPr lang="en-US" dirty="0"/>
              <a:t>of loose </a:t>
            </a:r>
            <a:r>
              <a:rPr lang="en-US" dirty="0" err="1"/>
              <a:t>myxoid</a:t>
            </a:r>
            <a:r>
              <a:rPr lang="en-US" dirty="0"/>
              <a:t> tissue </a:t>
            </a:r>
            <a:r>
              <a:rPr lang="en-US" dirty="0" smtClean="0"/>
              <a:t>containing islands </a:t>
            </a:r>
            <a:r>
              <a:rPr lang="en-US" dirty="0"/>
              <a:t>of </a:t>
            </a:r>
            <a:r>
              <a:rPr lang="en-US" dirty="0" err="1"/>
              <a:t>chondroid</a:t>
            </a:r>
            <a:r>
              <a:rPr lang="en-US" dirty="0"/>
              <a:t> and, rarely, foci of </a:t>
            </a:r>
            <a:r>
              <a:rPr lang="en-US" dirty="0" smtClean="0"/>
              <a:t>bone.. </a:t>
            </a:r>
            <a:r>
              <a:rPr lang="en-US" dirty="0"/>
              <a:t>In </a:t>
            </a:r>
            <a:r>
              <a:rPr lang="en-US" dirty="0" smtClean="0"/>
              <a:t>other instances </a:t>
            </a:r>
            <a:r>
              <a:rPr lang="en-US" dirty="0"/>
              <a:t>there may be strands or sheets of </a:t>
            </a:r>
            <a:r>
              <a:rPr lang="en-US" dirty="0" err="1" smtClean="0"/>
              <a:t>myoepithelial</a:t>
            </a:r>
            <a:r>
              <a:rPr lang="en-US" dirty="0" smtClean="0"/>
              <a:t> cells..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553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686800" cy="4873752"/>
          </a:xfrm>
        </p:spPr>
        <p:txBody>
          <a:bodyPr/>
          <a:lstStyle/>
          <a:p>
            <a:r>
              <a:rPr lang="en-US" dirty="0"/>
              <a:t>Low-power view showing </a:t>
            </a:r>
            <a:r>
              <a:rPr lang="en-US" dirty="0" err="1" smtClean="0"/>
              <a:t>awell</a:t>
            </a:r>
            <a:r>
              <a:rPr lang="en-US" dirty="0" smtClean="0"/>
              <a:t>-demarcated </a:t>
            </a:r>
            <a:r>
              <a:rPr lang="en-US" dirty="0"/>
              <a:t>tumor with adjacent normal salivary gland parenchyma</a:t>
            </a:r>
            <a:r>
              <a:rPr lang="en-US" dirty="0" smtClean="0"/>
              <a:t>. </a:t>
            </a:r>
            <a:r>
              <a:rPr lang="en-US" b="1" dirty="0" smtClean="0"/>
              <a:t>B</a:t>
            </a:r>
            <a:r>
              <a:rPr lang="en-US" b="1" dirty="0"/>
              <a:t>, </a:t>
            </a:r>
            <a:r>
              <a:rPr lang="en-US" dirty="0"/>
              <a:t>High-power view showing epithelial cells as well as </a:t>
            </a:r>
            <a:r>
              <a:rPr lang="en-US" dirty="0" err="1"/>
              <a:t>myoepithelial</a:t>
            </a:r>
            <a:r>
              <a:rPr lang="en-US" dirty="0"/>
              <a:t> </a:t>
            </a:r>
            <a:r>
              <a:rPr lang="en-US" dirty="0" smtClean="0"/>
              <a:t>cells within </a:t>
            </a:r>
            <a:r>
              <a:rPr lang="en-US" dirty="0" err="1"/>
              <a:t>chondroid</a:t>
            </a:r>
            <a:r>
              <a:rPr lang="en-US" dirty="0"/>
              <a:t> matrix material.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429000"/>
            <a:ext cx="3200400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352" y="3419475"/>
            <a:ext cx="32194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1696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Mucoepidermoid</a:t>
            </a:r>
            <a:r>
              <a:rPr lang="en-US" dirty="0"/>
              <a:t> Carcinoma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9036496" cy="4873752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These </a:t>
            </a:r>
            <a:r>
              <a:rPr lang="en-US" dirty="0"/>
              <a:t>neoplasms represent about 15</a:t>
            </a:r>
            <a:r>
              <a:rPr lang="en-US" dirty="0" smtClean="0"/>
              <a:t>% of </a:t>
            </a:r>
            <a:r>
              <a:rPr lang="en-US" dirty="0"/>
              <a:t>all salivary gland tumors, and while they </a:t>
            </a:r>
            <a:r>
              <a:rPr lang="en-US" dirty="0" smtClean="0"/>
              <a:t>occur mainly </a:t>
            </a:r>
            <a:r>
              <a:rPr lang="en-US" dirty="0"/>
              <a:t>(60% to 70%) in the </a:t>
            </a:r>
            <a:r>
              <a:rPr lang="en-US" dirty="0" smtClean="0"/>
              <a:t>parotids.</a:t>
            </a:r>
            <a:endParaRPr lang="en-US" dirty="0"/>
          </a:p>
          <a:p>
            <a:r>
              <a:rPr lang="en-US" dirty="0" err="1" smtClean="0"/>
              <a:t>Mucoepidermoid</a:t>
            </a:r>
            <a:r>
              <a:rPr lang="en-US" dirty="0" smtClean="0"/>
              <a:t> </a:t>
            </a:r>
            <a:r>
              <a:rPr lang="en-US" dirty="0"/>
              <a:t>carcinoma is the most common form</a:t>
            </a:r>
          </a:p>
          <a:p>
            <a:pPr marL="0" indent="0">
              <a:buNone/>
            </a:pPr>
            <a:r>
              <a:rPr lang="en-US" dirty="0"/>
              <a:t>of primary </a:t>
            </a:r>
            <a:r>
              <a:rPr lang="en-US" i="1" dirty="0"/>
              <a:t>malignant </a:t>
            </a:r>
            <a:r>
              <a:rPr lang="en-US" dirty="0"/>
              <a:t>tumor of the salivary glands.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Macroscopically</a:t>
            </a:r>
            <a:r>
              <a:rPr lang="en-US" dirty="0"/>
              <a:t>: </a:t>
            </a:r>
            <a:r>
              <a:rPr lang="en-US" dirty="0" smtClean="0"/>
              <a:t>they </a:t>
            </a:r>
            <a:r>
              <a:rPr lang="en-US" dirty="0"/>
              <a:t>lack well-defined capsules and often are </a:t>
            </a:r>
            <a:r>
              <a:rPr lang="en-US" dirty="0" err="1"/>
              <a:t>infiltrative.The</a:t>
            </a:r>
            <a:r>
              <a:rPr lang="en-US" dirty="0"/>
              <a:t> </a:t>
            </a:r>
            <a:r>
              <a:rPr lang="en-US" dirty="0" smtClean="0"/>
              <a:t>cut </a:t>
            </a:r>
            <a:r>
              <a:rPr lang="en-US" dirty="0"/>
              <a:t>surface is pale gray to white and frequently </a:t>
            </a:r>
            <a:r>
              <a:rPr lang="en-US" dirty="0" smtClean="0"/>
              <a:t>demonstrates small</a:t>
            </a:r>
            <a:r>
              <a:rPr lang="en-US" dirty="0"/>
              <a:t>, mucinous cysts. </a:t>
            </a:r>
            <a:endParaRPr lang="en-US" dirty="0" smtClean="0"/>
          </a:p>
          <a:p>
            <a:r>
              <a:rPr lang="en-US" dirty="0" smtClean="0"/>
              <a:t>On </a:t>
            </a:r>
            <a:r>
              <a:rPr lang="en-US" dirty="0"/>
              <a:t>histologic examination, </a:t>
            </a:r>
            <a:r>
              <a:rPr lang="en-US" dirty="0" smtClean="0"/>
              <a:t>these tumors </a:t>
            </a:r>
            <a:r>
              <a:rPr lang="en-US" dirty="0"/>
              <a:t>contain </a:t>
            </a:r>
            <a:r>
              <a:rPr lang="en-US" b="1" dirty="0"/>
              <a:t>cords, sheets, or cysts lined by squamous</a:t>
            </a:r>
            <a:r>
              <a:rPr lang="en-US" b="1" dirty="0" smtClean="0"/>
              <a:t>, mucous</a:t>
            </a:r>
            <a:r>
              <a:rPr lang="en-US" b="1" dirty="0"/>
              <a:t>, or intermediate cells. </a:t>
            </a:r>
            <a:r>
              <a:rPr lang="en-US" dirty="0"/>
              <a:t>The latter is </a:t>
            </a:r>
            <a:r>
              <a:rPr lang="en-US" dirty="0" smtClean="0"/>
              <a:t>a hybrid </a:t>
            </a:r>
            <a:r>
              <a:rPr lang="en-US" dirty="0"/>
              <a:t>cell type with both squamous features and </a:t>
            </a:r>
            <a:r>
              <a:rPr lang="en-US" dirty="0" smtClean="0"/>
              <a:t>mucus-filled vacuoles</a:t>
            </a:r>
            <a:r>
              <a:rPr lang="en-US" dirty="0"/>
              <a:t>, which are most easily detected with </a:t>
            </a:r>
            <a:r>
              <a:rPr lang="en-US" dirty="0" err="1"/>
              <a:t>mucin</a:t>
            </a:r>
            <a:r>
              <a:rPr lang="en-US" dirty="0"/>
              <a:t> stains.</a:t>
            </a:r>
          </a:p>
        </p:txBody>
      </p:sp>
    </p:spTree>
    <p:extLst>
      <p:ext uri="{BB962C8B-B14F-4D97-AF65-F5344CB8AC3E}">
        <p14:creationId xmlns:p14="http://schemas.microsoft.com/office/powerpoint/2010/main" val="1865937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jaws are a common site of epithelium-lined </a:t>
            </a:r>
            <a:r>
              <a:rPr lang="en-US" dirty="0" smtClean="0"/>
              <a:t>cysts derived </a:t>
            </a:r>
            <a:r>
              <a:rPr lang="en-US" dirty="0"/>
              <a:t>from </a:t>
            </a:r>
            <a:r>
              <a:rPr lang="en-US" dirty="0" err="1"/>
              <a:t>odontogenic</a:t>
            </a:r>
            <a:r>
              <a:rPr lang="en-US" dirty="0"/>
              <a:t> remnants.</a:t>
            </a:r>
          </a:p>
          <a:p>
            <a:r>
              <a:rPr lang="en-US" dirty="0" smtClean="0"/>
              <a:t> </a:t>
            </a:r>
            <a:r>
              <a:rPr lang="en-US" dirty="0"/>
              <a:t>The </a:t>
            </a:r>
            <a:r>
              <a:rPr lang="en-US" dirty="0" err="1">
                <a:solidFill>
                  <a:srgbClr val="FF0000"/>
                </a:solidFill>
              </a:rPr>
              <a:t>odontogenic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keratocyst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is locally aggressive, with a </a:t>
            </a:r>
            <a:r>
              <a:rPr lang="en-US" dirty="0" smtClean="0"/>
              <a:t>high recurrence </a:t>
            </a:r>
            <a:r>
              <a:rPr lang="en-US" dirty="0"/>
              <a:t>rate.</a:t>
            </a:r>
          </a:p>
          <a:p>
            <a:r>
              <a:rPr lang="en-US" dirty="0" smtClean="0"/>
              <a:t> </a:t>
            </a:r>
            <a:r>
              <a:rPr lang="en-US" dirty="0"/>
              <a:t>The </a:t>
            </a:r>
            <a:r>
              <a:rPr lang="en-US" dirty="0" err="1">
                <a:solidFill>
                  <a:srgbClr val="FF0000"/>
                </a:solidFill>
              </a:rPr>
              <a:t>periapical</a:t>
            </a:r>
            <a:r>
              <a:rPr lang="en-US" dirty="0">
                <a:solidFill>
                  <a:srgbClr val="FF0000"/>
                </a:solidFill>
              </a:rPr>
              <a:t> cyst </a:t>
            </a:r>
            <a:r>
              <a:rPr lang="en-US" dirty="0"/>
              <a:t>is a reactive, inflammatory lesion </a:t>
            </a:r>
            <a:r>
              <a:rPr lang="en-US" dirty="0" smtClean="0"/>
              <a:t>associated with </a:t>
            </a:r>
            <a:r>
              <a:rPr lang="en-US" dirty="0"/>
              <a:t>caries or dental trauma.</a:t>
            </a:r>
          </a:p>
          <a:p>
            <a:r>
              <a:rPr lang="en-US" dirty="0" smtClean="0"/>
              <a:t>The </a:t>
            </a:r>
            <a:r>
              <a:rPr lang="en-US" dirty="0"/>
              <a:t>most common </a:t>
            </a:r>
            <a:r>
              <a:rPr lang="en-US" dirty="0" err="1"/>
              <a:t>odontogenic</a:t>
            </a:r>
            <a:r>
              <a:rPr lang="en-US" dirty="0"/>
              <a:t> tumors are </a:t>
            </a:r>
            <a:r>
              <a:rPr lang="en-US" dirty="0" err="1" smtClean="0">
                <a:solidFill>
                  <a:srgbClr val="FF0000"/>
                </a:solidFill>
              </a:rPr>
              <a:t>ameloblastoma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and </a:t>
            </a:r>
            <a:r>
              <a:rPr lang="en-US" dirty="0" err="1">
                <a:solidFill>
                  <a:srgbClr val="FF0000"/>
                </a:solidFill>
              </a:rPr>
              <a:t>odontoma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0612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1534638"/>
            <a:ext cx="6172200" cy="1894362"/>
          </a:xfrm>
        </p:spPr>
        <p:txBody>
          <a:bodyPr/>
          <a:lstStyle/>
          <a:p>
            <a:r>
              <a:rPr lang="en-US" dirty="0" smtClean="0"/>
              <a:t>Esophagus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187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Diseases that affect the esophagus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1. Obstruction: mechanical or functional.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2. vascular diseases: </a:t>
            </a:r>
            <a:r>
              <a:rPr lang="en-US" dirty="0" err="1" smtClean="0"/>
              <a:t>varices</a:t>
            </a:r>
            <a:r>
              <a:rPr lang="en-US" dirty="0" smtClean="0"/>
              <a:t>. </a:t>
            </a:r>
          </a:p>
          <a:p>
            <a:pPr marL="0" indent="0">
              <a:buNone/>
            </a:pPr>
            <a:r>
              <a:rPr lang="en-US" dirty="0" smtClean="0"/>
              <a:t>3</a:t>
            </a:r>
            <a:r>
              <a:rPr lang="en-US" dirty="0"/>
              <a:t>. Inflammation: esophagitis.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4</a:t>
            </a:r>
            <a:r>
              <a:rPr lang="en-US" dirty="0"/>
              <a:t>. </a:t>
            </a:r>
            <a:r>
              <a:rPr lang="en-US" dirty="0" err="1"/>
              <a:t>Tumours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3323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gastrointestinal tract is a hollow tube consisting </a:t>
            </a:r>
            <a:r>
              <a:rPr lang="en-US" dirty="0" smtClean="0"/>
              <a:t>of:</a:t>
            </a:r>
            <a:endParaRPr lang="en-US" dirty="0"/>
          </a:p>
          <a:p>
            <a:r>
              <a:rPr lang="en-US" dirty="0" smtClean="0"/>
              <a:t>The esophagus.</a:t>
            </a:r>
          </a:p>
          <a:p>
            <a:r>
              <a:rPr lang="en-US" dirty="0" smtClean="0"/>
              <a:t> </a:t>
            </a:r>
            <a:r>
              <a:rPr lang="en-US" dirty="0"/>
              <a:t>The </a:t>
            </a:r>
            <a:r>
              <a:rPr lang="en-US" dirty="0" smtClean="0"/>
              <a:t>stomach.</a:t>
            </a:r>
          </a:p>
          <a:p>
            <a:r>
              <a:rPr lang="en-US" dirty="0"/>
              <a:t>The</a:t>
            </a:r>
            <a:r>
              <a:rPr lang="en-US" dirty="0" smtClean="0"/>
              <a:t> </a:t>
            </a:r>
            <a:r>
              <a:rPr lang="en-US" dirty="0"/>
              <a:t>small </a:t>
            </a:r>
            <a:r>
              <a:rPr lang="en-US" dirty="0" smtClean="0"/>
              <a:t>intestine.</a:t>
            </a:r>
          </a:p>
          <a:p>
            <a:r>
              <a:rPr lang="en-US" dirty="0" smtClean="0"/>
              <a:t>Colon.</a:t>
            </a:r>
          </a:p>
          <a:p>
            <a:r>
              <a:rPr lang="en-US" dirty="0" smtClean="0"/>
              <a:t>Rectum.</a:t>
            </a:r>
            <a:endParaRPr lang="en-US" dirty="0"/>
          </a:p>
          <a:p>
            <a:r>
              <a:rPr lang="en-US" dirty="0" smtClean="0"/>
              <a:t>Anus.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4835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1805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OBSTRUCTIVE DISEASES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7504" y="692696"/>
            <a:ext cx="8712968" cy="6165304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Mechanical </a:t>
            </a:r>
            <a:r>
              <a:rPr lang="en-US" dirty="0" smtClean="0"/>
              <a:t>Obstruction:</a:t>
            </a:r>
          </a:p>
          <a:p>
            <a:pPr marL="0" indent="0">
              <a:buNone/>
            </a:pPr>
            <a:r>
              <a:rPr lang="en-US" u="sng" dirty="0" smtClean="0"/>
              <a:t>1-Stenosis</a:t>
            </a:r>
            <a:r>
              <a:rPr lang="en-US" dirty="0" smtClean="0"/>
              <a:t> </a:t>
            </a:r>
            <a:r>
              <a:rPr lang="en-US" dirty="0"/>
              <a:t>most often is due </a:t>
            </a:r>
            <a:r>
              <a:rPr lang="en-US" dirty="0" smtClean="0"/>
              <a:t>to inflammation </a:t>
            </a:r>
            <a:r>
              <a:rPr lang="en-US" dirty="0"/>
              <a:t>and scarring, which may be caused by </a:t>
            </a:r>
            <a:r>
              <a:rPr lang="en-US" dirty="0" smtClean="0"/>
              <a:t>chronic </a:t>
            </a:r>
            <a:r>
              <a:rPr lang="en-US" dirty="0" err="1" smtClean="0"/>
              <a:t>gastroesophageal</a:t>
            </a:r>
            <a:r>
              <a:rPr lang="en-US" dirty="0" smtClean="0"/>
              <a:t> </a:t>
            </a:r>
            <a:r>
              <a:rPr lang="en-US" dirty="0"/>
              <a:t>reflux, irradiation, or caustic injury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/>
              <a:t>Esophageal stenosis</a:t>
            </a:r>
          </a:p>
          <a:p>
            <a:pPr marL="0" indent="0">
              <a:buNone/>
            </a:pPr>
            <a:r>
              <a:rPr lang="en-US" dirty="0"/>
              <a:t> Acquired&gt;&gt;&gt;Congenital.</a:t>
            </a:r>
          </a:p>
          <a:p>
            <a:pPr marL="0" indent="0">
              <a:buNone/>
            </a:pPr>
            <a:r>
              <a:rPr lang="en-US" dirty="0"/>
              <a:t> Fibrous thickening of the </a:t>
            </a:r>
            <a:r>
              <a:rPr lang="en-US" dirty="0" err="1"/>
              <a:t>submucosa</a:t>
            </a:r>
            <a:r>
              <a:rPr lang="en-US" dirty="0"/>
              <a:t> &amp; atrophy of </a:t>
            </a:r>
            <a:r>
              <a:rPr lang="en-US" dirty="0" smtClean="0"/>
              <a:t>the muscularis </a:t>
            </a:r>
            <a:r>
              <a:rPr lang="en-US" dirty="0"/>
              <a:t>propria.</a:t>
            </a:r>
          </a:p>
          <a:p>
            <a:pPr marL="0" indent="0">
              <a:buNone/>
            </a:pPr>
            <a:r>
              <a:rPr lang="en-US" dirty="0"/>
              <a:t> Due to </a:t>
            </a:r>
            <a:r>
              <a:rPr lang="en-US" dirty="0" smtClean="0"/>
              <a:t>inflammation </a:t>
            </a:r>
            <a:r>
              <a:rPr lang="en-US" dirty="0"/>
              <a:t>and scarring</a:t>
            </a:r>
          </a:p>
          <a:p>
            <a:pPr marL="0" indent="0">
              <a:buNone/>
            </a:pPr>
            <a:r>
              <a:rPr lang="en-US" dirty="0"/>
              <a:t> Causes</a:t>
            </a:r>
            <a:r>
              <a:rPr lang="en-US" dirty="0" smtClean="0"/>
              <a:t>:  </a:t>
            </a:r>
            <a:r>
              <a:rPr lang="en-US" dirty="0"/>
              <a:t>Chronic </a:t>
            </a:r>
            <a:r>
              <a:rPr lang="en-US" dirty="0" smtClean="0"/>
              <a:t>GERD, Irradiation and Ingestion </a:t>
            </a:r>
            <a:r>
              <a:rPr lang="en-US" dirty="0"/>
              <a:t>of caustic agents. </a:t>
            </a:r>
            <a:endParaRPr lang="en-US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 smtClean="0"/>
              <a:t>Clinical presentation :</a:t>
            </a:r>
            <a:r>
              <a:rPr lang="en-US" dirty="0" smtClean="0"/>
              <a:t> </a:t>
            </a:r>
            <a:r>
              <a:rPr lang="en-US" dirty="0"/>
              <a:t>Progressive </a:t>
            </a:r>
            <a:r>
              <a:rPr lang="en-US" dirty="0" smtClean="0"/>
              <a:t>dysphagia and difficulty </a:t>
            </a:r>
            <a:r>
              <a:rPr lang="en-US" dirty="0"/>
              <a:t>eating solids that progresses to problems </a:t>
            </a:r>
            <a:r>
              <a:rPr lang="en-US" dirty="0" smtClean="0"/>
              <a:t>with liquids.</a:t>
            </a:r>
          </a:p>
          <a:p>
            <a:pPr>
              <a:buFontTx/>
              <a:buChar char="-"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2- Absence</a:t>
            </a:r>
            <a:r>
              <a:rPr lang="en-US" dirty="0"/>
              <a:t>, or </a:t>
            </a:r>
            <a:r>
              <a:rPr lang="en-US" u="sng" dirty="0"/>
              <a:t>agenesis</a:t>
            </a:r>
            <a:r>
              <a:rPr lang="en-US" dirty="0"/>
              <a:t>, of the esophagus </a:t>
            </a:r>
            <a:r>
              <a:rPr lang="en-US" dirty="0" smtClean="0"/>
              <a:t>is extremely rare. </a:t>
            </a:r>
          </a:p>
          <a:p>
            <a:pPr marL="0" indent="0">
              <a:buNone/>
            </a:pPr>
            <a:r>
              <a:rPr lang="en-US" u="sng" dirty="0" smtClean="0"/>
              <a:t>3- Atresia</a:t>
            </a:r>
            <a:r>
              <a:rPr lang="en-US" dirty="0" smtClean="0"/>
              <a:t>, in which a thin, </a:t>
            </a:r>
            <a:r>
              <a:rPr lang="en-US" dirty="0" err="1" smtClean="0"/>
              <a:t>noncanalized</a:t>
            </a:r>
            <a:r>
              <a:rPr lang="en-US" dirty="0" smtClean="0"/>
              <a:t> cord replaces </a:t>
            </a:r>
            <a:r>
              <a:rPr lang="en-US" dirty="0"/>
              <a:t>a segment of </a:t>
            </a:r>
            <a:r>
              <a:rPr lang="en-US" dirty="0" smtClean="0"/>
              <a:t>esophagus.</a:t>
            </a:r>
            <a:r>
              <a:rPr lang="en-US" dirty="0"/>
              <a:t> </a:t>
            </a:r>
            <a:r>
              <a:rPr lang="en-US" b="1" dirty="0" smtClean="0"/>
              <a:t>Clinical </a:t>
            </a:r>
            <a:r>
              <a:rPr lang="en-US" b="1" dirty="0"/>
              <a:t>presentation: </a:t>
            </a:r>
            <a:r>
              <a:rPr lang="en-US" dirty="0" smtClean="0"/>
              <a:t> </a:t>
            </a:r>
            <a:r>
              <a:rPr lang="en-US" dirty="0"/>
              <a:t>Shortly after birth: regurgitation during feeding  Needs prompt surgical correction (rejoin).  Complications if w/ fistula:  Aspiration  Suffocation  Pneumonia  Severe fluid and electrolyte imbalances.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790281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16" y="1196752"/>
            <a:ext cx="6732240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649" y="1628800"/>
            <a:ext cx="254317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19141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 Obstruction: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147248" cy="487375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 </a:t>
            </a:r>
            <a:r>
              <a:rPr lang="en-US" dirty="0"/>
              <a:t>Efficient delivery of food and fluids to the stomach</a:t>
            </a:r>
          </a:p>
          <a:p>
            <a:pPr marL="0" indent="0">
              <a:buNone/>
            </a:pPr>
            <a:r>
              <a:rPr lang="en-US" dirty="0"/>
              <a:t>requires coordinated waves of peristaltic contractions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 Esophageal </a:t>
            </a:r>
            <a:r>
              <a:rPr lang="en-US" dirty="0" err="1"/>
              <a:t>dysmotility</a:t>
            </a:r>
            <a:r>
              <a:rPr lang="en-US" dirty="0"/>
              <a:t>: </a:t>
            </a:r>
            <a:r>
              <a:rPr lang="en-US" dirty="0" err="1"/>
              <a:t>discoordinated</a:t>
            </a:r>
            <a:r>
              <a:rPr lang="en-US" dirty="0"/>
              <a:t> peristalsis or</a:t>
            </a:r>
          </a:p>
          <a:p>
            <a:pPr marL="0" indent="0">
              <a:buNone/>
            </a:pPr>
            <a:r>
              <a:rPr lang="en-US" dirty="0"/>
              <a:t>spasm of the muscularis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 Achalasia: the most important cause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-Achalasia </a:t>
            </a:r>
            <a:r>
              <a:rPr lang="en-US" dirty="0"/>
              <a:t>is characterized by the triad of incomplete LES relaxation, increased LES tone, and esophageal </a:t>
            </a:r>
            <a:r>
              <a:rPr lang="en-US" dirty="0" err="1"/>
              <a:t>aperistalsis</a:t>
            </a:r>
            <a:r>
              <a:rPr lang="en-US" dirty="0"/>
              <a:t>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- Caused </a:t>
            </a:r>
            <a:r>
              <a:rPr lang="en-US" dirty="0"/>
              <a:t>by Degenerative changes in neural innervation.</a:t>
            </a:r>
          </a:p>
          <a:p>
            <a:pPr>
              <a:buFontTx/>
              <a:buChar char="-"/>
            </a:pPr>
            <a:r>
              <a:rPr lang="en-US" dirty="0" smtClean="0"/>
              <a:t>Can </a:t>
            </a:r>
            <a:r>
              <a:rPr lang="en-US" dirty="0"/>
              <a:t>be primary or secondary</a:t>
            </a:r>
            <a:r>
              <a:rPr lang="en-US" dirty="0" smtClean="0"/>
              <a:t>.</a:t>
            </a:r>
          </a:p>
          <a:p>
            <a:pPr>
              <a:buFontTx/>
              <a:buChar char="-"/>
            </a:pPr>
            <a:r>
              <a:rPr lang="en-US" dirty="0"/>
              <a:t>Clinical </a:t>
            </a:r>
            <a:r>
              <a:rPr lang="en-US" dirty="0" smtClean="0"/>
              <a:t>presentation : Difficulty </a:t>
            </a:r>
            <a:r>
              <a:rPr lang="en-US" dirty="0"/>
              <a:t>in </a:t>
            </a:r>
            <a:r>
              <a:rPr lang="en-US" dirty="0" smtClean="0"/>
              <a:t>swallowing, Regurgitation and sometimes </a:t>
            </a:r>
            <a:r>
              <a:rPr lang="en-US" dirty="0"/>
              <a:t>chest pain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3134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17"/>
            <a:ext cx="4283968" cy="3651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082236"/>
            <a:ext cx="4905375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9662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9512" y="188640"/>
            <a:ext cx="8568952" cy="6285312"/>
          </a:xfrm>
        </p:spPr>
        <p:txBody>
          <a:bodyPr>
            <a:normAutofit/>
          </a:bodyPr>
          <a:lstStyle/>
          <a:p>
            <a:r>
              <a:rPr lang="en-US" dirty="0" smtClean="0"/>
              <a:t>Esophageal </a:t>
            </a:r>
            <a:r>
              <a:rPr lang="en-US" dirty="0" err="1" smtClean="0"/>
              <a:t>Varices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- Portal hypertension induces development of collateral channel that enlarge the </a:t>
            </a:r>
            <a:r>
              <a:rPr lang="en-US" dirty="0" err="1" smtClean="0"/>
              <a:t>subepithelial</a:t>
            </a:r>
            <a:r>
              <a:rPr lang="en-US" dirty="0" smtClean="0"/>
              <a:t> and submucosal venous </a:t>
            </a:r>
            <a:r>
              <a:rPr lang="en-US" dirty="0" err="1" smtClean="0"/>
              <a:t>plexi</a:t>
            </a:r>
            <a:r>
              <a:rPr lang="en-US" dirty="0" smtClean="0"/>
              <a:t> within the distal esophagus. </a:t>
            </a:r>
          </a:p>
          <a:p>
            <a:pPr marL="0" indent="0">
              <a:buNone/>
            </a:pPr>
            <a:r>
              <a:rPr lang="en-US" dirty="0" smtClean="0"/>
              <a:t>- Develop in 90% of cirrhotic patients, most commonly in association with alcoholic liver disease. Worldwide, hepatic </a:t>
            </a:r>
            <a:r>
              <a:rPr lang="en-US" dirty="0" err="1" smtClean="0"/>
              <a:t>schistosomiasis</a:t>
            </a:r>
            <a:r>
              <a:rPr lang="en-US" dirty="0" smtClean="0"/>
              <a:t> is the second most common cause of </a:t>
            </a:r>
            <a:r>
              <a:rPr lang="en-US" dirty="0" err="1" smtClean="0"/>
              <a:t>varices</a:t>
            </a:r>
            <a:r>
              <a:rPr lang="en-US" dirty="0" smtClean="0"/>
              <a:t>. </a:t>
            </a:r>
          </a:p>
          <a:p>
            <a:pPr>
              <a:buFontTx/>
              <a:buChar char="-"/>
            </a:pPr>
            <a:r>
              <a:rPr lang="en-US" dirty="0" err="1" smtClean="0"/>
              <a:t>Varices</a:t>
            </a:r>
            <a:r>
              <a:rPr lang="en-US" dirty="0" smtClean="0"/>
              <a:t> often are asymptomatic, but their rupture can lead to  massive hematemesis and death.</a:t>
            </a:r>
          </a:p>
          <a:p>
            <a:pPr>
              <a:buFontTx/>
              <a:buChar char="-"/>
            </a:pPr>
            <a:r>
              <a:rPr lang="en-US" dirty="0" smtClean="0"/>
              <a:t>Diagnosis </a:t>
            </a:r>
            <a:r>
              <a:rPr lang="en-US" dirty="0"/>
              <a:t>by: endoscopy or </a:t>
            </a:r>
            <a:r>
              <a:rPr lang="en-US" dirty="0" smtClean="0"/>
              <a:t> angiography.</a:t>
            </a:r>
          </a:p>
          <a:p>
            <a:pPr>
              <a:buFontTx/>
              <a:buChar char="-"/>
            </a:pPr>
            <a:endParaRPr lang="en-US" dirty="0" smtClean="0"/>
          </a:p>
          <a:p>
            <a:pPr>
              <a:buFontTx/>
              <a:buChar char="-"/>
            </a:pPr>
            <a:endParaRPr lang="en-US" dirty="0" smtClean="0"/>
          </a:p>
          <a:p>
            <a:pPr>
              <a:buFontTx/>
              <a:buChar char="-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9923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387424"/>
            <a:ext cx="7564156" cy="521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732463"/>
            <a:ext cx="3131840" cy="2077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897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8024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876550"/>
            <a:ext cx="4810125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076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-9808"/>
            <a:ext cx="7467600" cy="1143000"/>
          </a:xfrm>
        </p:spPr>
        <p:txBody>
          <a:bodyPr/>
          <a:lstStyle/>
          <a:p>
            <a:r>
              <a:rPr lang="en-US" dirty="0" smtClean="0"/>
              <a:t>Lacerations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9133" y="1362008"/>
            <a:ext cx="6347048" cy="4873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-</a:t>
            </a:r>
            <a:r>
              <a:rPr lang="en-US" dirty="0"/>
              <a:t>The most common esophageal lacerations are </a:t>
            </a:r>
            <a:r>
              <a:rPr lang="en-US" i="1" dirty="0" smtClean="0"/>
              <a:t>Mallory- Weiss </a:t>
            </a:r>
            <a:r>
              <a:rPr lang="en-US" i="1" dirty="0"/>
              <a:t>tears, </a:t>
            </a:r>
            <a:r>
              <a:rPr lang="en-US" dirty="0"/>
              <a:t>which are often associated with severe retching or vomiting.</a:t>
            </a:r>
          </a:p>
          <a:p>
            <a:pPr marL="0" indent="0">
              <a:buNone/>
            </a:pPr>
            <a:r>
              <a:rPr lang="en-US" dirty="0"/>
              <a:t>- By contrast, </a:t>
            </a:r>
            <a:r>
              <a:rPr lang="en-US" i="1" dirty="0" err="1"/>
              <a:t>Boerhaave</a:t>
            </a:r>
            <a:r>
              <a:rPr lang="en-US" i="1" dirty="0"/>
              <a:t> syndrome, </a:t>
            </a:r>
            <a:r>
              <a:rPr lang="en-US" dirty="0"/>
              <a:t>characterized by </a:t>
            </a:r>
            <a:r>
              <a:rPr lang="en-US" dirty="0" err="1"/>
              <a:t>transmural</a:t>
            </a:r>
            <a:r>
              <a:rPr lang="en-US" dirty="0"/>
              <a:t> esophageal tears and </a:t>
            </a:r>
            <a:r>
              <a:rPr lang="en-US" dirty="0" err="1"/>
              <a:t>mediastinitis</a:t>
            </a:r>
            <a:r>
              <a:rPr lang="en-US" dirty="0"/>
              <a:t>, occurs rarely and is a catastrophic event. Linear </a:t>
            </a:r>
            <a:r>
              <a:rPr lang="en-US" dirty="0" smtClean="0"/>
              <a:t>lacerations longitudinally oriented, Cross </a:t>
            </a:r>
            <a:r>
              <a:rPr lang="en-US" dirty="0"/>
              <a:t>the </a:t>
            </a:r>
            <a:r>
              <a:rPr lang="en-US" dirty="0" smtClean="0"/>
              <a:t>GEJ,  Superficial  and Heal </a:t>
            </a:r>
            <a:r>
              <a:rPr lang="en-US" dirty="0"/>
              <a:t>quickly , no surgical</a:t>
            </a:r>
          </a:p>
          <a:p>
            <a:pPr marL="0" indent="0">
              <a:buNone/>
            </a:pPr>
            <a:r>
              <a:rPr lang="en-US" dirty="0"/>
              <a:t>intervention</a:t>
            </a:r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620688"/>
            <a:ext cx="2952328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14350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ESOPHAGITIS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12776"/>
            <a:ext cx="8686800" cy="506117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1- Chemical </a:t>
            </a:r>
            <a:r>
              <a:rPr lang="en-US" dirty="0"/>
              <a:t>and Infectious </a:t>
            </a:r>
            <a:r>
              <a:rPr lang="en-US" dirty="0" smtClean="0"/>
              <a:t>Esophagitis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Medicinal </a:t>
            </a:r>
            <a:r>
              <a:rPr lang="en-US" dirty="0"/>
              <a:t>pills may lodge and dissolve in </a:t>
            </a:r>
            <a:r>
              <a:rPr lang="en-US" dirty="0" smtClean="0"/>
              <a:t>the esophagus</a:t>
            </a:r>
            <a:r>
              <a:rPr lang="en-US" dirty="0"/>
              <a:t>, rather than passing into the stomach intact</a:t>
            </a:r>
            <a:r>
              <a:rPr lang="en-US" dirty="0" smtClean="0"/>
              <a:t>, resulting </a:t>
            </a:r>
            <a:r>
              <a:rPr lang="en-US" dirty="0"/>
              <a:t>in a condition termed </a:t>
            </a:r>
            <a:r>
              <a:rPr lang="en-US" i="1" dirty="0">
                <a:solidFill>
                  <a:srgbClr val="FF0000"/>
                </a:solidFill>
              </a:rPr>
              <a:t>pill-induced esophagitis</a:t>
            </a:r>
            <a:r>
              <a:rPr lang="en-US" i="1" dirty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Esophagitis due to chemical injury generally causes only</a:t>
            </a:r>
          </a:p>
          <a:p>
            <a:pPr marL="0" indent="0">
              <a:buNone/>
            </a:pPr>
            <a:r>
              <a:rPr lang="en-US" dirty="0"/>
              <a:t>self-limited pain, particularly </a:t>
            </a:r>
            <a:r>
              <a:rPr lang="en-US" i="1" dirty="0"/>
              <a:t>odynophagia </a:t>
            </a:r>
            <a:r>
              <a:rPr lang="en-US" dirty="0"/>
              <a:t>(pain with swallowing</a:t>
            </a:r>
            <a:r>
              <a:rPr lang="en-US" dirty="0" smtClean="0"/>
              <a:t>). Hemorrhage</a:t>
            </a:r>
            <a:r>
              <a:rPr lang="en-US" dirty="0"/>
              <a:t>, stricture, or perforation may </a:t>
            </a:r>
            <a:r>
              <a:rPr lang="en-US" dirty="0" smtClean="0"/>
              <a:t>occur in </a:t>
            </a:r>
            <a:r>
              <a:rPr lang="en-US" dirty="0"/>
              <a:t>severe cases. </a:t>
            </a: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</a:rPr>
              <a:t>Iatrogenic </a:t>
            </a:r>
            <a:r>
              <a:rPr lang="en-US" dirty="0">
                <a:solidFill>
                  <a:srgbClr val="FF0000"/>
                </a:solidFill>
              </a:rPr>
              <a:t>esophageal injury </a:t>
            </a:r>
            <a:r>
              <a:rPr lang="en-US" dirty="0"/>
              <a:t>may be </a:t>
            </a:r>
            <a:r>
              <a:rPr lang="en-US" dirty="0" smtClean="0"/>
              <a:t>caused by </a:t>
            </a:r>
            <a:r>
              <a:rPr lang="en-US" dirty="0"/>
              <a:t>cytotoxic </a:t>
            </a:r>
            <a:r>
              <a:rPr lang="en-US" i="1" dirty="0"/>
              <a:t>chemotherapy, radiation therapy, </a:t>
            </a:r>
            <a:r>
              <a:rPr lang="en-US" dirty="0"/>
              <a:t>or </a:t>
            </a:r>
            <a:r>
              <a:rPr lang="en-US" i="1" dirty="0" smtClean="0"/>
              <a:t>graft-versus-host disease.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</a:rPr>
              <a:t>Candidiasis </a:t>
            </a:r>
            <a:r>
              <a:rPr lang="en-US" dirty="0" smtClean="0"/>
              <a:t>is </a:t>
            </a:r>
            <a:r>
              <a:rPr lang="en-US" dirty="0"/>
              <a:t>characterized by adherent, </a:t>
            </a:r>
            <a:r>
              <a:rPr lang="en-US" dirty="0" err="1"/>
              <a:t>graywhite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pseudomembranes</a:t>
            </a:r>
            <a:r>
              <a:rPr lang="en-US" dirty="0"/>
              <a:t> composed of densely </a:t>
            </a:r>
            <a:r>
              <a:rPr lang="en-US" dirty="0" smtClean="0"/>
              <a:t>matted fungal </a:t>
            </a:r>
            <a:r>
              <a:rPr lang="en-US" dirty="0"/>
              <a:t>hyphae and inflammatory cells covering the </a:t>
            </a:r>
            <a:r>
              <a:rPr lang="en-US" dirty="0" smtClean="0"/>
              <a:t>esophageal mucosa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668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7233316" cy="2890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251617"/>
            <a:ext cx="3672408" cy="3606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8517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ORAL CAVITY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Pathologic conditions of the oral cavity can be </a:t>
            </a:r>
            <a:r>
              <a:rPr lang="en-US" dirty="0" smtClean="0"/>
              <a:t>broadly divided </a:t>
            </a:r>
            <a:r>
              <a:rPr lang="en-US" dirty="0"/>
              <a:t>into diseases affecting the oral mucosa, </a:t>
            </a:r>
            <a:r>
              <a:rPr lang="en-US" dirty="0" smtClean="0"/>
              <a:t>salivary glands</a:t>
            </a:r>
            <a:r>
              <a:rPr lang="en-US" dirty="0"/>
              <a:t>, and </a:t>
            </a:r>
            <a:r>
              <a:rPr lang="en-US" dirty="0" smtClean="0"/>
              <a:t>jaws.</a:t>
            </a:r>
          </a:p>
          <a:p>
            <a:r>
              <a:rPr lang="en-US" dirty="0" smtClean="0"/>
              <a:t>We will discuss: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ORAL INFLAMMATORY </a:t>
            </a:r>
            <a:r>
              <a:rPr lang="en-US" dirty="0" smtClean="0"/>
              <a:t>LESIONS.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PROLIFERATIVE AND </a:t>
            </a:r>
            <a:r>
              <a:rPr lang="en-US" dirty="0" smtClean="0"/>
              <a:t>NEOPLASTIC LESIONS </a:t>
            </a:r>
            <a:r>
              <a:rPr lang="en-US" dirty="0"/>
              <a:t>OF THE ORAL </a:t>
            </a:r>
            <a:r>
              <a:rPr lang="en-US" dirty="0" smtClean="0"/>
              <a:t>CAVITY.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DISEASES OF SALIVARY </a:t>
            </a:r>
            <a:r>
              <a:rPr lang="en-US" dirty="0" smtClean="0"/>
              <a:t>GLANDS.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ODONTOGENIC CYSTS </a:t>
            </a:r>
            <a:r>
              <a:rPr lang="en-US" dirty="0" smtClean="0"/>
              <a:t>AND TUMORS.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3477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9512" y="116631"/>
            <a:ext cx="8942744" cy="36004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>
                <a:solidFill>
                  <a:srgbClr val="FF0000"/>
                </a:solidFill>
              </a:rPr>
              <a:t>Herpesviruses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typically </a:t>
            </a:r>
            <a:r>
              <a:rPr lang="en-US" dirty="0"/>
              <a:t>cause punched-out ulcers </a:t>
            </a:r>
            <a:r>
              <a:rPr lang="en-US" dirty="0" smtClean="0"/>
              <a:t>and </a:t>
            </a:r>
            <a:r>
              <a:rPr lang="en-US" dirty="0"/>
              <a:t>histopathologic analysis demonstrates nuclear </a:t>
            </a:r>
            <a:r>
              <a:rPr lang="en-US" dirty="0" smtClean="0"/>
              <a:t>viral inclusions </a:t>
            </a:r>
            <a:r>
              <a:rPr lang="en-US" dirty="0"/>
              <a:t>within a rim of degenerating epithelial cells </a:t>
            </a:r>
            <a:r>
              <a:rPr lang="en-US" dirty="0" smtClean="0"/>
              <a:t>at the </a:t>
            </a:r>
            <a:r>
              <a:rPr lang="en-US" dirty="0"/>
              <a:t>ulcer </a:t>
            </a:r>
            <a:r>
              <a:rPr lang="en-US" dirty="0" smtClean="0"/>
              <a:t>edge).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>
                <a:solidFill>
                  <a:srgbClr val="FF0000"/>
                </a:solidFill>
              </a:rPr>
              <a:t>CMV</a:t>
            </a:r>
            <a:r>
              <a:rPr lang="en-US" dirty="0"/>
              <a:t> causes </a:t>
            </a:r>
            <a:r>
              <a:rPr lang="en-US" dirty="0" smtClean="0"/>
              <a:t>shallower ulcerations </a:t>
            </a:r>
            <a:r>
              <a:rPr lang="en-US" dirty="0"/>
              <a:t>and </a:t>
            </a:r>
            <a:r>
              <a:rPr lang="en-US" dirty="0" smtClean="0"/>
              <a:t> characteristic </a:t>
            </a:r>
            <a:r>
              <a:rPr lang="en-US" dirty="0"/>
              <a:t>nuclear and </a:t>
            </a:r>
            <a:r>
              <a:rPr lang="en-US" dirty="0" smtClean="0"/>
              <a:t>cytoplasmic inclusions </a:t>
            </a:r>
            <a:r>
              <a:rPr lang="en-US" dirty="0"/>
              <a:t>within capillary endothelium and </a:t>
            </a:r>
            <a:r>
              <a:rPr lang="en-US" dirty="0" smtClean="0"/>
              <a:t>stromal cells.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920712"/>
            <a:ext cx="5846400" cy="393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7138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0"/>
            <a:ext cx="8856984" cy="1417638"/>
          </a:xfrm>
        </p:spPr>
        <p:txBody>
          <a:bodyPr>
            <a:normAutofit fontScale="90000"/>
          </a:bodyPr>
          <a:lstStyle/>
          <a:p>
            <a:r>
              <a:rPr lang="en-US" dirty="0"/>
              <a:t>Reflux </a:t>
            </a:r>
            <a:r>
              <a:rPr lang="en-US" dirty="0" smtClean="0"/>
              <a:t>Esophagitis AND </a:t>
            </a:r>
            <a:r>
              <a:rPr lang="en-US" i="1" dirty="0" err="1" smtClean="0"/>
              <a:t>gastroesophageal</a:t>
            </a:r>
            <a:r>
              <a:rPr lang="en-US" i="1" dirty="0"/>
              <a:t/>
            </a:r>
            <a:br>
              <a:rPr lang="en-US" i="1" dirty="0"/>
            </a:br>
            <a:r>
              <a:rPr lang="en-US" i="1" dirty="0"/>
              <a:t>reflux disease </a:t>
            </a:r>
            <a:r>
              <a:rPr lang="en-US" dirty="0"/>
              <a:t>(GERD)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124744"/>
            <a:ext cx="9324528" cy="5349208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Reflux of gastric contents into the lower esophagus</a:t>
            </a:r>
          </a:p>
          <a:p>
            <a:pPr marL="0" indent="0">
              <a:buNone/>
            </a:pPr>
            <a:r>
              <a:rPr lang="en-US" dirty="0"/>
              <a:t> Most frequent cause of esophagitis</a:t>
            </a:r>
          </a:p>
          <a:p>
            <a:pPr marL="0" indent="0">
              <a:buNone/>
            </a:pPr>
            <a:r>
              <a:rPr lang="en-US" dirty="0"/>
              <a:t> Most common complaint by patients</a:t>
            </a:r>
          </a:p>
          <a:p>
            <a:pPr marL="0" indent="0">
              <a:buNone/>
            </a:pPr>
            <a:r>
              <a:rPr lang="en-US" dirty="0"/>
              <a:t> </a:t>
            </a:r>
            <a:r>
              <a:rPr lang="en-US" dirty="0" err="1"/>
              <a:t>Gastroesophageal</a:t>
            </a:r>
            <a:r>
              <a:rPr lang="en-US" dirty="0"/>
              <a:t> reflux disease, GERD</a:t>
            </a:r>
          </a:p>
          <a:p>
            <a:pPr marL="0" indent="0">
              <a:buNone/>
            </a:pPr>
            <a:r>
              <a:rPr lang="en-US" dirty="0"/>
              <a:t> Squamous epithelium is sensitive to acids</a:t>
            </a:r>
          </a:p>
          <a:p>
            <a:pPr marL="0" indent="0">
              <a:buNone/>
            </a:pPr>
            <a:r>
              <a:rPr lang="en-US" dirty="0"/>
              <a:t> Protective forces: mucin and bicarbonate, high </a:t>
            </a:r>
            <a:r>
              <a:rPr lang="en-US" dirty="0" smtClean="0"/>
              <a:t>LES Tone.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3900" b="1" dirty="0"/>
              <a:t>Pathogenesis</a:t>
            </a:r>
          </a:p>
          <a:p>
            <a:pPr marL="0" indent="0">
              <a:buNone/>
            </a:pPr>
            <a:r>
              <a:rPr lang="en-US" dirty="0"/>
              <a:t> Decreased lower esophageal </a:t>
            </a:r>
            <a:r>
              <a:rPr lang="en-US" dirty="0" smtClean="0"/>
              <a:t>sphincter tone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(alcohol, tobacco, CNS depressants)</a:t>
            </a:r>
          </a:p>
          <a:p>
            <a:pPr marL="0" indent="0">
              <a:buNone/>
            </a:pPr>
            <a:r>
              <a:rPr lang="en-US" dirty="0"/>
              <a:t> Increase abdominal pressure</a:t>
            </a:r>
          </a:p>
          <a:p>
            <a:pPr marL="0" indent="0">
              <a:buNone/>
            </a:pPr>
            <a:r>
              <a:rPr lang="en-US" dirty="0"/>
              <a:t>( obesity,, pregnancy, hiatal hernia, delayed</a:t>
            </a:r>
          </a:p>
          <a:p>
            <a:pPr marL="0" indent="0">
              <a:buNone/>
            </a:pPr>
            <a:r>
              <a:rPr lang="en-US" dirty="0"/>
              <a:t>gastric emptying, and increased gastric volume)</a:t>
            </a:r>
          </a:p>
          <a:p>
            <a:pPr marL="0" indent="0">
              <a:buNone/>
            </a:pPr>
            <a:r>
              <a:rPr lang="en-US" dirty="0"/>
              <a:t> Idiopathic!!</a:t>
            </a:r>
          </a:p>
        </p:txBody>
      </p:sp>
    </p:spTree>
    <p:extLst>
      <p:ext uri="{BB962C8B-B14F-4D97-AF65-F5344CB8AC3E}">
        <p14:creationId xmlns:p14="http://schemas.microsoft.com/office/powerpoint/2010/main" val="29533315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MORPHOLOGY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522" y="908720"/>
            <a:ext cx="6260799" cy="32403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 </a:t>
            </a:r>
            <a:r>
              <a:rPr lang="en-US" dirty="0" err="1"/>
              <a:t>Macroscopy</a:t>
            </a:r>
            <a:r>
              <a:rPr lang="en-US" dirty="0"/>
              <a:t> (endoscopy)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Depends on severity (Unremarkable, Simple</a:t>
            </a:r>
          </a:p>
          <a:p>
            <a:pPr marL="0" indent="0">
              <a:buNone/>
            </a:pPr>
            <a:r>
              <a:rPr lang="en-US" dirty="0"/>
              <a:t>hyperemia (red)</a:t>
            </a:r>
          </a:p>
          <a:p>
            <a:pPr marL="0" indent="0">
              <a:buNone/>
            </a:pPr>
            <a:r>
              <a:rPr lang="en-US" dirty="0"/>
              <a:t> Microscopic: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err="1" smtClean="0"/>
              <a:t>Eosinophils</a:t>
            </a:r>
            <a:r>
              <a:rPr lang="en-US" dirty="0" smtClean="0"/>
              <a:t> </a:t>
            </a:r>
            <a:r>
              <a:rPr lang="en-US" dirty="0"/>
              <a:t>infiltration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Followed </a:t>
            </a:r>
            <a:r>
              <a:rPr lang="en-US" dirty="0"/>
              <a:t>by neutrophils (more severe).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Basal </a:t>
            </a:r>
            <a:r>
              <a:rPr lang="en-US" dirty="0"/>
              <a:t>zone hyperplasia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Elongation </a:t>
            </a:r>
            <a:r>
              <a:rPr lang="en-US" dirty="0"/>
              <a:t>of lamina propria papillae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3933056"/>
            <a:ext cx="527685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6901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Features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 </a:t>
            </a:r>
            <a:r>
              <a:rPr lang="en-US" dirty="0"/>
              <a:t>Most common over 40 years.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 </a:t>
            </a:r>
            <a:r>
              <a:rPr lang="en-US" dirty="0"/>
              <a:t>May occur in infants and children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 </a:t>
            </a:r>
            <a:r>
              <a:rPr lang="en-US" dirty="0"/>
              <a:t>Heartburn , dysphagia,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 </a:t>
            </a:r>
            <a:r>
              <a:rPr lang="en-US" dirty="0"/>
              <a:t>Regurgitation of sour-tasting gastric </a:t>
            </a:r>
            <a:r>
              <a:rPr lang="en-US" dirty="0" smtClean="0"/>
              <a:t>contents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 Rarely: Severe chest pain, mistaken for heart disease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 </a:t>
            </a:r>
            <a:r>
              <a:rPr lang="en-US" dirty="0" err="1"/>
              <a:t>Tx</a:t>
            </a:r>
            <a:r>
              <a:rPr lang="en-US" dirty="0"/>
              <a:t>: proton pump inhibitors</a:t>
            </a:r>
          </a:p>
        </p:txBody>
      </p:sp>
    </p:spTree>
    <p:extLst>
      <p:ext uri="{BB962C8B-B14F-4D97-AF65-F5344CB8AC3E}">
        <p14:creationId xmlns:p14="http://schemas.microsoft.com/office/powerpoint/2010/main" val="36058334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0"/>
            <a:ext cx="7467600" cy="1143000"/>
          </a:xfrm>
        </p:spPr>
        <p:txBody>
          <a:bodyPr/>
          <a:lstStyle/>
          <a:p>
            <a:r>
              <a:rPr lang="en-US" dirty="0"/>
              <a:t>Complications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3528" y="1052736"/>
            <a:ext cx="7467600" cy="2808312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 Esophageal ulceration</a:t>
            </a:r>
          </a:p>
          <a:p>
            <a:pPr marL="0" indent="0">
              <a:buNone/>
            </a:pPr>
            <a:r>
              <a:rPr lang="en-US" dirty="0"/>
              <a:t> Hematemesis</a:t>
            </a:r>
          </a:p>
          <a:p>
            <a:pPr marL="0" indent="0">
              <a:buNone/>
            </a:pPr>
            <a:r>
              <a:rPr lang="en-US" dirty="0"/>
              <a:t> Melena</a:t>
            </a:r>
          </a:p>
          <a:p>
            <a:pPr marL="0" indent="0">
              <a:buNone/>
            </a:pPr>
            <a:r>
              <a:rPr lang="en-US" dirty="0"/>
              <a:t> Strictures</a:t>
            </a:r>
          </a:p>
          <a:p>
            <a:pPr marL="0" indent="0">
              <a:buNone/>
            </a:pPr>
            <a:r>
              <a:rPr lang="en-US" dirty="0"/>
              <a:t> Barrett esophagus (precursor of Ca.)</a:t>
            </a:r>
          </a:p>
        </p:txBody>
      </p:sp>
      <p:sp>
        <p:nvSpPr>
          <p:cNvPr id="4" name="Rectangle 3"/>
          <p:cNvSpPr/>
          <p:nvPr/>
        </p:nvSpPr>
        <p:spPr>
          <a:xfrm>
            <a:off x="323528" y="4221088"/>
            <a:ext cx="81369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Hiatal hernia </a:t>
            </a:r>
            <a:r>
              <a:rPr lang="en-US" dirty="0"/>
              <a:t>is characterized by separation of the diaphragmatic </a:t>
            </a:r>
            <a:r>
              <a:rPr lang="en-US" dirty="0" err="1"/>
              <a:t>crura</a:t>
            </a:r>
            <a:r>
              <a:rPr lang="en-US" dirty="0"/>
              <a:t> and protrusion of the stomach into the thorax through the resulting gap.</a:t>
            </a:r>
          </a:p>
        </p:txBody>
      </p:sp>
    </p:spTree>
    <p:extLst>
      <p:ext uri="{BB962C8B-B14F-4D97-AF65-F5344CB8AC3E}">
        <p14:creationId xmlns:p14="http://schemas.microsoft.com/office/powerpoint/2010/main" val="40346172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9" y="-4543"/>
            <a:ext cx="7467600" cy="1143000"/>
          </a:xfrm>
        </p:spPr>
        <p:txBody>
          <a:bodyPr/>
          <a:lstStyle/>
          <a:p>
            <a:r>
              <a:rPr lang="en-US" dirty="0" err="1"/>
              <a:t>Eosinophilic</a:t>
            </a:r>
            <a:r>
              <a:rPr lang="en-US" dirty="0"/>
              <a:t> Esophagitis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3528" y="1052736"/>
            <a:ext cx="8820472" cy="542121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 </a:t>
            </a:r>
            <a:r>
              <a:rPr lang="en-US" dirty="0"/>
              <a:t>Chronic immune mediated disorder</a:t>
            </a:r>
          </a:p>
          <a:p>
            <a:pPr marL="0" indent="0">
              <a:buNone/>
            </a:pPr>
            <a:r>
              <a:rPr lang="en-US" u="sng" dirty="0"/>
              <a:t> Symptoms:</a:t>
            </a:r>
          </a:p>
          <a:p>
            <a:pPr marL="0" indent="0">
              <a:buNone/>
            </a:pPr>
            <a:r>
              <a:rPr lang="en-US" dirty="0" smtClean="0"/>
              <a:t>- Food </a:t>
            </a:r>
            <a:r>
              <a:rPr lang="en-US" dirty="0"/>
              <a:t>impaction and dysphagia in adults</a:t>
            </a:r>
          </a:p>
          <a:p>
            <a:pPr>
              <a:buFontTx/>
              <a:buChar char="-"/>
            </a:pPr>
            <a:r>
              <a:rPr lang="en-US" dirty="0" smtClean="0"/>
              <a:t>Feeding </a:t>
            </a:r>
            <a:r>
              <a:rPr lang="en-US" dirty="0"/>
              <a:t>intolerance or GERD-like symptoms in </a:t>
            </a:r>
            <a:r>
              <a:rPr lang="en-US" dirty="0" smtClean="0"/>
              <a:t>children</a:t>
            </a:r>
          </a:p>
          <a:p>
            <a:pPr>
              <a:buFontTx/>
              <a:buChar char="-"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 Endoscopy:</a:t>
            </a:r>
          </a:p>
          <a:p>
            <a:pPr marL="0" indent="0">
              <a:buNone/>
            </a:pPr>
            <a:r>
              <a:rPr lang="en-US" dirty="0" smtClean="0"/>
              <a:t>Rings </a:t>
            </a:r>
            <a:r>
              <a:rPr lang="en-US" dirty="0"/>
              <a:t>in the upper and mid esophagus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 Microscopic:</a:t>
            </a:r>
          </a:p>
          <a:p>
            <a:pPr marL="0" indent="0">
              <a:buNone/>
            </a:pPr>
            <a:r>
              <a:rPr lang="en-US" dirty="0" smtClean="0"/>
              <a:t>- </a:t>
            </a:r>
            <a:r>
              <a:rPr lang="en-US" dirty="0"/>
              <a:t>Numerous </a:t>
            </a:r>
            <a:r>
              <a:rPr lang="en-US" dirty="0" err="1"/>
              <a:t>eosinophils</a:t>
            </a:r>
            <a:r>
              <a:rPr lang="en-US" dirty="0"/>
              <a:t> w/n epithelium</a:t>
            </a:r>
          </a:p>
          <a:p>
            <a:pPr>
              <a:buFontTx/>
              <a:buChar char="-"/>
            </a:pPr>
            <a:r>
              <a:rPr lang="en-US" dirty="0" smtClean="0"/>
              <a:t>Far </a:t>
            </a:r>
            <a:r>
              <a:rPr lang="en-US" dirty="0"/>
              <a:t>from the GEJ</a:t>
            </a:r>
            <a:r>
              <a:rPr lang="en-US" dirty="0" smtClean="0"/>
              <a:t>.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Most patients are: atopic (atopic dermatitis, allergic rhinitis, asthma) or modest peripheral eosinophilia.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 err="1" smtClean="0"/>
              <a:t>Tx</a:t>
            </a:r>
            <a:r>
              <a:rPr lang="en-US" dirty="0"/>
              <a:t>: </a:t>
            </a:r>
            <a:r>
              <a:rPr lang="en-US" dirty="0" smtClean="0"/>
              <a:t>- </a:t>
            </a:r>
            <a:r>
              <a:rPr lang="en-US" dirty="0"/>
              <a:t>Dietary restrictions( cow milk and soy products)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       - </a:t>
            </a:r>
            <a:r>
              <a:rPr lang="en-US" dirty="0"/>
              <a:t>Topical or systemic corticosteroids.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       - Refractory </a:t>
            </a:r>
            <a:r>
              <a:rPr lang="en-US" dirty="0"/>
              <a:t>to PPIs.</a:t>
            </a:r>
          </a:p>
        </p:txBody>
      </p:sp>
    </p:spTree>
    <p:extLst>
      <p:ext uri="{BB962C8B-B14F-4D97-AF65-F5344CB8AC3E}">
        <p14:creationId xmlns:p14="http://schemas.microsoft.com/office/powerpoint/2010/main" val="13752451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1276350"/>
            <a:ext cx="6524625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08439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Barrett esophagus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7504" y="1600200"/>
            <a:ext cx="8928992" cy="4873752"/>
          </a:xfrm>
        </p:spPr>
        <p:txBody>
          <a:bodyPr>
            <a:normAutofit fontScale="85000" lnSpcReduction="10000"/>
          </a:bodyPr>
          <a:lstStyle/>
          <a:p>
            <a:r>
              <a:rPr lang="en-US" i="1" dirty="0" smtClean="0"/>
              <a:t>Barrett </a:t>
            </a:r>
            <a:r>
              <a:rPr lang="en-US" i="1" dirty="0"/>
              <a:t>esophagus </a:t>
            </a:r>
            <a:r>
              <a:rPr lang="en-US" dirty="0"/>
              <a:t>is a complication of chronic GERD that </a:t>
            </a:r>
            <a:r>
              <a:rPr lang="en-US" dirty="0" smtClean="0"/>
              <a:t>is characterized </a:t>
            </a:r>
            <a:r>
              <a:rPr lang="en-US" dirty="0"/>
              <a:t>by </a:t>
            </a:r>
            <a:r>
              <a:rPr lang="en-US" i="1" dirty="0"/>
              <a:t>intestinal metaplasia within the </a:t>
            </a:r>
            <a:r>
              <a:rPr lang="en-US" i="1" dirty="0" smtClean="0"/>
              <a:t>esophageal </a:t>
            </a:r>
            <a:r>
              <a:rPr lang="en-US" i="1" dirty="0"/>
              <a:t>squamous mucosa</a:t>
            </a:r>
            <a:r>
              <a:rPr lang="en-US" dirty="0"/>
              <a:t>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incidence of Barrett esophagus </a:t>
            </a:r>
            <a:r>
              <a:rPr lang="en-US" dirty="0" smtClean="0"/>
              <a:t>is 10</a:t>
            </a:r>
            <a:r>
              <a:rPr lang="en-US" dirty="0"/>
              <a:t>% of </a:t>
            </a:r>
            <a:r>
              <a:rPr lang="en-US" dirty="0" smtClean="0"/>
              <a:t>persons with </a:t>
            </a:r>
            <a:r>
              <a:rPr lang="en-US" dirty="0"/>
              <a:t>symptomatic GERD. White males are affected </a:t>
            </a:r>
            <a:r>
              <a:rPr lang="en-US" dirty="0" smtClean="0"/>
              <a:t>most often </a:t>
            </a:r>
            <a:r>
              <a:rPr lang="en-US" dirty="0"/>
              <a:t>and typically present between 40 and 60 years of age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Clinical Features Diagnosis of Barrett esophagus requires endoscopy and biopsy, usually prompted by GERD symptoms.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Although </a:t>
            </a:r>
            <a:r>
              <a:rPr lang="en-US" dirty="0"/>
              <a:t>the vast majority of esophageal </a:t>
            </a:r>
            <a:r>
              <a:rPr lang="en-US" dirty="0" smtClean="0"/>
              <a:t>adenocarcinomas are </a:t>
            </a:r>
            <a:r>
              <a:rPr lang="en-US" dirty="0"/>
              <a:t>associated with Barrett esophagus, </a:t>
            </a:r>
            <a:r>
              <a:rPr lang="en-US" dirty="0" smtClean="0"/>
              <a:t>it should </a:t>
            </a:r>
            <a:r>
              <a:rPr lang="en-US" dirty="0"/>
              <a:t>be noted that most persons with Barrett </a:t>
            </a:r>
            <a:r>
              <a:rPr lang="en-US" dirty="0" smtClean="0"/>
              <a:t>esophagus do </a:t>
            </a:r>
            <a:r>
              <a:rPr lang="en-US" dirty="0"/>
              <a:t>not develop esophageal cancer.</a:t>
            </a:r>
          </a:p>
        </p:txBody>
      </p:sp>
    </p:spTree>
    <p:extLst>
      <p:ext uri="{BB962C8B-B14F-4D97-AF65-F5344CB8AC3E}">
        <p14:creationId xmlns:p14="http://schemas.microsoft.com/office/powerpoint/2010/main" val="20291644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Barrett esophagus is recognized </a:t>
            </a:r>
            <a:r>
              <a:rPr lang="en-US" dirty="0" err="1"/>
              <a:t>endoscopically</a:t>
            </a:r>
            <a:r>
              <a:rPr lang="en-US" dirty="0"/>
              <a:t> as tongues </a:t>
            </a:r>
            <a:r>
              <a:rPr lang="en-US" dirty="0" smtClean="0"/>
              <a:t>or patches </a:t>
            </a:r>
            <a:r>
              <a:rPr lang="en-US" dirty="0"/>
              <a:t>of red, velvety mucosa extending upward from </a:t>
            </a:r>
            <a:r>
              <a:rPr lang="en-US" dirty="0" smtClean="0"/>
              <a:t>the </a:t>
            </a:r>
            <a:r>
              <a:rPr lang="en-US" dirty="0" err="1" smtClean="0"/>
              <a:t>gastroesophageal</a:t>
            </a:r>
            <a:r>
              <a:rPr lang="en-US" dirty="0" smtClean="0"/>
              <a:t> </a:t>
            </a:r>
            <a:r>
              <a:rPr lang="en-US" dirty="0"/>
              <a:t>junction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Histologically : documented gastric or intestinal metaplasia for diagnosis of Barrett esophagus. </a:t>
            </a:r>
            <a:r>
              <a:rPr lang="en-US" b="1" dirty="0"/>
              <a:t>Goblet cells</a:t>
            </a:r>
            <a:r>
              <a:rPr lang="en-US" dirty="0"/>
              <a:t>, which have distinct mucous vacuoles that stain pale blue by H&amp;E and impart the shape of a wine goblet to the remaining cytoplasm. 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Dysplasia is classified as low-grade or high-grade on the basis of morphologic criteria. </a:t>
            </a:r>
            <a:r>
              <a:rPr lang="en-US" dirty="0" err="1"/>
              <a:t>Intramucosal</a:t>
            </a:r>
            <a:r>
              <a:rPr lang="en-US" dirty="0"/>
              <a:t> carcinoma is characterized by invasion of neoplastic epithelial cells into the lamina propria.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867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8769216" cy="419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4807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ORAL INFLAMMATORY LESIONS.</a:t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323528" y="980728"/>
            <a:ext cx="8640960" cy="5493224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Aphthous</a:t>
            </a:r>
            <a:r>
              <a:rPr lang="en-US" dirty="0">
                <a:solidFill>
                  <a:srgbClr val="FF0000"/>
                </a:solidFill>
              </a:rPr>
              <a:t> Ulcers (Canker Sores)</a:t>
            </a:r>
          </a:p>
          <a:p>
            <a:pPr marL="0" indent="0">
              <a:buNone/>
            </a:pPr>
            <a:r>
              <a:rPr lang="en-US" dirty="0"/>
              <a:t>These common superficial mucosal ulcerations affect up </a:t>
            </a:r>
            <a:r>
              <a:rPr lang="en-US" dirty="0" smtClean="0"/>
              <a:t>to 40</a:t>
            </a:r>
            <a:r>
              <a:rPr lang="en-US" dirty="0"/>
              <a:t>% of the </a:t>
            </a:r>
            <a:r>
              <a:rPr lang="en-US" dirty="0" smtClean="0"/>
              <a:t>population. It may be </a:t>
            </a:r>
            <a:r>
              <a:rPr lang="en-US" dirty="0"/>
              <a:t>associated</a:t>
            </a:r>
            <a:r>
              <a:rPr lang="en-US" dirty="0" smtClean="0"/>
              <a:t> disease </a:t>
            </a:r>
            <a:r>
              <a:rPr lang="en-US" dirty="0"/>
              <a:t>(IBD), and </a:t>
            </a:r>
            <a:r>
              <a:rPr lang="en-US" dirty="0" err="1"/>
              <a:t>Behçet</a:t>
            </a:r>
            <a:r>
              <a:rPr lang="en-US" dirty="0"/>
              <a:t> disease. Lesions can be </a:t>
            </a:r>
            <a:r>
              <a:rPr lang="en-US" dirty="0" smtClean="0"/>
              <a:t>solitary or </a:t>
            </a:r>
            <a:r>
              <a:rPr lang="en-US" dirty="0"/>
              <a:t>multiple; typically, they are shallow, hyperemic </a:t>
            </a:r>
            <a:r>
              <a:rPr lang="en-US" dirty="0" smtClean="0"/>
              <a:t>ulcerations covered </a:t>
            </a:r>
            <a:r>
              <a:rPr lang="en-US" dirty="0"/>
              <a:t>by a thin exudate and rimmed by a </a:t>
            </a:r>
            <a:r>
              <a:rPr lang="en-US" dirty="0" smtClean="0"/>
              <a:t>narrow zone </a:t>
            </a:r>
            <a:r>
              <a:rPr lang="en-US" dirty="0"/>
              <a:t>of erythema </a:t>
            </a:r>
            <a:r>
              <a:rPr lang="en-US" dirty="0" smtClean="0"/>
              <a:t>.In </a:t>
            </a:r>
            <a:r>
              <a:rPr lang="en-US" dirty="0"/>
              <a:t>most cases they </a:t>
            </a:r>
            <a:r>
              <a:rPr lang="en-US" dirty="0" smtClean="0"/>
              <a:t>resolve spontaneously </a:t>
            </a:r>
            <a:r>
              <a:rPr lang="en-US" dirty="0"/>
              <a:t>in 7 to 10 days but can recur</a:t>
            </a:r>
            <a:r>
              <a:rPr lang="en-US" dirty="0" smtClean="0"/>
              <a:t>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Herpes </a:t>
            </a:r>
            <a:r>
              <a:rPr lang="en-US" dirty="0">
                <a:solidFill>
                  <a:srgbClr val="FF0000"/>
                </a:solidFill>
              </a:rPr>
              <a:t>Simplex Virus </a:t>
            </a:r>
            <a:r>
              <a:rPr lang="en-US" dirty="0" smtClean="0">
                <a:solidFill>
                  <a:srgbClr val="FF0000"/>
                </a:solidFill>
              </a:rPr>
              <a:t>Infections.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717032"/>
            <a:ext cx="3464619" cy="314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96986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9" y="116632"/>
            <a:ext cx="5494560" cy="6136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57926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ESOPHAGEAL TUMORS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579296" cy="487375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 </a:t>
            </a:r>
            <a:r>
              <a:rPr lang="en-US" dirty="0"/>
              <a:t>Squamous cell carcinoma (most common worldwide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 Adenocarcinoma (on the rise, half of cases</a:t>
            </a:r>
          </a:p>
        </p:txBody>
      </p:sp>
    </p:spTree>
    <p:extLst>
      <p:ext uri="{BB962C8B-B14F-4D97-AF65-F5344CB8AC3E}">
        <p14:creationId xmlns:p14="http://schemas.microsoft.com/office/powerpoint/2010/main" val="42846815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9512" y="0"/>
            <a:ext cx="8856984" cy="64739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1- Esophageal </a:t>
            </a:r>
            <a:r>
              <a:rPr lang="en-US" sz="1800" b="1" dirty="0">
                <a:solidFill>
                  <a:srgbClr val="FF0000"/>
                </a:solidFill>
              </a:rPr>
              <a:t>adenocarcinoma </a:t>
            </a:r>
            <a:r>
              <a:rPr lang="en-US" sz="1800" dirty="0"/>
              <a:t>typically arises in a </a:t>
            </a:r>
            <a:r>
              <a:rPr lang="en-US" sz="1800" dirty="0" smtClean="0"/>
              <a:t>background of </a:t>
            </a:r>
            <a:r>
              <a:rPr lang="en-US" sz="1800" dirty="0"/>
              <a:t>Barrett esophagus and long-standing GERD</a:t>
            </a:r>
            <a:r>
              <a:rPr lang="en-US" sz="1800" dirty="0" smtClean="0"/>
              <a:t>.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Risk of adenocarcinoma is </a:t>
            </a:r>
            <a:r>
              <a:rPr lang="en-US" sz="1800" dirty="0" smtClean="0"/>
              <a:t>tobacco </a:t>
            </a:r>
            <a:r>
              <a:rPr lang="en-US" sz="1800" dirty="0"/>
              <a:t>use</a:t>
            </a:r>
            <a:r>
              <a:rPr lang="en-US" sz="1800" dirty="0" smtClean="0"/>
              <a:t>, obesity</a:t>
            </a:r>
            <a:r>
              <a:rPr lang="en-US" sz="1800" dirty="0"/>
              <a:t>, and previous radiation therapy. Conversely</a:t>
            </a:r>
            <a:r>
              <a:rPr lang="en-US" sz="1800" dirty="0" smtClean="0"/>
              <a:t>, reduced </a:t>
            </a:r>
            <a:r>
              <a:rPr lang="en-US" sz="1800" dirty="0"/>
              <a:t>adenocarcinoma risk is associated with diets </a:t>
            </a:r>
            <a:r>
              <a:rPr lang="en-US" sz="1800" dirty="0" smtClean="0"/>
              <a:t>rich in </a:t>
            </a:r>
            <a:r>
              <a:rPr lang="en-US" sz="1800" dirty="0"/>
              <a:t>fresh fruits and vegetables</a:t>
            </a:r>
            <a:r>
              <a:rPr lang="en-US" sz="1800" dirty="0" smtClean="0"/>
              <a:t>.</a:t>
            </a:r>
          </a:p>
          <a:p>
            <a:endParaRPr lang="en-US" sz="1800" dirty="0"/>
          </a:p>
          <a:p>
            <a:r>
              <a:rPr lang="en-US" sz="1800" dirty="0"/>
              <a:t>Esophageal adenocarcinoma occurs most frequently </a:t>
            </a:r>
            <a:r>
              <a:rPr lang="en-US" sz="1800" dirty="0" smtClean="0"/>
              <a:t>in whites </a:t>
            </a:r>
            <a:r>
              <a:rPr lang="en-US" sz="1800" dirty="0"/>
              <a:t>and shows a strong gender bias, being seven </a:t>
            </a:r>
            <a:r>
              <a:rPr lang="en-US" sz="1800" dirty="0" smtClean="0"/>
              <a:t>times more </a:t>
            </a:r>
            <a:r>
              <a:rPr lang="en-US" sz="1800" dirty="0"/>
              <a:t>common in men than in women</a:t>
            </a:r>
            <a:r>
              <a:rPr lang="en-US" sz="1800" dirty="0" smtClean="0"/>
              <a:t>.</a:t>
            </a:r>
          </a:p>
          <a:p>
            <a:endParaRPr lang="en-US" sz="1800" dirty="0" smtClean="0"/>
          </a:p>
          <a:p>
            <a:r>
              <a:rPr lang="en-US" sz="1800" dirty="0"/>
              <a:t>Esophageal adenocarcinoma usually occurs in the distal </a:t>
            </a:r>
            <a:r>
              <a:rPr lang="en-US" sz="1800" dirty="0" smtClean="0"/>
              <a:t>third of </a:t>
            </a:r>
            <a:r>
              <a:rPr lang="en-US" sz="1800" dirty="0"/>
              <a:t>the esophagus and may invade the adjacent gastric </a:t>
            </a:r>
            <a:r>
              <a:rPr lang="en-US" sz="1800" dirty="0" err="1" smtClean="0"/>
              <a:t>cardia</a:t>
            </a:r>
            <a:r>
              <a:rPr lang="en-US" sz="1800" dirty="0" err="1"/>
              <a:t>.</a:t>
            </a:r>
            <a:r>
              <a:rPr lang="en-US" sz="1800" dirty="0" err="1" smtClean="0"/>
              <a:t>While</a:t>
            </a:r>
            <a:r>
              <a:rPr lang="en-US" sz="1800" dirty="0" smtClean="0"/>
              <a:t> </a:t>
            </a:r>
            <a:r>
              <a:rPr lang="en-US" sz="1800" dirty="0"/>
              <a:t>early lesions may appear as flat </a:t>
            </a:r>
            <a:r>
              <a:rPr lang="en-US" sz="1800" dirty="0" smtClean="0"/>
              <a:t>or raised </a:t>
            </a:r>
            <a:r>
              <a:rPr lang="en-US" sz="1800" dirty="0"/>
              <a:t>patches in otherwise intact mucosa, tumors may </a:t>
            </a:r>
            <a:r>
              <a:rPr lang="en-US" sz="1800" dirty="0" smtClean="0"/>
              <a:t>form large </a:t>
            </a:r>
            <a:r>
              <a:rPr lang="en-US" sz="1800" dirty="0" err="1"/>
              <a:t>exophytic</a:t>
            </a:r>
            <a:r>
              <a:rPr lang="en-US" sz="1800" dirty="0"/>
              <a:t> masses, infiltrate diffusely, or ulcerate </a:t>
            </a:r>
            <a:r>
              <a:rPr lang="en-US" sz="1800" dirty="0" smtClean="0"/>
              <a:t>and invade </a:t>
            </a:r>
            <a:r>
              <a:rPr lang="en-US" sz="1800" dirty="0"/>
              <a:t>deeply. </a:t>
            </a: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1800" dirty="0" smtClean="0"/>
              <a:t>It manifests with pain </a:t>
            </a:r>
            <a:r>
              <a:rPr lang="en-US" sz="1800" dirty="0"/>
              <a:t>or difficulty in swallowing, progressive weight loss</a:t>
            </a:r>
            <a:r>
              <a:rPr lang="en-US" sz="1800" dirty="0" smtClean="0"/>
              <a:t>, chest </a:t>
            </a:r>
            <a:r>
              <a:rPr lang="en-US" sz="1800" dirty="0"/>
              <a:t>pain, or vomiting.</a:t>
            </a:r>
          </a:p>
        </p:txBody>
      </p:sp>
    </p:spTree>
    <p:extLst>
      <p:ext uri="{BB962C8B-B14F-4D97-AF65-F5344CB8AC3E}">
        <p14:creationId xmlns:p14="http://schemas.microsoft.com/office/powerpoint/2010/main" val="11164135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732240" y="1600200"/>
            <a:ext cx="2520280" cy="4873752"/>
          </a:xfrm>
        </p:spPr>
        <p:txBody>
          <a:bodyPr>
            <a:normAutofit/>
          </a:bodyPr>
          <a:lstStyle/>
          <a:p>
            <a:r>
              <a:rPr lang="en-US" dirty="0" err="1" smtClean="0"/>
              <a:t>Exophytic</a:t>
            </a:r>
            <a:r>
              <a:rPr lang="en-US" dirty="0" smtClean="0"/>
              <a:t> </a:t>
            </a:r>
            <a:r>
              <a:rPr lang="en-US" dirty="0"/>
              <a:t>infiltrative </a:t>
            </a:r>
            <a:r>
              <a:rPr lang="en-US" dirty="0" smtClean="0"/>
              <a:t>mass</a:t>
            </a:r>
          </a:p>
          <a:p>
            <a:r>
              <a:rPr lang="en-US" dirty="0" smtClean="0"/>
              <a:t> </a:t>
            </a:r>
            <a:r>
              <a:rPr lang="en-US" dirty="0"/>
              <a:t>Microscopy: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Forms glands and mucin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87601"/>
            <a:ext cx="2929681" cy="597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3" y="623325"/>
            <a:ext cx="2952328" cy="623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34230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7504" y="0"/>
            <a:ext cx="8784976" cy="647395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000" dirty="0" smtClean="0">
                <a:solidFill>
                  <a:srgbClr val="FF0000"/>
                </a:solidFill>
              </a:rPr>
              <a:t>2- </a:t>
            </a:r>
            <a:r>
              <a:rPr lang="en-US" sz="3000" dirty="0">
                <a:solidFill>
                  <a:srgbClr val="FF0000"/>
                </a:solidFill>
              </a:rPr>
              <a:t>squamous cell carcinoma of </a:t>
            </a:r>
            <a:r>
              <a:rPr lang="en-US" sz="3000" dirty="0" smtClean="0">
                <a:solidFill>
                  <a:srgbClr val="FF0000"/>
                </a:solidFill>
              </a:rPr>
              <a:t>the esophagus</a:t>
            </a:r>
          </a:p>
          <a:p>
            <a:pPr marL="0" indent="0">
              <a:buNone/>
            </a:pPr>
            <a:endParaRPr lang="en-US" sz="3000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 It occurs </a:t>
            </a:r>
            <a:r>
              <a:rPr lang="en-US" dirty="0"/>
              <a:t>in adults older than 45 years of age </a:t>
            </a:r>
            <a:r>
              <a:rPr lang="en-US" dirty="0" smtClean="0"/>
              <a:t>and affects </a:t>
            </a:r>
            <a:r>
              <a:rPr lang="en-US" dirty="0"/>
              <a:t>males four times more frequently than females.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Risk factors </a:t>
            </a:r>
            <a:r>
              <a:rPr lang="en-US" dirty="0"/>
              <a:t>include alcohol and tobacco use, poverty, </a:t>
            </a:r>
            <a:r>
              <a:rPr lang="en-US" dirty="0" smtClean="0"/>
              <a:t>caustic esophageal </a:t>
            </a:r>
            <a:r>
              <a:rPr lang="en-US" dirty="0"/>
              <a:t>injury, achalasia, Plummer-Vinson syndrome</a:t>
            </a:r>
            <a:r>
              <a:rPr lang="en-US" dirty="0" smtClean="0"/>
              <a:t>, frequent consumption </a:t>
            </a:r>
            <a:r>
              <a:rPr lang="en-US" dirty="0"/>
              <a:t>of very hot beverages, and </a:t>
            </a:r>
            <a:r>
              <a:rPr lang="en-US" dirty="0" smtClean="0"/>
              <a:t>previous radiation </a:t>
            </a:r>
            <a:r>
              <a:rPr lang="en-US" dirty="0"/>
              <a:t>therapy to the </a:t>
            </a:r>
            <a:r>
              <a:rPr lang="en-US" dirty="0" smtClean="0"/>
              <a:t>mediastinum.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In contrast to the distal location of most adenocarcinomas</a:t>
            </a:r>
            <a:r>
              <a:rPr lang="en-US" dirty="0" smtClean="0"/>
              <a:t>, half </a:t>
            </a:r>
            <a:r>
              <a:rPr lang="en-US" dirty="0"/>
              <a:t>of squamous cell carcinomas occur in the </a:t>
            </a:r>
            <a:r>
              <a:rPr lang="en-US" dirty="0">
                <a:solidFill>
                  <a:srgbClr val="FF0000"/>
                </a:solidFill>
              </a:rPr>
              <a:t>middle </a:t>
            </a:r>
            <a:r>
              <a:rPr lang="en-US" dirty="0" smtClean="0">
                <a:solidFill>
                  <a:srgbClr val="FF0000"/>
                </a:solidFill>
              </a:rPr>
              <a:t>third </a:t>
            </a:r>
            <a:r>
              <a:rPr lang="en-US" dirty="0" smtClean="0"/>
              <a:t>of </a:t>
            </a:r>
            <a:r>
              <a:rPr lang="en-US" dirty="0"/>
              <a:t>the </a:t>
            </a:r>
            <a:r>
              <a:rPr lang="en-US" dirty="0" smtClean="0"/>
              <a:t>esophagus.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Clinical manifestations of squamous cell carcinoma of the</a:t>
            </a:r>
          </a:p>
          <a:p>
            <a:pPr marL="0" indent="0">
              <a:buNone/>
            </a:pPr>
            <a:r>
              <a:rPr lang="en-US" dirty="0"/>
              <a:t>esophagus begin insidiously and include dysphagia, odynophagia</a:t>
            </a:r>
          </a:p>
          <a:p>
            <a:pPr marL="0" indent="0">
              <a:buNone/>
            </a:pPr>
            <a:r>
              <a:rPr lang="en-US" dirty="0"/>
              <a:t>(pain on swallowing), and obstruction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Early lesions appear as small, gray-white </a:t>
            </a:r>
            <a:r>
              <a:rPr lang="en-US" dirty="0" err="1" smtClean="0"/>
              <a:t>plaquelike</a:t>
            </a:r>
            <a:r>
              <a:rPr lang="en-US" dirty="0" smtClean="0"/>
              <a:t> thickenings. Over </a:t>
            </a:r>
            <a:r>
              <a:rPr lang="en-US" dirty="0"/>
              <a:t>months to years they grow into tumor </a:t>
            </a:r>
            <a:r>
              <a:rPr lang="en-US" dirty="0" smtClean="0"/>
              <a:t>masses that </a:t>
            </a:r>
            <a:r>
              <a:rPr lang="en-US" dirty="0"/>
              <a:t>may be polypoid and protrude into and obstruct </a:t>
            </a:r>
            <a:r>
              <a:rPr lang="en-US" dirty="0" smtClean="0"/>
              <a:t>the lumen</a:t>
            </a:r>
            <a:r>
              <a:rPr lang="en-US" dirty="0"/>
              <a:t>. Other tumors are either ulcerated or diffusely </a:t>
            </a:r>
            <a:r>
              <a:rPr lang="en-US" dirty="0" smtClean="0"/>
              <a:t>infiltrative lesions.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4826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Squamous cell carcinoma composed of nests of malignant cells that partially recapitulate the stratified organization of squamous epithelium.</a:t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59416"/>
            <a:ext cx="2766045" cy="5446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247" y="1124744"/>
            <a:ext cx="3057525" cy="5354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2723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Oral Candidiasis (Thrush).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9512" y="1052736"/>
            <a:ext cx="7745288" cy="542121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Candidiasis is the most common fungal infection of the oral</a:t>
            </a:r>
          </a:p>
          <a:p>
            <a:pPr marL="0" indent="0">
              <a:buNone/>
            </a:pPr>
            <a:r>
              <a:rPr lang="en-US" dirty="0"/>
              <a:t>cavity. </a:t>
            </a:r>
            <a:endParaRPr lang="en-US" dirty="0" smtClean="0"/>
          </a:p>
          <a:p>
            <a:r>
              <a:rPr lang="en-US" dirty="0" smtClean="0"/>
              <a:t>Candida </a:t>
            </a:r>
            <a:r>
              <a:rPr lang="en-US" dirty="0" err="1"/>
              <a:t>albicans</a:t>
            </a:r>
            <a:r>
              <a:rPr lang="en-US" dirty="0"/>
              <a:t> is a normal component of the </a:t>
            </a:r>
            <a:r>
              <a:rPr lang="en-US" dirty="0" smtClean="0"/>
              <a:t>oral flora </a:t>
            </a:r>
            <a:r>
              <a:rPr lang="en-US" dirty="0"/>
              <a:t>and only produces disease under unusual circumstances.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The </a:t>
            </a:r>
            <a:r>
              <a:rPr lang="en-US" dirty="0"/>
              <a:t>three </a:t>
            </a:r>
            <a:r>
              <a:rPr lang="en-US" dirty="0" smtClean="0"/>
              <a:t>major clinical </a:t>
            </a:r>
            <a:r>
              <a:rPr lang="en-US" dirty="0"/>
              <a:t>forms of oral candidiasis are pseudomembranous</a:t>
            </a:r>
            <a:r>
              <a:rPr lang="en-US" dirty="0" smtClean="0"/>
              <a:t>, erythematous</a:t>
            </a:r>
            <a:r>
              <a:rPr lang="en-US" dirty="0"/>
              <a:t>, and hyperplastic. The </a:t>
            </a:r>
            <a:r>
              <a:rPr lang="en-US" dirty="0" smtClean="0"/>
              <a:t>pseudomembranous form </a:t>
            </a:r>
            <a:r>
              <a:rPr lang="en-US" dirty="0"/>
              <a:t>is most common and is known as thrush. </a:t>
            </a: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 </a:t>
            </a:r>
            <a:r>
              <a:rPr lang="en-US" dirty="0" smtClean="0"/>
              <a:t>This condition is </a:t>
            </a:r>
            <a:r>
              <a:rPr lang="en-US" dirty="0"/>
              <a:t>characterized by a superficial, </a:t>
            </a:r>
            <a:r>
              <a:rPr lang="en-US" dirty="0" err="1"/>
              <a:t>curdlike</a:t>
            </a:r>
            <a:r>
              <a:rPr lang="en-US" dirty="0"/>
              <a:t>, gray to</a:t>
            </a:r>
          </a:p>
          <a:p>
            <a:pPr marL="0" indent="0">
              <a:buNone/>
            </a:pPr>
            <a:r>
              <a:rPr lang="en-US" dirty="0"/>
              <a:t>white inflammatory membrane composed of matted organisms</a:t>
            </a:r>
          </a:p>
          <a:p>
            <a:pPr marL="0" indent="0">
              <a:buNone/>
            </a:pPr>
            <a:r>
              <a:rPr lang="en-US" dirty="0"/>
              <a:t>enmeshed in a </a:t>
            </a:r>
            <a:r>
              <a:rPr lang="en-US" dirty="0" err="1"/>
              <a:t>fibrinosuppurative</a:t>
            </a:r>
            <a:r>
              <a:rPr lang="en-US" dirty="0"/>
              <a:t> exudate </a:t>
            </a:r>
            <a:r>
              <a:rPr lang="en-US" dirty="0" smtClean="0"/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In </a:t>
            </a:r>
            <a:r>
              <a:rPr lang="en-US" dirty="0"/>
              <a:t>mildly immunosuppressed or debilitated individuals</a:t>
            </a:r>
            <a:r>
              <a:rPr lang="en-US" dirty="0" smtClean="0"/>
              <a:t>, such </a:t>
            </a:r>
            <a:r>
              <a:rPr lang="en-US" dirty="0"/>
              <a:t>as diabetics, the infection usually remains superficial,</a:t>
            </a:r>
          </a:p>
          <a:p>
            <a:pPr marL="0" indent="0">
              <a:buNone/>
            </a:pPr>
            <a:r>
              <a:rPr lang="en-US" dirty="0"/>
              <a:t>but can spread to deep sites in association with </a:t>
            </a:r>
            <a:r>
              <a:rPr lang="en-US" dirty="0" smtClean="0"/>
              <a:t>more severe </a:t>
            </a:r>
            <a:r>
              <a:rPr lang="en-US" dirty="0"/>
              <a:t>immunosuppression, including that seen in </a:t>
            </a:r>
            <a:r>
              <a:rPr lang="en-US" dirty="0" smtClean="0"/>
              <a:t>organ or </a:t>
            </a:r>
            <a:r>
              <a:rPr lang="en-US" dirty="0"/>
              <a:t>hematopoietic stem cell transplant recipients, as well </a:t>
            </a:r>
            <a:r>
              <a:rPr lang="en-US" dirty="0" smtClean="0"/>
              <a:t>as patients </a:t>
            </a:r>
            <a:r>
              <a:rPr lang="en-US" dirty="0"/>
              <a:t>with neutropenia, chemotherapy-induced immunosuppression,</a:t>
            </a:r>
          </a:p>
          <a:p>
            <a:pPr marL="0" indent="0">
              <a:buNone/>
            </a:pPr>
            <a:r>
              <a:rPr lang="en-US" dirty="0"/>
              <a:t>or AIDS.</a:t>
            </a:r>
          </a:p>
        </p:txBody>
      </p:sp>
    </p:spTree>
    <p:extLst>
      <p:ext uri="{BB962C8B-B14F-4D97-AF65-F5344CB8AC3E}">
        <p14:creationId xmlns:p14="http://schemas.microsoft.com/office/powerpoint/2010/main" val="2385264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PROLIFERATIVE </a:t>
            </a:r>
            <a:r>
              <a:rPr lang="en-US" dirty="0" smtClean="0">
                <a:solidFill>
                  <a:srgbClr val="FF0000"/>
                </a:solidFill>
              </a:rPr>
              <a:t>LESIONS </a:t>
            </a:r>
            <a:r>
              <a:rPr lang="en-US" dirty="0">
                <a:solidFill>
                  <a:srgbClr val="FF0000"/>
                </a:solidFill>
              </a:rPr>
              <a:t>OF THE ORAL CAVITY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91264" cy="4873752"/>
          </a:xfrm>
        </p:spPr>
        <p:txBody>
          <a:bodyPr>
            <a:normAutofit/>
          </a:bodyPr>
          <a:lstStyle/>
          <a:p>
            <a:r>
              <a:rPr lang="en-US" i="1" dirty="0"/>
              <a:t>Pyogenic granulomas </a:t>
            </a:r>
            <a:r>
              <a:rPr lang="en-US" dirty="0" smtClean="0"/>
              <a:t>are </a:t>
            </a:r>
            <a:r>
              <a:rPr lang="en-US" dirty="0" err="1" smtClean="0"/>
              <a:t>pedunculated</a:t>
            </a:r>
            <a:r>
              <a:rPr lang="en-US" dirty="0" smtClean="0"/>
              <a:t> masses </a:t>
            </a:r>
            <a:r>
              <a:rPr lang="en-US" dirty="0"/>
              <a:t>usually found on the gingiva of children, </a:t>
            </a:r>
            <a:r>
              <a:rPr lang="en-US" dirty="0" smtClean="0"/>
              <a:t>young adults</a:t>
            </a:r>
            <a:r>
              <a:rPr lang="en-US" dirty="0"/>
              <a:t>, and pregnant women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dirty="0"/>
              <a:t>These lesions are richly </a:t>
            </a:r>
            <a:r>
              <a:rPr lang="en-US" dirty="0" smtClean="0"/>
              <a:t>vascular and </a:t>
            </a:r>
            <a:r>
              <a:rPr lang="en-US" dirty="0"/>
              <a:t>typically are ulcerated, which gives them a </a:t>
            </a:r>
            <a:r>
              <a:rPr lang="en-US" dirty="0" smtClean="0"/>
              <a:t>red to </a:t>
            </a:r>
            <a:r>
              <a:rPr lang="en-US" dirty="0"/>
              <a:t>purple color</a:t>
            </a:r>
            <a:r>
              <a:rPr lang="en-US" dirty="0" smtClean="0"/>
              <a:t>.. </a:t>
            </a:r>
            <a:r>
              <a:rPr lang="en-US" dirty="0"/>
              <a:t>However, </a:t>
            </a:r>
            <a:r>
              <a:rPr lang="en-US" dirty="0" smtClean="0"/>
              <a:t>histologic examination </a:t>
            </a:r>
            <a:r>
              <a:rPr lang="en-US" dirty="0"/>
              <a:t>demonstrates a dense proliferation of </a:t>
            </a:r>
            <a:r>
              <a:rPr lang="en-US" dirty="0" smtClean="0"/>
              <a:t>immature vessels </a:t>
            </a:r>
            <a:r>
              <a:rPr lang="en-US" dirty="0"/>
              <a:t>similar to that seen in granulation tissue. </a:t>
            </a:r>
            <a:endParaRPr lang="en-US" dirty="0" smtClean="0"/>
          </a:p>
          <a:p>
            <a:r>
              <a:rPr lang="en-US" dirty="0" smtClean="0"/>
              <a:t>Pyogenic granulomas </a:t>
            </a:r>
            <a:r>
              <a:rPr lang="en-US" dirty="0"/>
              <a:t>can regress, mature into dense </a:t>
            </a:r>
            <a:r>
              <a:rPr lang="en-US" dirty="0" smtClean="0"/>
              <a:t>fibrous masses</a:t>
            </a:r>
            <a:r>
              <a:rPr lang="en-US" dirty="0"/>
              <a:t>, or develop into a peripheral ossifying fibroma.</a:t>
            </a:r>
          </a:p>
          <a:p>
            <a:r>
              <a:rPr lang="en-US" dirty="0"/>
              <a:t>Complete surgical excision is definitive treatment</a:t>
            </a:r>
          </a:p>
        </p:txBody>
      </p:sp>
    </p:spTree>
    <p:extLst>
      <p:ext uri="{BB962C8B-B14F-4D97-AF65-F5344CB8AC3E}">
        <p14:creationId xmlns:p14="http://schemas.microsoft.com/office/powerpoint/2010/main" val="697508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7504" y="1268760"/>
            <a:ext cx="8856984" cy="5205192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Leukoplakia</a:t>
            </a:r>
            <a:r>
              <a:rPr lang="en-US" dirty="0"/>
              <a:t> is defined by the World Health Organization </a:t>
            </a:r>
            <a:r>
              <a:rPr lang="en-US" dirty="0" smtClean="0"/>
              <a:t>as “</a:t>
            </a:r>
            <a:r>
              <a:rPr lang="en-US" dirty="0"/>
              <a:t>a white patch or plaque that cannot be scraped off </a:t>
            </a:r>
            <a:r>
              <a:rPr lang="en-US" dirty="0" smtClean="0"/>
              <a:t>and cannot </a:t>
            </a:r>
            <a:r>
              <a:rPr lang="en-US" dirty="0"/>
              <a:t>be characterized clinically or pathologically as </a:t>
            </a:r>
            <a:r>
              <a:rPr lang="en-US" dirty="0" smtClean="0"/>
              <a:t>any other </a:t>
            </a:r>
            <a:r>
              <a:rPr lang="en-US" dirty="0"/>
              <a:t>disease.”</a:t>
            </a:r>
          </a:p>
          <a:p>
            <a:r>
              <a:rPr lang="en-US" dirty="0" smtClean="0"/>
              <a:t>Leukoplakia </a:t>
            </a:r>
            <a:r>
              <a:rPr lang="en-US" dirty="0"/>
              <a:t>includes a spectrum of histologic </a:t>
            </a:r>
            <a:r>
              <a:rPr lang="en-US" dirty="0" smtClean="0"/>
              <a:t>features ranging </a:t>
            </a:r>
            <a:r>
              <a:rPr lang="en-US" dirty="0"/>
              <a:t>from hyperkeratosis overlying a thickened, </a:t>
            </a:r>
            <a:r>
              <a:rPr lang="en-US" dirty="0" err="1"/>
              <a:t>acanthotic</a:t>
            </a:r>
            <a:r>
              <a:rPr lang="en-US" dirty="0" smtClean="0"/>
              <a:t>, but </a:t>
            </a:r>
            <a:r>
              <a:rPr lang="en-US" dirty="0"/>
              <a:t>orderly mucosal lesions with marked </a:t>
            </a:r>
            <a:r>
              <a:rPr lang="en-US" dirty="0" smtClean="0"/>
              <a:t>dysplasia that </a:t>
            </a:r>
            <a:r>
              <a:rPr lang="en-US" dirty="0"/>
              <a:t>sometimes merges with carcinoma in </a:t>
            </a:r>
            <a:r>
              <a:rPr lang="en-US" dirty="0" smtClean="0"/>
              <a:t>situ.</a:t>
            </a:r>
          </a:p>
          <a:p>
            <a:r>
              <a:rPr lang="en-US" dirty="0" smtClean="0"/>
              <a:t>The </a:t>
            </a:r>
            <a:r>
              <a:rPr lang="en-US" dirty="0"/>
              <a:t>most severe dysplastic changes are associated </a:t>
            </a:r>
            <a:r>
              <a:rPr lang="en-US" dirty="0" smtClean="0"/>
              <a:t>with </a:t>
            </a:r>
            <a:r>
              <a:rPr lang="en-US" dirty="0" err="1" smtClean="0">
                <a:solidFill>
                  <a:srgbClr val="FF0000"/>
                </a:solidFill>
              </a:rPr>
              <a:t>erythroplakia</a:t>
            </a:r>
            <a:r>
              <a:rPr lang="en-US" dirty="0"/>
              <a:t>, and more than 50% of these cases </a:t>
            </a:r>
            <a:r>
              <a:rPr lang="en-US" dirty="0" smtClean="0"/>
              <a:t>undergo malignant </a:t>
            </a:r>
            <a:r>
              <a:rPr lang="en-US" dirty="0"/>
              <a:t>transformation. With increasing dysplasia and </a:t>
            </a:r>
            <a:r>
              <a:rPr lang="en-US" dirty="0" err="1" smtClean="0"/>
              <a:t>anaplasia</a:t>
            </a:r>
            <a:r>
              <a:rPr lang="en-US" dirty="0" smtClean="0"/>
              <a:t>.</a:t>
            </a:r>
          </a:p>
          <a:p>
            <a:r>
              <a:rPr lang="en-US" dirty="0"/>
              <a:t>A majority of oral cavity cancers are </a:t>
            </a:r>
            <a:r>
              <a:rPr lang="en-US" i="1" dirty="0"/>
              <a:t>squamous </a:t>
            </a:r>
            <a:r>
              <a:rPr lang="en-US" i="1" dirty="0" smtClean="0"/>
              <a:t>cell carcinomas</a:t>
            </a:r>
            <a:r>
              <a:rPr lang="en-US" i="1" dirty="0"/>
              <a:t>.</a:t>
            </a:r>
          </a:p>
          <a:p>
            <a:r>
              <a:rPr lang="en-US" dirty="0" smtClean="0"/>
              <a:t>Oral </a:t>
            </a:r>
            <a:r>
              <a:rPr lang="en-US" dirty="0"/>
              <a:t>squamous cell carcinomas are classically linked</a:t>
            </a:r>
          </a:p>
          <a:p>
            <a:pPr marL="0" indent="0">
              <a:buNone/>
            </a:pPr>
            <a:r>
              <a:rPr lang="en-US" dirty="0"/>
              <a:t>to tobacco and alcohol use, but the incidence of </a:t>
            </a:r>
            <a:r>
              <a:rPr lang="en-US" dirty="0" err="1"/>
              <a:t>HPVassociated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lesions is rising.</a:t>
            </a:r>
          </a:p>
          <a:p>
            <a:pPr marL="0" indent="0">
              <a:buNone/>
            </a:pP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51520" y="188640"/>
            <a:ext cx="8208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NEOPLASTIC LESIONS OF THE ORAL CAVITY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54103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Leukoplakia. </a:t>
            </a:r>
            <a:r>
              <a:rPr lang="en-US" dirty="0" smtClean="0"/>
              <a:t>the </a:t>
            </a:r>
            <a:r>
              <a:rPr lang="en-US" dirty="0"/>
              <a:t>lesion is smooth with </a:t>
            </a:r>
            <a:r>
              <a:rPr lang="en-US" dirty="0" smtClean="0"/>
              <a:t>well-demarcated borders </a:t>
            </a:r>
            <a:r>
              <a:rPr lang="en-US" dirty="0"/>
              <a:t>and minimal elevation. B, Histologic appearance of </a:t>
            </a:r>
            <a:r>
              <a:rPr lang="en-US" dirty="0" smtClean="0"/>
              <a:t>leukoplakia showing </a:t>
            </a:r>
            <a:r>
              <a:rPr lang="en-US" dirty="0"/>
              <a:t>dysplasia, characterized by nuclear and cellular </a:t>
            </a:r>
            <a:r>
              <a:rPr lang="en-US" dirty="0" err="1" smtClean="0"/>
              <a:t>pleomorphism</a:t>
            </a:r>
            <a:r>
              <a:rPr lang="en-US" dirty="0" smtClean="0"/>
              <a:t> and </a:t>
            </a:r>
            <a:r>
              <a:rPr lang="en-US" dirty="0"/>
              <a:t>loss of normal maturation.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57" y="3645024"/>
            <a:ext cx="3634780" cy="2731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770" y="3512247"/>
            <a:ext cx="3782132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1663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1520" y="364187"/>
            <a:ext cx="8247670" cy="487375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Clinical </a:t>
            </a:r>
            <a:r>
              <a:rPr lang="en-US" dirty="0" smtClean="0"/>
              <a:t>appearance demonstrating </a:t>
            </a:r>
            <a:r>
              <a:rPr lang="en-US" dirty="0"/>
              <a:t>ulceration and induration of the oral mucosa. </a:t>
            </a:r>
            <a:r>
              <a:rPr lang="en-US" dirty="0" smtClean="0"/>
              <a:t>Histologic appearance </a:t>
            </a:r>
            <a:r>
              <a:rPr lang="en-US" dirty="0"/>
              <a:t>demonstrating numerous nests and islands of malignant </a:t>
            </a:r>
            <a:r>
              <a:rPr lang="en-US" dirty="0" smtClean="0"/>
              <a:t>keratinocytes invading </a:t>
            </a:r>
            <a:r>
              <a:rPr lang="en-US" dirty="0"/>
              <a:t>the underlying connective tissue stroma.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02" y="2899988"/>
            <a:ext cx="3993777" cy="3223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779" y="2924944"/>
            <a:ext cx="4225411" cy="343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84592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240E8E7693214FACFCA802A460EE8F" ma:contentTypeVersion="2" ma:contentTypeDescription="Create a new document." ma:contentTypeScope="" ma:versionID="bd560ea27efd6af8bccb82e80e6f2c7c">
  <xsd:schema xmlns:xsd="http://www.w3.org/2001/XMLSchema" xmlns:xs="http://www.w3.org/2001/XMLSchema" xmlns:p="http://schemas.microsoft.com/office/2006/metadata/properties" xmlns:ns2="7bfd935a-17f5-449f-8c05-9a034bc4da16" targetNamespace="http://schemas.microsoft.com/office/2006/metadata/properties" ma:root="true" ma:fieldsID="e701448f33f984923bac1ee534da4ec7" ns2:_="">
    <xsd:import namespace="7bfd935a-17f5-449f-8c05-9a034bc4da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fd935a-17f5-449f-8c05-9a034bc4da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034E4CF-0B1C-4437-B1FE-76E19C4077BE}"/>
</file>

<file path=customXml/itemProps2.xml><?xml version="1.0" encoding="utf-8"?>
<ds:datastoreItem xmlns:ds="http://schemas.openxmlformats.org/officeDocument/2006/customXml" ds:itemID="{4980CB72-0820-4EDF-AFC8-A8A645949081}"/>
</file>

<file path=customXml/itemProps3.xml><?xml version="1.0" encoding="utf-8"?>
<ds:datastoreItem xmlns:ds="http://schemas.openxmlformats.org/officeDocument/2006/customXml" ds:itemID="{BBB26AA9-79C1-4CE3-A9DD-8FB0FB16E200}"/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229</TotalTime>
  <Words>2790</Words>
  <Application>Microsoft Office PowerPoint</Application>
  <PresentationFormat>On-screen Show (4:3)</PresentationFormat>
  <Paragraphs>246</Paragraphs>
  <Slides>45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Andalus</vt:lpstr>
      <vt:lpstr>Arial</vt:lpstr>
      <vt:lpstr>Calibri</vt:lpstr>
      <vt:lpstr>Century Schoolbook</vt:lpstr>
      <vt:lpstr>Courier New</vt:lpstr>
      <vt:lpstr>Wingdings</vt:lpstr>
      <vt:lpstr>Wingdings 2</vt:lpstr>
      <vt:lpstr>Oriel</vt:lpstr>
      <vt:lpstr>ORAL CAVITY</vt:lpstr>
      <vt:lpstr>PowerPoint Presentation</vt:lpstr>
      <vt:lpstr>ORAL CAVITY</vt:lpstr>
      <vt:lpstr>ORAL INFLAMMATORY LESIONS. </vt:lpstr>
      <vt:lpstr>Oral Candidiasis (Thrush). </vt:lpstr>
      <vt:lpstr>PROLIFERATIVE LESIONS OF THE ORAL CAVITY</vt:lpstr>
      <vt:lpstr>PowerPoint Presentation</vt:lpstr>
      <vt:lpstr>PowerPoint Presentation</vt:lpstr>
      <vt:lpstr>PowerPoint Presentation</vt:lpstr>
      <vt:lpstr>DISEASES OF SALIVARY GLANDS. </vt:lpstr>
      <vt:lpstr>PowerPoint Presentation</vt:lpstr>
      <vt:lpstr>Salivary gland tumors </vt:lpstr>
      <vt:lpstr>Pleomorphic Adenoma</vt:lpstr>
      <vt:lpstr>PowerPoint Presentation</vt:lpstr>
      <vt:lpstr>PowerPoint Presentation</vt:lpstr>
      <vt:lpstr>Mucoepidermoid Carcinoma</vt:lpstr>
      <vt:lpstr>PowerPoint Presentation</vt:lpstr>
      <vt:lpstr>Esophagus</vt:lpstr>
      <vt:lpstr>PowerPoint Presentation</vt:lpstr>
      <vt:lpstr>OBSTRUCTIVE DISEASES</vt:lpstr>
      <vt:lpstr>PowerPoint Presentation</vt:lpstr>
      <vt:lpstr>Functional Obstruction: </vt:lpstr>
      <vt:lpstr>PowerPoint Presentation</vt:lpstr>
      <vt:lpstr>PowerPoint Presentation</vt:lpstr>
      <vt:lpstr>PowerPoint Presentation</vt:lpstr>
      <vt:lpstr>PowerPoint Presentation</vt:lpstr>
      <vt:lpstr>Lacerations</vt:lpstr>
      <vt:lpstr>ESOPHAGITIS</vt:lpstr>
      <vt:lpstr>PowerPoint Presentation</vt:lpstr>
      <vt:lpstr>PowerPoint Presentation</vt:lpstr>
      <vt:lpstr>Reflux Esophagitis AND gastroesophageal reflux disease (GERD) </vt:lpstr>
      <vt:lpstr>MORPHOLOGY </vt:lpstr>
      <vt:lpstr>Clinical Features </vt:lpstr>
      <vt:lpstr>Complications</vt:lpstr>
      <vt:lpstr>Eosinophilic Esophagitis </vt:lpstr>
      <vt:lpstr>PowerPoint Presentation</vt:lpstr>
      <vt:lpstr>Barrett esophagus</vt:lpstr>
      <vt:lpstr>PowerPoint Presentation</vt:lpstr>
      <vt:lpstr>PowerPoint Presentation</vt:lpstr>
      <vt:lpstr>PowerPoint Presentation</vt:lpstr>
      <vt:lpstr>ESOPHAGEAL TUMORS </vt:lpstr>
      <vt:lpstr>PowerPoint Presentation</vt:lpstr>
      <vt:lpstr>PowerPoint Presentation</vt:lpstr>
      <vt:lpstr>PowerPoint Presentation</vt:lpstr>
      <vt:lpstr>Squamous cell carcinoma composed of nests of malignant cells that partially recapitulate the stratified organization of squamous epithelium.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Toshiba</dc:creator>
  <cp:lastModifiedBy>Windows User</cp:lastModifiedBy>
  <cp:revision>24</cp:revision>
  <dcterms:created xsi:type="dcterms:W3CDTF">2020-02-12T20:15:40Z</dcterms:created>
  <dcterms:modified xsi:type="dcterms:W3CDTF">2022-03-28T08:12:41Z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0x0101005B240E8E7693214FACFCA802A460EE8F</vt:lpwstr>
  </property>
</Properties>
</file>